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8"/>
  </p:notesMasterIdLst>
  <p:sldIdLst>
    <p:sldId id="256" r:id="rId3"/>
    <p:sldId id="335" r:id="rId4"/>
    <p:sldId id="337" r:id="rId5"/>
    <p:sldId id="288" r:id="rId6"/>
    <p:sldId id="345" r:id="rId7"/>
    <p:sldId id="346" r:id="rId8"/>
    <p:sldId id="347" r:id="rId9"/>
    <p:sldId id="290" r:id="rId10"/>
    <p:sldId id="349" r:id="rId11"/>
    <p:sldId id="350" r:id="rId12"/>
    <p:sldId id="351" r:id="rId13"/>
    <p:sldId id="338" r:id="rId14"/>
    <p:sldId id="352" r:id="rId15"/>
    <p:sldId id="353" r:id="rId16"/>
    <p:sldId id="354" r:id="rId17"/>
    <p:sldId id="339" r:id="rId18"/>
    <p:sldId id="293" r:id="rId19"/>
    <p:sldId id="294" r:id="rId20"/>
    <p:sldId id="295" r:id="rId21"/>
    <p:sldId id="297" r:id="rId22"/>
    <p:sldId id="276" r:id="rId23"/>
    <p:sldId id="357" r:id="rId24"/>
    <p:sldId id="355" r:id="rId25"/>
    <p:sldId id="344" r:id="rId26"/>
    <p:sldId id="356" r:id="rId27"/>
    <p:sldId id="259" r:id="rId28"/>
    <p:sldId id="358" r:id="rId29"/>
    <p:sldId id="359" r:id="rId30"/>
    <p:sldId id="340" r:id="rId31"/>
    <p:sldId id="274" r:id="rId32"/>
    <p:sldId id="361" r:id="rId33"/>
    <p:sldId id="362" r:id="rId34"/>
    <p:sldId id="363" r:id="rId35"/>
    <p:sldId id="365" r:id="rId36"/>
    <p:sldId id="364" r:id="rId37"/>
    <p:sldId id="366" r:id="rId38"/>
    <p:sldId id="367" r:id="rId39"/>
    <p:sldId id="368" r:id="rId40"/>
    <p:sldId id="369" r:id="rId41"/>
    <p:sldId id="370" r:id="rId42"/>
    <p:sldId id="371" r:id="rId43"/>
    <p:sldId id="373" r:id="rId44"/>
    <p:sldId id="372" r:id="rId45"/>
    <p:sldId id="374" r:id="rId46"/>
    <p:sldId id="377" r:id="rId47"/>
    <p:sldId id="378" r:id="rId49"/>
    <p:sldId id="396" r:id="rId50"/>
    <p:sldId id="397" r:id="rId51"/>
    <p:sldId id="375" r:id="rId52"/>
    <p:sldId id="311" r:id="rId53"/>
    <p:sldId id="313" r:id="rId54"/>
    <p:sldId id="314" r:id="rId55"/>
    <p:sldId id="376" r:id="rId56"/>
    <p:sldId id="343" r:id="rId57"/>
    <p:sldId id="342" r:id="rId58"/>
    <p:sldId id="316" r:id="rId59"/>
    <p:sldId id="336" r:id="rId60"/>
  </p:sldIdLst>
  <p:sldSz cx="12192000" cy="6858000"/>
  <p:notesSz cx="6858000" cy="9144000"/>
  <p:embeddedFontLst>
    <p:embeddedFont>
      <p:font typeface="Calibri" panose="020F0502020204030204" pitchFamily="34" charset="0"/>
      <p:regular r:id="rId64"/>
      <p:bold r:id="rId65"/>
      <p:italic r:id="rId66"/>
      <p:boldItalic r:id="rId67"/>
    </p:embeddedFont>
    <p:embeddedFont>
      <p:font typeface="微软雅黑" panose="020B0503020204020204" pitchFamily="34" charset="-122"/>
      <p:regular r:id="rId68"/>
    </p:embeddedFont>
    <p:embeddedFont>
      <p:font typeface="幼圆" panose="02010509060101010101" charset="-122"/>
      <p:regular r:id="rId69"/>
    </p:embeddedFont>
    <p:embeddedFont>
      <p:font typeface="Gungsuh" panose="02030600000101010101" pitchFamily="18" charset="-127"/>
      <p:regular r:id="rId70"/>
    </p:embeddedFont>
    <p:embeddedFont>
      <p:font typeface="Impact" panose="020B0806030902050204" pitchFamily="34" charset="0"/>
      <p:regular r:id="rId71"/>
    </p:embeddedFont>
    <p:embeddedFont>
      <p:font typeface="黑体" panose="02010609060101010101" charset="-122"/>
      <p:regular r:id="rId72"/>
    </p:embeddedFont>
    <p:embeddedFont>
      <p:font typeface="Microsoft JhengHei UI Light" panose="020B0304030504040204" pitchFamily="34" charset="-120"/>
      <p:regular r:id="rId73"/>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a:srgbClr val="67924A"/>
    <a:srgbClr val="985945"/>
    <a:srgbClr val="E8D0D0"/>
    <a:srgbClr val="C07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p:cViewPr>
        <p:scale>
          <a:sx n="75" d="100"/>
          <a:sy n="75" d="100"/>
        </p:scale>
        <p:origin x="912" y="226"/>
      </p:cViewPr>
      <p:guideLst>
        <p:guide orient="horz" pos="2160"/>
        <p:guide pos="383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font" Target="fonts/font10.fntdata"/><Relationship Id="rId72" Type="http://schemas.openxmlformats.org/officeDocument/2006/relationships/font" Target="fonts/font9.fntdata"/><Relationship Id="rId71" Type="http://schemas.openxmlformats.org/officeDocument/2006/relationships/font" Target="fonts/font8.fntdata"/><Relationship Id="rId70" Type="http://schemas.openxmlformats.org/officeDocument/2006/relationships/font" Target="fonts/font7.fntdata"/><Relationship Id="rId7" Type="http://schemas.openxmlformats.org/officeDocument/2006/relationships/slide" Target="slides/slide5.xml"/><Relationship Id="rId69" Type="http://schemas.openxmlformats.org/officeDocument/2006/relationships/font" Target="fonts/font6.fntdata"/><Relationship Id="rId68" Type="http://schemas.openxmlformats.org/officeDocument/2006/relationships/font" Target="fonts/font5.fntdata"/><Relationship Id="rId67" Type="http://schemas.openxmlformats.org/officeDocument/2006/relationships/font" Target="fonts/font4.fntdata"/><Relationship Id="rId66" Type="http://schemas.openxmlformats.org/officeDocument/2006/relationships/font" Target="fonts/font3.fntdata"/><Relationship Id="rId65" Type="http://schemas.openxmlformats.org/officeDocument/2006/relationships/font" Target="fonts/font2.fntdata"/><Relationship Id="rId64" Type="http://schemas.openxmlformats.org/officeDocument/2006/relationships/font" Target="fonts/font1.fntdata"/><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7C4805-7CB3-459E-9D3C-86D32365DB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12.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xml"/><Relationship Id="rId6" Type="http://schemas.openxmlformats.org/officeDocument/2006/relationships/image" Target="../media/image9.png"/><Relationship Id="rId5" Type="http://schemas.openxmlformats.org/officeDocument/2006/relationships/tags" Target="../tags/tag15.xml"/><Relationship Id="rId4" Type="http://schemas.openxmlformats.org/officeDocument/2006/relationships/image" Target="../media/image8.png"/><Relationship Id="rId3" Type="http://schemas.openxmlformats.org/officeDocument/2006/relationships/tags" Target="../tags/tag14.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tags" Target="../tags/tag18.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9.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2.png"/><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www.cnblogs.com/jiangds/p/6596595.html" TargetMode="External"/><Relationship Id="rId1" Type="http://schemas.openxmlformats.org/officeDocument/2006/relationships/hyperlink" Target="http://www.uml.org.cn/oobject/201609092.asp"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1676400"/>
            <a:ext cx="71278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UML</a:t>
            </a: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基础</a:t>
            </a:r>
            <a:r>
              <a:rPr lang="en-US" altLang="zh-CN"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IIII:</a:t>
            </a:r>
            <a:endPar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a:p>
            <a:pPr algn="ctr" eaLnBrk="1" hangingPunct="1">
              <a:buFont typeface="Arial" panose="020B0604020202020204" pitchFamily="34" charset="0"/>
              <a:buNone/>
            </a:pPr>
            <a:r>
              <a:rPr lang="zh-CN" altLang="en-US" sz="4800" b="1" dirty="0" smtClean="0">
                <a:solidFill>
                  <a:srgbClr val="737373"/>
                </a:solidFill>
                <a:latin typeface="微软雅黑" panose="020B0503020204020204" pitchFamily="34" charset="-122"/>
                <a:ea typeface="造字工房悦黑体验版纤细体"/>
                <a:cs typeface="造字工房悦黑体验版纤细体"/>
                <a:sym typeface="造字工房悦黑体验版纤细体"/>
              </a:rPr>
              <a:t>综合应用和问题解答</a:t>
            </a:r>
            <a:endParaRPr lang="zh-CN" altLang="en-US" sz="4800" b="1" dirty="0">
              <a:solidFill>
                <a:srgbClr val="737373"/>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14342" name="文本框 7"/>
          <p:cNvSpPr>
            <a:spLocks noChangeArrowheads="1"/>
          </p:cNvSpPr>
          <p:nvPr/>
        </p:nvSpPr>
        <p:spPr bwMode="auto">
          <a:xfrm>
            <a:off x="8548576" y="3368040"/>
            <a:ext cx="3313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2400" dirty="0" smtClean="0">
                <a:solidFill>
                  <a:srgbClr val="A5A5A5"/>
                </a:solidFill>
                <a:latin typeface="微软雅黑" panose="020B0503020204020204" pitchFamily="34" charset="-122"/>
                <a:ea typeface="造字工房悦黑体验版纤细体"/>
                <a:cs typeface="造字工房悦黑体验版纤细体"/>
                <a:sym typeface="造字工房悦黑体验版纤细体"/>
              </a:rPr>
              <a:t>——G16</a:t>
            </a:r>
            <a:endParaRPr lang="zh-CN" altLang="en-US" sz="2400" dirty="0">
              <a:solidFill>
                <a:srgbClr val="A5A5A5"/>
              </a:solidFill>
              <a:latin typeface="微软雅黑" panose="020B0503020204020204" pitchFamily="34" charset="-122"/>
              <a:ea typeface="造字工房悦黑体验版纤细体"/>
              <a:cs typeface="造字工房悦黑体验版纤细体"/>
              <a:sym typeface="造字工房悦黑体验版纤细体"/>
            </a:endParaRPr>
          </a:p>
        </p:txBody>
      </p:sp>
      <p:sp>
        <p:nvSpPr>
          <p:cNvPr id="2" name="矩形 1"/>
          <p:cNvSpPr/>
          <p:nvPr/>
        </p:nvSpPr>
        <p:spPr>
          <a:xfrm>
            <a:off x="3792855" y="3983355"/>
            <a:ext cx="2183765" cy="2399665"/>
          </a:xfrm>
          <a:prstGeom prst="rect">
            <a:avLst/>
          </a:prstGeom>
        </p:spPr>
        <p:txBody>
          <a:bodyPr wrap="square">
            <a:spAutoFit/>
          </a:bodyPr>
          <a:lstStyle/>
          <a:p>
            <a:pPr algn="r">
              <a:lnSpc>
                <a:spcPct val="150000"/>
              </a:lnSpc>
            </a:pPr>
            <a:r>
              <a:rPr lang="zh-CN" altLang="en-US" sz="2000" dirty="0">
                <a:latin typeface="微软雅黑" panose="020B0503020204020204" pitchFamily="34" charset="-122"/>
                <a:ea typeface="微软雅黑" panose="020B0503020204020204" pitchFamily="34" charset="-122"/>
              </a:rPr>
              <a:t>组长：陈依伦</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zh-CN" altLang="en-US" sz="2000" dirty="0">
                <a:latin typeface="微软雅黑" panose="020B0503020204020204" pitchFamily="34" charset="-122"/>
                <a:ea typeface="微软雅黑" panose="020B0503020204020204" pitchFamily="34" charset="-122"/>
              </a:rPr>
              <a:t>组员：马益亮</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陈佳敏</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徐毓茜</a:t>
            </a:r>
            <a:endParaRPr lang="en-US" altLang="zh-CN" sz="2000" dirty="0">
              <a:latin typeface="微软雅黑" panose="020B0503020204020204" pitchFamily="34" charset="-122"/>
              <a:ea typeface="微软雅黑" panose="020B0503020204020204" pitchFamily="34" charset="-122"/>
            </a:endParaRPr>
          </a:p>
          <a:p>
            <a:pPr algn="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吕煜杰</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3" name="文本框 7"/>
          <p:cNvSpPr>
            <a:spLocks noChangeArrowheads="1"/>
          </p:cNvSpPr>
          <p:nvPr/>
        </p:nvSpPr>
        <p:spPr bwMode="auto">
          <a:xfrm>
            <a:off x="7983220" y="4737542"/>
            <a:ext cx="33131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指导老师：杨枨老师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a:t>
            </a:r>
            <a:endParaRPr lang="zh-CN" altLang="en-US" sz="2400"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1" hangingPunct="1">
              <a:defRPr/>
            </a:pPr>
            <a:r>
              <a:rPr lang="en-US" altLang="zh-CN" sz="4400" b="1" dirty="0">
                <a:solidFill>
                  <a:srgbClr val="000000"/>
                </a:solidFill>
              </a:rPr>
              <a:t>UML</a:t>
            </a:r>
            <a:r>
              <a:rPr lang="zh-CN" altLang="en-US" sz="4400" b="1" dirty="0">
                <a:solidFill>
                  <a:srgbClr val="000000"/>
                </a:solidFill>
              </a:rPr>
              <a:t>的特点</a:t>
            </a:r>
            <a:endParaRPr lang="zh-CN" altLang="en-US" sz="4400" b="1"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35"/>
          <p:cNvGrpSpPr/>
          <p:nvPr/>
        </p:nvGrpSpPr>
        <p:grpSpPr bwMode="auto">
          <a:xfrm>
            <a:off x="479532" y="1511551"/>
            <a:ext cx="6708030" cy="1579037"/>
            <a:chOff x="0" y="0"/>
            <a:chExt cx="4707880" cy="1139825"/>
          </a:xfrm>
        </p:grpSpPr>
        <p:sp>
          <p:nvSpPr>
            <p:cNvPr id="16"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17"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55"/>
            <p:cNvSpPr>
              <a:spLocks noChangeArrowheads="1"/>
            </p:cNvSpPr>
            <p:nvPr/>
          </p:nvSpPr>
          <p:spPr bwMode="auto">
            <a:xfrm>
              <a:off x="333623" y="193861"/>
              <a:ext cx="666873" cy="666873"/>
            </a:xfrm>
            <a:prstGeom prst="ellipse">
              <a:avLst/>
            </a:prstGeom>
            <a:solidFill>
              <a:srgbClr val="C2D59B"/>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9" name="TextBox 56"/>
            <p:cNvSpPr>
              <a:spLocks noChangeArrowheads="1"/>
            </p:cNvSpPr>
            <p:nvPr/>
          </p:nvSpPr>
          <p:spPr bwMode="auto">
            <a:xfrm>
              <a:off x="563020" y="399609"/>
              <a:ext cx="229732"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sz="1800" b="1" dirty="0">
                  <a:latin typeface="微软雅黑" panose="020B0503020204020204" pitchFamily="34" charset="-122"/>
                  <a:sym typeface="微软雅黑" panose="020B0503020204020204" pitchFamily="34" charset="-122"/>
                </a:rPr>
                <a:t>1</a:t>
              </a:r>
              <a:endParaRPr lang="zh-CN" altLang="en-US" sz="1800" b="1" dirty="0">
                <a:latin typeface="Arial" panose="020B0604020202020204" pitchFamily="34" charset="0"/>
              </a:endParaRPr>
            </a:p>
          </p:txBody>
        </p:sp>
        <p:sp>
          <p:nvSpPr>
            <p:cNvPr id="20" name="Rectangle 35"/>
            <p:cNvSpPr>
              <a:spLocks noChangeArrowheads="1"/>
            </p:cNvSpPr>
            <p:nvPr/>
          </p:nvSpPr>
          <p:spPr bwMode="auto">
            <a:xfrm>
              <a:off x="1154039" y="94444"/>
              <a:ext cx="3357016" cy="86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en-US" altLang="zh-CN" sz="1800" b="1" dirty="0">
                  <a:latin typeface="微软雅黑" panose="020B0503020204020204" pitchFamily="34" charset="-122"/>
                  <a:sym typeface="Arial" panose="020B0604020202020204" pitchFamily="34" charset="0"/>
                </a:rPr>
                <a:t> </a:t>
              </a:r>
              <a:r>
                <a:rPr lang="en-US" altLang="zh-CN" sz="1800" b="1" dirty="0" smtClean="0">
                  <a:latin typeface="微软雅黑" panose="020B0503020204020204" pitchFamily="34" charset="-122"/>
                  <a:sym typeface="Arial" panose="020B0604020202020204" pitchFamily="34" charset="0"/>
                </a:rPr>
                <a:t>   UML</a:t>
              </a:r>
              <a:r>
                <a:rPr lang="zh-CN" altLang="en-US" sz="1800" b="1" dirty="0">
                  <a:latin typeface="微软雅黑" panose="020B0503020204020204" pitchFamily="34" charset="-122"/>
                  <a:sym typeface="Arial" panose="020B0604020202020204" pitchFamily="34" charset="0"/>
                </a:rPr>
                <a:t>统一了各种方法对不同类型的系统、不同开发阶段以及不同内部概念的不同观点，从而有效的消除了各种建模语言之间不必要的差异</a:t>
              </a:r>
              <a:endParaRPr lang="en-US" altLang="zh-CN" sz="1800" dirty="0">
                <a:latin typeface="Arial" panose="020B0604020202020204" pitchFamily="34" charset="0"/>
              </a:endParaRPr>
            </a:p>
          </p:txBody>
        </p:sp>
      </p:grpSp>
      <p:grpSp>
        <p:nvGrpSpPr>
          <p:cNvPr id="21" name="Group 42"/>
          <p:cNvGrpSpPr/>
          <p:nvPr/>
        </p:nvGrpSpPr>
        <p:grpSpPr bwMode="auto">
          <a:xfrm>
            <a:off x="4871898" y="3228569"/>
            <a:ext cx="6708030" cy="1579037"/>
            <a:chOff x="0" y="0"/>
            <a:chExt cx="4707880" cy="1139825"/>
          </a:xfrm>
        </p:grpSpPr>
        <p:sp>
          <p:nvSpPr>
            <p:cNvPr id="22" name="AutoShape 33"/>
            <p:cNvSpPr>
              <a:spLocks noChangeArrowheads="1"/>
            </p:cNvSpPr>
            <p:nvPr/>
          </p:nvSpPr>
          <p:spPr bwMode="auto">
            <a:xfrm>
              <a:off x="0" y="0"/>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3"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882897"/>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62"/>
            <p:cNvSpPr>
              <a:spLocks noChangeArrowheads="1"/>
            </p:cNvSpPr>
            <p:nvPr/>
          </p:nvSpPr>
          <p:spPr bwMode="auto">
            <a:xfrm>
              <a:off x="333623" y="193861"/>
              <a:ext cx="666873" cy="666873"/>
            </a:xfrm>
            <a:prstGeom prst="ellipse">
              <a:avLst/>
            </a:prstGeom>
            <a:solidFill>
              <a:srgbClr val="8CB3E3"/>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25" name="TextBox 63"/>
            <p:cNvSpPr>
              <a:spLocks noChangeArrowheads="1"/>
            </p:cNvSpPr>
            <p:nvPr/>
          </p:nvSpPr>
          <p:spPr bwMode="auto">
            <a:xfrm>
              <a:off x="547841" y="393996"/>
              <a:ext cx="229732"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sz="1800" b="1" dirty="0">
                  <a:latin typeface="微软雅黑" panose="020B0503020204020204" pitchFamily="34" charset="-122"/>
                  <a:sym typeface="微软雅黑" panose="020B0503020204020204" pitchFamily="34" charset="-122"/>
                </a:rPr>
                <a:t>2</a:t>
              </a:r>
              <a:endParaRPr lang="zh-CN" altLang="en-US" sz="1800" b="1" dirty="0">
                <a:latin typeface="Arial" panose="020B0604020202020204" pitchFamily="34" charset="0"/>
              </a:endParaRPr>
            </a:p>
          </p:txBody>
        </p:sp>
        <p:sp>
          <p:nvSpPr>
            <p:cNvPr id="26" name="Rectangle 35"/>
            <p:cNvSpPr>
              <a:spLocks noChangeArrowheads="1"/>
            </p:cNvSpPr>
            <p:nvPr/>
          </p:nvSpPr>
          <p:spPr bwMode="auto">
            <a:xfrm>
              <a:off x="1181237" y="76917"/>
              <a:ext cx="3357016" cy="66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en-US" altLang="zh-CN" sz="1800" b="1" dirty="0">
                  <a:latin typeface="微软雅黑" panose="020B0503020204020204" pitchFamily="34" charset="-122"/>
                  <a:sym typeface="Arial" panose="020B0604020202020204" pitchFamily="34" charset="0"/>
                </a:rPr>
                <a:t> </a:t>
              </a:r>
              <a:r>
                <a:rPr lang="en-US" altLang="zh-CN" sz="1800" b="1" dirty="0" smtClean="0">
                  <a:latin typeface="微软雅黑" panose="020B0503020204020204" pitchFamily="34" charset="-122"/>
                  <a:sym typeface="Arial" panose="020B0604020202020204" pitchFamily="34" charset="0"/>
                </a:rPr>
                <a:t>   UML</a:t>
              </a:r>
              <a:r>
                <a:rPr lang="zh-CN" altLang="en-US" sz="1800" b="1" dirty="0">
                  <a:latin typeface="微软雅黑" panose="020B0503020204020204" pitchFamily="34" charset="-122"/>
                  <a:sym typeface="Arial" panose="020B0604020202020204" pitchFamily="34" charset="0"/>
                </a:rPr>
                <a:t>建模能力比其它面向对象建模方法更强。它不仅适合于一般系统的开发，而且对并行、分布式系统的建模尤为适宜。</a:t>
              </a:r>
              <a:endParaRPr lang="zh-CN" altLang="en-US" sz="1800" b="1" dirty="0">
                <a:latin typeface="微软雅黑" panose="020B0503020204020204" pitchFamily="34" charset="-122"/>
                <a:sym typeface="Arial" panose="020B0604020202020204" pitchFamily="34" charset="0"/>
              </a:endParaRPr>
            </a:p>
          </p:txBody>
        </p:sp>
      </p:grpSp>
      <p:grpSp>
        <p:nvGrpSpPr>
          <p:cNvPr id="27" name="Group 49"/>
          <p:cNvGrpSpPr/>
          <p:nvPr/>
        </p:nvGrpSpPr>
        <p:grpSpPr bwMode="auto">
          <a:xfrm>
            <a:off x="337947" y="4925501"/>
            <a:ext cx="6708030" cy="1579037"/>
            <a:chOff x="23154" y="202517"/>
            <a:chExt cx="4707880" cy="1139825"/>
          </a:xfrm>
        </p:grpSpPr>
        <p:sp>
          <p:nvSpPr>
            <p:cNvPr id="28" name="AutoShape 33"/>
            <p:cNvSpPr>
              <a:spLocks noChangeArrowheads="1"/>
            </p:cNvSpPr>
            <p:nvPr/>
          </p:nvSpPr>
          <p:spPr bwMode="auto">
            <a:xfrm>
              <a:off x="23154" y="202517"/>
              <a:ext cx="4707880" cy="113982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pic>
          <p:nvPicPr>
            <p:cNvPr id="29" name="Picture 164"/>
            <p:cNvPicPr>
              <a:picLocks noChangeAspect="1" noChangeArrowheads="1"/>
            </p:cNvPicPr>
            <p:nvPr/>
          </p:nvPicPr>
          <p:blipFill>
            <a:blip r:embed="rId1">
              <a:lum bright="18000"/>
              <a:extLst>
                <a:ext uri="{28A0092B-C50C-407E-A947-70E740481C1C}">
                  <a14:useLocalDpi xmlns:a14="http://schemas.microsoft.com/office/drawing/2010/main" val="0"/>
                </a:ext>
              </a:extLst>
            </a:blip>
            <a:srcRect/>
            <a:stretch>
              <a:fillRect/>
            </a:stretch>
          </p:blipFill>
          <p:spPr bwMode="auto">
            <a:xfrm>
              <a:off x="171376" y="1058324"/>
              <a:ext cx="982663"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83"/>
            <p:cNvSpPr>
              <a:spLocks noChangeArrowheads="1"/>
            </p:cNvSpPr>
            <p:nvPr/>
          </p:nvSpPr>
          <p:spPr bwMode="auto">
            <a:xfrm>
              <a:off x="333623" y="369287"/>
              <a:ext cx="666873" cy="666873"/>
            </a:xfrm>
            <a:prstGeom prst="ellipse">
              <a:avLst/>
            </a:prstGeom>
            <a:solidFill>
              <a:srgbClr val="E387ED"/>
            </a:solidFill>
            <a:ln w="12700">
              <a:solidFill>
                <a:srgbClr val="395E8A"/>
              </a:solidFill>
              <a:prstDash val="sysDot"/>
              <a:round/>
            </a:ln>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31" name="TextBox 84"/>
            <p:cNvSpPr>
              <a:spLocks noChangeArrowheads="1"/>
            </p:cNvSpPr>
            <p:nvPr/>
          </p:nvSpPr>
          <p:spPr bwMode="auto">
            <a:xfrm>
              <a:off x="555497" y="597807"/>
              <a:ext cx="229732"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sz="1800" b="1" dirty="0">
                  <a:latin typeface="微软雅黑" panose="020B0503020204020204" pitchFamily="34" charset="-122"/>
                  <a:sym typeface="微软雅黑" panose="020B0503020204020204" pitchFamily="34" charset="-122"/>
                </a:rPr>
                <a:t>3</a:t>
              </a:r>
              <a:endParaRPr lang="zh-CN" altLang="en-US" sz="1800" b="1" dirty="0">
                <a:latin typeface="Arial" panose="020B0604020202020204" pitchFamily="34" charset="0"/>
              </a:endParaRPr>
            </a:p>
          </p:txBody>
        </p:sp>
        <p:sp>
          <p:nvSpPr>
            <p:cNvPr id="32" name="Rectangle 35"/>
            <p:cNvSpPr>
              <a:spLocks noChangeArrowheads="1"/>
            </p:cNvSpPr>
            <p:nvPr/>
          </p:nvSpPr>
          <p:spPr bwMode="auto">
            <a:xfrm>
              <a:off x="1171116" y="263488"/>
              <a:ext cx="3357016" cy="26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en-US" altLang="zh-CN" sz="1800" b="1" dirty="0">
                  <a:latin typeface="微软雅黑" panose="020B0503020204020204" pitchFamily="34" charset="-122"/>
                  <a:sym typeface="Arial" panose="020B0604020202020204" pitchFamily="34" charset="0"/>
                </a:rPr>
                <a:t> </a:t>
              </a:r>
              <a:r>
                <a:rPr lang="en-US" altLang="zh-CN" sz="1800" b="1" dirty="0" smtClean="0">
                  <a:latin typeface="微软雅黑" panose="020B0503020204020204" pitchFamily="34" charset="-122"/>
                  <a:sym typeface="Arial" panose="020B0604020202020204" pitchFamily="34" charset="0"/>
                </a:rPr>
                <a:t> UML</a:t>
              </a:r>
              <a:r>
                <a:rPr lang="zh-CN" altLang="en-US" sz="1800" b="1" dirty="0">
                  <a:latin typeface="微软雅黑" panose="020B0503020204020204" pitchFamily="34" charset="-122"/>
                  <a:sym typeface="Arial" panose="020B0604020202020204" pitchFamily="34" charset="0"/>
                </a:rPr>
                <a:t>是一种建模语言，而不是一个开发过程</a:t>
              </a:r>
              <a:endParaRPr lang="zh-CN" altLang="en-US" sz="1800" b="1" dirty="0">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33"/>
          <p:cNvSpPr>
            <a:spLocks noChangeArrowheads="1"/>
          </p:cNvSpPr>
          <p:nvPr/>
        </p:nvSpPr>
        <p:spPr bwMode="auto">
          <a:xfrm>
            <a:off x="407526" y="1663951"/>
            <a:ext cx="3096258" cy="4487216"/>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1" hangingPunct="1">
              <a:defRPr/>
            </a:pPr>
            <a:r>
              <a:rPr lang="en-US" altLang="zh-CN" sz="4400" b="1" dirty="0">
                <a:solidFill>
                  <a:srgbClr val="000000"/>
                </a:solidFill>
              </a:rPr>
              <a:t>UML</a:t>
            </a:r>
            <a:r>
              <a:rPr lang="zh-CN" altLang="en-US" sz="4400" b="1" dirty="0" smtClean="0">
                <a:solidFill>
                  <a:srgbClr val="000000"/>
                </a:solidFill>
              </a:rPr>
              <a:t>的事务构成</a:t>
            </a:r>
            <a:endParaRPr lang="zh-CN" altLang="en-US" sz="4400" b="1" dirty="0">
              <a:solidFill>
                <a:srgbClr val="7F7F7F"/>
              </a:solidFill>
              <a:latin typeface="造字工房悦黑体验版纤细体"/>
              <a:ea typeface="造字工房悦黑体验版纤细体"/>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4" name="文本框 37"/>
          <p:cNvSpPr>
            <a:spLocks noChangeArrowheads="1"/>
          </p:cNvSpPr>
          <p:nvPr/>
        </p:nvSpPr>
        <p:spPr bwMode="auto">
          <a:xfrm>
            <a:off x="539500" y="2799558"/>
            <a:ext cx="27595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buFont typeface="Arial" panose="020B0604020202020204" pitchFamily="34" charset="0"/>
              <a:buChar char="•"/>
            </a:pPr>
            <a:r>
              <a:rPr lang="en-US" altLang="zh-CN" sz="2000" dirty="0">
                <a:solidFill>
                  <a:srgbClr val="201B30"/>
                </a:solidFill>
                <a:latin typeface="+mn-ea"/>
                <a:ea typeface="+mn-ea"/>
                <a:sym typeface="Microsoft JhengHei UI Light" panose="020B0304030504040204" pitchFamily="34" charset="-120"/>
              </a:rPr>
              <a:t>UML</a:t>
            </a:r>
            <a:r>
              <a:rPr lang="zh-CN" altLang="en-US" sz="2000" dirty="0">
                <a:solidFill>
                  <a:srgbClr val="201B30"/>
                </a:solidFill>
                <a:latin typeface="+mn-ea"/>
                <a:ea typeface="+mn-ea"/>
                <a:sym typeface="Microsoft JhengHei UI Light" panose="020B0304030504040204" pitchFamily="34" charset="-120"/>
              </a:rPr>
              <a:t>模型中最基本的构成元素，具有代表性的成分的抽象</a:t>
            </a:r>
            <a:endParaRPr lang="en-US" altLang="zh-CN"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en-US" altLang="zh-CN" sz="2000" dirty="0">
                <a:solidFill>
                  <a:srgbClr val="201B30"/>
                </a:solidFill>
                <a:latin typeface="+mn-ea"/>
                <a:ea typeface="+mn-ea"/>
                <a:sym typeface="Microsoft JhengHei UI Light" panose="020B0304030504040204" pitchFamily="34" charset="-120"/>
              </a:rPr>
              <a:t>UML</a:t>
            </a:r>
            <a:r>
              <a:rPr lang="zh-CN" altLang="en-US" sz="2000" dirty="0">
                <a:solidFill>
                  <a:srgbClr val="201B30"/>
                </a:solidFill>
                <a:latin typeface="+mn-ea"/>
                <a:ea typeface="+mn-ea"/>
                <a:sym typeface="Microsoft JhengHei UI Light" panose="020B0304030504040204" pitchFamily="34" charset="-120"/>
              </a:rPr>
              <a:t>包含</a:t>
            </a:r>
            <a:r>
              <a:rPr lang="en-US" altLang="zh-CN" sz="2000" dirty="0">
                <a:solidFill>
                  <a:srgbClr val="201B30"/>
                </a:solidFill>
                <a:latin typeface="+mn-ea"/>
                <a:ea typeface="+mn-ea"/>
                <a:sym typeface="Microsoft JhengHei UI Light" panose="020B0304030504040204" pitchFamily="34" charset="-120"/>
              </a:rPr>
              <a:t>4</a:t>
            </a:r>
            <a:r>
              <a:rPr lang="zh-CN" altLang="en-US" sz="2000" dirty="0">
                <a:solidFill>
                  <a:srgbClr val="201B30"/>
                </a:solidFill>
                <a:latin typeface="+mn-ea"/>
                <a:ea typeface="+mn-ea"/>
                <a:sym typeface="Microsoft JhengHei UI Light" panose="020B0304030504040204" pitchFamily="34" charset="-120"/>
              </a:rPr>
              <a:t>种事物：构件事物 行为事物   分组事物  注释事物</a:t>
            </a:r>
            <a:endParaRPr lang="zh-CN" altLang="en-US" sz="2000" dirty="0">
              <a:solidFill>
                <a:srgbClr val="201B30"/>
              </a:solidFill>
              <a:latin typeface="+mn-ea"/>
              <a:ea typeface="+mn-ea"/>
              <a:sym typeface="Microsoft JhengHei UI Light" panose="020B0304030504040204" pitchFamily="34" charset="-120"/>
            </a:endParaRPr>
          </a:p>
        </p:txBody>
      </p:sp>
      <p:sp>
        <p:nvSpPr>
          <p:cNvPr id="36" name="矩形 10"/>
          <p:cNvSpPr>
            <a:spLocks noChangeArrowheads="1"/>
          </p:cNvSpPr>
          <p:nvPr/>
        </p:nvSpPr>
        <p:spPr bwMode="auto">
          <a:xfrm>
            <a:off x="474309" y="1858296"/>
            <a:ext cx="2955925" cy="746917"/>
          </a:xfrm>
          <a:prstGeom prst="rect">
            <a:avLst/>
          </a:prstGeom>
          <a:solidFill>
            <a:srgbClr val="479796">
              <a:alpha val="50195"/>
            </a:srgb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smtClean="0">
                <a:solidFill>
                  <a:srgbClr val="479796"/>
                </a:solidFill>
                <a:latin typeface="+mn-ea"/>
                <a:ea typeface="+mn-ea"/>
                <a:sym typeface="Microsoft JhengHei UI Light" panose="020B0304030504040204" pitchFamily="34" charset="-120"/>
              </a:rPr>
              <a:t>事物</a:t>
            </a:r>
            <a:endParaRPr lang="en-US" altLang="zh-CN" sz="3200" b="1" dirty="0">
              <a:solidFill>
                <a:srgbClr val="479796"/>
              </a:solidFill>
              <a:latin typeface="+mn-ea"/>
              <a:ea typeface="+mn-ea"/>
              <a:sym typeface="Microsoft JhengHei UI Light" panose="020B0304030504040204" pitchFamily="34" charset="-120"/>
            </a:endParaRPr>
          </a:p>
        </p:txBody>
      </p:sp>
      <p:sp>
        <p:nvSpPr>
          <p:cNvPr id="39" name="AutoShape 33"/>
          <p:cNvSpPr>
            <a:spLocks noChangeArrowheads="1"/>
          </p:cNvSpPr>
          <p:nvPr/>
        </p:nvSpPr>
        <p:spPr bwMode="auto">
          <a:xfrm>
            <a:off x="4220460" y="1663951"/>
            <a:ext cx="3096258" cy="4487216"/>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40" name="文本框 37"/>
          <p:cNvSpPr>
            <a:spLocks noChangeArrowheads="1"/>
          </p:cNvSpPr>
          <p:nvPr/>
        </p:nvSpPr>
        <p:spPr bwMode="auto">
          <a:xfrm>
            <a:off x="4355818" y="2799558"/>
            <a:ext cx="27595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关系把事物紧密联系在一起</a:t>
            </a:r>
            <a:endParaRPr lang="zh-CN" altLang="en-US"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依赖</a:t>
            </a:r>
            <a:endParaRPr lang="zh-CN" altLang="en-US"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关联</a:t>
            </a:r>
            <a:endParaRPr lang="zh-CN" altLang="en-US"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泛化</a:t>
            </a:r>
            <a:endParaRPr lang="zh-CN" altLang="en-US"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实现</a:t>
            </a:r>
            <a:endParaRPr lang="zh-CN" altLang="en-US" sz="2000" dirty="0">
              <a:solidFill>
                <a:srgbClr val="201B30"/>
              </a:solidFill>
              <a:latin typeface="+mn-ea"/>
              <a:ea typeface="+mn-ea"/>
              <a:sym typeface="Microsoft JhengHei UI Light" panose="020B0304030504040204" pitchFamily="34" charset="-120"/>
            </a:endParaRPr>
          </a:p>
        </p:txBody>
      </p:sp>
      <p:sp>
        <p:nvSpPr>
          <p:cNvPr id="41" name="矩形 10"/>
          <p:cNvSpPr>
            <a:spLocks noChangeArrowheads="1"/>
          </p:cNvSpPr>
          <p:nvPr/>
        </p:nvSpPr>
        <p:spPr bwMode="auto">
          <a:xfrm>
            <a:off x="4290627" y="1858296"/>
            <a:ext cx="2955925" cy="746917"/>
          </a:xfrm>
          <a:prstGeom prst="rect">
            <a:avLst/>
          </a:prstGeom>
          <a:solidFill>
            <a:srgbClr val="479796">
              <a:alpha val="50195"/>
            </a:srgb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479796"/>
                </a:solidFill>
                <a:latin typeface="+mn-ea"/>
                <a:ea typeface="+mn-ea"/>
                <a:sym typeface="Microsoft JhengHei UI Light" panose="020B0304030504040204" pitchFamily="34" charset="-120"/>
              </a:rPr>
              <a:t>关系</a:t>
            </a:r>
            <a:endParaRPr lang="en-US" altLang="zh-CN" sz="3200" b="1" dirty="0">
              <a:solidFill>
                <a:srgbClr val="479796"/>
              </a:solidFill>
              <a:latin typeface="+mn-ea"/>
              <a:ea typeface="+mn-ea"/>
              <a:sym typeface="Microsoft JhengHei UI Light" panose="020B0304030504040204" pitchFamily="34" charset="-120"/>
            </a:endParaRPr>
          </a:p>
        </p:txBody>
      </p:sp>
      <p:sp>
        <p:nvSpPr>
          <p:cNvPr id="42" name="AutoShape 33"/>
          <p:cNvSpPr>
            <a:spLocks noChangeArrowheads="1"/>
          </p:cNvSpPr>
          <p:nvPr/>
        </p:nvSpPr>
        <p:spPr bwMode="auto">
          <a:xfrm>
            <a:off x="8256180" y="1663951"/>
            <a:ext cx="3096258" cy="4487216"/>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43" name="文本框 37"/>
          <p:cNvSpPr>
            <a:spLocks noChangeArrowheads="1"/>
          </p:cNvSpPr>
          <p:nvPr/>
        </p:nvSpPr>
        <p:spPr bwMode="auto">
          <a:xfrm>
            <a:off x="8388154" y="2799558"/>
            <a:ext cx="27595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图是事物和关系的可视化表示</a:t>
            </a:r>
            <a:endParaRPr lang="zh-CN" altLang="en-US" sz="2000" dirty="0">
              <a:solidFill>
                <a:srgbClr val="201B30"/>
              </a:solidFill>
              <a:latin typeface="+mn-ea"/>
              <a:ea typeface="+mn-ea"/>
              <a:sym typeface="Microsoft JhengHei UI Light" panose="020B0304030504040204" pitchFamily="34" charset="-120"/>
            </a:endParaRPr>
          </a:p>
          <a:p>
            <a:pPr algn="ctr" eaLnBrk="1" hangingPunct="1">
              <a:lnSpc>
                <a:spcPct val="150000"/>
              </a:lnSpc>
              <a:buFont typeface="Arial" panose="020B0604020202020204" pitchFamily="34" charset="0"/>
              <a:buChar char="•"/>
            </a:pPr>
            <a:r>
              <a:rPr lang="zh-CN" altLang="en-US" sz="2000" dirty="0">
                <a:solidFill>
                  <a:srgbClr val="201B30"/>
                </a:solidFill>
                <a:latin typeface="+mn-ea"/>
                <a:ea typeface="+mn-ea"/>
                <a:sym typeface="Microsoft JhengHei UI Light" panose="020B0304030504040204" pitchFamily="34" charset="-120"/>
              </a:rPr>
              <a:t>用例图</a:t>
            </a:r>
            <a:r>
              <a:rPr lang="en-US" altLang="zh-CN" sz="2000" dirty="0">
                <a:solidFill>
                  <a:srgbClr val="201B30"/>
                </a:solidFill>
                <a:latin typeface="+mn-ea"/>
                <a:ea typeface="+mn-ea"/>
                <a:sym typeface="Microsoft JhengHei UI Light" panose="020B0304030504040204" pitchFamily="34" charset="-120"/>
              </a:rPr>
              <a:t>;</a:t>
            </a:r>
            <a:r>
              <a:rPr lang="zh-CN" altLang="en-US" sz="2000" dirty="0">
                <a:solidFill>
                  <a:srgbClr val="201B30"/>
                </a:solidFill>
                <a:latin typeface="+mn-ea"/>
                <a:ea typeface="+mn-ea"/>
                <a:sym typeface="Microsoft JhengHei UI Light" panose="020B0304030504040204" pitchFamily="34" charset="-120"/>
              </a:rPr>
              <a:t>类图；顺序图；协作图；状态图；活动图；构件图；部署图</a:t>
            </a:r>
            <a:endParaRPr lang="zh-CN" altLang="en-US" sz="2000" dirty="0">
              <a:solidFill>
                <a:srgbClr val="201B30"/>
              </a:solidFill>
              <a:latin typeface="+mn-ea"/>
              <a:ea typeface="+mn-ea"/>
              <a:sym typeface="Microsoft JhengHei UI Light" panose="020B0304030504040204" pitchFamily="34" charset="-120"/>
            </a:endParaRPr>
          </a:p>
        </p:txBody>
      </p:sp>
      <p:sp>
        <p:nvSpPr>
          <p:cNvPr id="44" name="矩形 10"/>
          <p:cNvSpPr>
            <a:spLocks noChangeArrowheads="1"/>
          </p:cNvSpPr>
          <p:nvPr/>
        </p:nvSpPr>
        <p:spPr bwMode="auto">
          <a:xfrm>
            <a:off x="8322963" y="1858296"/>
            <a:ext cx="2955925" cy="746917"/>
          </a:xfrm>
          <a:prstGeom prst="rect">
            <a:avLst/>
          </a:prstGeom>
          <a:solidFill>
            <a:srgbClr val="479796">
              <a:alpha val="50195"/>
            </a:srgb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479796"/>
                </a:solidFill>
                <a:latin typeface="+mn-ea"/>
                <a:ea typeface="+mn-ea"/>
                <a:sym typeface="Microsoft JhengHei UI Light" panose="020B0304030504040204" pitchFamily="34" charset="-120"/>
              </a:rPr>
              <a:t>图</a:t>
            </a:r>
            <a:endParaRPr lang="en-US" altLang="zh-CN" sz="3200" b="1" dirty="0">
              <a:solidFill>
                <a:srgbClr val="479796"/>
              </a:solidFill>
              <a:latin typeface="+mn-ea"/>
              <a:ea typeface="+mn-ea"/>
              <a:sym typeface="Microsoft JhengHei UI Light" panose="020B0304030504040204"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项目简介</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smtClean="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endParaRPr lang="en-US" altLang="zh-CN" sz="2000" dirty="0">
              <a:latin typeface="+mn-ea"/>
              <a:ea typeface="+mn-ea"/>
            </a:endParaRP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endParaRPr lang="zh-CN" altLang="en-US" sz="2000" dirty="0">
              <a:latin typeface="+mn-ea"/>
              <a:ea typeface="+mn-ea"/>
            </a:endParaRP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a:t>
            </a:r>
            <a:r>
              <a:rPr lang="zh-CN" altLang="en-US" sz="4400" b="1" dirty="0" smtClean="0">
                <a:latin typeface="+mn-ea"/>
                <a:ea typeface="+mn-ea"/>
                <a:cs typeface="造字工房悦黑体验版纤细体"/>
                <a:sym typeface="造字工房悦黑体验版纤细体"/>
              </a:rPr>
              <a:t>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695550" y="1738173"/>
            <a:ext cx="11016918" cy="3785652"/>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479796"/>
                </a:solidFill>
                <a:latin typeface="Calibri" panose="020F0502020204030204" pitchFamily="34" charset="0"/>
                <a:cs typeface="Times New Roman" panose="02020603050405020304" pitchFamily="18" charset="0"/>
              </a:rPr>
              <a:t>这种学习系统却对现在出现的一类工程性学科的教学无能为力。</a:t>
            </a:r>
            <a:endParaRPr lang="en-US" altLang="zh-CN" sz="2400" kern="100" dirty="0">
              <a:solidFill>
                <a:srgbClr val="479796"/>
              </a:solidFill>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479796"/>
                </a:solidFill>
                <a:latin typeface="Calibri" panose="020F0502020204030204" pitchFamily="34" charset="0"/>
                <a:cs typeface="Times New Roman" panose="02020603050405020304" pitchFamily="18" charset="0"/>
              </a:rPr>
              <a:t>以“</a:t>
            </a:r>
            <a:r>
              <a:rPr lang="en-US" altLang="zh-CN" sz="2400" kern="100" dirty="0">
                <a:solidFill>
                  <a:srgbClr val="479796"/>
                </a:solidFill>
                <a:latin typeface="Calibri" panose="020F0502020204030204" pitchFamily="34" charset="0"/>
                <a:cs typeface="Times New Roman" panose="02020603050405020304" pitchFamily="18" charset="0"/>
              </a:rPr>
              <a:t>Learning-by-doing</a:t>
            </a:r>
            <a:r>
              <a:rPr lang="zh-CN" altLang="zh-CN" sz="2400" kern="100" dirty="0">
                <a:solidFill>
                  <a:srgbClr val="479796"/>
                </a:solidFill>
                <a:latin typeface="Calibri" panose="020F0502020204030204" pitchFamily="34" charset="0"/>
                <a:cs typeface="Times New Roman" panose="02020603050405020304" pitchFamily="18" charset="0"/>
              </a:rPr>
              <a:t>”为主要教学思想，以互联网</a:t>
            </a:r>
            <a:r>
              <a:rPr lang="en-US" altLang="zh-CN" sz="2400" kern="100" dirty="0">
                <a:solidFill>
                  <a:srgbClr val="479796"/>
                </a:solidFill>
                <a:latin typeface="Calibri" panose="020F0502020204030204" pitchFamily="34" charset="0"/>
                <a:cs typeface="Times New Roman" panose="02020603050405020304" pitchFamily="18" charset="0"/>
              </a:rPr>
              <a:t>+ </a:t>
            </a:r>
            <a:r>
              <a:rPr lang="zh-CN" altLang="zh-CN" sz="2400" kern="100" dirty="0">
                <a:solidFill>
                  <a:srgbClr val="479796"/>
                </a:solidFill>
                <a:latin typeface="Calibri" panose="020F0502020204030204" pitchFamily="34" charset="0"/>
                <a:cs typeface="Times New Roman" panose="02020603050405020304" pitchFamily="18" charset="0"/>
              </a:rPr>
              <a:t>作为载体，融合案例</a:t>
            </a:r>
            <a:r>
              <a:rPr lang="zh-CN" altLang="zh-CN" sz="2400" kern="100" dirty="0" smtClean="0">
                <a:solidFill>
                  <a:srgbClr val="479796"/>
                </a:solidFill>
                <a:latin typeface="Calibri" panose="020F0502020204030204" pitchFamily="34" charset="0"/>
                <a:cs typeface="Times New Roman" panose="02020603050405020304" pitchFamily="18" charset="0"/>
              </a:rPr>
              <a:t>教学法</a:t>
            </a:r>
            <a:r>
              <a:rPr lang="zh-CN" altLang="zh-CN" sz="2400" kern="100" dirty="0">
                <a:solidFill>
                  <a:srgbClr val="479796"/>
                </a:solidFill>
                <a:latin typeface="Calibri" panose="020F0502020204030204" pitchFamily="34" charset="0"/>
                <a:cs typeface="Times New Roman" panose="02020603050405020304" pitchFamily="18" charset="0"/>
              </a:rPr>
              <a:t>、项目教学法以及问题导向型学习法各种优点的学习系统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a:t>
            </a:r>
            <a:r>
              <a:rPr lang="zh-CN" altLang="zh-CN" sz="2400" kern="100" dirty="0" smtClean="0">
                <a:latin typeface="Calibri" panose="020F0502020204030204" pitchFamily="34" charset="0"/>
                <a:cs typeface="Times New Roman" panose="02020603050405020304" pitchFamily="18" charset="0"/>
              </a:rPr>
              <a:t>如何</a:t>
            </a:r>
            <a:r>
              <a:rPr lang="zh-CN" altLang="zh-CN" sz="2400" kern="100" dirty="0">
                <a:latin typeface="Calibri" panose="020F0502020204030204" pitchFamily="34" charset="0"/>
                <a:cs typeface="Times New Roman" panose="02020603050405020304" pitchFamily="18" charset="0"/>
              </a:rPr>
              <a:t>表示案例是一个最大的难点。通过对工程类案例的观察和总结，我们发现，</a:t>
            </a:r>
            <a:r>
              <a:rPr lang="zh-CN" altLang="zh-CN" sz="2400" kern="100" dirty="0" smtClean="0">
                <a:latin typeface="Calibri" panose="020F0502020204030204" pitchFamily="34" charset="0"/>
                <a:cs typeface="Times New Roman" panose="02020603050405020304" pitchFamily="18" charset="0"/>
              </a:rPr>
              <a:t>工程</a:t>
            </a:r>
            <a:r>
              <a:rPr lang="zh-CN" altLang="zh-CN" sz="2400" kern="100" dirty="0">
                <a:latin typeface="Calibri" panose="020F0502020204030204" pitchFamily="34" charset="0"/>
                <a:cs typeface="Times New Roman" panose="02020603050405020304" pitchFamily="18" charset="0"/>
              </a:rPr>
              <a:t>类案例尽管有多种描述和表示的方法，但是有一个</a:t>
            </a:r>
            <a:r>
              <a:rPr lang="zh-CN" altLang="zh-CN" sz="2400" kern="100" dirty="0">
                <a:solidFill>
                  <a:srgbClr val="479796"/>
                </a:solidFill>
                <a:latin typeface="Calibri" panose="020F0502020204030204" pitchFamily="34" charset="0"/>
                <a:cs typeface="Times New Roman" panose="02020603050405020304" pitchFamily="18" charset="0"/>
              </a:rPr>
              <a:t>最大的共同点，那便是项目的结构性特征。</a:t>
            </a:r>
            <a:endParaRPr lang="zh-CN" altLang="zh-CN" sz="2400" kern="100" dirty="0">
              <a:solidFill>
                <a:srgbClr val="479796"/>
              </a:solidFill>
              <a:latin typeface="Calibri" panose="020F0502020204030204" pitchFamily="34" charset="0"/>
              <a:cs typeface="Times New Roman" panose="02020603050405020304" pitchFamily="18" charset="0"/>
            </a:endParaRP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415256" y="2060886"/>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479796"/>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479796"/>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244267" y="4114244"/>
            <a:ext cx="4062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工具使用情况</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noProof="0" dirty="0">
                <a:solidFill>
                  <a:srgbClr val="FFFFFF"/>
                </a:solidFill>
                <a:latin typeface="Gungsuh" panose="02030600000101010101" pitchFamily="18" charset="-127"/>
                <a:ea typeface="Gungsuh" panose="02030600000101010101" pitchFamily="18" charset="-127"/>
                <a:sym typeface="Gungsuh" panose="02030600000101010101" pitchFamily="18" charset="-127"/>
              </a:rPr>
              <a:t>1</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UML</a:t>
            </a: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工具简介</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1164158" y="2132892"/>
            <a:ext cx="10148206"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ct val="150000"/>
              </a:lnSpc>
              <a:defRPr/>
            </a:pPr>
            <a:r>
              <a:rPr kumimoji="0" lang="en-US" altLang="zh-CN" sz="28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lang="zh-CN" altLang="en-US" sz="2400" b="1" dirty="0">
                <a:solidFill>
                  <a:srgbClr val="000000"/>
                </a:solidFill>
              </a:rPr>
              <a:t> 面向对象的软件建模工具应对软件系统的模型进行</a:t>
            </a:r>
            <a:r>
              <a:rPr lang="zh-CN" altLang="en-US" sz="2400" b="1" dirty="0" smtClean="0">
                <a:solidFill>
                  <a:srgbClr val="479796"/>
                </a:solidFill>
              </a:rPr>
              <a:t>可视化构造</a:t>
            </a:r>
            <a:r>
              <a:rPr lang="zh-CN" altLang="en-US" sz="2400" b="1" dirty="0">
                <a:solidFill>
                  <a:srgbClr val="000000"/>
                </a:solidFill>
              </a:rPr>
              <a:t>和</a:t>
            </a:r>
            <a:r>
              <a:rPr lang="zh-CN" altLang="en-US" sz="2400" b="1" dirty="0">
                <a:solidFill>
                  <a:srgbClr val="479796"/>
                </a:solidFill>
              </a:rPr>
              <a:t>文档化</a:t>
            </a:r>
            <a:r>
              <a:rPr lang="zh-CN" altLang="en-US" sz="2400" b="1" dirty="0">
                <a:solidFill>
                  <a:srgbClr val="000000"/>
                </a:solidFill>
              </a:rPr>
              <a:t>。</a:t>
            </a:r>
            <a:endParaRPr lang="zh-CN" altLang="en-US" sz="2400" b="1" dirty="0">
              <a:solidFill>
                <a:srgbClr val="000000"/>
              </a:solidFill>
            </a:endParaRPr>
          </a:p>
          <a:p>
            <a:pPr lvl="0" eaLnBrk="1" hangingPunct="1">
              <a:lnSpc>
                <a:spcPct val="150000"/>
              </a:lnSpc>
              <a:defRPr/>
            </a:pPr>
            <a:r>
              <a:rPr lang="zh-CN" altLang="en-US" sz="2400" b="1" dirty="0">
                <a:solidFill>
                  <a:srgbClr val="000000"/>
                </a:solidFill>
              </a:rPr>
              <a:t>       面向对象的软件建模工具应该具有以下功能：</a:t>
            </a:r>
            <a:r>
              <a:rPr lang="en-US" altLang="zh-CN" sz="2400" b="1" dirty="0">
                <a:solidFill>
                  <a:srgbClr val="000000"/>
                </a:solidFill>
              </a:rPr>
              <a:t>1.</a:t>
            </a:r>
            <a:r>
              <a:rPr lang="zh-CN" altLang="en-US" sz="2400" b="1" dirty="0">
                <a:solidFill>
                  <a:srgbClr val="000000"/>
                </a:solidFill>
              </a:rPr>
              <a:t>绘图  </a:t>
            </a:r>
            <a:r>
              <a:rPr lang="en-US" altLang="zh-CN" sz="2400" b="1" dirty="0">
                <a:solidFill>
                  <a:srgbClr val="000000"/>
                </a:solidFill>
              </a:rPr>
              <a:t>2.</a:t>
            </a:r>
            <a:r>
              <a:rPr lang="zh-CN" altLang="en-US" sz="2400" b="1" dirty="0">
                <a:solidFill>
                  <a:srgbClr val="000000"/>
                </a:solidFill>
              </a:rPr>
              <a:t>存储  </a:t>
            </a:r>
            <a:r>
              <a:rPr lang="en-US" altLang="zh-CN" sz="2400" b="1" dirty="0">
                <a:solidFill>
                  <a:srgbClr val="000000"/>
                </a:solidFill>
              </a:rPr>
              <a:t>3.</a:t>
            </a:r>
            <a:r>
              <a:rPr lang="zh-CN" altLang="en-US" sz="2400" b="1" dirty="0">
                <a:solidFill>
                  <a:srgbClr val="000000"/>
                </a:solidFill>
              </a:rPr>
              <a:t>一致性检查  </a:t>
            </a:r>
            <a:r>
              <a:rPr lang="en-US" altLang="zh-CN" sz="2400" b="1" dirty="0">
                <a:solidFill>
                  <a:srgbClr val="000000"/>
                </a:solidFill>
              </a:rPr>
              <a:t>4.</a:t>
            </a:r>
            <a:r>
              <a:rPr lang="zh-CN" altLang="en-US" sz="2400" b="1" dirty="0">
                <a:solidFill>
                  <a:srgbClr val="000000"/>
                </a:solidFill>
              </a:rPr>
              <a:t>对模型进行组织  </a:t>
            </a:r>
            <a:r>
              <a:rPr lang="en-US" altLang="zh-CN" sz="2400" b="1" dirty="0">
                <a:solidFill>
                  <a:srgbClr val="000000"/>
                </a:solidFill>
              </a:rPr>
              <a:t>5.</a:t>
            </a:r>
            <a:r>
              <a:rPr lang="zh-CN" altLang="en-US" sz="2400" b="1" dirty="0">
                <a:solidFill>
                  <a:srgbClr val="000000"/>
                </a:solidFill>
              </a:rPr>
              <a:t>导航  </a:t>
            </a:r>
            <a:r>
              <a:rPr lang="en-US" altLang="zh-CN" sz="2400" b="1" dirty="0">
                <a:solidFill>
                  <a:srgbClr val="000000"/>
                </a:solidFill>
              </a:rPr>
              <a:t>6.</a:t>
            </a:r>
            <a:r>
              <a:rPr lang="zh-CN" altLang="en-US" sz="2400" b="1" dirty="0">
                <a:solidFill>
                  <a:srgbClr val="000000"/>
                </a:solidFill>
              </a:rPr>
              <a:t>写作支持  </a:t>
            </a:r>
            <a:r>
              <a:rPr lang="en-US" altLang="zh-CN" sz="2400" b="1" dirty="0">
                <a:solidFill>
                  <a:srgbClr val="000000"/>
                </a:solidFill>
              </a:rPr>
              <a:t>7.</a:t>
            </a:r>
            <a:r>
              <a:rPr lang="zh-CN" altLang="en-US" sz="2400" b="1" dirty="0">
                <a:solidFill>
                  <a:srgbClr val="000000"/>
                </a:solidFill>
              </a:rPr>
              <a:t>代码生成  </a:t>
            </a:r>
            <a:r>
              <a:rPr lang="en-US" altLang="zh-CN" sz="2400" b="1" dirty="0">
                <a:solidFill>
                  <a:srgbClr val="000000"/>
                </a:solidFill>
              </a:rPr>
              <a:t>8.</a:t>
            </a:r>
            <a:r>
              <a:rPr lang="zh-CN" altLang="en-US" sz="2400" b="1" dirty="0">
                <a:solidFill>
                  <a:srgbClr val="000000"/>
                </a:solidFill>
              </a:rPr>
              <a:t>逆向项目  </a:t>
            </a:r>
            <a:r>
              <a:rPr lang="en-US" altLang="zh-CN" sz="2400" b="1" dirty="0">
                <a:solidFill>
                  <a:srgbClr val="000000"/>
                </a:solidFill>
              </a:rPr>
              <a:t>9.</a:t>
            </a:r>
            <a:r>
              <a:rPr lang="zh-CN" altLang="en-US" sz="2400" b="1" dirty="0">
                <a:solidFill>
                  <a:srgbClr val="000000"/>
                </a:solidFill>
              </a:rPr>
              <a:t>集成  </a:t>
            </a:r>
            <a:r>
              <a:rPr lang="en-US" altLang="zh-CN" sz="2400" b="1" dirty="0">
                <a:solidFill>
                  <a:srgbClr val="000000"/>
                </a:solidFill>
              </a:rPr>
              <a:t>10.</a:t>
            </a:r>
            <a:r>
              <a:rPr lang="zh-CN" altLang="en-US" sz="2400" b="1" dirty="0">
                <a:solidFill>
                  <a:srgbClr val="000000"/>
                </a:solidFill>
              </a:rPr>
              <a:t>支持多种抽象层和开发过程  </a:t>
            </a:r>
            <a:r>
              <a:rPr lang="en-US" altLang="zh-CN" sz="2400" b="1" dirty="0">
                <a:solidFill>
                  <a:srgbClr val="000000"/>
                </a:solidFill>
              </a:rPr>
              <a:t>11.</a:t>
            </a:r>
            <a:r>
              <a:rPr lang="zh-CN" altLang="en-US" sz="2400" b="1" dirty="0">
                <a:solidFill>
                  <a:srgbClr val="000000"/>
                </a:solidFill>
              </a:rPr>
              <a:t>文档生成  </a:t>
            </a:r>
            <a:r>
              <a:rPr lang="en-US" altLang="zh-CN" sz="2400" b="1" dirty="0">
                <a:solidFill>
                  <a:srgbClr val="000000"/>
                </a:solidFill>
              </a:rPr>
              <a:t>12.</a:t>
            </a:r>
            <a:r>
              <a:rPr lang="zh-CN" altLang="en-US" sz="2400" b="1" dirty="0">
                <a:solidFill>
                  <a:srgbClr val="000000"/>
                </a:solidFill>
              </a:rPr>
              <a:t>脚本编程</a:t>
            </a:r>
            <a:endParaRPr lang="zh-CN" altLang="en-US" sz="2400" b="1" dirty="0">
              <a:solidFill>
                <a:srgbClr val="000000"/>
              </a:solidFill>
            </a:endParaRPr>
          </a:p>
          <a:p>
            <a:pPr lvl="0" eaLnBrk="1" hangingPunct="1">
              <a:lnSpc>
                <a:spcPct val="150000"/>
              </a:lnSpc>
              <a:defRPr/>
            </a:pPr>
            <a:r>
              <a:rPr lang="zh-CN" altLang="en-US" sz="2400" b="1" dirty="0">
                <a:solidFill>
                  <a:srgbClr val="000000"/>
                </a:solidFill>
              </a:rPr>
              <a:t>       常用工具：</a:t>
            </a:r>
            <a:r>
              <a:rPr lang="en-US" altLang="zh-CN" sz="2400" b="1" u="sng" dirty="0">
                <a:solidFill>
                  <a:srgbClr val="479796"/>
                </a:solidFill>
              </a:rPr>
              <a:t>Rational Rose </a:t>
            </a:r>
            <a:r>
              <a:rPr lang="zh-CN" altLang="en-US" sz="2400" b="1" dirty="0">
                <a:solidFill>
                  <a:srgbClr val="000000"/>
                </a:solidFill>
              </a:rPr>
              <a:t>、</a:t>
            </a:r>
            <a:r>
              <a:rPr lang="en-US" altLang="zh-CN" sz="2400" b="1" u="sng" dirty="0">
                <a:solidFill>
                  <a:srgbClr val="479796"/>
                </a:solidFill>
              </a:rPr>
              <a:t>Visio</a:t>
            </a:r>
            <a:r>
              <a:rPr lang="en-US" altLang="zh-CN" sz="2400" b="1" dirty="0">
                <a:solidFill>
                  <a:srgbClr val="479796"/>
                </a:solidFill>
              </a:rPr>
              <a:t> </a:t>
            </a:r>
            <a:r>
              <a:rPr lang="zh-CN" altLang="en-US" sz="2400" b="1" dirty="0">
                <a:solidFill>
                  <a:srgbClr val="000000"/>
                </a:solidFill>
              </a:rPr>
              <a:t>、</a:t>
            </a:r>
            <a:r>
              <a:rPr lang="en-US" altLang="zh-CN" sz="2400" b="1" dirty="0" err="1">
                <a:solidFill>
                  <a:srgbClr val="000000"/>
                </a:solidFill>
              </a:rPr>
              <a:t>PowerDesigner</a:t>
            </a:r>
            <a:r>
              <a:rPr lang="en-US" altLang="zh-CN" sz="2400" b="1" dirty="0">
                <a:solidFill>
                  <a:srgbClr val="000000"/>
                </a:solidFill>
              </a:rPr>
              <a:t> </a:t>
            </a:r>
            <a:r>
              <a:rPr lang="zh-CN" altLang="en-US" sz="2400" b="1" dirty="0">
                <a:solidFill>
                  <a:srgbClr val="000000"/>
                </a:solidFill>
              </a:rPr>
              <a:t>、</a:t>
            </a:r>
            <a:r>
              <a:rPr lang="en-US" altLang="zh-CN" sz="2400" b="1" dirty="0" err="1">
                <a:solidFill>
                  <a:srgbClr val="000000"/>
                </a:solidFill>
              </a:rPr>
              <a:t>StarUML</a:t>
            </a:r>
            <a:endParaRPr lang="en-US" altLang="zh-CN" sz="2400" b="1" dirty="0">
              <a:solidFill>
                <a:srgbClr val="000000"/>
              </a:solidFill>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下箭头 1"/>
          <p:cNvSpPr/>
          <p:nvPr/>
        </p:nvSpPr>
        <p:spPr bwMode="auto">
          <a:xfrm rot="10800000">
            <a:off x="5447672" y="5538624"/>
            <a:ext cx="360030" cy="64238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2783724" y="5859815"/>
            <a:ext cx="2509020" cy="369332"/>
          </a:xfrm>
          <a:prstGeom prst="rect">
            <a:avLst/>
          </a:prstGeom>
        </p:spPr>
        <p:txBody>
          <a:bodyPr wrap="none">
            <a:spAutoFit/>
          </a:bodyPr>
          <a:lstStyle/>
          <a:p>
            <a:r>
              <a:rPr lang="zh-CN" altLang="en-US" b="1" dirty="0" smtClean="0">
                <a:solidFill>
                  <a:srgbClr val="000000"/>
                </a:solidFill>
              </a:rPr>
              <a:t>我们小组使用过的软件</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noProof="0" dirty="0">
                <a:solidFill>
                  <a:srgbClr val="FFFFFF"/>
                </a:solidFill>
                <a:latin typeface="Gungsuh" panose="02030600000101010101" pitchFamily="18" charset="-127"/>
                <a:ea typeface="Gungsuh" panose="02030600000101010101" pitchFamily="18" charset="-127"/>
                <a:sym typeface="Gungsuh" panose="02030600000101010101" pitchFamily="18" charset="-127"/>
              </a:rPr>
              <a:t>2</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常用工具比较</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Freeform 44"/>
          <p:cNvSpPr>
            <a:spLocks noChangeArrowheads="1"/>
          </p:cNvSpPr>
          <p:nvPr>
            <p:custDataLst>
              <p:tags r:id="rId1"/>
            </p:custDataLst>
          </p:nvPr>
        </p:nvSpPr>
        <p:spPr bwMode="auto">
          <a:xfrm>
            <a:off x="4439862" y="1619094"/>
            <a:ext cx="2387600" cy="5067300"/>
          </a:xfrm>
          <a:custGeom>
            <a:avLst/>
            <a:gdLst>
              <a:gd name="T0" fmla="*/ 2147483646 w 935"/>
              <a:gd name="T1" fmla="*/ 2147483646 h 2008"/>
              <a:gd name="T2" fmla="*/ 2147483646 w 935"/>
              <a:gd name="T3" fmla="*/ 2147483646 h 2008"/>
              <a:gd name="T4" fmla="*/ 2147483646 w 935"/>
              <a:gd name="T5" fmla="*/ 2147483646 h 2008"/>
              <a:gd name="T6" fmla="*/ 2147483646 w 935"/>
              <a:gd name="T7" fmla="*/ 2147483646 h 2008"/>
              <a:gd name="T8" fmla="*/ 2147483646 w 935"/>
              <a:gd name="T9" fmla="*/ 2147483646 h 2008"/>
              <a:gd name="T10" fmla="*/ 2147483646 w 935"/>
              <a:gd name="T11" fmla="*/ 2147483646 h 2008"/>
              <a:gd name="T12" fmla="*/ 2147483646 w 935"/>
              <a:gd name="T13" fmla="*/ 2147483646 h 2008"/>
              <a:gd name="T14" fmla="*/ 2147483646 w 935"/>
              <a:gd name="T15" fmla="*/ 2147483646 h 2008"/>
              <a:gd name="T16" fmla="*/ 2147483646 w 935"/>
              <a:gd name="T17" fmla="*/ 2147483646 h 2008"/>
              <a:gd name="T18" fmla="*/ 2147483646 w 935"/>
              <a:gd name="T19" fmla="*/ 2147483646 h 2008"/>
              <a:gd name="T20" fmla="*/ 2147483646 w 935"/>
              <a:gd name="T21" fmla="*/ 2147483646 h 2008"/>
              <a:gd name="T22" fmla="*/ 2147483646 w 935"/>
              <a:gd name="T23" fmla="*/ 2147483646 h 2008"/>
              <a:gd name="T24" fmla="*/ 2147483646 w 935"/>
              <a:gd name="T25" fmla="*/ 2147483646 h 2008"/>
              <a:gd name="T26" fmla="*/ 2147483646 w 935"/>
              <a:gd name="T27" fmla="*/ 2147483646 h 2008"/>
              <a:gd name="T28" fmla="*/ 2147483646 w 935"/>
              <a:gd name="T29" fmla="*/ 2147483646 h 2008"/>
              <a:gd name="T30" fmla="*/ 2147483646 w 935"/>
              <a:gd name="T31" fmla="*/ 2147483646 h 2008"/>
              <a:gd name="T32" fmla="*/ 2147483646 w 935"/>
              <a:gd name="T33" fmla="*/ 2147483646 h 2008"/>
              <a:gd name="T34" fmla="*/ 2147483646 w 935"/>
              <a:gd name="T35" fmla="*/ 0 h 2008"/>
              <a:gd name="T36" fmla="*/ 2147483646 w 935"/>
              <a:gd name="T37" fmla="*/ 2147483646 h 2008"/>
              <a:gd name="T38" fmla="*/ 2147483646 w 935"/>
              <a:gd name="T39" fmla="*/ 2147483646 h 2008"/>
              <a:gd name="T40" fmla="*/ 2147483646 w 935"/>
              <a:gd name="T41" fmla="*/ 2147483646 h 2008"/>
              <a:gd name="T42" fmla="*/ 2147483646 w 935"/>
              <a:gd name="T43" fmla="*/ 2147483646 h 2008"/>
              <a:gd name="T44" fmla="*/ 2147483646 w 935"/>
              <a:gd name="T45" fmla="*/ 2147483646 h 2008"/>
              <a:gd name="T46" fmla="*/ 2147483646 w 935"/>
              <a:gd name="T47" fmla="*/ 2147483646 h 2008"/>
              <a:gd name="T48" fmla="*/ 2147483646 w 935"/>
              <a:gd name="T49" fmla="*/ 2147483646 h 2008"/>
              <a:gd name="T50" fmla="*/ 2147483646 w 935"/>
              <a:gd name="T51" fmla="*/ 2147483646 h 2008"/>
              <a:gd name="T52" fmla="*/ 2147483646 w 935"/>
              <a:gd name="T53" fmla="*/ 2147483646 h 2008"/>
              <a:gd name="T54" fmla="*/ 2147483646 w 935"/>
              <a:gd name="T55" fmla="*/ 2147483646 h 2008"/>
              <a:gd name="T56" fmla="*/ 2147483646 w 935"/>
              <a:gd name="T57" fmla="*/ 2147483646 h 2008"/>
              <a:gd name="T58" fmla="*/ 0 w 935"/>
              <a:gd name="T59" fmla="*/ 2147483646 h 2008"/>
              <a:gd name="T60" fmla="*/ 2147483646 w 935"/>
              <a:gd name="T61" fmla="*/ 2147483646 h 2008"/>
              <a:gd name="T62" fmla="*/ 2147483646 w 935"/>
              <a:gd name="T63" fmla="*/ 2147483646 h 2008"/>
              <a:gd name="T64" fmla="*/ 2147483646 w 935"/>
              <a:gd name="T65" fmla="*/ 2147483646 h 2008"/>
              <a:gd name="T66" fmla="*/ 2147483646 w 935"/>
              <a:gd name="T67" fmla="*/ 2147483646 h 2008"/>
              <a:gd name="T68" fmla="*/ 2147483646 w 935"/>
              <a:gd name="T69" fmla="*/ 2147483646 h 2008"/>
              <a:gd name="T70" fmla="*/ 2147483646 w 935"/>
              <a:gd name="T71" fmla="*/ 2147483646 h 2008"/>
              <a:gd name="T72" fmla="*/ 2147483646 w 935"/>
              <a:gd name="T73" fmla="*/ 2147483646 h 2008"/>
              <a:gd name="T74" fmla="*/ 2147483646 w 935"/>
              <a:gd name="T75" fmla="*/ 2147483646 h 2008"/>
              <a:gd name="T76" fmla="*/ 2147483646 w 935"/>
              <a:gd name="T77" fmla="*/ 2147483646 h 2008"/>
              <a:gd name="T78" fmla="*/ 2147483646 w 935"/>
              <a:gd name="T79" fmla="*/ 2147483646 h 2008"/>
              <a:gd name="T80" fmla="*/ 2147483646 w 935"/>
              <a:gd name="T81" fmla="*/ 2147483646 h 2008"/>
              <a:gd name="T82" fmla="*/ 2147483646 w 935"/>
              <a:gd name="T83" fmla="*/ 2147483646 h 2008"/>
              <a:gd name="T84" fmla="*/ 2147483646 w 935"/>
              <a:gd name="T85" fmla="*/ 2147483646 h 2008"/>
              <a:gd name="T86" fmla="*/ 2147483646 w 935"/>
              <a:gd name="T87" fmla="*/ 2147483646 h 2008"/>
              <a:gd name="T88" fmla="*/ 2147483646 w 935"/>
              <a:gd name="T89" fmla="*/ 2147483646 h 20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35"/>
              <a:gd name="T136" fmla="*/ 0 h 2008"/>
              <a:gd name="T137" fmla="*/ 935 w 935"/>
              <a:gd name="T138" fmla="*/ 2008 h 20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35" h="2008">
                <a:moveTo>
                  <a:pt x="762" y="1496"/>
                </a:moveTo>
                <a:lnTo>
                  <a:pt x="571" y="1472"/>
                </a:lnTo>
                <a:lnTo>
                  <a:pt x="571" y="1296"/>
                </a:lnTo>
                <a:lnTo>
                  <a:pt x="623" y="1295"/>
                </a:lnTo>
                <a:lnTo>
                  <a:pt x="652" y="1045"/>
                </a:lnTo>
                <a:lnTo>
                  <a:pt x="571" y="1054"/>
                </a:lnTo>
                <a:lnTo>
                  <a:pt x="571" y="870"/>
                </a:lnTo>
                <a:lnTo>
                  <a:pt x="799" y="736"/>
                </a:lnTo>
                <a:lnTo>
                  <a:pt x="845" y="851"/>
                </a:lnTo>
                <a:lnTo>
                  <a:pt x="935" y="561"/>
                </a:lnTo>
                <a:lnTo>
                  <a:pt x="688" y="434"/>
                </a:lnTo>
                <a:lnTo>
                  <a:pt x="733" y="557"/>
                </a:lnTo>
                <a:lnTo>
                  <a:pt x="571" y="629"/>
                </a:lnTo>
                <a:lnTo>
                  <a:pt x="571" y="459"/>
                </a:lnTo>
                <a:lnTo>
                  <a:pt x="616" y="475"/>
                </a:lnTo>
                <a:lnTo>
                  <a:pt x="722" y="234"/>
                </a:lnTo>
                <a:lnTo>
                  <a:pt x="265" y="128"/>
                </a:lnTo>
                <a:lnTo>
                  <a:pt x="316" y="0"/>
                </a:lnTo>
                <a:lnTo>
                  <a:pt x="21" y="164"/>
                </a:lnTo>
                <a:lnTo>
                  <a:pt x="122" y="455"/>
                </a:lnTo>
                <a:lnTo>
                  <a:pt x="181" y="322"/>
                </a:lnTo>
                <a:lnTo>
                  <a:pt x="463" y="421"/>
                </a:lnTo>
                <a:lnTo>
                  <a:pt x="463" y="678"/>
                </a:lnTo>
                <a:lnTo>
                  <a:pt x="353" y="728"/>
                </a:lnTo>
                <a:lnTo>
                  <a:pt x="434" y="951"/>
                </a:lnTo>
                <a:lnTo>
                  <a:pt x="463" y="933"/>
                </a:lnTo>
                <a:lnTo>
                  <a:pt x="463" y="1066"/>
                </a:lnTo>
                <a:lnTo>
                  <a:pt x="191" y="1096"/>
                </a:lnTo>
                <a:lnTo>
                  <a:pt x="164" y="953"/>
                </a:lnTo>
                <a:lnTo>
                  <a:pt x="0" y="1215"/>
                </a:lnTo>
                <a:lnTo>
                  <a:pt x="250" y="1442"/>
                </a:lnTo>
                <a:lnTo>
                  <a:pt x="230" y="1305"/>
                </a:lnTo>
                <a:lnTo>
                  <a:pt x="463" y="1299"/>
                </a:lnTo>
                <a:lnTo>
                  <a:pt x="463" y="1458"/>
                </a:lnTo>
                <a:lnTo>
                  <a:pt x="388" y="1449"/>
                </a:lnTo>
                <a:lnTo>
                  <a:pt x="408" y="1653"/>
                </a:lnTo>
                <a:lnTo>
                  <a:pt x="463" y="1655"/>
                </a:lnTo>
                <a:lnTo>
                  <a:pt x="463" y="2008"/>
                </a:lnTo>
                <a:lnTo>
                  <a:pt x="571" y="2008"/>
                </a:lnTo>
                <a:lnTo>
                  <a:pt x="571" y="1659"/>
                </a:lnTo>
                <a:lnTo>
                  <a:pt x="728" y="1665"/>
                </a:lnTo>
                <a:lnTo>
                  <a:pt x="709" y="1776"/>
                </a:lnTo>
                <a:lnTo>
                  <a:pt x="916" y="1594"/>
                </a:lnTo>
                <a:lnTo>
                  <a:pt x="785" y="1379"/>
                </a:lnTo>
                <a:lnTo>
                  <a:pt x="762" y="1496"/>
                </a:lnTo>
                <a:close/>
              </a:path>
            </a:pathLst>
          </a:custGeom>
          <a:solidFill>
            <a:srgbClr val="479796"/>
          </a:solidFill>
          <a:ln>
            <a:noFill/>
          </a:ln>
        </p:spPr>
        <p:txBody>
          <a:bodyPr/>
          <a:lstStyle/>
          <a:p>
            <a:pPr>
              <a:defRPr/>
            </a:pPr>
            <a:endParaRPr lang="zh-CN" altLang="en-US" sz="3200" noProof="1"/>
          </a:p>
        </p:txBody>
      </p:sp>
      <p:sp>
        <p:nvSpPr>
          <p:cNvPr id="9" name="任意多边形 4"/>
          <p:cNvSpPr/>
          <p:nvPr>
            <p:custDataLst>
              <p:tags r:id="rId2"/>
            </p:custDataLst>
          </p:nvPr>
        </p:nvSpPr>
        <p:spPr>
          <a:xfrm>
            <a:off x="4439862" y="1619094"/>
            <a:ext cx="1843087" cy="1249362"/>
          </a:xfrm>
          <a:custGeom>
            <a:avLst/>
            <a:gdLst>
              <a:gd name="connsiteX0" fmla="*/ 0 w 2115403"/>
              <a:gd name="connsiteY0" fmla="*/ 477671 h 1433015"/>
              <a:gd name="connsiteX1" fmla="*/ 914400 w 2115403"/>
              <a:gd name="connsiteY1" fmla="*/ 0 h 1433015"/>
              <a:gd name="connsiteX2" fmla="*/ 777922 w 2115403"/>
              <a:gd name="connsiteY2" fmla="*/ 368489 h 1433015"/>
              <a:gd name="connsiteX3" fmla="*/ 2115403 w 2115403"/>
              <a:gd name="connsiteY3" fmla="*/ 682388 h 1433015"/>
              <a:gd name="connsiteX4" fmla="*/ 1774209 w 2115403"/>
              <a:gd name="connsiteY4" fmla="*/ 1433015 h 1433015"/>
              <a:gd name="connsiteX5" fmla="*/ 518615 w 2115403"/>
              <a:gd name="connsiteY5" fmla="*/ 968991 h 1433015"/>
              <a:gd name="connsiteX6" fmla="*/ 313899 w 2115403"/>
              <a:gd name="connsiteY6" fmla="*/ 1378423 h 1433015"/>
              <a:gd name="connsiteX7" fmla="*/ 0 w 2115403"/>
              <a:gd name="connsiteY7" fmla="*/ 477671 h 1433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5403" h="1433015">
                <a:moveTo>
                  <a:pt x="0" y="477671"/>
                </a:moveTo>
                <a:lnTo>
                  <a:pt x="914400" y="0"/>
                </a:lnTo>
                <a:lnTo>
                  <a:pt x="777922" y="368489"/>
                </a:lnTo>
                <a:lnTo>
                  <a:pt x="2115403" y="682388"/>
                </a:lnTo>
                <a:lnTo>
                  <a:pt x="1774209" y="1433015"/>
                </a:lnTo>
                <a:lnTo>
                  <a:pt x="518615" y="968991"/>
                </a:lnTo>
                <a:lnTo>
                  <a:pt x="313899" y="1378423"/>
                </a:lnTo>
                <a:lnTo>
                  <a:pt x="0" y="477671"/>
                </a:lnTo>
                <a:close/>
              </a:path>
            </a:pathLst>
          </a:custGeom>
          <a:solidFill>
            <a:srgbClr val="679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noProof="1"/>
          </a:p>
        </p:txBody>
      </p:sp>
      <p:sp>
        <p:nvSpPr>
          <p:cNvPr id="10" name="任意多边形 5"/>
          <p:cNvSpPr/>
          <p:nvPr>
            <p:custDataLst>
              <p:tags r:id="rId3"/>
            </p:custDataLst>
          </p:nvPr>
        </p:nvSpPr>
        <p:spPr>
          <a:xfrm>
            <a:off x="5346324" y="2685894"/>
            <a:ext cx="1546225" cy="1366837"/>
          </a:xfrm>
          <a:custGeom>
            <a:avLst/>
            <a:gdLst>
              <a:gd name="connsiteX0" fmla="*/ 1119116 w 1774209"/>
              <a:gd name="connsiteY0" fmla="*/ 395785 h 1569492"/>
              <a:gd name="connsiteX1" fmla="*/ 996287 w 1774209"/>
              <a:gd name="connsiteY1" fmla="*/ 0 h 1569492"/>
              <a:gd name="connsiteX2" fmla="*/ 1774209 w 1774209"/>
              <a:gd name="connsiteY2" fmla="*/ 409433 h 1569492"/>
              <a:gd name="connsiteX3" fmla="*/ 1473958 w 1774209"/>
              <a:gd name="connsiteY3" fmla="*/ 1282889 h 1569492"/>
              <a:gd name="connsiteX4" fmla="*/ 1323833 w 1774209"/>
              <a:gd name="connsiteY4" fmla="*/ 968991 h 1569492"/>
              <a:gd name="connsiteX5" fmla="*/ 218364 w 1774209"/>
              <a:gd name="connsiteY5" fmla="*/ 1569492 h 1569492"/>
              <a:gd name="connsiteX6" fmla="*/ 0 w 1774209"/>
              <a:gd name="connsiteY6" fmla="*/ 859809 h 1569492"/>
              <a:gd name="connsiteX7" fmla="*/ 1119116 w 1774209"/>
              <a:gd name="connsiteY7" fmla="*/ 395785 h 15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4209" h="1569492">
                <a:moveTo>
                  <a:pt x="1119116" y="395785"/>
                </a:moveTo>
                <a:lnTo>
                  <a:pt x="996287" y="0"/>
                </a:lnTo>
                <a:lnTo>
                  <a:pt x="1774209" y="409433"/>
                </a:lnTo>
                <a:lnTo>
                  <a:pt x="1473958" y="1282889"/>
                </a:lnTo>
                <a:lnTo>
                  <a:pt x="1323833" y="968991"/>
                </a:lnTo>
                <a:lnTo>
                  <a:pt x="218364" y="1569492"/>
                </a:lnTo>
                <a:lnTo>
                  <a:pt x="0" y="859809"/>
                </a:lnTo>
                <a:lnTo>
                  <a:pt x="1119116" y="395785"/>
                </a:lnTo>
                <a:close/>
              </a:path>
            </a:pathLst>
          </a:custGeom>
          <a:solidFill>
            <a:srgbClr val="679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noProof="1"/>
          </a:p>
        </p:txBody>
      </p:sp>
      <p:sp>
        <p:nvSpPr>
          <p:cNvPr id="11" name="任意多边形 6"/>
          <p:cNvSpPr/>
          <p:nvPr>
            <p:custDataLst>
              <p:tags r:id="rId4"/>
            </p:custDataLst>
          </p:nvPr>
        </p:nvSpPr>
        <p:spPr>
          <a:xfrm>
            <a:off x="4416049" y="3995581"/>
            <a:ext cx="1700213" cy="1296988"/>
          </a:xfrm>
          <a:custGeom>
            <a:avLst/>
            <a:gdLst>
              <a:gd name="connsiteX0" fmla="*/ 600502 w 1951630"/>
              <a:gd name="connsiteY0" fmla="*/ 436728 h 1487606"/>
              <a:gd name="connsiteX1" fmla="*/ 504967 w 1951630"/>
              <a:gd name="connsiteY1" fmla="*/ 0 h 1487606"/>
              <a:gd name="connsiteX2" fmla="*/ 0 w 1951630"/>
              <a:gd name="connsiteY2" fmla="*/ 764274 h 1487606"/>
              <a:gd name="connsiteX3" fmla="*/ 764275 w 1951630"/>
              <a:gd name="connsiteY3" fmla="*/ 1487606 h 1487606"/>
              <a:gd name="connsiteX4" fmla="*/ 723332 w 1951630"/>
              <a:gd name="connsiteY4" fmla="*/ 1064525 h 1487606"/>
              <a:gd name="connsiteX5" fmla="*/ 1869743 w 1951630"/>
              <a:gd name="connsiteY5" fmla="*/ 1050877 h 1487606"/>
              <a:gd name="connsiteX6" fmla="*/ 1951630 w 1951630"/>
              <a:gd name="connsiteY6" fmla="*/ 286603 h 1487606"/>
              <a:gd name="connsiteX7" fmla="*/ 600502 w 1951630"/>
              <a:gd name="connsiteY7" fmla="*/ 436728 h 148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1630" h="1487606">
                <a:moveTo>
                  <a:pt x="600502" y="436728"/>
                </a:moveTo>
                <a:lnTo>
                  <a:pt x="504967" y="0"/>
                </a:lnTo>
                <a:lnTo>
                  <a:pt x="0" y="764274"/>
                </a:lnTo>
                <a:lnTo>
                  <a:pt x="764275" y="1487606"/>
                </a:lnTo>
                <a:lnTo>
                  <a:pt x="723332" y="1064525"/>
                </a:lnTo>
                <a:lnTo>
                  <a:pt x="1869743" y="1050877"/>
                </a:lnTo>
                <a:lnTo>
                  <a:pt x="1951630" y="286603"/>
                </a:lnTo>
                <a:lnTo>
                  <a:pt x="600502" y="436728"/>
                </a:lnTo>
                <a:close/>
              </a:path>
            </a:pathLst>
          </a:custGeom>
          <a:solidFill>
            <a:srgbClr val="679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noProof="1"/>
          </a:p>
        </p:txBody>
      </p:sp>
      <p:sp>
        <p:nvSpPr>
          <p:cNvPr id="12" name="任意多边形 8"/>
          <p:cNvSpPr/>
          <p:nvPr>
            <p:custDataLst>
              <p:tags r:id="rId5"/>
            </p:custDataLst>
          </p:nvPr>
        </p:nvSpPr>
        <p:spPr>
          <a:xfrm>
            <a:off x="5411412" y="5030631"/>
            <a:ext cx="1416050" cy="1106488"/>
          </a:xfrm>
          <a:custGeom>
            <a:avLst/>
            <a:gdLst>
              <a:gd name="connsiteX0" fmla="*/ 1119117 w 1624084"/>
              <a:gd name="connsiteY0" fmla="*/ 382137 h 1269241"/>
              <a:gd name="connsiteX1" fmla="*/ 1201003 w 1624084"/>
              <a:gd name="connsiteY1" fmla="*/ 0 h 1269241"/>
              <a:gd name="connsiteX2" fmla="*/ 1624084 w 1624084"/>
              <a:gd name="connsiteY2" fmla="*/ 696035 h 1269241"/>
              <a:gd name="connsiteX3" fmla="*/ 928048 w 1624084"/>
              <a:gd name="connsiteY3" fmla="*/ 1269241 h 1269241"/>
              <a:gd name="connsiteX4" fmla="*/ 996287 w 1624084"/>
              <a:gd name="connsiteY4" fmla="*/ 914400 h 1269241"/>
              <a:gd name="connsiteX5" fmla="*/ 81887 w 1624084"/>
              <a:gd name="connsiteY5" fmla="*/ 887104 h 1269241"/>
              <a:gd name="connsiteX6" fmla="*/ 0 w 1624084"/>
              <a:gd name="connsiteY6" fmla="*/ 232012 h 1269241"/>
              <a:gd name="connsiteX7" fmla="*/ 1119117 w 1624084"/>
              <a:gd name="connsiteY7" fmla="*/ 382137 h 126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4084" h="1269241">
                <a:moveTo>
                  <a:pt x="1119117" y="382137"/>
                </a:moveTo>
                <a:lnTo>
                  <a:pt x="1201003" y="0"/>
                </a:lnTo>
                <a:lnTo>
                  <a:pt x="1624084" y="696035"/>
                </a:lnTo>
                <a:lnTo>
                  <a:pt x="928048" y="1269241"/>
                </a:lnTo>
                <a:lnTo>
                  <a:pt x="996287" y="914400"/>
                </a:lnTo>
                <a:lnTo>
                  <a:pt x="81887" y="887104"/>
                </a:lnTo>
                <a:lnTo>
                  <a:pt x="0" y="232012"/>
                </a:lnTo>
                <a:lnTo>
                  <a:pt x="1119117" y="382137"/>
                </a:lnTo>
                <a:close/>
              </a:path>
            </a:pathLst>
          </a:custGeom>
          <a:solidFill>
            <a:srgbClr val="6792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noProof="1"/>
          </a:p>
        </p:txBody>
      </p:sp>
      <p:sp>
        <p:nvSpPr>
          <p:cNvPr id="13" name="文本框 21"/>
          <p:cNvSpPr txBox="1">
            <a:spLocks noChangeArrowheads="1"/>
          </p:cNvSpPr>
          <p:nvPr>
            <p:custDataLst>
              <p:tags r:id="rId6"/>
            </p:custDataLst>
          </p:nvPr>
        </p:nvSpPr>
        <p:spPr bwMode="auto">
          <a:xfrm>
            <a:off x="7063622" y="1609646"/>
            <a:ext cx="29733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err="1"/>
              <a:t>PowerDesigner</a:t>
            </a:r>
            <a:endParaRPr lang="en-US" altLang="zh-CN" sz="2800" dirty="0"/>
          </a:p>
        </p:txBody>
      </p:sp>
      <p:sp>
        <p:nvSpPr>
          <p:cNvPr id="14" name="文本框 49"/>
          <p:cNvSpPr txBox="1">
            <a:spLocks noChangeArrowheads="1"/>
          </p:cNvSpPr>
          <p:nvPr>
            <p:custDataLst>
              <p:tags r:id="rId7"/>
            </p:custDataLst>
          </p:nvPr>
        </p:nvSpPr>
        <p:spPr bwMode="auto">
          <a:xfrm>
            <a:off x="7063622" y="2281040"/>
            <a:ext cx="349250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t>     </a:t>
            </a:r>
            <a:r>
              <a:rPr lang="en-US" altLang="zh-CN" sz="1400" dirty="0"/>
              <a:t> </a:t>
            </a:r>
            <a:r>
              <a:rPr lang="en-US" altLang="zh-CN" dirty="0" err="1">
                <a:sym typeface="黑体" panose="02010609060101010101" charset="-122"/>
              </a:rPr>
              <a:t>PowerDesigner</a:t>
            </a:r>
            <a:r>
              <a:rPr lang="zh-CN" altLang="en-US" dirty="0">
                <a:ea typeface="黑体" panose="02010609060101010101" charset="-122"/>
              </a:rPr>
              <a:t>对数据库建模的支持很好，对UML的建模使用到的各种图的支持比较滞后。生成代码时对Sybase的产品PowerBuilder的支持很好，但是对中文的支持总是有这样或那样的问题。</a:t>
            </a:r>
            <a:endParaRPr lang="zh-CN" altLang="en-US" dirty="0">
              <a:ea typeface="黑体" panose="02010609060101010101" charset="-122"/>
            </a:endParaRPr>
          </a:p>
        </p:txBody>
      </p:sp>
      <p:sp>
        <p:nvSpPr>
          <p:cNvPr id="15" name="文本框 21"/>
          <p:cNvSpPr txBox="1">
            <a:spLocks noChangeArrowheads="1"/>
          </p:cNvSpPr>
          <p:nvPr>
            <p:custDataLst>
              <p:tags r:id="rId8"/>
            </p:custDataLst>
          </p:nvPr>
        </p:nvSpPr>
        <p:spPr bwMode="auto">
          <a:xfrm>
            <a:off x="1230315" y="1748272"/>
            <a:ext cx="297338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t>Rational Rose</a:t>
            </a:r>
            <a:endParaRPr lang="en-US" altLang="zh-CN" sz="2800" dirty="0"/>
          </a:p>
        </p:txBody>
      </p:sp>
      <p:sp>
        <p:nvSpPr>
          <p:cNvPr id="16" name="文本框 49"/>
          <p:cNvSpPr txBox="1">
            <a:spLocks noChangeArrowheads="1"/>
          </p:cNvSpPr>
          <p:nvPr>
            <p:custDataLst>
              <p:tags r:id="rId9"/>
            </p:custDataLst>
          </p:nvPr>
        </p:nvSpPr>
        <p:spPr bwMode="auto">
          <a:xfrm>
            <a:off x="623544" y="2483208"/>
            <a:ext cx="417826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a:t>       </a:t>
            </a:r>
            <a:r>
              <a:rPr lang="zh-CN" altLang="en-US" sz="1600" dirty="0">
                <a:ea typeface="黑体" panose="02010609060101010101" charset="-122"/>
              </a:rPr>
              <a:t>ROSE能够从各个方面和角度来分析和设计，使软件的开发蓝图更清晰，内部结构更加明朗，对系统的代码框架生成有很好的支持。但对数据库的开发管理和数据库端的迭代不是很好。</a:t>
            </a:r>
            <a:endParaRPr lang="zh-CN" altLang="en-US" sz="1600" dirty="0">
              <a:ea typeface="黑体" panose="02010609060101010101" charset="-122"/>
            </a:endParaRPr>
          </a:p>
          <a:p>
            <a:r>
              <a:rPr lang="zh-CN" altLang="en-US" sz="1600" dirty="0">
                <a:ea typeface="黑体" panose="02010609060101010101" charset="-122"/>
              </a:rPr>
              <a:t>       IBM推出了Rational Software Architect来替代Rational Rose。</a:t>
            </a:r>
            <a:endParaRPr lang="zh-CN" altLang="en-US" sz="1600" dirty="0">
              <a:ea typeface="黑体" panose="02010609060101010101" charset="-122"/>
            </a:endParaRPr>
          </a:p>
        </p:txBody>
      </p:sp>
      <p:sp>
        <p:nvSpPr>
          <p:cNvPr id="17" name="文本框 21"/>
          <p:cNvSpPr txBox="1">
            <a:spLocks noChangeArrowheads="1"/>
          </p:cNvSpPr>
          <p:nvPr>
            <p:custDataLst>
              <p:tags r:id="rId10"/>
            </p:custDataLst>
          </p:nvPr>
        </p:nvSpPr>
        <p:spPr bwMode="auto">
          <a:xfrm>
            <a:off x="1132282" y="4295696"/>
            <a:ext cx="2973387"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t>Visio</a:t>
            </a:r>
            <a:endParaRPr lang="en-US" altLang="zh-CN" sz="2800" dirty="0"/>
          </a:p>
        </p:txBody>
      </p:sp>
      <p:sp>
        <p:nvSpPr>
          <p:cNvPr id="18" name="文本框 49"/>
          <p:cNvSpPr txBox="1">
            <a:spLocks noChangeArrowheads="1"/>
          </p:cNvSpPr>
          <p:nvPr>
            <p:custDataLst>
              <p:tags r:id="rId11"/>
            </p:custDataLst>
          </p:nvPr>
        </p:nvSpPr>
        <p:spPr bwMode="auto">
          <a:xfrm>
            <a:off x="763200" y="4975149"/>
            <a:ext cx="364248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dirty="0"/>
              <a:t>      Visio</a:t>
            </a:r>
            <a:r>
              <a:rPr lang="zh-CN" altLang="en-US" dirty="0">
                <a:ea typeface="黑体" panose="02010609060101010101" charset="-122"/>
              </a:rPr>
              <a:t>用于图形语义的描述比较方便，但是用于软件开发过程的迭代开发则有点牵强。（微软）</a:t>
            </a:r>
            <a:endParaRPr lang="zh-CN" altLang="en-US" dirty="0">
              <a:ea typeface="黑体" panose="02010609060101010101" charset="-122"/>
            </a:endParaRPr>
          </a:p>
        </p:txBody>
      </p:sp>
      <p:sp>
        <p:nvSpPr>
          <p:cNvPr id="19" name="文本框 21"/>
          <p:cNvSpPr txBox="1">
            <a:spLocks noChangeArrowheads="1"/>
          </p:cNvSpPr>
          <p:nvPr>
            <p:custDataLst>
              <p:tags r:id="rId12"/>
            </p:custDataLst>
          </p:nvPr>
        </p:nvSpPr>
        <p:spPr bwMode="auto">
          <a:xfrm>
            <a:off x="7127899" y="4630582"/>
            <a:ext cx="297338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err="1"/>
              <a:t>StarUML</a:t>
            </a:r>
            <a:endParaRPr lang="en-US" altLang="zh-CN" sz="2800" dirty="0"/>
          </a:p>
        </p:txBody>
      </p:sp>
      <p:sp>
        <p:nvSpPr>
          <p:cNvPr id="20" name="文本框 49"/>
          <p:cNvSpPr txBox="1">
            <a:spLocks noChangeArrowheads="1"/>
          </p:cNvSpPr>
          <p:nvPr>
            <p:custDataLst>
              <p:tags r:id="rId13"/>
            </p:custDataLst>
          </p:nvPr>
        </p:nvSpPr>
        <p:spPr bwMode="auto">
          <a:xfrm>
            <a:off x="7063622" y="5267479"/>
            <a:ext cx="420370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a:t>    </a:t>
            </a:r>
            <a:r>
              <a:rPr lang="en-US" altLang="zh-CN" dirty="0"/>
              <a:t>  </a:t>
            </a:r>
            <a:r>
              <a:rPr lang="zh-CN" altLang="en-US" dirty="0">
                <a:ea typeface="黑体" panose="02010609060101010101" charset="-122"/>
              </a:rPr>
              <a:t>StarUML是一款开放源码的UML开发工具，发展快，灵活，可扩展性</a:t>
            </a:r>
            <a:r>
              <a:rPr lang="zh-CN" altLang="en-US" dirty="0" smtClean="0">
                <a:ea typeface="黑体" panose="02010609060101010101" charset="-122"/>
              </a:rPr>
              <a:t>强。</a:t>
            </a:r>
            <a:endParaRPr lang="zh-CN" altLang="en-US" dirty="0">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par>
                          <p:cTn id="24" fill="hold">
                            <p:stCondLst>
                              <p:cond delay="3000"/>
                            </p:stCondLst>
                            <p:childTnLst>
                              <p:par>
                                <p:cTn id="25" presetID="55"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1000" fill="hold"/>
                                        <p:tgtEl>
                                          <p:spTgt spid="19"/>
                                        </p:tgtEl>
                                        <p:attrNameLst>
                                          <p:attrName>ppt_w</p:attrName>
                                        </p:attrNameLst>
                                      </p:cBhvr>
                                      <p:tavLst>
                                        <p:tav tm="0">
                                          <p:val>
                                            <p:strVal val="#ppt_w*0.70"/>
                                          </p:val>
                                        </p:tav>
                                        <p:tav tm="100000">
                                          <p:val>
                                            <p:strVal val="#ppt_w"/>
                                          </p:val>
                                        </p:tav>
                                      </p:tavLst>
                                    </p:anim>
                                    <p:anim calcmode="lin" valueType="num">
                                      <p:cBhvr>
                                        <p:cTn id="28" dur="1000" fill="hold"/>
                                        <p:tgtEl>
                                          <p:spTgt spid="19"/>
                                        </p:tgtEl>
                                        <p:attrNameLst>
                                          <p:attrName>ppt_h</p:attrName>
                                        </p:attrNameLst>
                                      </p:cBhvr>
                                      <p:tavLst>
                                        <p:tav tm="0">
                                          <p:val>
                                            <p:strVal val="#ppt_h"/>
                                          </p:val>
                                        </p:tav>
                                        <p:tav tm="100000">
                                          <p:val>
                                            <p:strVal val="#ppt_h"/>
                                          </p:val>
                                        </p:tav>
                                      </p:tavLst>
                                    </p:anim>
                                    <p:animEffect transition="in" filter="fade">
                                      <p:cBhvr>
                                        <p:cTn id="29" dur="1000"/>
                                        <p:tgtEl>
                                          <p:spTgt spid="19"/>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strVal val="#ppt_w*0.70"/>
                                          </p:val>
                                        </p:tav>
                                        <p:tav tm="100000">
                                          <p:val>
                                            <p:strVal val="#ppt_w"/>
                                          </p:val>
                                        </p:tav>
                                      </p:tavLst>
                                    </p:anim>
                                    <p:anim calcmode="lin" valueType="num">
                                      <p:cBhvr>
                                        <p:cTn id="33" dur="1000" fill="hold"/>
                                        <p:tgtEl>
                                          <p:spTgt spid="20"/>
                                        </p:tgtEl>
                                        <p:attrNameLst>
                                          <p:attrName>ppt_h</p:attrName>
                                        </p:attrNameLst>
                                      </p:cBhvr>
                                      <p:tavLst>
                                        <p:tav tm="0">
                                          <p:val>
                                            <p:strVal val="#ppt_h"/>
                                          </p:val>
                                        </p:tav>
                                        <p:tav tm="100000">
                                          <p:val>
                                            <p:strVal val="#ppt_h"/>
                                          </p:val>
                                        </p:tav>
                                      </p:tavLst>
                                    </p:anim>
                                    <p:animEffect transition="in" filter="fade">
                                      <p:cBhvr>
                                        <p:cTn id="34" dur="1000"/>
                                        <p:tgtEl>
                                          <p:spTgt spid="20"/>
                                        </p:tgtEl>
                                      </p:cBhvr>
                                    </p:animEffect>
                                  </p:childTnLst>
                                </p:cTn>
                              </p:par>
                            </p:childTnLst>
                          </p:cTn>
                        </p:par>
                        <p:par>
                          <p:cTn id="35" fill="hold">
                            <p:stCondLst>
                              <p:cond delay="4000"/>
                            </p:stCondLst>
                            <p:childTnLst>
                              <p:par>
                                <p:cTn id="36" presetID="55"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strVal val="#ppt_w*0.70"/>
                                          </p:val>
                                        </p:tav>
                                        <p:tav tm="100000">
                                          <p:val>
                                            <p:strVal val="#ppt_w"/>
                                          </p:val>
                                        </p:tav>
                                      </p:tavLst>
                                    </p:anim>
                                    <p:anim calcmode="lin" valueType="num">
                                      <p:cBhvr>
                                        <p:cTn id="39" dur="1000" fill="hold"/>
                                        <p:tgtEl>
                                          <p:spTgt spid="18"/>
                                        </p:tgtEl>
                                        <p:attrNameLst>
                                          <p:attrName>ppt_h</p:attrName>
                                        </p:attrNameLst>
                                      </p:cBhvr>
                                      <p:tavLst>
                                        <p:tav tm="0">
                                          <p:val>
                                            <p:strVal val="#ppt_h"/>
                                          </p:val>
                                        </p:tav>
                                        <p:tav tm="100000">
                                          <p:val>
                                            <p:strVal val="#ppt_h"/>
                                          </p:val>
                                        </p:tav>
                                      </p:tavLst>
                                    </p:anim>
                                    <p:animEffect transition="in" filter="fade">
                                      <p:cBhvr>
                                        <p:cTn id="40" dur="1000"/>
                                        <p:tgtEl>
                                          <p:spTgt spid="18"/>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0.70"/>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childTnLst>
                          </p:cTn>
                        </p:par>
                        <p:par>
                          <p:cTn id="46" fill="hold">
                            <p:stCondLst>
                              <p:cond delay="5000"/>
                            </p:stCondLst>
                            <p:childTnLst>
                              <p:par>
                                <p:cTn id="47" presetID="55"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strVal val="#ppt_w*0.70"/>
                                          </p:val>
                                        </p:tav>
                                        <p:tav tm="100000">
                                          <p:val>
                                            <p:strVal val="#ppt_w"/>
                                          </p:val>
                                        </p:tav>
                                      </p:tavLst>
                                    </p:anim>
                                    <p:anim calcmode="lin" valueType="num">
                                      <p:cBhvr>
                                        <p:cTn id="55" dur="1000" fill="hold"/>
                                        <p:tgtEl>
                                          <p:spTgt spid="14"/>
                                        </p:tgtEl>
                                        <p:attrNameLst>
                                          <p:attrName>ppt_h</p:attrName>
                                        </p:attrNameLst>
                                      </p:cBhvr>
                                      <p:tavLst>
                                        <p:tav tm="0">
                                          <p:val>
                                            <p:strVal val="#ppt_h"/>
                                          </p:val>
                                        </p:tav>
                                        <p:tav tm="100000">
                                          <p:val>
                                            <p:strVal val="#ppt_h"/>
                                          </p:val>
                                        </p:tav>
                                      </p:tavLst>
                                    </p:anim>
                                    <p:animEffect transition="in" filter="fade">
                                      <p:cBhvr>
                                        <p:cTn id="56" dur="1000"/>
                                        <p:tgtEl>
                                          <p:spTgt spid="14"/>
                                        </p:tgtEl>
                                      </p:cBhvr>
                                    </p:animEffect>
                                  </p:childTnLst>
                                </p:cTn>
                              </p:par>
                            </p:childTnLst>
                          </p:cTn>
                        </p:par>
                        <p:par>
                          <p:cTn id="57" fill="hold">
                            <p:stCondLst>
                              <p:cond delay="6000"/>
                            </p:stCondLst>
                            <p:childTnLst>
                              <p:par>
                                <p:cTn id="58" presetID="55"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strVal val="#ppt_w*0.70"/>
                                          </p:val>
                                        </p:tav>
                                        <p:tav tm="100000">
                                          <p:val>
                                            <p:strVal val="#ppt_w"/>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animEffect transition="in" filter="fade">
                                      <p:cBhvr>
                                        <p:cTn id="62" dur="1000"/>
                                        <p:tgtEl>
                                          <p:spTgt spid="15"/>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1000" fill="hold"/>
                                        <p:tgtEl>
                                          <p:spTgt spid="16"/>
                                        </p:tgtEl>
                                        <p:attrNameLst>
                                          <p:attrName>ppt_w</p:attrName>
                                        </p:attrNameLst>
                                      </p:cBhvr>
                                      <p:tavLst>
                                        <p:tav tm="0">
                                          <p:val>
                                            <p:strVal val="#ppt_w*0.70"/>
                                          </p:val>
                                        </p:tav>
                                        <p:tav tm="100000">
                                          <p:val>
                                            <p:strVal val="#ppt_w"/>
                                          </p:val>
                                        </p:tav>
                                      </p:tavLst>
                                    </p:anim>
                                    <p:anim calcmode="lin" valueType="num">
                                      <p:cBhvr>
                                        <p:cTn id="66" dur="1000" fill="hold"/>
                                        <p:tgtEl>
                                          <p:spTgt spid="16"/>
                                        </p:tgtEl>
                                        <p:attrNameLst>
                                          <p:attrName>ppt_h</p:attrName>
                                        </p:attrNameLst>
                                      </p:cBhvr>
                                      <p:tavLst>
                                        <p:tav tm="0">
                                          <p:val>
                                            <p:strVal val="#ppt_h"/>
                                          </p:val>
                                        </p:tav>
                                        <p:tav tm="100000">
                                          <p:val>
                                            <p:strVal val="#ppt_h"/>
                                          </p:val>
                                        </p:tav>
                                      </p:tavLst>
                                    </p:anim>
                                    <p:animEffect transition="in" filter="fade">
                                      <p:cBhvr>
                                        <p:cTn id="6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noProof="0" dirty="0">
                <a:solidFill>
                  <a:srgbClr val="FFFFFF"/>
                </a:solidFill>
                <a:latin typeface="Gungsuh" panose="02030600000101010101" pitchFamily="18" charset="-127"/>
                <a:ea typeface="Gungsuh" panose="02030600000101010101" pitchFamily="18" charset="-127"/>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489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a:solidFill>
                  <a:srgbClr val="000000"/>
                </a:solidFill>
              </a:rPr>
              <a:t>Rational Rose </a:t>
            </a:r>
            <a:r>
              <a:rPr lang="zh-CN" altLang="en-US" sz="6000" b="1" dirty="0">
                <a:solidFill>
                  <a:srgbClr val="000000"/>
                </a:solidFill>
              </a:rPr>
              <a:t>介绍</a:t>
            </a:r>
            <a:endParaRPr lang="zh-CN" altLang="en-US" sz="6000" b="1" dirty="0">
              <a:solidFill>
                <a:srgbClr val="000000"/>
              </a:solidFill>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4" name="组合 14"/>
          <p:cNvGrpSpPr/>
          <p:nvPr/>
        </p:nvGrpSpPr>
        <p:grpSpPr bwMode="auto">
          <a:xfrm>
            <a:off x="4656138" y="1700213"/>
            <a:ext cx="935037" cy="3997324"/>
            <a:chOff x="0" y="0"/>
            <a:chExt cx="936104" cy="3996384"/>
          </a:xfrm>
        </p:grpSpPr>
        <p:sp>
          <p:nvSpPr>
            <p:cNvPr id="2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7" name="任意多边形 16"/>
          <p:cNvSpPr>
            <a:spLocks noChangeArrowheads="1"/>
          </p:cNvSpPr>
          <p:nvPr/>
        </p:nvSpPr>
        <p:spPr bwMode="auto">
          <a:xfrm>
            <a:off x="6743700" y="1700213"/>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直接连接符 24"/>
          <p:cNvSpPr>
            <a:spLocks noChangeShapeType="1"/>
          </p:cNvSpPr>
          <p:nvPr/>
        </p:nvSpPr>
        <p:spPr bwMode="auto">
          <a:xfrm>
            <a:off x="954825" y="4849594"/>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直接连接符 26"/>
          <p:cNvSpPr>
            <a:spLocks noChangeShapeType="1"/>
          </p:cNvSpPr>
          <p:nvPr/>
        </p:nvSpPr>
        <p:spPr bwMode="auto">
          <a:xfrm>
            <a:off x="7788275" y="4848007"/>
            <a:ext cx="3600450" cy="158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990109" y="1699422"/>
            <a:ext cx="3773958" cy="2677656"/>
          </a:xfrm>
          <a:prstGeom prst="rect">
            <a:avLst/>
          </a:prstGeom>
        </p:spPr>
        <p:txBody>
          <a:bodyPr wrap="square">
            <a:spAutoFit/>
          </a:bodyPr>
          <a:lstStyle/>
          <a:p>
            <a:r>
              <a:rPr lang="en-US" altLang="zh-CN" sz="2400" b="1" dirty="0">
                <a:latin typeface="+mn-ea"/>
                <a:ea typeface="+mn-ea"/>
              </a:rPr>
              <a:t> Rational </a:t>
            </a:r>
            <a:r>
              <a:rPr lang="zh-CN" altLang="en-US" sz="2400" b="1" dirty="0">
                <a:latin typeface="+mn-ea"/>
                <a:ea typeface="+mn-ea"/>
              </a:rPr>
              <a:t>公司出品的，市场上第一个提供基于</a:t>
            </a:r>
            <a:r>
              <a:rPr lang="en-US" altLang="zh-CN" sz="2400" b="1" dirty="0">
                <a:latin typeface="+mn-ea"/>
                <a:ea typeface="+mn-ea"/>
              </a:rPr>
              <a:t>UML</a:t>
            </a:r>
            <a:r>
              <a:rPr lang="zh-CN" altLang="en-US" sz="2400" b="1" dirty="0">
                <a:latin typeface="+mn-ea"/>
                <a:ea typeface="+mn-ea"/>
              </a:rPr>
              <a:t>的数据建模和</a:t>
            </a:r>
            <a:r>
              <a:rPr lang="en-US" altLang="zh-CN" sz="2400" b="1" dirty="0">
                <a:latin typeface="+mn-ea"/>
                <a:ea typeface="+mn-ea"/>
              </a:rPr>
              <a:t>Web</a:t>
            </a:r>
            <a:r>
              <a:rPr lang="zh-CN" altLang="en-US" sz="2400" b="1" dirty="0">
                <a:latin typeface="+mn-ea"/>
                <a:ea typeface="+mn-ea"/>
              </a:rPr>
              <a:t>建模支持的工具，是一个完全的，具有能满足所有建模环南京需求能力和灵活性的一套解决方案</a:t>
            </a:r>
            <a:endParaRPr lang="zh-CN" altLang="en-US" sz="2400" dirty="0">
              <a:latin typeface="+mn-ea"/>
              <a:ea typeface="+mn-ea"/>
            </a:endParaRPr>
          </a:p>
        </p:txBody>
      </p:sp>
      <p:sp>
        <p:nvSpPr>
          <p:cNvPr id="7" name="矩形 6"/>
          <p:cNvSpPr/>
          <p:nvPr/>
        </p:nvSpPr>
        <p:spPr>
          <a:xfrm>
            <a:off x="7788275" y="1700213"/>
            <a:ext cx="4068205" cy="3046988"/>
          </a:xfrm>
          <a:prstGeom prst="rect">
            <a:avLst/>
          </a:prstGeom>
        </p:spPr>
        <p:txBody>
          <a:bodyPr wrap="square">
            <a:spAutoFit/>
          </a:bodyPr>
          <a:lstStyle/>
          <a:p>
            <a:r>
              <a:rPr lang="en-US" altLang="zh-CN" sz="2400" b="1" dirty="0">
                <a:latin typeface="+mn-ea"/>
                <a:ea typeface="+mn-ea"/>
              </a:rPr>
              <a:t> </a:t>
            </a:r>
            <a:r>
              <a:rPr lang="zh-CN" altLang="en-US" sz="2400" b="1" dirty="0">
                <a:latin typeface="+mn-ea"/>
                <a:ea typeface="+mn-ea"/>
              </a:rPr>
              <a:t>包括了</a:t>
            </a:r>
            <a:r>
              <a:rPr lang="en-US" altLang="zh-CN" sz="2400" b="1" dirty="0">
                <a:latin typeface="+mn-ea"/>
                <a:ea typeface="+mn-ea"/>
              </a:rPr>
              <a:t>UML</a:t>
            </a:r>
            <a:r>
              <a:rPr lang="zh-CN" altLang="en-US" sz="2400" b="1" dirty="0">
                <a:latin typeface="+mn-ea"/>
                <a:ea typeface="+mn-ea"/>
              </a:rPr>
              <a:t>（Unified Modeling Language </a:t>
            </a:r>
            <a:r>
              <a:rPr lang="zh-CN" altLang="en-US" sz="2400" dirty="0">
                <a:latin typeface="+mn-ea"/>
                <a:ea typeface="+mn-ea"/>
              </a:rPr>
              <a:t> </a:t>
            </a:r>
            <a:r>
              <a:rPr lang="zh-CN" altLang="zh-CN" sz="2400" b="1" dirty="0">
                <a:latin typeface="+mn-ea"/>
                <a:ea typeface="+mn-ea"/>
              </a:rPr>
              <a:t>统一建模语言</a:t>
            </a:r>
            <a:r>
              <a:rPr lang="zh-CN" altLang="en-US" sz="2400" b="1" dirty="0">
                <a:latin typeface="+mn-ea"/>
                <a:ea typeface="+mn-ea"/>
              </a:rPr>
              <a:t>）、</a:t>
            </a:r>
            <a:r>
              <a:rPr lang="en-US" altLang="zh-CN" sz="2400" b="1" dirty="0">
                <a:latin typeface="+mn-ea"/>
                <a:ea typeface="+mn-ea"/>
              </a:rPr>
              <a:t>OOSE</a:t>
            </a:r>
            <a:r>
              <a:rPr lang="zh-CN" altLang="en-US" sz="2400" b="1" dirty="0">
                <a:latin typeface="+mn-ea"/>
                <a:ea typeface="+mn-ea"/>
              </a:rPr>
              <a:t>（Object-oriented software engineering  即面向对象的软件工程）和</a:t>
            </a:r>
            <a:r>
              <a:rPr lang="en-US" altLang="zh-CN" sz="2400" b="1" dirty="0">
                <a:latin typeface="+mn-ea"/>
                <a:ea typeface="+mn-ea"/>
              </a:rPr>
              <a:t>OMT</a:t>
            </a:r>
            <a:r>
              <a:rPr lang="zh-CN" altLang="en-US" sz="2400" b="1" dirty="0">
                <a:latin typeface="+mn-ea"/>
                <a:ea typeface="+mn-ea"/>
              </a:rPr>
              <a:t>（Object Modeling Technique  对象建模数据）</a:t>
            </a:r>
            <a:endParaRPr lang="zh-CN" altLang="en-US" sz="2400" dirty="0">
              <a:latin typeface="+mn-ea"/>
              <a:ea typeface="+mn-ea"/>
            </a:endParaRPr>
          </a:p>
        </p:txBody>
      </p:sp>
      <p:sp>
        <p:nvSpPr>
          <p:cNvPr id="8" name="矩形 7"/>
          <p:cNvSpPr/>
          <p:nvPr/>
        </p:nvSpPr>
        <p:spPr>
          <a:xfrm>
            <a:off x="1163090" y="4849594"/>
            <a:ext cx="3132009" cy="830997"/>
          </a:xfrm>
          <a:prstGeom prst="rect">
            <a:avLst/>
          </a:prstGeom>
        </p:spPr>
        <p:txBody>
          <a:bodyPr wrap="square">
            <a:spAutoFit/>
          </a:bodyPr>
          <a:lstStyle/>
          <a:p>
            <a:r>
              <a:rPr lang="en-US" altLang="zh-CN" sz="2400" b="1" dirty="0">
                <a:latin typeface="+mn-ea"/>
                <a:ea typeface="+mn-ea"/>
              </a:rPr>
              <a:t> </a:t>
            </a:r>
            <a:r>
              <a:rPr lang="zh-CN" altLang="en-US" sz="2400" b="1" dirty="0">
                <a:latin typeface="+mn-ea"/>
                <a:ea typeface="+mn-ea"/>
              </a:rPr>
              <a:t>提供反复式发展和来回路程项目的能力</a:t>
            </a:r>
            <a:endParaRPr lang="zh-CN" altLang="en-US" sz="2400" dirty="0">
              <a:latin typeface="+mn-ea"/>
              <a:ea typeface="+mn-ea"/>
            </a:endParaRPr>
          </a:p>
        </p:txBody>
      </p:sp>
      <p:sp>
        <p:nvSpPr>
          <p:cNvPr id="10" name="矩形 9"/>
          <p:cNvSpPr/>
          <p:nvPr/>
        </p:nvSpPr>
        <p:spPr>
          <a:xfrm>
            <a:off x="7788275" y="4988093"/>
            <a:ext cx="4681090" cy="461665"/>
          </a:xfrm>
          <a:prstGeom prst="rect">
            <a:avLst/>
          </a:prstGeom>
        </p:spPr>
        <p:txBody>
          <a:bodyPr wrap="none">
            <a:spAutoFit/>
          </a:bodyPr>
          <a:lstStyle/>
          <a:p>
            <a:r>
              <a:rPr lang="en-US" altLang="zh-CN" sz="2400" b="1" dirty="0">
                <a:latin typeface="+mn-ea"/>
                <a:ea typeface="+mn-ea"/>
              </a:rPr>
              <a:t> </a:t>
            </a:r>
            <a:r>
              <a:rPr lang="zh-CN" altLang="en-US" sz="2400" b="1" dirty="0">
                <a:latin typeface="+mn-ea"/>
                <a:ea typeface="+mn-ea"/>
              </a:rPr>
              <a:t>提供了</a:t>
            </a:r>
            <a:r>
              <a:rPr lang="en-US" altLang="zh-CN" sz="2400" b="1" dirty="0">
                <a:latin typeface="+mn-ea"/>
                <a:ea typeface="+mn-ea"/>
              </a:rPr>
              <a:t>“Data Modeler”</a:t>
            </a:r>
            <a:r>
              <a:rPr lang="zh-CN" altLang="en-US" sz="2400" b="1" dirty="0">
                <a:latin typeface="+mn-ea"/>
                <a:ea typeface="+mn-ea"/>
              </a:rPr>
              <a:t>的工具</a:t>
            </a:r>
            <a:endParaRPr lang="zh-CN" altLang="en-US" sz="2400" dirty="0">
              <a:latin typeface="+mn-ea"/>
              <a:ea typeface="+mn-ea"/>
            </a:endParaRPr>
          </a:p>
        </p:txBody>
      </p:sp>
      <p:sp>
        <p:nvSpPr>
          <p:cNvPr id="36" name="任意多边形 11"/>
          <p:cNvSpPr>
            <a:spLocks noChangeArrowheads="1"/>
          </p:cNvSpPr>
          <p:nvPr/>
        </p:nvSpPr>
        <p:spPr bwMode="auto">
          <a:xfrm>
            <a:off x="6852422" y="3369284"/>
            <a:ext cx="719179" cy="2223703"/>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p:cNvSpPr>
            <a:spLocks noEditPoints="1" noChangeArrowheads="1"/>
          </p:cNvSpPr>
          <p:nvPr/>
        </p:nvSpPr>
        <p:spPr bwMode="auto">
          <a:xfrm flipH="1">
            <a:off x="4378360" y="50620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rgbClr val="479796"/>
          </a:solidFill>
          <a:ln>
            <a:noFill/>
          </a:ln>
        </p:spPr>
        <p:txBody>
          <a:bodyPr anchor="ctr"/>
          <a:lstStyle/>
          <a:p>
            <a:pPr algn="ctr"/>
            <a:endParaRPr lang="zh-CN" altLang="en-US" sz="5400"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j-ea"/>
              <a:ea typeface="+mj-ea"/>
              <a:sym typeface="宋体" panose="02010600030101010101" pitchFamily="2" charset="-122"/>
            </a:endParaRPr>
          </a:p>
        </p:txBody>
      </p:sp>
      <p:sp>
        <p:nvSpPr>
          <p:cNvPr id="4" name="TextBox 3"/>
          <p:cNvSpPr txBox="1">
            <a:spLocks noChangeArrowheads="1"/>
          </p:cNvSpPr>
          <p:nvPr/>
        </p:nvSpPr>
        <p:spPr bwMode="auto">
          <a:xfrm>
            <a:off x="1219200" y="506096"/>
            <a:ext cx="97536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5400" dirty="0">
                <a:latin typeface="微软雅黑" panose="020B0503020204020204" pitchFamily="34" charset="-122"/>
                <a:ea typeface="微软雅黑" panose="020B0503020204020204" pitchFamily="34" charset="-122"/>
              </a:rPr>
              <a:t>目录</a:t>
            </a:r>
            <a:endParaRPr lang="en-US" altLang="zh-CN" sz="5400" dirty="0">
              <a:latin typeface="Gulim" panose="020B0600000101010101" pitchFamily="34" charset="-127"/>
            </a:endParaRPr>
          </a:p>
        </p:txBody>
      </p:sp>
      <p:sp>
        <p:nvSpPr>
          <p:cNvPr id="10" name="Oval 9"/>
          <p:cNvSpPr/>
          <p:nvPr/>
        </p:nvSpPr>
        <p:spPr>
          <a:xfrm>
            <a:off x="1875790"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1</a:t>
            </a:r>
            <a:endParaRPr lang="en-US" sz="3600" b="1" dirty="0">
              <a:solidFill>
                <a:schemeClr val="tx1"/>
              </a:solidFill>
              <a:latin typeface="幼圆" panose="02010509060101010101" charset="-122"/>
              <a:ea typeface="幼圆" panose="02010509060101010101" charset="-122"/>
            </a:endParaRPr>
          </a:p>
        </p:txBody>
      </p:sp>
      <p:sp>
        <p:nvSpPr>
          <p:cNvPr id="23" name="Oval 22"/>
          <p:cNvSpPr/>
          <p:nvPr/>
        </p:nvSpPr>
        <p:spPr>
          <a:xfrm>
            <a:off x="1875790" y="3379018"/>
            <a:ext cx="812800" cy="813606"/>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2</a:t>
            </a:r>
            <a:endParaRPr lang="en-US" sz="3600" b="1" dirty="0">
              <a:solidFill>
                <a:schemeClr val="tx1"/>
              </a:solidFill>
              <a:latin typeface="幼圆" panose="02010509060101010101" charset="-122"/>
              <a:ea typeface="幼圆" panose="02010509060101010101" charset="-122"/>
            </a:endParaRPr>
          </a:p>
        </p:txBody>
      </p:sp>
      <p:sp>
        <p:nvSpPr>
          <p:cNvPr id="35" name="Oval 34"/>
          <p:cNvSpPr/>
          <p:nvPr/>
        </p:nvSpPr>
        <p:spPr>
          <a:xfrm>
            <a:off x="1875790" y="4433658"/>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3</a:t>
            </a:r>
            <a:endParaRPr lang="en-US" sz="3600" b="1" dirty="0">
              <a:solidFill>
                <a:schemeClr val="tx1"/>
              </a:solidFill>
              <a:latin typeface="幼圆" panose="02010509060101010101" charset="-122"/>
              <a:ea typeface="幼圆" panose="02010509060101010101" charset="-122"/>
            </a:endParaRPr>
          </a:p>
        </p:txBody>
      </p:sp>
      <p:sp>
        <p:nvSpPr>
          <p:cNvPr id="39" name="Oval 38"/>
          <p:cNvSpPr/>
          <p:nvPr/>
        </p:nvSpPr>
        <p:spPr>
          <a:xfrm>
            <a:off x="6900545" y="2106295"/>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5</a:t>
            </a:r>
            <a:endParaRPr lang="en-US" sz="3600" b="1" dirty="0">
              <a:solidFill>
                <a:schemeClr val="tx1"/>
              </a:solidFill>
              <a:latin typeface="幼圆" panose="02010509060101010101" charset="-122"/>
              <a:ea typeface="幼圆" panose="02010509060101010101" charset="-122"/>
            </a:endParaRPr>
          </a:p>
        </p:txBody>
      </p:sp>
      <p:sp>
        <p:nvSpPr>
          <p:cNvPr id="43" name="Oval 42"/>
          <p:cNvSpPr/>
          <p:nvPr/>
        </p:nvSpPr>
        <p:spPr>
          <a:xfrm>
            <a:off x="6919608" y="3327117"/>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6</a:t>
            </a:r>
            <a:endParaRPr lang="en-US" sz="3600" b="1" dirty="0">
              <a:solidFill>
                <a:schemeClr val="tx1"/>
              </a:solidFill>
              <a:latin typeface="幼圆" panose="02010509060101010101" charset="-122"/>
              <a:ea typeface="幼圆" panose="02010509060101010101" charset="-122"/>
            </a:endParaRPr>
          </a:p>
        </p:txBody>
      </p:sp>
      <p:sp>
        <p:nvSpPr>
          <p:cNvPr id="47" name="Oval 46"/>
          <p:cNvSpPr/>
          <p:nvPr/>
        </p:nvSpPr>
        <p:spPr>
          <a:xfrm>
            <a:off x="6917379" y="4433658"/>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7</a:t>
            </a:r>
            <a:endParaRPr lang="en-US" sz="3600" b="1" dirty="0">
              <a:solidFill>
                <a:schemeClr val="tx1"/>
              </a:solidFill>
              <a:latin typeface="幼圆" panose="02010509060101010101" charset="-122"/>
              <a:ea typeface="幼圆" panose="02010509060101010101" charset="-122"/>
            </a:endParaRPr>
          </a:p>
        </p:txBody>
      </p:sp>
      <p:sp>
        <p:nvSpPr>
          <p:cNvPr id="2" name="TextBox 10"/>
          <p:cNvSpPr txBox="1">
            <a:spLocks noChangeArrowheads="1"/>
          </p:cNvSpPr>
          <p:nvPr/>
        </p:nvSpPr>
        <p:spPr bwMode="auto">
          <a:xfrm>
            <a:off x="2843530" y="2251710"/>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en-US" altLang="zh-CN" sz="2800" dirty="0" smtClean="0">
                <a:solidFill>
                  <a:schemeClr val="tx1"/>
                </a:solidFill>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回顾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TextBox 23"/>
          <p:cNvSpPr txBox="1">
            <a:spLocks noChangeArrowheads="1"/>
          </p:cNvSpPr>
          <p:nvPr/>
        </p:nvSpPr>
        <p:spPr bwMode="auto">
          <a:xfrm>
            <a:off x="2843530" y="3474521"/>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smtClean="0">
                <a:solidFill>
                  <a:schemeClr val="tx1"/>
                </a:solidFill>
                <a:latin typeface="微软雅黑" panose="020B0503020204020204" pitchFamily="34" charset="-122"/>
                <a:ea typeface="微软雅黑" panose="020B0503020204020204" pitchFamily="34" charset="-122"/>
              </a:rPr>
              <a:t>项目简介</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8" name="TextBox 47"/>
          <p:cNvSpPr txBox="1">
            <a:spLocks noChangeArrowheads="1"/>
          </p:cNvSpPr>
          <p:nvPr/>
        </p:nvSpPr>
        <p:spPr bwMode="auto">
          <a:xfrm>
            <a:off x="2843558" y="4579355"/>
            <a:ext cx="332444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工具使用情况</a:t>
            </a:r>
            <a:endParaRPr lang="zh-CN" altLang="en-US" sz="2800" dirty="0">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7971578" y="2251713"/>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en-US" altLang="zh-CN" sz="2800" dirty="0" smtClean="0">
                <a:latin typeface="微软雅黑" panose="020B0503020204020204" pitchFamily="34" charset="-122"/>
                <a:ea typeface="微软雅黑" panose="020B0503020204020204" pitchFamily="34" charset="-122"/>
              </a:rPr>
              <a:t>UML</a:t>
            </a:r>
            <a:r>
              <a:rPr lang="zh-CN" altLang="en-US" sz="2800" dirty="0" smtClean="0">
                <a:latin typeface="微软雅黑" panose="020B0503020204020204" pitchFamily="34" charset="-122"/>
                <a:ea typeface="微软雅黑" panose="020B0503020204020204" pitchFamily="34" charset="-122"/>
              </a:rPr>
              <a:t>使用情况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TextBox 39"/>
          <p:cNvSpPr txBox="1">
            <a:spLocks noChangeArrowheads="1"/>
          </p:cNvSpPr>
          <p:nvPr/>
        </p:nvSpPr>
        <p:spPr bwMode="auto">
          <a:xfrm>
            <a:off x="7990641" y="3421732"/>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提问</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TextBox 43"/>
          <p:cNvSpPr txBox="1">
            <a:spLocks noChangeArrowheads="1"/>
          </p:cNvSpPr>
          <p:nvPr/>
        </p:nvSpPr>
        <p:spPr bwMode="auto">
          <a:xfrm>
            <a:off x="7988624" y="4579073"/>
            <a:ext cx="3000375"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latin typeface="微软雅黑" panose="020B0503020204020204" pitchFamily="34" charset="-122"/>
                <a:ea typeface="微软雅黑" panose="020B0503020204020204" pitchFamily="34" charset="-122"/>
              </a:rPr>
              <a:t>参考资料</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6" name="Oval 38"/>
          <p:cNvSpPr/>
          <p:nvPr/>
        </p:nvSpPr>
        <p:spPr>
          <a:xfrm>
            <a:off x="1882290" y="5685439"/>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4</a:t>
            </a:r>
            <a:endParaRPr lang="en-US" sz="3600" b="1" dirty="0">
              <a:solidFill>
                <a:schemeClr val="tx1"/>
              </a:solidFill>
              <a:latin typeface="幼圆" panose="02010509060101010101" charset="-122"/>
              <a:ea typeface="幼圆" panose="02010509060101010101" charset="-122"/>
            </a:endParaRPr>
          </a:p>
        </p:txBody>
      </p:sp>
      <p:sp>
        <p:nvSpPr>
          <p:cNvPr id="17" name="TextBox 35"/>
          <p:cNvSpPr txBox="1">
            <a:spLocks noChangeArrowheads="1"/>
          </p:cNvSpPr>
          <p:nvPr/>
        </p:nvSpPr>
        <p:spPr bwMode="auto">
          <a:xfrm>
            <a:off x="2953323" y="5830857"/>
            <a:ext cx="2438400"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界面</a:t>
            </a:r>
            <a:r>
              <a:rPr lang="zh-CN" altLang="en-US" sz="2800" dirty="0" smtClean="0">
                <a:latin typeface="微软雅黑" panose="020B0503020204020204" pitchFamily="34" charset="-122"/>
                <a:ea typeface="微软雅黑" panose="020B0503020204020204" pitchFamily="34" charset="-122"/>
              </a:rPr>
              <a:t>原型工具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8" name="Oval 46"/>
          <p:cNvSpPr/>
          <p:nvPr/>
        </p:nvSpPr>
        <p:spPr>
          <a:xfrm>
            <a:off x="6900545" y="5540027"/>
            <a:ext cx="812800" cy="8128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solidFill>
                  <a:schemeClr val="tx1"/>
                </a:solidFill>
                <a:latin typeface="幼圆" panose="02010509060101010101" charset="-122"/>
                <a:ea typeface="幼圆" panose="02010509060101010101" charset="-122"/>
              </a:rPr>
              <a:t>8</a:t>
            </a:r>
            <a:endParaRPr lang="en-US" sz="3600" b="1" dirty="0">
              <a:solidFill>
                <a:schemeClr val="tx1"/>
              </a:solidFill>
              <a:latin typeface="幼圆" panose="02010509060101010101" charset="-122"/>
              <a:ea typeface="幼圆" panose="02010509060101010101" charset="-122"/>
            </a:endParaRPr>
          </a:p>
        </p:txBody>
      </p:sp>
      <p:sp>
        <p:nvSpPr>
          <p:cNvPr id="19" name="TextBox 43"/>
          <p:cNvSpPr txBox="1">
            <a:spLocks noChangeArrowheads="1"/>
          </p:cNvSpPr>
          <p:nvPr/>
        </p:nvSpPr>
        <p:spPr bwMode="auto">
          <a:xfrm>
            <a:off x="7971790" y="5685442"/>
            <a:ext cx="3000375" cy="5219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2800" dirty="0">
                <a:solidFill>
                  <a:schemeClr val="tx1"/>
                </a:solidFill>
                <a:latin typeface="微软雅黑" panose="020B0503020204020204" pitchFamily="34" charset="-122"/>
                <a:ea typeface="微软雅黑" panose="020B0503020204020204" pitchFamily="34" charset="-122"/>
              </a:rPr>
              <a:t>小组分工及评价</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noProof="0" dirty="0">
                <a:solidFill>
                  <a:srgbClr val="FFFFFF"/>
                </a:solidFill>
                <a:latin typeface="Gungsuh" panose="02030600000101010101" pitchFamily="18" charset="-127"/>
                <a:ea typeface="Gungsuh" panose="02030600000101010101" pitchFamily="18" charset="-127"/>
                <a:sym typeface="Gungsuh" panose="02030600000101010101" pitchFamily="18" charset="-127"/>
              </a:rPr>
              <a:t>4</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84973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a:solidFill>
                  <a:srgbClr val="000000"/>
                </a:solidFill>
                <a:latin typeface="宋体" panose="02010600030101010101" pitchFamily="2" charset="-122"/>
                <a:cs typeface="造字工房悦黑体验版纤细体"/>
                <a:sym typeface="造字工房悦黑体验版纤细体"/>
              </a:rPr>
              <a:t>Data Modeler </a:t>
            </a:r>
            <a:r>
              <a:rPr lang="zh-CN" altLang="en-US" sz="6000" b="1" dirty="0">
                <a:solidFill>
                  <a:srgbClr val="000000"/>
                </a:solidFill>
                <a:latin typeface="宋体" panose="02010600030101010101" pitchFamily="2" charset="-122"/>
                <a:cs typeface="造字工房悦黑体验版纤细体"/>
                <a:sym typeface="造字工房悦黑体验版纤细体"/>
              </a:rPr>
              <a:t>的功能</a:t>
            </a:r>
            <a:endParaRPr lang="zh-CN" altLang="en-US" sz="6000" b="1" dirty="0">
              <a:solidFill>
                <a:srgbClr val="000000"/>
              </a:solidFill>
              <a:latin typeface="宋体" panose="02010600030101010101" pitchFamily="2" charset="-122"/>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1404468" y="188532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1512417" y="2826241"/>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2207676" y="2198826"/>
            <a:ext cx="856871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ts val="3000"/>
              </a:lnSpc>
              <a:defRPr/>
            </a:pPr>
            <a:r>
              <a:rPr lang="en-US" altLang="zh-CN" sz="2800" b="1" dirty="0">
                <a:solidFill>
                  <a:srgbClr val="000000"/>
                </a:solidFill>
              </a:rPr>
              <a:t>1.</a:t>
            </a:r>
            <a:r>
              <a:rPr lang="zh-CN" altLang="en-US" sz="2800" b="1" dirty="0">
                <a:solidFill>
                  <a:srgbClr val="000000"/>
                </a:solidFill>
              </a:rPr>
              <a:t>对象模型转换成数据模型，即将类</a:t>
            </a:r>
            <a:r>
              <a:rPr lang="zh-CN" altLang="en-US" sz="2800" b="1" dirty="0" smtClean="0">
                <a:solidFill>
                  <a:srgbClr val="000000"/>
                </a:solidFill>
              </a:rPr>
              <a:t>映射</a:t>
            </a:r>
            <a:r>
              <a:rPr lang="zh-CN" altLang="en-US" sz="2800" b="1" dirty="0">
                <a:solidFill>
                  <a:srgbClr val="000000"/>
                </a:solidFill>
              </a:rPr>
              <a:t>到数据库的表，构成传统的</a:t>
            </a:r>
            <a:r>
              <a:rPr lang="en-US" altLang="zh-CN" sz="2800" b="1" dirty="0">
                <a:solidFill>
                  <a:srgbClr val="000000"/>
                </a:solidFill>
              </a:rPr>
              <a:t>E-R</a:t>
            </a:r>
            <a:r>
              <a:rPr lang="zh-CN" altLang="en-US" sz="2800" b="1" dirty="0" smtClean="0">
                <a:solidFill>
                  <a:srgbClr val="000000"/>
                </a:solidFill>
              </a:rPr>
              <a:t>图</a:t>
            </a:r>
            <a:endParaRPr lang="en-US" altLang="zh-CN" sz="2800" b="1" dirty="0" smtClean="0">
              <a:solidFill>
                <a:srgbClr val="000000"/>
              </a:solidFill>
            </a:endParaRPr>
          </a:p>
          <a:p>
            <a:pPr lvl="0" eaLnBrk="1" hangingPunct="1">
              <a:lnSpc>
                <a:spcPts val="3000"/>
              </a:lnSpc>
              <a:defRPr/>
            </a:pPr>
            <a:r>
              <a:rPr lang="en-US" altLang="zh-CN" sz="2800" b="1" dirty="0">
                <a:solidFill>
                  <a:srgbClr val="000000"/>
                </a:solidFill>
              </a:rPr>
              <a:t>2.</a:t>
            </a:r>
            <a:r>
              <a:rPr lang="zh-CN" altLang="en-US" sz="2800" b="1" dirty="0">
                <a:solidFill>
                  <a:srgbClr val="000000"/>
                </a:solidFill>
              </a:rPr>
              <a:t>将数据模型转换成对象模型</a:t>
            </a:r>
            <a:endParaRPr lang="zh-CN" altLang="en-US" sz="2800" b="1" dirty="0">
              <a:solidFill>
                <a:srgbClr val="000000"/>
              </a:solidFill>
            </a:endParaRPr>
          </a:p>
          <a:p>
            <a:pPr lvl="0" eaLnBrk="1" hangingPunct="1">
              <a:lnSpc>
                <a:spcPts val="3000"/>
              </a:lnSpc>
              <a:defRPr/>
            </a:pPr>
            <a:r>
              <a:rPr lang="en-US" altLang="zh-CN" sz="2800" b="1" dirty="0">
                <a:solidFill>
                  <a:srgbClr val="000000"/>
                </a:solidFill>
              </a:rPr>
              <a:t>3.</a:t>
            </a:r>
            <a:r>
              <a:rPr lang="zh-CN" altLang="en-US" sz="2800" b="1" dirty="0">
                <a:solidFill>
                  <a:srgbClr val="000000"/>
                </a:solidFill>
              </a:rPr>
              <a:t>利用数据模型生成数据库</a:t>
            </a:r>
            <a:r>
              <a:rPr lang="en-US" altLang="zh-CN" sz="2800" b="1" dirty="0">
                <a:solidFill>
                  <a:srgbClr val="000000"/>
                </a:solidFill>
              </a:rPr>
              <a:t>DDL</a:t>
            </a:r>
            <a:r>
              <a:rPr lang="zh-CN" altLang="en-US" sz="2800" b="1" dirty="0">
                <a:solidFill>
                  <a:srgbClr val="000000"/>
                </a:solidFill>
              </a:rPr>
              <a:t>，也可以</a:t>
            </a:r>
            <a:r>
              <a:rPr lang="zh-CN" altLang="en-US" sz="2800" b="1" dirty="0" smtClean="0">
                <a:solidFill>
                  <a:srgbClr val="000000"/>
                </a:solidFill>
              </a:rPr>
              <a:t>直接连</a:t>
            </a:r>
            <a:r>
              <a:rPr lang="zh-CN" altLang="en-US" sz="2800" b="1" dirty="0">
                <a:solidFill>
                  <a:srgbClr val="000000"/>
                </a:solidFill>
              </a:rPr>
              <a:t>接到数据库里，对数据库产生结果</a:t>
            </a:r>
            <a:endParaRPr lang="zh-CN" altLang="en-US" sz="2800" b="1" dirty="0">
              <a:solidFill>
                <a:srgbClr val="000000"/>
              </a:solidFill>
            </a:endParaRPr>
          </a:p>
          <a:p>
            <a:pPr lvl="0" eaLnBrk="1" hangingPunct="1">
              <a:lnSpc>
                <a:spcPts val="3000"/>
              </a:lnSpc>
              <a:defRPr/>
            </a:pPr>
            <a:r>
              <a:rPr lang="en-US" altLang="zh-CN" sz="2800" b="1" dirty="0">
                <a:solidFill>
                  <a:srgbClr val="000000"/>
                </a:solidFill>
              </a:rPr>
              <a:t>4.</a:t>
            </a:r>
            <a:r>
              <a:rPr lang="zh-CN" altLang="en-US" sz="2800" b="1" dirty="0">
                <a:solidFill>
                  <a:srgbClr val="000000"/>
                </a:solidFill>
              </a:rPr>
              <a:t>从现有数据库或</a:t>
            </a:r>
            <a:r>
              <a:rPr lang="en-US" altLang="zh-CN" sz="2800" b="1" dirty="0">
                <a:solidFill>
                  <a:srgbClr val="000000"/>
                </a:solidFill>
              </a:rPr>
              <a:t>DDL</a:t>
            </a:r>
            <a:r>
              <a:rPr lang="zh-CN" altLang="en-US" sz="2800" b="1" dirty="0">
                <a:solidFill>
                  <a:srgbClr val="000000"/>
                </a:solidFill>
              </a:rPr>
              <a:t>文件里生成数据模型</a:t>
            </a:r>
            <a:endParaRPr lang="zh-CN" altLang="en-US" sz="2800" b="1" dirty="0">
              <a:solidFill>
                <a:srgbClr val="000000"/>
              </a:solidFill>
            </a:endParaRPr>
          </a:p>
          <a:p>
            <a:pPr lvl="0" eaLnBrk="1" hangingPunct="1">
              <a:lnSpc>
                <a:spcPts val="3000"/>
              </a:lnSpc>
              <a:defRPr/>
            </a:pPr>
            <a:r>
              <a:rPr lang="en-US" altLang="zh-CN" sz="2800" b="1" dirty="0">
                <a:solidFill>
                  <a:srgbClr val="000000"/>
                </a:solidFill>
              </a:rPr>
              <a:t>5.</a:t>
            </a:r>
            <a:r>
              <a:rPr lang="zh-CN" altLang="en-US" sz="2800" b="1" dirty="0">
                <a:solidFill>
                  <a:srgbClr val="000000"/>
                </a:solidFill>
              </a:rPr>
              <a:t>将数据模型同</a:t>
            </a:r>
            <a:r>
              <a:rPr lang="en-US" altLang="zh-CN" sz="2800" b="1" dirty="0">
                <a:solidFill>
                  <a:srgbClr val="000000"/>
                </a:solidFill>
              </a:rPr>
              <a:t>DDL</a:t>
            </a:r>
            <a:r>
              <a:rPr lang="zh-CN" altLang="en-US" sz="2800" b="1" dirty="0">
                <a:solidFill>
                  <a:srgbClr val="000000"/>
                </a:solidFill>
              </a:rPr>
              <a:t>文件或现有</a:t>
            </a:r>
            <a:r>
              <a:rPr lang="zh-CN" altLang="en-US" sz="2800" b="1" dirty="0" smtClean="0">
                <a:solidFill>
                  <a:srgbClr val="000000"/>
                </a:solidFill>
              </a:rPr>
              <a:t>数据库进行</a:t>
            </a:r>
            <a:r>
              <a:rPr lang="zh-CN" altLang="en-US" sz="2800" b="1" dirty="0">
                <a:solidFill>
                  <a:srgbClr val="000000"/>
                </a:solidFill>
              </a:rPr>
              <a:t>比较</a:t>
            </a:r>
            <a:endParaRPr lang="zh-CN" altLang="en-US" sz="2800" b="1" dirty="0">
              <a:solidFill>
                <a:srgbClr val="000000"/>
              </a:solidFill>
            </a:endParaRPr>
          </a:p>
          <a:p>
            <a:pPr lvl="0" eaLnBrk="1" hangingPunct="1">
              <a:lnSpc>
                <a:spcPts val="3000"/>
              </a:lnSpc>
              <a:defRPr/>
            </a:pPr>
            <a:endParaRPr lang="zh-CN" altLang="en-US" sz="2800" b="1"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Rational Rose </a:t>
            </a:r>
            <a:r>
              <a:rPr lang="zh-CN" altLang="en-US" sz="4400" b="1" dirty="0">
                <a:latin typeface="造字工房悦黑体验版纤细体"/>
                <a:ea typeface="造字工房悦黑体验版纤细体"/>
                <a:cs typeface="造字工房悦黑体验版纤细体"/>
                <a:sym typeface="造字工房悦黑体验版纤细体"/>
              </a:rPr>
              <a:t>优点</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2870082" y="1221532"/>
            <a:ext cx="6912576" cy="4401205"/>
          </a:xfrm>
          <a:prstGeom prst="rect">
            <a:avLst/>
          </a:prstGeom>
        </p:spPr>
        <p:txBody>
          <a:bodyPr wrap="square">
            <a:spAutoFit/>
          </a:bodyPr>
          <a:lstStyle/>
          <a:p>
            <a:pPr eaLnBrk="1" hangingPunct="1">
              <a:defRPr/>
            </a:pPr>
            <a:endParaRPr lang="en-US" altLang="zh-CN" sz="2800" b="1" dirty="0">
              <a:solidFill>
                <a:srgbClr val="002060"/>
              </a:solidFill>
            </a:endParaRPr>
          </a:p>
          <a:p>
            <a:pPr marL="457200" indent="-457200" eaLnBrk="1" hangingPunct="1">
              <a:lnSpc>
                <a:spcPct val="130000"/>
              </a:lnSpc>
              <a:spcBef>
                <a:spcPct val="20000"/>
              </a:spcBef>
              <a:buClr>
                <a:srgbClr val="FF0000"/>
              </a:buClr>
              <a:buSzPct val="200000"/>
              <a:buFontTx/>
              <a:buChar char="•"/>
              <a:defRPr/>
            </a:pPr>
            <a:r>
              <a:rPr kumimoji="1" lang="zh-CN" altLang="en-US" sz="2800" b="1" dirty="0">
                <a:ea typeface="楷体_GB2312" pitchFamily="49" charset="-122"/>
              </a:rPr>
              <a:t>易于使用</a:t>
            </a:r>
            <a:endParaRPr kumimoji="1" lang="zh-CN" altLang="en-US" sz="2800" b="1" dirty="0">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800" b="1" dirty="0">
                <a:ea typeface="楷体_GB2312" pitchFamily="49" charset="-122"/>
              </a:rPr>
              <a:t>支持使用多种复杂系统建模</a:t>
            </a:r>
            <a:endParaRPr kumimoji="1" lang="zh-CN" altLang="en-US" sz="2800" b="1" dirty="0">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800" b="1" dirty="0">
                <a:ea typeface="楷体_GB2312" pitchFamily="49" charset="-122"/>
              </a:rPr>
              <a:t>迭代式开发</a:t>
            </a:r>
            <a:endParaRPr kumimoji="1" lang="zh-CN" altLang="en-US" sz="2800" b="1" dirty="0">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800" b="1" dirty="0">
                <a:ea typeface="楷体_GB2312" pitchFamily="49" charset="-122"/>
              </a:rPr>
              <a:t>利用双向项目</a:t>
            </a:r>
            <a:r>
              <a:rPr kumimoji="1" lang="zh-CN" altLang="en-US" sz="2800" b="1" dirty="0" smtClean="0">
                <a:ea typeface="楷体_GB2312" pitchFamily="49" charset="-122"/>
              </a:rPr>
              <a:t>技术</a:t>
            </a:r>
            <a:endParaRPr kumimoji="1" lang="zh-CN" altLang="en-US" sz="2800" b="1" dirty="0">
              <a:ea typeface="楷体_GB2312" pitchFamily="49" charset="-122"/>
            </a:endParaRPr>
          </a:p>
          <a:p>
            <a:pPr marL="457200" indent="-457200" eaLnBrk="1" hangingPunct="1">
              <a:lnSpc>
                <a:spcPct val="130000"/>
              </a:lnSpc>
              <a:spcBef>
                <a:spcPct val="20000"/>
              </a:spcBef>
              <a:buClr>
                <a:srgbClr val="FF0000"/>
              </a:buClr>
              <a:buSzPct val="200000"/>
              <a:buFontTx/>
              <a:buChar char="•"/>
              <a:defRPr/>
            </a:pPr>
            <a:r>
              <a:rPr kumimoji="1" lang="zh-CN" altLang="en-US" sz="2800" b="1" dirty="0">
                <a:ea typeface="楷体_GB2312" pitchFamily="49" charset="-122"/>
              </a:rPr>
              <a:t>团队管理特性</a:t>
            </a:r>
            <a:endParaRPr kumimoji="1" lang="zh-CN" altLang="en-US" sz="2800" b="1" dirty="0">
              <a:ea typeface="楷体_GB2312" pitchFamily="49" charset="-122"/>
            </a:endParaRPr>
          </a:p>
          <a:p>
            <a:pPr marL="457200" indent="-457200" eaLnBrk="1" hangingPunct="1">
              <a:lnSpc>
                <a:spcPct val="130000"/>
              </a:lnSpc>
              <a:spcBef>
                <a:spcPct val="20000"/>
              </a:spcBef>
              <a:buClr>
                <a:srgbClr val="FF0000"/>
              </a:buClr>
              <a:buSzPct val="200000"/>
              <a:defRPr/>
            </a:pPr>
            <a:r>
              <a:rPr kumimoji="1" lang="zh-CN" altLang="en-US" sz="2800" b="1" dirty="0">
                <a:ea typeface="楷体_GB2312" pitchFamily="49" charset="-122"/>
              </a:rPr>
              <a:t>支持大型、复杂的项目和团队</a:t>
            </a:r>
            <a:endParaRPr kumimoji="1" lang="zh-CN" altLang="en-US" sz="2800" b="1" dirty="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79212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Rational Rose </a:t>
            </a:r>
            <a:r>
              <a:rPr lang="zh-CN" altLang="en-US" sz="4400" b="1" dirty="0" smtClean="0">
                <a:latin typeface="造字工房悦黑体验版纤细体"/>
                <a:ea typeface="造字工房悦黑体验版纤细体"/>
                <a:cs typeface="造字工房悦黑体验版纤细体"/>
                <a:sym typeface="造字工房悦黑体验版纤细体"/>
              </a:rPr>
              <a:t>的简单展示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12"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048" y="2101497"/>
            <a:ext cx="287972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0"/>
          <p:cNvSpPr txBox="1">
            <a:spLocks noChangeArrowheads="1"/>
          </p:cNvSpPr>
          <p:nvPr>
            <p:custDataLst>
              <p:tags r:id="rId3"/>
            </p:custDataLst>
          </p:nvPr>
        </p:nvSpPr>
        <p:spPr bwMode="auto">
          <a:xfrm>
            <a:off x="2368798" y="5220935"/>
            <a:ext cx="1587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a:t>new</a:t>
            </a:r>
            <a:r>
              <a:rPr lang="zh-CN" altLang="en-US" sz="2000" dirty="0">
                <a:ea typeface="黑体" panose="02010609060101010101" charset="-122"/>
              </a:rPr>
              <a:t>：</a:t>
            </a:r>
            <a:r>
              <a:rPr lang="zh-CN" altLang="zh-CN" sz="2000" dirty="0">
                <a:ea typeface="黑体" panose="02010609060101010101" charset="-122"/>
              </a:rPr>
              <a:t>新建</a:t>
            </a:r>
            <a:endParaRPr lang="zh-CN" altLang="zh-CN" sz="2000" dirty="0">
              <a:ea typeface="黑体" panose="02010609060101010101" charset="-122"/>
            </a:endParaRPr>
          </a:p>
        </p:txBody>
      </p:sp>
      <p:pic>
        <p:nvPicPr>
          <p:cNvPr id="14"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311" y="2101497"/>
            <a:ext cx="2798762"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20"/>
          <p:cNvSpPr txBox="1">
            <a:spLocks noChangeArrowheads="1"/>
          </p:cNvSpPr>
          <p:nvPr>
            <p:custDataLst>
              <p:tags r:id="rId5"/>
            </p:custDataLst>
          </p:nvPr>
        </p:nvSpPr>
        <p:spPr bwMode="auto">
          <a:xfrm>
            <a:off x="4727823" y="4889147"/>
            <a:ext cx="33845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Existing</a:t>
            </a:r>
            <a:r>
              <a:rPr lang="zh-CN" altLang="en-US">
                <a:ea typeface="黑体" panose="02010609060101010101" charset="-122"/>
              </a:rPr>
              <a:t>：</a:t>
            </a:r>
            <a:r>
              <a:rPr lang="zh-CN" altLang="zh-CN">
                <a:ea typeface="黑体" panose="02010609060101010101" charset="-122"/>
              </a:rPr>
              <a:t>打开以存在模型</a:t>
            </a:r>
            <a:endParaRPr lang="zh-CN" altLang="zh-CN">
              <a:ea typeface="黑体" panose="02010609060101010101" charset="-122"/>
            </a:endParaRPr>
          </a:p>
        </p:txBody>
      </p:sp>
      <p:pic>
        <p:nvPicPr>
          <p:cNvPr id="16" name="图片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1573" y="2101497"/>
            <a:ext cx="280035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20"/>
          <p:cNvSpPr txBox="1">
            <a:spLocks noChangeArrowheads="1"/>
          </p:cNvSpPr>
          <p:nvPr>
            <p:custDataLst>
              <p:tags r:id="rId7"/>
            </p:custDataLst>
          </p:nvPr>
        </p:nvSpPr>
        <p:spPr bwMode="auto">
          <a:xfrm>
            <a:off x="7823448" y="5220935"/>
            <a:ext cx="3171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Recent</a:t>
            </a:r>
            <a:r>
              <a:rPr lang="zh-CN" altLang="en-US">
                <a:ea typeface="黑体" panose="02010609060101010101" charset="-122"/>
              </a:rPr>
              <a:t>：</a:t>
            </a:r>
            <a:r>
              <a:rPr lang="zh-CN" altLang="zh-CN">
                <a:ea typeface="黑体" panose="02010609060101010101" charset="-122"/>
              </a:rPr>
              <a:t>打开最近打开过的模型</a:t>
            </a:r>
            <a:endParaRPr lang="zh-CN" altLang="zh-CN">
              <a:ea typeface="黑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79212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Rational Rose </a:t>
            </a:r>
            <a:r>
              <a:rPr lang="zh-CN" altLang="en-US" sz="4400" b="1" dirty="0" smtClean="0">
                <a:latin typeface="造字工房悦黑体验版纤细体"/>
                <a:ea typeface="造字工房悦黑体验版纤细体"/>
                <a:cs typeface="造字工房悦黑体验版纤细体"/>
                <a:sym typeface="造字工房悦黑体验版纤细体"/>
              </a:rPr>
              <a:t>的简单展示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1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670" y="1523149"/>
            <a:ext cx="8386763"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
          <p:cNvSpPr txBox="1">
            <a:spLocks noChangeArrowheads="1"/>
          </p:cNvSpPr>
          <p:nvPr/>
        </p:nvSpPr>
        <p:spPr bwMode="auto">
          <a:xfrm>
            <a:off x="2326170" y="2904274"/>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模型管理区</a:t>
            </a:r>
            <a:endParaRPr lang="zh-CN" altLang="en-US">
              <a:solidFill>
                <a:srgbClr val="FF0000"/>
              </a:solidFill>
            </a:endParaRPr>
          </a:p>
        </p:txBody>
      </p:sp>
      <p:sp>
        <p:nvSpPr>
          <p:cNvPr id="21" name="文本框 2"/>
          <p:cNvSpPr txBox="1">
            <a:spLocks noChangeArrowheads="1"/>
          </p:cNvSpPr>
          <p:nvPr/>
        </p:nvSpPr>
        <p:spPr bwMode="auto">
          <a:xfrm>
            <a:off x="3704120" y="5517299"/>
            <a:ext cx="1327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日志显示区</a:t>
            </a:r>
            <a:endParaRPr lang="zh-CN" altLang="en-US">
              <a:solidFill>
                <a:srgbClr val="FF0000"/>
              </a:solidFill>
            </a:endParaRPr>
          </a:p>
        </p:txBody>
      </p:sp>
      <p:sp>
        <p:nvSpPr>
          <p:cNvPr id="22" name="文本框 4"/>
          <p:cNvSpPr txBox="1">
            <a:spLocks noChangeArrowheads="1"/>
          </p:cNvSpPr>
          <p:nvPr/>
        </p:nvSpPr>
        <p:spPr bwMode="auto">
          <a:xfrm>
            <a:off x="5936145" y="3031274"/>
            <a:ext cx="868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rPr>
              <a:t>绘制区</a:t>
            </a:r>
            <a:endParaRPr lang="zh-CN" altLang="en-US">
              <a:solidFill>
                <a:srgbClr val="FF0000"/>
              </a:solidFill>
            </a:endParaRPr>
          </a:p>
        </p:txBody>
      </p:sp>
      <p:sp>
        <p:nvSpPr>
          <p:cNvPr id="23" name="文本框 5"/>
          <p:cNvSpPr txBox="1">
            <a:spLocks noChangeArrowheads="1"/>
          </p:cNvSpPr>
          <p:nvPr/>
        </p:nvSpPr>
        <p:spPr bwMode="auto">
          <a:xfrm>
            <a:off x="4466120" y="1465999"/>
            <a:ext cx="7175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rPr>
              <a:t>菜单栏</a:t>
            </a:r>
            <a:endParaRPr lang="zh-CN" altLang="en-US" sz="1400">
              <a:solidFill>
                <a:srgbClr val="FF0000"/>
              </a:solidFill>
            </a:endParaRPr>
          </a:p>
        </p:txBody>
      </p:sp>
      <p:sp>
        <p:nvSpPr>
          <p:cNvPr id="24" name="文本框 6"/>
          <p:cNvSpPr txBox="1">
            <a:spLocks noChangeArrowheads="1"/>
          </p:cNvSpPr>
          <p:nvPr/>
        </p:nvSpPr>
        <p:spPr bwMode="auto">
          <a:xfrm>
            <a:off x="4466120" y="1677136"/>
            <a:ext cx="7175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rPr>
              <a:t>工具栏</a:t>
            </a:r>
            <a:endParaRPr lang="zh-CN" altLang="en-US" sz="140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smtClean="0">
                <a:latin typeface="造字工房悦黑体验版纤细体"/>
                <a:ea typeface="造字工房悦黑体验版纤细体"/>
                <a:cs typeface="造字工房悦黑体验版纤细体"/>
                <a:sym typeface="造字工房悦黑体验版纤细体"/>
              </a:rPr>
              <a:t>VISIO</a:t>
            </a:r>
            <a:r>
              <a:rPr lang="zh-CN" altLang="en-US" sz="4400" b="1" dirty="0" smtClean="0">
                <a:latin typeface="造字工房悦黑体验版纤细体"/>
                <a:ea typeface="造字工房悦黑体验版纤细体"/>
                <a:cs typeface="造字工房悦黑体验版纤细体"/>
                <a:sym typeface="造字工房悦黑体验版纤细体"/>
              </a:rPr>
              <a:t>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56" name="Group 35"/>
          <p:cNvGrpSpPr/>
          <p:nvPr/>
        </p:nvGrpSpPr>
        <p:grpSpPr bwMode="auto">
          <a:xfrm>
            <a:off x="1889506" y="1412831"/>
            <a:ext cx="8958890" cy="5111794"/>
            <a:chOff x="0" y="0"/>
            <a:chExt cx="4707880" cy="2646445"/>
          </a:xfrm>
        </p:grpSpPr>
        <p:sp>
          <p:nvSpPr>
            <p:cNvPr id="57" name="AutoShape 33"/>
            <p:cNvSpPr>
              <a:spLocks noChangeArrowheads="1"/>
            </p:cNvSpPr>
            <p:nvPr/>
          </p:nvSpPr>
          <p:spPr bwMode="auto">
            <a:xfrm>
              <a:off x="0" y="0"/>
              <a:ext cx="4707880" cy="2646445"/>
            </a:xfrm>
            <a:prstGeom prst="roundRect">
              <a:avLst>
                <a:gd name="adj" fmla="val 12532"/>
              </a:avLst>
            </a:prstGeom>
            <a:solidFill>
              <a:srgbClr val="FFFFFF"/>
            </a:solidFill>
            <a:ln w="9525">
              <a:solidFill>
                <a:srgbClr val="B2B2B2"/>
              </a:solidFill>
              <a:rou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sym typeface="Arial" panose="020B0604020202020204" pitchFamily="34" charset="0"/>
              </a:endParaRPr>
            </a:p>
          </p:txBody>
        </p:sp>
        <p:sp>
          <p:nvSpPr>
            <p:cNvPr id="59" name="Rectangle 35"/>
            <p:cNvSpPr>
              <a:spLocks noChangeArrowheads="1"/>
            </p:cNvSpPr>
            <p:nvPr/>
          </p:nvSpPr>
          <p:spPr bwMode="auto">
            <a:xfrm>
              <a:off x="142351" y="396967"/>
              <a:ext cx="4466162" cy="221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en-US" altLang="zh-CN" sz="2800" dirty="0">
                  <a:latin typeface="微软雅黑" panose="020B0503020204020204" pitchFamily="34" charset="-122"/>
                  <a:sym typeface="Arial" panose="020B0604020202020204" pitchFamily="34" charset="0"/>
                </a:rPr>
                <a:t>Visio</a:t>
              </a:r>
              <a:r>
                <a:rPr lang="zh-CN" altLang="en-US" sz="2800" dirty="0">
                  <a:latin typeface="微软雅黑" panose="020B0503020204020204" pitchFamily="34" charset="-122"/>
                  <a:sym typeface="Arial" panose="020B0604020202020204" pitchFamily="34" charset="0"/>
                </a:rPr>
                <a:t>是</a:t>
              </a:r>
              <a:r>
                <a:rPr lang="en-US" altLang="zh-CN" sz="2800" dirty="0">
                  <a:latin typeface="微软雅黑" panose="020B0503020204020204" pitchFamily="34" charset="-122"/>
                  <a:sym typeface="Arial" panose="020B0604020202020204" pitchFamily="34" charset="0"/>
                </a:rPr>
                <a:t>Microsoft Office</a:t>
              </a:r>
              <a:r>
                <a:rPr lang="zh-CN" altLang="en-US" sz="2800" dirty="0">
                  <a:latin typeface="微软雅黑" panose="020B0503020204020204" pitchFamily="34" charset="-122"/>
                  <a:sym typeface="Arial" panose="020B0604020202020204" pitchFamily="34" charset="0"/>
                </a:rPr>
                <a:t>系列中的</a:t>
              </a:r>
              <a:r>
                <a:rPr lang="zh-CN" altLang="en-US" sz="2800" dirty="0">
                  <a:solidFill>
                    <a:srgbClr val="479796"/>
                  </a:solidFill>
                  <a:latin typeface="微软雅黑" panose="020B0503020204020204" pitchFamily="34" charset="-122"/>
                  <a:sym typeface="Arial" panose="020B0604020202020204" pitchFamily="34" charset="0"/>
                </a:rPr>
                <a:t>图像绘制软件</a:t>
              </a:r>
              <a:r>
                <a:rPr lang="zh-CN" altLang="en-US" sz="2800" dirty="0">
                  <a:latin typeface="微软雅黑" panose="020B0503020204020204" pitchFamily="34" charset="-122"/>
                  <a:sym typeface="Arial" panose="020B0604020202020204" pitchFamily="34" charset="0"/>
                </a:rPr>
                <a:t>，可以用来绘制具有专业外观的图表，以便理解，记录和分析信息、数据、系统以及过程。</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r>
                <a:rPr lang="en-US" altLang="zh-CN" sz="2800" dirty="0">
                  <a:latin typeface="微软雅黑" panose="020B0503020204020204" pitchFamily="34" charset="-122"/>
                  <a:sym typeface="Arial" panose="020B0604020202020204" pitchFamily="34" charset="0"/>
                </a:rPr>
                <a:t>Visio</a:t>
              </a:r>
              <a:r>
                <a:rPr lang="zh-CN" altLang="en-US" sz="2800" dirty="0">
                  <a:latin typeface="微软雅黑" panose="020B0503020204020204" pitchFamily="34" charset="-122"/>
                  <a:sym typeface="Arial" panose="020B0604020202020204" pitchFamily="34" charset="0"/>
                </a:rPr>
                <a:t>的作用只是用于绘制过程或者外观特征图表，可以绘制图表的类型很多（如业务流程图、软件界面、网络图、工作流图表、数据库模型和软件图表等），但是在绘制具有逻辑特征的图（如电路图）中，</a:t>
              </a:r>
              <a:r>
                <a:rPr lang="zh-CN" altLang="en-US" sz="2800" dirty="0">
                  <a:solidFill>
                    <a:srgbClr val="479796"/>
                  </a:solidFill>
                  <a:latin typeface="微软雅黑" panose="020B0503020204020204" pitchFamily="34" charset="-122"/>
                  <a:sym typeface="Arial" panose="020B0604020202020204" pitchFamily="34" charset="0"/>
                </a:rPr>
                <a:t>没有逻辑仿真</a:t>
              </a:r>
              <a:r>
                <a:rPr lang="zh-CN" altLang="en-US" sz="2800" dirty="0">
                  <a:latin typeface="微软雅黑" panose="020B0503020204020204" pitchFamily="34" charset="-122"/>
                  <a:sym typeface="Arial" panose="020B0604020202020204" pitchFamily="34" charset="0"/>
                </a:rPr>
                <a:t>的的功能。并不是针对某一方面的专业软件，而是一种功能较全的</a:t>
              </a:r>
              <a:r>
                <a:rPr lang="zh-CN" altLang="en-US" sz="2800" dirty="0">
                  <a:solidFill>
                    <a:srgbClr val="479796"/>
                  </a:solidFill>
                  <a:latin typeface="微软雅黑" panose="020B0503020204020204" pitchFamily="34" charset="-122"/>
                  <a:sym typeface="Arial" panose="020B0604020202020204" pitchFamily="34" charset="0"/>
                </a:rPr>
                <a:t>大众绘图软件</a:t>
              </a:r>
              <a:r>
                <a:rPr lang="zh-CN" altLang="en-US" sz="2800" dirty="0">
                  <a:latin typeface="微软雅黑" panose="020B0503020204020204" pitchFamily="34" charset="-122"/>
                  <a:sym typeface="Arial" panose="020B0604020202020204" pitchFamily="34" charset="0"/>
                </a:rPr>
                <a:t>。</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endParaRPr lang="zh-CN" altLang="en-US" sz="2000" dirty="0">
                <a:latin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smtClean="0">
                <a:latin typeface="造字工房悦黑体验版纤细体"/>
                <a:ea typeface="造字工房悦黑体验版纤细体"/>
                <a:cs typeface="造字工房悦黑体验版纤细体"/>
                <a:sym typeface="造字工房悦黑体验版纤细体"/>
              </a:rPr>
              <a:t>Visio</a:t>
            </a:r>
            <a:r>
              <a:rPr lang="zh-CN" altLang="en-US" sz="4400" b="1" dirty="0" smtClean="0">
                <a:latin typeface="造字工房悦黑体验版纤细体"/>
                <a:ea typeface="造字工房悦黑体验版纤细体"/>
                <a:cs typeface="造字工房悦黑体验版纤细体"/>
                <a:sym typeface="造字工房悦黑体验版纤细体"/>
              </a:rPr>
              <a:t>优势</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1" name="Rectangle 35"/>
          <p:cNvSpPr>
            <a:spLocks noChangeArrowheads="1"/>
          </p:cNvSpPr>
          <p:nvPr/>
        </p:nvSpPr>
        <p:spPr bwMode="auto">
          <a:xfrm>
            <a:off x="1703634" y="1510274"/>
            <a:ext cx="9144762"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en-US" altLang="zh-CN" sz="2800" dirty="0" smtClean="0">
                <a:latin typeface="微软雅黑" panose="020B0503020204020204" pitchFamily="34" charset="-122"/>
                <a:sym typeface="Arial" panose="020B0604020202020204" pitchFamily="34" charset="0"/>
              </a:rPr>
              <a:t>1</a:t>
            </a:r>
            <a:r>
              <a:rPr lang="zh-CN" altLang="en-US" sz="2800" dirty="0" smtClean="0">
                <a:latin typeface="微软雅黑" panose="020B0503020204020204" pitchFamily="34" charset="-122"/>
                <a:sym typeface="Arial" panose="020B0604020202020204" pitchFamily="34" charset="0"/>
              </a:rPr>
              <a:t>、对</a:t>
            </a:r>
            <a:r>
              <a:rPr lang="zh-CN" altLang="en-US" sz="2800" dirty="0">
                <a:latin typeface="微软雅黑" panose="020B0503020204020204" pitchFamily="34" charset="-122"/>
                <a:sym typeface="Arial" panose="020B0604020202020204" pitchFamily="34" charset="0"/>
              </a:rPr>
              <a:t>系统、资源、流程及其幕后隐藏的数据进行可视化处理、分析和交流</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r>
              <a:rPr lang="en-US" altLang="zh-CN" sz="2800" dirty="0" smtClean="0">
                <a:latin typeface="微软雅黑" panose="020B0503020204020204" pitchFamily="34" charset="-122"/>
                <a:sym typeface="Arial" panose="020B0604020202020204" pitchFamily="34" charset="0"/>
              </a:rPr>
              <a:t>2</a:t>
            </a:r>
            <a:r>
              <a:rPr lang="zh-CN" altLang="en-US" sz="2800" dirty="0" smtClean="0">
                <a:latin typeface="微软雅黑" panose="020B0503020204020204" pitchFamily="34" charset="-122"/>
                <a:sym typeface="Arial" panose="020B0604020202020204" pitchFamily="34" charset="0"/>
              </a:rPr>
              <a:t>、使</a:t>
            </a:r>
            <a:r>
              <a:rPr lang="zh-CN" altLang="en-US" sz="2800" dirty="0">
                <a:latin typeface="微软雅黑" panose="020B0503020204020204" pitchFamily="34" charset="-122"/>
                <a:sym typeface="Arial" panose="020B0604020202020204" pitchFamily="34" charset="0"/>
              </a:rPr>
              <a:t>图表外观更专业</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r>
              <a:rPr lang="en-US" altLang="zh-CN" sz="2800" dirty="0" smtClean="0">
                <a:latin typeface="微软雅黑" panose="020B0503020204020204" pitchFamily="34" charset="-122"/>
                <a:sym typeface="Arial" panose="020B0604020202020204" pitchFamily="34" charset="0"/>
              </a:rPr>
              <a:t>3</a:t>
            </a:r>
            <a:r>
              <a:rPr lang="zh-CN" altLang="en-US" sz="2800" dirty="0" smtClean="0">
                <a:latin typeface="微软雅黑" panose="020B0503020204020204" pitchFamily="34" charset="-122"/>
                <a:sym typeface="Arial" panose="020B0604020202020204" pitchFamily="34" charset="0"/>
              </a:rPr>
              <a:t>、通过 </a:t>
            </a:r>
            <a:r>
              <a:rPr lang="en-US" altLang="zh-CN" sz="2800" dirty="0">
                <a:latin typeface="微软雅黑" panose="020B0503020204020204" pitchFamily="34" charset="-122"/>
                <a:sym typeface="Arial" panose="020B0604020202020204" pitchFamily="34" charset="0"/>
              </a:rPr>
              <a:t>Visio</a:t>
            </a:r>
            <a:r>
              <a:rPr lang="zh-CN" altLang="en-US" sz="2800" dirty="0">
                <a:latin typeface="微软雅黑" panose="020B0503020204020204" pitchFamily="34" charset="-122"/>
                <a:sym typeface="Arial" panose="020B0604020202020204" pitchFamily="34" charset="0"/>
              </a:rPr>
              <a:t>连接形状和模板快速创建图表，提高工作效率</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r>
              <a:rPr lang="en-US" altLang="zh-CN" sz="2800" dirty="0" smtClean="0">
                <a:latin typeface="微软雅黑" panose="020B0503020204020204" pitchFamily="34" charset="-122"/>
                <a:sym typeface="Arial" panose="020B0604020202020204" pitchFamily="34" charset="0"/>
              </a:rPr>
              <a:t>4</a:t>
            </a:r>
            <a:r>
              <a:rPr lang="zh-CN" altLang="en-US" sz="2800" dirty="0" smtClean="0">
                <a:latin typeface="微软雅黑" panose="020B0503020204020204" pitchFamily="34" charset="-122"/>
                <a:sym typeface="Arial" panose="020B0604020202020204" pitchFamily="34" charset="0"/>
              </a:rPr>
              <a:t>、使用</a:t>
            </a:r>
            <a:r>
              <a:rPr lang="zh-CN" altLang="en-US" sz="2800" dirty="0">
                <a:latin typeface="微软雅黑" panose="020B0503020204020204" pitchFamily="34" charset="-122"/>
                <a:sym typeface="Arial" panose="020B0604020202020204" pitchFamily="34" charset="0"/>
              </a:rPr>
              <a:t>图表交流并与多人共享图表</a:t>
            </a:r>
            <a:endParaRPr lang="zh-CN" altLang="en-US" sz="2800" dirty="0">
              <a:latin typeface="微软雅黑" panose="020B0503020204020204" pitchFamily="34" charset="-122"/>
              <a:sym typeface="Arial" panose="020B0604020202020204" pitchFamily="34" charset="0"/>
            </a:endParaRPr>
          </a:p>
          <a:p>
            <a:pPr algn="just" eaLnBrk="1" hangingPunct="1">
              <a:spcBef>
                <a:spcPct val="0"/>
              </a:spcBef>
              <a:buFontTx/>
              <a:buNone/>
            </a:pPr>
            <a:endParaRPr lang="zh-CN" altLang="en-US" sz="2000" dirty="0">
              <a:latin typeface="微软雅黑" panose="020B0503020204020204" pitchFamily="34" charset="-122"/>
              <a:sym typeface="Arial" panose="020B0604020202020204" pitchFamily="34" charset="0"/>
            </a:endParaRPr>
          </a:p>
        </p:txBody>
      </p:sp>
      <p:sp>
        <p:nvSpPr>
          <p:cNvPr id="12" name="Text Box 5"/>
          <p:cNvSpPr txBox="1">
            <a:spLocks noChangeArrowheads="1"/>
          </p:cNvSpPr>
          <p:nvPr/>
        </p:nvSpPr>
        <p:spPr bwMode="auto">
          <a:xfrm>
            <a:off x="1949450" y="4301149"/>
            <a:ext cx="9258976" cy="707886"/>
          </a:xfrm>
          <a:prstGeom prst="rect">
            <a:avLst/>
          </a:prstGeom>
          <a:noFill/>
          <a:ln w="9525" algn="ctr">
            <a:noFill/>
            <a:miter lim="800000"/>
          </a:ln>
          <a:effectLst/>
        </p:spPr>
        <p:txBody>
          <a:bodyPr wrap="square">
            <a:spAutoFit/>
          </a:bodyPr>
          <a:lstStyle/>
          <a:p>
            <a:pPr algn="ctr">
              <a:spcBef>
                <a:spcPct val="50000"/>
              </a:spcBef>
              <a:buClr>
                <a:srgbClr val="FDB24F"/>
              </a:buClr>
              <a:buSzPct val="70000"/>
              <a:buFont typeface="Wingdings" panose="05000000000000000000" pitchFamily="2" charset="2"/>
              <a:buNone/>
              <a:defRPr/>
            </a:pPr>
            <a:r>
              <a:rPr lang="zh-CN" altLang="en-US" sz="4000" dirty="0">
                <a:effectLst>
                  <a:outerShdw blurRad="38100" dist="38100" dir="2700000" algn="tl">
                    <a:srgbClr val="C0C0C0"/>
                  </a:outerShdw>
                </a:effectLst>
              </a:rPr>
              <a:t>直观、专业、高效、易读、</a:t>
            </a:r>
            <a:r>
              <a:rPr lang="zh-CN" altLang="en-US" sz="4000" dirty="0" smtClean="0">
                <a:solidFill>
                  <a:srgbClr val="479796"/>
                </a:solidFill>
                <a:effectLst>
                  <a:outerShdw blurRad="38100" dist="38100" dir="2700000" algn="tl">
                    <a:srgbClr val="C0C0C0"/>
                  </a:outerShdw>
                </a:effectLst>
              </a:rPr>
              <a:t>可操作性强</a:t>
            </a:r>
            <a:endParaRPr lang="zh-CN" altLang="en-US" sz="4000" dirty="0">
              <a:solidFill>
                <a:srgbClr val="479796"/>
              </a:solidFill>
              <a:effectLst>
                <a:outerShdw blurRad="38100" dist="38100" dir="2700000" algn="tl">
                  <a:srgbClr val="C0C0C0"/>
                </a:outerShdw>
              </a:effectLst>
            </a:endParaRPr>
          </a:p>
        </p:txBody>
      </p:sp>
      <p:sp>
        <p:nvSpPr>
          <p:cNvPr id="2" name="下箭头 1"/>
          <p:cNvSpPr/>
          <p:nvPr/>
        </p:nvSpPr>
        <p:spPr bwMode="auto">
          <a:xfrm rot="10800000">
            <a:off x="9336270" y="5094874"/>
            <a:ext cx="485883" cy="632503"/>
          </a:xfrm>
          <a:prstGeom prst="downArrow">
            <a:avLst/>
          </a:prstGeom>
          <a:solidFill>
            <a:srgbClr val="479796"/>
          </a:solidFill>
          <a:ln w="9525" cap="flat" cmpd="sng" algn="ctr">
            <a:solidFill>
              <a:srgbClr val="479796"/>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8056801" y="5941335"/>
            <a:ext cx="3185487" cy="369332"/>
          </a:xfrm>
          <a:prstGeom prst="rect">
            <a:avLst/>
          </a:prstGeom>
        </p:spPr>
        <p:txBody>
          <a:bodyPr wrap="none">
            <a:spAutoFit/>
          </a:bodyPr>
          <a:lstStyle/>
          <a:p>
            <a:r>
              <a:rPr lang="zh-CN" altLang="en-US" dirty="0" smtClean="0">
                <a:solidFill>
                  <a:srgbClr val="479796"/>
                </a:solidFill>
                <a:latin typeface="微软雅黑" panose="020B0503020204020204" pitchFamily="34" charset="-122"/>
                <a:sym typeface="Arial" panose="020B0604020202020204" pitchFamily="34" charset="0"/>
              </a:rPr>
              <a:t>最重要的选择原因，上手简单</a:t>
            </a:r>
            <a:endParaRPr lang="zh-CN" altLang="en-US" dirty="0">
              <a:solidFill>
                <a:srgbClr val="47979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6" name="文本框 3"/>
          <p:cNvSpPr>
            <a:spLocks noChangeArrowheads="1"/>
          </p:cNvSpPr>
          <p:nvPr/>
        </p:nvSpPr>
        <p:spPr bwMode="auto">
          <a:xfrm>
            <a:off x="2351088" y="539750"/>
            <a:ext cx="79212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Visio</a:t>
            </a:r>
            <a:r>
              <a:rPr lang="zh-CN" altLang="en-US" sz="4400" b="1" dirty="0" smtClean="0">
                <a:latin typeface="造字工房悦黑体验版纤细体"/>
                <a:ea typeface="造字工房悦黑体验版纤细体"/>
                <a:cs typeface="造字工房悦黑体验版纤细体"/>
                <a:sym typeface="造字工房悦黑体验版纤细体"/>
              </a:rPr>
              <a:t>的简单展示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文本框 2"/>
          <p:cNvSpPr>
            <a:spLocks noChangeArrowheads="1"/>
          </p:cNvSpPr>
          <p:nvPr/>
        </p:nvSpPr>
        <p:spPr bwMode="auto">
          <a:xfrm>
            <a:off x="900477" y="278887"/>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mn-ea"/>
                <a:ea typeface="+mn-ea"/>
                <a:sym typeface="Gungsuh" panose="02030600000101010101" pitchFamily="18" charset="-127"/>
              </a:rPr>
              <a:t>9</a:t>
            </a:r>
            <a:endParaRPr kumimoji="0" lang="zh-CN" altLang="en-US" sz="6000" b="0" i="0" u="none" strike="noStrike" kern="1200" cap="none" spc="0" normalizeH="0" baseline="0" noProof="0" dirty="0">
              <a:ln>
                <a:noFill/>
              </a:ln>
              <a:solidFill>
                <a:srgbClr val="FFFFFF"/>
              </a:solidFill>
              <a:effectLst/>
              <a:uLnTx/>
              <a:uFillTx/>
              <a:latin typeface="+mn-ea"/>
              <a:ea typeface="+mn-ea"/>
              <a:sym typeface="Gungsuh" panose="02030600000101010101" pitchFamily="18" charset="-127"/>
            </a:endParaRPr>
          </a:p>
        </p:txBody>
      </p:sp>
      <p:pic>
        <p:nvPicPr>
          <p:cNvPr id="4" name="图片 3"/>
          <p:cNvPicPr>
            <a:picLocks noChangeAspect="1"/>
          </p:cNvPicPr>
          <p:nvPr/>
        </p:nvPicPr>
        <p:blipFill>
          <a:blip r:embed="rId2"/>
          <a:stretch>
            <a:fillRect/>
          </a:stretch>
        </p:blipFill>
        <p:spPr>
          <a:xfrm>
            <a:off x="2793594" y="1418315"/>
            <a:ext cx="7478754" cy="4047095"/>
          </a:xfrm>
          <a:prstGeom prst="rect">
            <a:avLst/>
          </a:prstGeom>
        </p:spPr>
      </p:pic>
      <p:sp>
        <p:nvSpPr>
          <p:cNvPr id="22" name="文本框 20"/>
          <p:cNvSpPr txBox="1">
            <a:spLocks noChangeArrowheads="1"/>
          </p:cNvSpPr>
          <p:nvPr>
            <p:custDataLst>
              <p:tags r:id="rId3"/>
            </p:custDataLst>
          </p:nvPr>
        </p:nvSpPr>
        <p:spPr bwMode="auto">
          <a:xfrm>
            <a:off x="2774364" y="5872781"/>
            <a:ext cx="8002026" cy="43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smtClean="0"/>
              <a:t>    打开</a:t>
            </a:r>
            <a:r>
              <a:rPr lang="en-US" altLang="zh-CN" sz="2000" dirty="0" smtClean="0"/>
              <a:t>Visio</a:t>
            </a:r>
            <a:r>
              <a:rPr lang="zh-CN" altLang="en-US" sz="2000" dirty="0" smtClean="0"/>
              <a:t>会让你选择绘制图表模板，左边是图表类别，右边是类别下的绘制模板。这里我们选择</a:t>
            </a:r>
            <a:r>
              <a:rPr lang="en-US" altLang="zh-CN" sz="2000" dirty="0" smtClean="0"/>
              <a:t>UML</a:t>
            </a:r>
            <a:r>
              <a:rPr lang="zh-CN" altLang="en-US" sz="2000" dirty="0" smtClean="0"/>
              <a:t>用例图。</a:t>
            </a:r>
            <a:endParaRPr lang="zh-CN" altLang="zh-CN" sz="2000" dirty="0">
              <a:ea typeface="黑体" panose="0201060906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6" name="文本框 3"/>
          <p:cNvSpPr>
            <a:spLocks noChangeArrowheads="1"/>
          </p:cNvSpPr>
          <p:nvPr/>
        </p:nvSpPr>
        <p:spPr bwMode="auto">
          <a:xfrm>
            <a:off x="2351088" y="539750"/>
            <a:ext cx="79212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Visio</a:t>
            </a:r>
            <a:r>
              <a:rPr lang="zh-CN" altLang="en-US" sz="4400" b="1" dirty="0" smtClean="0">
                <a:latin typeface="造字工房悦黑体验版纤细体"/>
                <a:ea typeface="造字工房悦黑体验版纤细体"/>
                <a:cs typeface="造字工房悦黑体验版纤细体"/>
                <a:sym typeface="造字工房悦黑体验版纤细体"/>
              </a:rPr>
              <a:t>的简单展示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文本框 2"/>
          <p:cNvSpPr>
            <a:spLocks noChangeArrowheads="1"/>
          </p:cNvSpPr>
          <p:nvPr/>
        </p:nvSpPr>
        <p:spPr bwMode="auto">
          <a:xfrm>
            <a:off x="900477" y="278887"/>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mn-ea"/>
                <a:ea typeface="+mn-ea"/>
                <a:sym typeface="Gungsuh" panose="02030600000101010101" pitchFamily="18" charset="-127"/>
              </a:rPr>
              <a:t>9</a:t>
            </a:r>
            <a:endParaRPr kumimoji="0" lang="zh-CN" altLang="en-US" sz="6000" b="0" i="0" u="none" strike="noStrike" kern="1200" cap="none" spc="0" normalizeH="0" baseline="0" noProof="0" dirty="0">
              <a:ln>
                <a:noFill/>
              </a:ln>
              <a:solidFill>
                <a:srgbClr val="FFFFFF"/>
              </a:solidFill>
              <a:effectLst/>
              <a:uLnTx/>
              <a:uFillTx/>
              <a:latin typeface="+mn-ea"/>
              <a:ea typeface="+mn-ea"/>
              <a:sym typeface="Gungsuh" panose="02030600000101010101" pitchFamily="18" charset="-127"/>
            </a:endParaRPr>
          </a:p>
        </p:txBody>
      </p:sp>
      <p:sp>
        <p:nvSpPr>
          <p:cNvPr id="22" name="文本框 20"/>
          <p:cNvSpPr txBox="1">
            <a:spLocks noChangeArrowheads="1"/>
          </p:cNvSpPr>
          <p:nvPr>
            <p:custDataLst>
              <p:tags r:id="rId2"/>
            </p:custDataLst>
          </p:nvPr>
        </p:nvSpPr>
        <p:spPr bwMode="auto">
          <a:xfrm>
            <a:off x="2774364" y="5872781"/>
            <a:ext cx="8002026" cy="43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smtClean="0"/>
              <a:t>    </a:t>
            </a:r>
            <a:r>
              <a:rPr lang="en-US" altLang="zh-CN" sz="2000" dirty="0" smtClean="0"/>
              <a:t>Visio</a:t>
            </a:r>
            <a:r>
              <a:rPr lang="zh-CN" altLang="en-US" sz="2000" dirty="0" smtClean="0"/>
              <a:t>主要分为三块区域，蓝色区域功能与其他</a:t>
            </a:r>
            <a:r>
              <a:rPr lang="en-US" altLang="zh-CN" sz="2000" dirty="0" smtClean="0"/>
              <a:t>office</a:t>
            </a:r>
            <a:r>
              <a:rPr lang="zh-CN" altLang="en-US" sz="2000" dirty="0" smtClean="0"/>
              <a:t>产品基本一致，红色区域为绘图过程中可能用到的各种模块，黄色为绘图区域。</a:t>
            </a:r>
            <a:endParaRPr lang="zh-CN" altLang="zh-CN" sz="2000" dirty="0">
              <a:ea typeface="黑体" panose="02010609060101010101" charset="-122"/>
            </a:endParaRPr>
          </a:p>
        </p:txBody>
      </p:sp>
      <p:pic>
        <p:nvPicPr>
          <p:cNvPr id="2" name="图片 1"/>
          <p:cNvPicPr>
            <a:picLocks noChangeAspect="1"/>
          </p:cNvPicPr>
          <p:nvPr/>
        </p:nvPicPr>
        <p:blipFill>
          <a:blip r:embed="rId3"/>
          <a:stretch>
            <a:fillRect/>
          </a:stretch>
        </p:blipFill>
        <p:spPr>
          <a:xfrm>
            <a:off x="2675152" y="1352591"/>
            <a:ext cx="8605280" cy="4336306"/>
          </a:xfrm>
          <a:prstGeom prst="rect">
            <a:avLst/>
          </a:prstGeom>
        </p:spPr>
      </p:pic>
      <p:sp>
        <p:nvSpPr>
          <p:cNvPr id="3" name="矩形 2"/>
          <p:cNvSpPr/>
          <p:nvPr/>
        </p:nvSpPr>
        <p:spPr bwMode="auto">
          <a:xfrm>
            <a:off x="2684768" y="1344720"/>
            <a:ext cx="6192516" cy="866893"/>
          </a:xfrm>
          <a:prstGeom prst="rect">
            <a:avLst/>
          </a:prstGeom>
          <a:noFill/>
          <a:ln w="25400"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bwMode="auto">
          <a:xfrm>
            <a:off x="2684768" y="2186932"/>
            <a:ext cx="1395064" cy="3471891"/>
          </a:xfrm>
          <a:prstGeom prst="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5398468" y="2323985"/>
            <a:ext cx="4441844" cy="3193189"/>
          </a:xfrm>
          <a:prstGeom prst="rect">
            <a:avLst/>
          </a:prstGeom>
          <a:noFill/>
          <a:ln w="25400" cap="flat" cmpd="sng" algn="ctr">
            <a:solidFill>
              <a:srgbClr val="FFFF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6" name="文本框 3"/>
          <p:cNvSpPr>
            <a:spLocks noChangeArrowheads="1"/>
          </p:cNvSpPr>
          <p:nvPr/>
        </p:nvSpPr>
        <p:spPr bwMode="auto">
          <a:xfrm>
            <a:off x="2351088" y="539750"/>
            <a:ext cx="79212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造字工房悦黑体验版纤细体"/>
                <a:ea typeface="造字工房悦黑体验版纤细体"/>
                <a:cs typeface="造字工房悦黑体验版纤细体"/>
                <a:sym typeface="造字工房悦黑体验版纤细体"/>
              </a:rPr>
              <a:t>Visio</a:t>
            </a:r>
            <a:r>
              <a:rPr lang="zh-CN" altLang="en-US" sz="4400" b="1" dirty="0" smtClean="0">
                <a:latin typeface="造字工房悦黑体验版纤细体"/>
                <a:ea typeface="造字工房悦黑体验版纤细体"/>
                <a:cs typeface="造字工房悦黑体验版纤细体"/>
                <a:sym typeface="造字工房悦黑体验版纤细体"/>
              </a:rPr>
              <a:t>的简单展示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文本框 2"/>
          <p:cNvSpPr>
            <a:spLocks noChangeArrowheads="1"/>
          </p:cNvSpPr>
          <p:nvPr/>
        </p:nvSpPr>
        <p:spPr bwMode="auto">
          <a:xfrm>
            <a:off x="900477" y="278887"/>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mn-ea"/>
                <a:ea typeface="+mn-ea"/>
                <a:sym typeface="Gungsuh" panose="02030600000101010101" pitchFamily="18" charset="-127"/>
              </a:rPr>
              <a:t>9</a:t>
            </a:r>
            <a:endParaRPr kumimoji="0" lang="zh-CN" altLang="en-US" sz="6000" b="0" i="0" u="none" strike="noStrike" kern="1200" cap="none" spc="0" normalizeH="0" baseline="0" noProof="0" dirty="0">
              <a:ln>
                <a:noFill/>
              </a:ln>
              <a:solidFill>
                <a:srgbClr val="FFFFFF"/>
              </a:solidFill>
              <a:effectLst/>
              <a:uLnTx/>
              <a:uFillTx/>
              <a:latin typeface="+mn-ea"/>
              <a:ea typeface="+mn-ea"/>
              <a:sym typeface="Gungsuh" panose="02030600000101010101" pitchFamily="18" charset="-127"/>
            </a:endParaRPr>
          </a:p>
        </p:txBody>
      </p:sp>
      <p:sp>
        <p:nvSpPr>
          <p:cNvPr id="22" name="文本框 20"/>
          <p:cNvSpPr txBox="1">
            <a:spLocks noChangeArrowheads="1"/>
          </p:cNvSpPr>
          <p:nvPr>
            <p:custDataLst>
              <p:tags r:id="rId2"/>
            </p:custDataLst>
          </p:nvPr>
        </p:nvSpPr>
        <p:spPr bwMode="auto">
          <a:xfrm>
            <a:off x="2774364" y="5872781"/>
            <a:ext cx="8002026" cy="43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dirty="0" smtClean="0"/>
              <a:t>    上图为我组项目过程中绘制的</a:t>
            </a:r>
            <a:r>
              <a:rPr lang="en-US" altLang="zh-CN" sz="2000" dirty="0" smtClean="0"/>
              <a:t>UML</a:t>
            </a:r>
            <a:r>
              <a:rPr lang="zh-CN" altLang="en-US" sz="2000" dirty="0" smtClean="0"/>
              <a:t>例图之一。</a:t>
            </a:r>
            <a:endParaRPr lang="zh-CN" altLang="zh-CN" sz="2000" dirty="0">
              <a:ea typeface="黑体" panose="0201060906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smtClean="0">
                <a:solidFill>
                  <a:schemeClr val="bg1"/>
                </a:solidFill>
                <a:latin typeface="微软雅黑" panose="020B0503020204020204" pitchFamily="34" charset="-122"/>
                <a:ea typeface="微软雅黑" panose="020B0503020204020204" pitchFamily="34" charset="-122"/>
              </a:rPr>
              <a:t>界面原型工具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1530" y="3975100"/>
            <a:ext cx="330835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chemeClr val="bg1"/>
                </a:solidFill>
                <a:latin typeface="微软雅黑" panose="020B0503020204020204" pitchFamily="34" charset="-122"/>
                <a:ea typeface="微软雅黑" panose="020B0503020204020204" pitchFamily="34" charset="-122"/>
              </a:rPr>
              <a:t>UML</a:t>
            </a:r>
            <a:r>
              <a:rPr lang="zh-CN" altLang="en-US" sz="5400" dirty="0">
                <a:solidFill>
                  <a:schemeClr val="bg1"/>
                </a:solidFill>
                <a:latin typeface="微软雅黑" panose="020B0503020204020204" pitchFamily="34" charset="-122"/>
                <a:ea typeface="微软雅黑" panose="020B0503020204020204" pitchFamily="34" charset="-122"/>
              </a:rPr>
              <a:t>回顾</a:t>
            </a:r>
            <a:endParaRPr lang="zh-CN" altLang="en-US" sz="54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000">
                <a:solidFill>
                  <a:srgbClr val="003F78"/>
                </a:solidFill>
                <a:latin typeface="Impact" panose="020B0806030902050204" pitchFamily="34" charset="0"/>
              </a:rPr>
              <a:t>1</a:t>
            </a:r>
            <a:endParaRPr lang="en-US" altLang="zh-CN" sz="60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造字工房悦黑体验版纤细体"/>
                <a:ea typeface="造字工房悦黑体验版纤细体"/>
                <a:cs typeface="造字工房悦黑体验版纤细体"/>
                <a:sym typeface="造字工房悦黑体验版纤细体"/>
              </a:rPr>
              <a:t>界面</a:t>
            </a:r>
            <a:r>
              <a:rPr lang="zh-CN" altLang="en-US" sz="4400" b="1" dirty="0" smtClean="0">
                <a:latin typeface="造字工房悦黑体验版纤细体"/>
                <a:ea typeface="造字工房悦黑体验版纤细体"/>
                <a:cs typeface="造字工房悦黑体验版纤细体"/>
                <a:sym typeface="造字工房悦黑体验版纤细体"/>
              </a:rPr>
              <a:t>原型简介</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6" name="圆角矩形 15"/>
          <p:cNvSpPr/>
          <p:nvPr/>
        </p:nvSpPr>
        <p:spPr>
          <a:xfrm>
            <a:off x="2207676" y="1542085"/>
            <a:ext cx="8424702" cy="4768582"/>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chemeClr val="tx1"/>
                </a:solidFill>
              </a:rPr>
              <a:t>原型设计是软件开发的初始阶段，根据需求为软件创建原型的过程，原型通常用于</a:t>
            </a:r>
            <a:r>
              <a:rPr lang="zh-CN" altLang="en-US" sz="2800" b="1" dirty="0">
                <a:solidFill>
                  <a:srgbClr val="479796"/>
                </a:solidFill>
              </a:rPr>
              <a:t>演示，测试，沟通</a:t>
            </a:r>
            <a:r>
              <a:rPr lang="zh-CN" altLang="en-US" sz="2800" b="1" dirty="0">
                <a:solidFill>
                  <a:schemeClr val="tx1"/>
                </a:solidFill>
              </a:rPr>
              <a:t>等。原型通常只是表现了产品的一部分特性，但原型设计的投入在整个的软件开发过程占比较小，且直接确定了之后的软件开发方向，</a:t>
            </a:r>
            <a:r>
              <a:rPr lang="zh-CN" altLang="en-US" sz="2800" b="1" dirty="0">
                <a:solidFill>
                  <a:srgbClr val="479796"/>
                </a:solidFill>
              </a:rPr>
              <a:t>投入产出比非常高</a:t>
            </a:r>
            <a:r>
              <a:rPr lang="zh-CN" altLang="en-US" sz="2800" b="1" dirty="0">
                <a:solidFill>
                  <a:schemeClr val="tx1"/>
                </a:solidFill>
              </a:rPr>
              <a:t>，所以这个过程非常重要</a:t>
            </a:r>
            <a:r>
              <a:rPr kumimoji="1" lang="zh-CN" altLang="en-US" sz="2800" b="1" dirty="0" smtClean="0">
                <a:solidFill>
                  <a:schemeClr val="tx1"/>
                </a:solidFill>
                <a:ea typeface="楷体_GB2312" pitchFamily="49" charset="-122"/>
              </a:rPr>
              <a:t>。</a:t>
            </a:r>
            <a:endParaRPr kumimoji="1" lang="en-US" altLang="zh-CN" sz="2800" b="1" dirty="0">
              <a:solidFill>
                <a:schemeClr val="tx1"/>
              </a:solidFill>
              <a:ea typeface="楷体_GB2312" pitchFamily="49" charset="-122"/>
            </a:endParaRPr>
          </a:p>
          <a:p>
            <a:pPr>
              <a:defRPr/>
            </a:pPr>
            <a:endParaRPr kumimoji="1" lang="en-US" altLang="zh-CN" b="1" dirty="0">
              <a:solidFill>
                <a:schemeClr val="accent6">
                  <a:lumMod val="50000"/>
                </a:schemeClr>
              </a:solidFill>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造字工房悦黑体验版纤细体"/>
                <a:ea typeface="造字工房悦黑体验版纤细体"/>
                <a:cs typeface="造字工房悦黑体验版纤细体"/>
                <a:sym typeface="造字工房悦黑体验版纤细体"/>
              </a:rPr>
              <a:t>界面</a:t>
            </a:r>
            <a:r>
              <a:rPr lang="zh-CN" altLang="en-US" sz="4400" b="1" dirty="0" smtClean="0">
                <a:latin typeface="造字工房悦黑体验版纤细体"/>
                <a:ea typeface="造字工房悦黑体验版纤细体"/>
                <a:cs typeface="造字工房悦黑体验版纤细体"/>
                <a:sym typeface="造字工房悦黑体验版纤细体"/>
              </a:rPr>
              <a:t>原型的使用目的</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2471738" y="1556644"/>
            <a:ext cx="7512586" cy="4708981"/>
          </a:xfrm>
          <a:prstGeom prst="rect">
            <a:avLst/>
          </a:prstGeom>
        </p:spPr>
        <p:txBody>
          <a:bodyPr wrap="square">
            <a:spAutoFit/>
          </a:bodyPr>
          <a:lstStyle/>
          <a:p>
            <a:r>
              <a:rPr lang="en-US" altLang="zh-CN" sz="2000" dirty="0">
                <a:latin typeface="黑体" panose="02010609060101010101" charset="-122"/>
                <a:ea typeface="黑体" panose="02010609060101010101" charset="-122"/>
              </a:rPr>
              <a:t>1.</a:t>
            </a:r>
            <a:r>
              <a:rPr lang="zh-CN" altLang="en-US" sz="2000" dirty="0">
                <a:solidFill>
                  <a:srgbClr val="479796"/>
                </a:solidFill>
                <a:latin typeface="黑体" panose="02010609060101010101" charset="-122"/>
                <a:ea typeface="黑体" panose="02010609060101010101" charset="-122"/>
              </a:rPr>
              <a:t>明确、完成以及验收需求</a:t>
            </a:r>
            <a:r>
              <a:rPr lang="zh-CN" altLang="en-US" sz="2000" dirty="0">
                <a:latin typeface="黑体" panose="02010609060101010101" charset="-122"/>
                <a:ea typeface="黑体" panose="02010609060101010101" charset="-122"/>
              </a:rPr>
              <a:t>：作为一种需求工具，原型能够辅助我们取得共识、查找错误和遗漏以及评估需求的准确性和质量。用户通过对原型进行评估，能够指出需求中存在的问题，还能发现被忽略的需求，使我们在构建实际产品之前，能够以低成本方式加以改正。对于系统中不容易理解的或是风险较大或者复杂的部分，原型特别有效。</a:t>
            </a:r>
            <a:endParaRPr lang="zh-CN" altLang="en-US" sz="2000" dirty="0">
              <a:latin typeface="黑体" panose="02010609060101010101" charset="-122"/>
              <a:ea typeface="黑体" panose="02010609060101010101" charset="-122"/>
            </a:endParaRPr>
          </a:p>
          <a:p>
            <a:endParaRPr lang="en-US" altLang="zh-CN" sz="2000" dirty="0">
              <a:latin typeface="黑体" panose="02010609060101010101" charset="-122"/>
              <a:ea typeface="黑体" panose="02010609060101010101" charset="-122"/>
            </a:endParaRPr>
          </a:p>
          <a:p>
            <a:r>
              <a:rPr lang="en-US" altLang="zh-CN" sz="2000" dirty="0">
                <a:latin typeface="黑体" panose="02010609060101010101" charset="-122"/>
                <a:ea typeface="黑体" panose="02010609060101010101" charset="-122"/>
              </a:rPr>
              <a:t>2.</a:t>
            </a:r>
            <a:r>
              <a:rPr lang="zh-CN" altLang="en-US" sz="2000" dirty="0">
                <a:solidFill>
                  <a:srgbClr val="479796"/>
                </a:solidFill>
                <a:latin typeface="黑体" panose="02010609060101010101" charset="-122"/>
                <a:ea typeface="黑体" panose="02010609060101010101" charset="-122"/>
              </a:rPr>
              <a:t>探究设计的选择方案</a:t>
            </a:r>
            <a:r>
              <a:rPr lang="zh-CN" altLang="en-US" sz="2000" dirty="0">
                <a:latin typeface="黑体" panose="02010609060101010101" charset="-122"/>
                <a:ea typeface="黑体" panose="02010609060101010101" charset="-122"/>
              </a:rPr>
              <a:t>：原型用作设计工具，能够使项目干系人探究不同的用户交互技术、设想最终产品、优化系统的易用性、以及评估潜在的技术方案。借助于设计方案，原型能够表示需求的可行性，可以帮助开发人员理解需求。</a:t>
            </a:r>
            <a:endParaRPr lang="zh-CN" altLang="en-US" sz="2000" dirty="0">
              <a:latin typeface="黑体" panose="02010609060101010101" charset="-122"/>
              <a:ea typeface="黑体" panose="02010609060101010101" charset="-122"/>
            </a:endParaRPr>
          </a:p>
          <a:p>
            <a:endParaRPr lang="en-US" altLang="zh-CN" sz="2000" dirty="0">
              <a:latin typeface="黑体" panose="02010609060101010101" charset="-122"/>
              <a:ea typeface="黑体" panose="02010609060101010101" charset="-122"/>
            </a:endParaRPr>
          </a:p>
          <a:p>
            <a:r>
              <a:rPr lang="en-US" altLang="zh-CN" sz="2000" dirty="0">
                <a:latin typeface="黑体" panose="02010609060101010101" charset="-122"/>
                <a:ea typeface="黑体" panose="02010609060101010101" charset="-122"/>
              </a:rPr>
              <a:t>3.</a:t>
            </a:r>
            <a:r>
              <a:rPr lang="zh-CN" altLang="en-US" sz="2000" dirty="0">
                <a:solidFill>
                  <a:srgbClr val="479796"/>
                </a:solidFill>
                <a:latin typeface="黑体" panose="02010609060101010101" charset="-122"/>
                <a:ea typeface="黑体" panose="02010609060101010101" charset="-122"/>
              </a:rPr>
              <a:t>创建一个可以演变成成品的部分系统</a:t>
            </a:r>
            <a:r>
              <a:rPr lang="zh-CN" altLang="en-US" sz="2000" dirty="0">
                <a:latin typeface="黑体" panose="02010609060101010101" charset="-122"/>
                <a:ea typeface="黑体" panose="02010609060101010101" charset="-122"/>
              </a:rPr>
              <a:t>：作为结构化工具，原型是对部分产品的功能实现，通过一系列小规模的开发周期，演变成完整的产品。</a:t>
            </a:r>
            <a:endParaRPr lang="zh-CN" altLang="en-US" sz="20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造字工房悦黑体验版纤细体"/>
                <a:ea typeface="造字工房悦黑体验版纤细体"/>
                <a:cs typeface="造字工房悦黑体验版纤细体"/>
                <a:sym typeface="造字工房悦黑体验版纤细体"/>
              </a:rPr>
              <a:t>用户类型</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2063664" y="1844868"/>
            <a:ext cx="9384742" cy="3847207"/>
          </a:xfrm>
          <a:prstGeom prst="rect">
            <a:avLst/>
          </a:prstGeom>
        </p:spPr>
        <p:txBody>
          <a:bodyPr wrap="square">
            <a:spAutoFit/>
          </a:bodyPr>
          <a:lstStyle/>
          <a:p>
            <a:r>
              <a:rPr lang="zh-CN" altLang="en-US" sz="2800" dirty="0">
                <a:latin typeface="黑体" panose="02010609060101010101" charset="-122"/>
                <a:ea typeface="黑体" panose="02010609060101010101" charset="-122"/>
              </a:rPr>
              <a:t>（</a:t>
            </a:r>
            <a:r>
              <a:rPr lang="en-US" altLang="zh-CN" sz="2800" dirty="0">
                <a:latin typeface="黑体" panose="02010609060101010101" charset="-122"/>
                <a:ea typeface="黑体" panose="02010609060101010101" charset="-122"/>
              </a:rPr>
              <a:t>1</a:t>
            </a:r>
            <a:r>
              <a:rPr lang="zh-CN" altLang="en-US" sz="2800" dirty="0">
                <a:latin typeface="黑体" panose="02010609060101010101" charset="-122"/>
                <a:ea typeface="黑体" panose="02010609060101010101" charset="-122"/>
              </a:rPr>
              <a:t>）</a:t>
            </a:r>
            <a:r>
              <a:rPr lang="zh-CN" altLang="en-US" sz="2800" dirty="0">
                <a:solidFill>
                  <a:srgbClr val="479796"/>
                </a:solidFill>
                <a:latin typeface="黑体" panose="02010609060101010101" charset="-122"/>
                <a:ea typeface="黑体" panose="02010609060101010101" charset="-122"/>
              </a:rPr>
              <a:t>用例阐释者</a:t>
            </a:r>
            <a:r>
              <a:rPr lang="zh-CN" altLang="en-US" sz="2800" dirty="0">
                <a:latin typeface="黑体" panose="02010609060101010101" charset="-122"/>
                <a:ea typeface="黑体" panose="02010609060101010101" charset="-122"/>
              </a:rPr>
              <a:t>，用来了解用例的用户界面</a:t>
            </a:r>
            <a:r>
              <a:rPr lang="zh-CN" altLang="en-US" sz="2800" dirty="0" smtClean="0">
                <a:latin typeface="黑体" panose="02010609060101010101" charset="-122"/>
                <a:ea typeface="黑体" panose="02010609060101010101" charset="-122"/>
              </a:rPr>
              <a:t>；</a:t>
            </a:r>
            <a:endParaRPr lang="en-US" altLang="zh-CN" sz="2800" dirty="0" smtClean="0">
              <a:latin typeface="黑体" panose="02010609060101010101" charset="-122"/>
              <a:ea typeface="黑体" panose="02010609060101010101" charset="-122"/>
            </a:endParaRPr>
          </a:p>
          <a:p>
            <a:endParaRPr lang="en-US" altLang="zh-CN" sz="2800" dirty="0" smtClean="0">
              <a:latin typeface="黑体" panose="02010609060101010101" charset="-122"/>
              <a:ea typeface="黑体" panose="02010609060101010101" charset="-122"/>
            </a:endParaRPr>
          </a:p>
          <a:p>
            <a:r>
              <a:rPr lang="zh-CN" altLang="en-US" sz="2800" dirty="0" smtClean="0">
                <a:latin typeface="黑体" panose="02010609060101010101" charset="-122"/>
                <a:ea typeface="黑体" panose="02010609060101010101" charset="-122"/>
              </a:rPr>
              <a:t>（</a:t>
            </a:r>
            <a:r>
              <a:rPr lang="en-US" altLang="zh-CN" sz="2800" dirty="0">
                <a:latin typeface="黑体" panose="02010609060101010101" charset="-122"/>
                <a:ea typeface="黑体" panose="02010609060101010101" charset="-122"/>
              </a:rPr>
              <a:t>2</a:t>
            </a:r>
            <a:r>
              <a:rPr lang="zh-CN" altLang="en-US" sz="2800" dirty="0">
                <a:latin typeface="黑体" panose="02010609060101010101" charset="-122"/>
                <a:ea typeface="黑体" panose="02010609060101010101" charset="-122"/>
              </a:rPr>
              <a:t>）</a:t>
            </a:r>
            <a:r>
              <a:rPr lang="zh-CN" altLang="en-US" sz="2800" dirty="0">
                <a:solidFill>
                  <a:srgbClr val="479796"/>
                </a:solidFill>
                <a:latin typeface="黑体" panose="02010609060101010101" charset="-122"/>
                <a:ea typeface="黑体" panose="02010609060101010101" charset="-122"/>
              </a:rPr>
              <a:t>系统分析员</a:t>
            </a:r>
            <a:r>
              <a:rPr lang="zh-CN" altLang="en-US" sz="2800" dirty="0">
                <a:latin typeface="黑体" panose="02010609060101010101" charset="-122"/>
                <a:ea typeface="黑体" panose="02010609060101010101" charset="-122"/>
              </a:rPr>
              <a:t>，用来了解用户界面如何影响系统分析；</a:t>
            </a:r>
            <a:endParaRPr lang="zh-CN" altLang="en-US" sz="2800" dirty="0">
              <a:latin typeface="黑体" panose="02010609060101010101" charset="-122"/>
              <a:ea typeface="黑体" panose="02010609060101010101" charset="-122"/>
            </a:endParaRPr>
          </a:p>
          <a:p>
            <a:endParaRPr lang="en-US" altLang="zh-CN" sz="2800" dirty="0" smtClean="0">
              <a:latin typeface="黑体" panose="02010609060101010101" charset="-122"/>
              <a:ea typeface="黑体" panose="02010609060101010101" charset="-122"/>
            </a:endParaRPr>
          </a:p>
          <a:p>
            <a:r>
              <a:rPr lang="zh-CN" altLang="en-US" sz="2800" dirty="0" smtClean="0">
                <a:latin typeface="黑体" panose="02010609060101010101" charset="-122"/>
                <a:ea typeface="黑体" panose="02010609060101010101" charset="-122"/>
              </a:rPr>
              <a:t>（</a:t>
            </a:r>
            <a:r>
              <a:rPr lang="en-US" altLang="zh-CN" sz="2800" dirty="0">
                <a:latin typeface="黑体" panose="02010609060101010101" charset="-122"/>
                <a:ea typeface="黑体" panose="02010609060101010101" charset="-122"/>
              </a:rPr>
              <a:t>3</a:t>
            </a:r>
            <a:r>
              <a:rPr lang="zh-CN" altLang="en-US" sz="2800" dirty="0">
                <a:latin typeface="黑体" panose="02010609060101010101" charset="-122"/>
                <a:ea typeface="黑体" panose="02010609060101010101" charset="-122"/>
              </a:rPr>
              <a:t>）</a:t>
            </a:r>
            <a:r>
              <a:rPr lang="zh-CN" altLang="en-US" sz="2800" dirty="0">
                <a:solidFill>
                  <a:srgbClr val="479796"/>
                </a:solidFill>
                <a:latin typeface="黑体" panose="02010609060101010101" charset="-122"/>
                <a:ea typeface="黑体" panose="02010609060101010101" charset="-122"/>
              </a:rPr>
              <a:t>设计员</a:t>
            </a:r>
            <a:r>
              <a:rPr lang="zh-CN" altLang="en-US" sz="2800" dirty="0">
                <a:latin typeface="黑体" panose="02010609060101010101" charset="-122"/>
                <a:ea typeface="黑体" panose="02010609060101010101" charset="-122"/>
              </a:rPr>
              <a:t>，用来了解用户界面如何施加影响及它对系统“内部”的要求；</a:t>
            </a:r>
            <a:endParaRPr lang="zh-CN" altLang="en-US" sz="2800" dirty="0">
              <a:latin typeface="黑体" panose="02010609060101010101" charset="-122"/>
              <a:ea typeface="黑体" panose="02010609060101010101" charset="-122"/>
            </a:endParaRPr>
          </a:p>
          <a:p>
            <a:endParaRPr lang="en-US" altLang="zh-CN" sz="2800" dirty="0" smtClean="0">
              <a:latin typeface="黑体" panose="02010609060101010101" charset="-122"/>
              <a:ea typeface="黑体" panose="02010609060101010101" charset="-122"/>
            </a:endParaRPr>
          </a:p>
          <a:p>
            <a:r>
              <a:rPr lang="zh-CN" altLang="en-US" sz="2800" dirty="0" smtClean="0">
                <a:latin typeface="黑体" panose="02010609060101010101" charset="-122"/>
                <a:ea typeface="黑体" panose="02010609060101010101" charset="-122"/>
              </a:rPr>
              <a:t>（</a:t>
            </a:r>
            <a:r>
              <a:rPr lang="en-US" altLang="zh-CN" sz="2800" dirty="0">
                <a:latin typeface="黑体" panose="02010609060101010101" charset="-122"/>
                <a:ea typeface="黑体" panose="02010609060101010101" charset="-122"/>
              </a:rPr>
              <a:t>4</a:t>
            </a:r>
            <a:r>
              <a:rPr lang="zh-CN" altLang="en-US" sz="2800" dirty="0">
                <a:latin typeface="黑体" panose="02010609060101010101" charset="-122"/>
                <a:ea typeface="黑体" panose="02010609060101010101" charset="-122"/>
              </a:rPr>
              <a:t>）</a:t>
            </a:r>
            <a:r>
              <a:rPr lang="zh-CN" altLang="en-US" sz="2800" dirty="0">
                <a:solidFill>
                  <a:srgbClr val="479796"/>
                </a:solidFill>
                <a:latin typeface="黑体" panose="02010609060101010101" charset="-122"/>
                <a:ea typeface="黑体" panose="02010609060101010101" charset="-122"/>
              </a:rPr>
              <a:t>类测试人员</a:t>
            </a:r>
            <a:r>
              <a:rPr lang="zh-CN" altLang="en-US" sz="2800" dirty="0">
                <a:latin typeface="黑体" panose="02010609060101010101" charset="-122"/>
                <a:ea typeface="黑体" panose="02010609060101010101" charset="-122"/>
              </a:rPr>
              <a:t>，用来制定测试计划活动。</a:t>
            </a:r>
            <a:endParaRPr lang="zh-CN" altLang="en-US" sz="2800" dirty="0">
              <a:latin typeface="黑体" panose="02010609060101010101" charset="-122"/>
              <a:ea typeface="黑体" panose="02010609060101010101" charset="-122"/>
            </a:endParaRPr>
          </a:p>
          <a:p>
            <a:endParaRPr lang="zh-CN" altLang="en-US" sz="20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4</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造字工房悦黑体验版纤细体"/>
                <a:ea typeface="造字工房悦黑体验版纤细体"/>
                <a:cs typeface="造字工房悦黑体验版纤细体"/>
                <a:sym typeface="造字工房悦黑体验版纤细体"/>
              </a:rPr>
              <a:t>界面原型的类型及特点</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1919288" y="1601788"/>
            <a:ext cx="9652182" cy="4401205"/>
          </a:xfrm>
          <a:prstGeom prst="rect">
            <a:avLst/>
          </a:prstGeom>
        </p:spPr>
        <p:txBody>
          <a:bodyPr wrap="square">
            <a:spAutoFit/>
          </a:bodyPr>
          <a:lstStyle/>
          <a:p>
            <a:r>
              <a:rPr lang="zh-CN" altLang="en-US" sz="2000" dirty="0">
                <a:solidFill>
                  <a:srgbClr val="479796"/>
                </a:solidFill>
                <a:latin typeface="黑体" panose="02010609060101010101" charset="-122"/>
                <a:ea typeface="黑体" panose="02010609060101010101" charset="-122"/>
              </a:rPr>
              <a:t>低保真原型</a:t>
            </a:r>
            <a:endParaRPr lang="zh-CN" altLang="en-US" sz="2000" dirty="0">
              <a:solidFill>
                <a:srgbClr val="479796"/>
              </a:solidFill>
              <a:latin typeface="黑体" panose="02010609060101010101" charset="-122"/>
              <a:ea typeface="黑体" panose="02010609060101010101" charset="-122"/>
            </a:endParaRPr>
          </a:p>
          <a:p>
            <a:r>
              <a:rPr lang="zh-CN" altLang="en-US" sz="2000" dirty="0" smtClean="0">
                <a:latin typeface="黑体" panose="02010609060101010101" charset="-122"/>
                <a:ea typeface="黑体" panose="02010609060101010101" charset="-122"/>
              </a:rPr>
              <a:t>表现</a:t>
            </a:r>
            <a:r>
              <a:rPr lang="zh-CN" altLang="en-US" sz="2000" dirty="0">
                <a:latin typeface="黑体" panose="02010609060101010101" charset="-122"/>
                <a:ea typeface="黑体" panose="02010609060101010101" charset="-122"/>
              </a:rPr>
              <a:t>软件的重点功能和基本交互过程。制作成本低，速度快，修改也方便。适合任务简单，整个团队沟通顺畅，个人能力较强的情况</a:t>
            </a:r>
            <a:r>
              <a:rPr lang="zh-CN" altLang="en-US" sz="2000" dirty="0" smtClean="0">
                <a:latin typeface="黑体" panose="02010609060101010101" charset="-122"/>
                <a:ea typeface="黑体" panose="02010609060101010101" charset="-122"/>
              </a:rPr>
              <a:t>。</a:t>
            </a:r>
            <a:endParaRPr lang="en-US" altLang="zh-CN" sz="2000" dirty="0" smtClean="0">
              <a:latin typeface="黑体" panose="02010609060101010101" charset="-122"/>
              <a:ea typeface="黑体" panose="02010609060101010101" charset="-122"/>
            </a:endParaRPr>
          </a:p>
          <a:p>
            <a:r>
              <a:rPr lang="zh-CN" altLang="en-US" sz="2000" dirty="0" smtClean="0">
                <a:solidFill>
                  <a:srgbClr val="479796"/>
                </a:solidFill>
                <a:latin typeface="黑体" panose="02010609060101010101" charset="-122"/>
                <a:ea typeface="黑体" panose="02010609060101010101" charset="-122"/>
              </a:rPr>
              <a:t>中保真原型</a:t>
            </a:r>
            <a:endParaRPr lang="en-US" altLang="zh-CN" sz="2000" dirty="0" smtClean="0">
              <a:solidFill>
                <a:srgbClr val="479796"/>
              </a:solidFill>
              <a:latin typeface="黑体" panose="02010609060101010101" charset="-122"/>
              <a:ea typeface="黑体" panose="02010609060101010101" charset="-122"/>
            </a:endParaRPr>
          </a:p>
          <a:p>
            <a:r>
              <a:rPr lang="zh-CN" altLang="en-US" sz="2000" dirty="0" smtClean="0">
                <a:latin typeface="黑体" panose="02010609060101010101" charset="-122"/>
                <a:ea typeface="黑体" panose="02010609060101010101" charset="-122"/>
              </a:rPr>
              <a:t>表现</a:t>
            </a:r>
            <a:r>
              <a:rPr lang="zh-CN" altLang="en-US" sz="2000" dirty="0">
                <a:latin typeface="黑体" panose="02010609060101010101" charset="-122"/>
                <a:ea typeface="黑体" panose="02010609060101010101" charset="-122"/>
              </a:rPr>
              <a:t>软件中度保真的产品添加了更多细节，对软件的交互进行了更细致的设计，更接近最终的产品</a:t>
            </a:r>
            <a:r>
              <a:rPr lang="zh-CN" altLang="en-US" sz="2000" dirty="0" smtClean="0">
                <a:latin typeface="黑体" panose="02010609060101010101" charset="-122"/>
                <a:ea typeface="黑体" panose="02010609060101010101" charset="-122"/>
              </a:rPr>
              <a:t>。在</a:t>
            </a:r>
            <a:r>
              <a:rPr lang="zh-CN" altLang="en-US" sz="2000" dirty="0">
                <a:latin typeface="黑体" panose="02010609060101010101" charset="-122"/>
                <a:ea typeface="黑体" panose="02010609060101010101" charset="-122"/>
              </a:rPr>
              <a:t>大部分情况下，中度保真原型已经足够，既表现了软件的功能特性和交互过程，界面有一定的细节，而且使用者已经能完整体验到最终的产品，可以验证产品的可行性，确保了不会在后面的开发过程中发现重大失误</a:t>
            </a:r>
            <a:r>
              <a:rPr lang="zh-CN" altLang="en-US" sz="2000" dirty="0" smtClean="0">
                <a:latin typeface="黑体" panose="02010609060101010101" charset="-122"/>
                <a:ea typeface="黑体" panose="02010609060101010101" charset="-122"/>
              </a:rPr>
              <a:t>。缺点</a:t>
            </a:r>
            <a:r>
              <a:rPr lang="zh-CN" altLang="en-US" sz="2000" dirty="0">
                <a:latin typeface="黑体" panose="02010609060101010101" charset="-122"/>
                <a:ea typeface="黑体" panose="02010609060101010101" charset="-122"/>
              </a:rPr>
              <a:t>是花费时间会多一些</a:t>
            </a:r>
            <a:r>
              <a:rPr lang="zh-CN" altLang="en-US" sz="2000" dirty="0" smtClean="0">
                <a:latin typeface="黑体" panose="02010609060101010101" charset="-122"/>
                <a:ea typeface="黑体" panose="02010609060101010101" charset="-122"/>
              </a:rPr>
              <a:t>。</a:t>
            </a:r>
            <a:endParaRPr lang="en-US" altLang="zh-CN" sz="2000" dirty="0" smtClean="0">
              <a:latin typeface="黑体" panose="02010609060101010101" charset="-122"/>
              <a:ea typeface="黑体" panose="02010609060101010101" charset="-122"/>
            </a:endParaRPr>
          </a:p>
          <a:p>
            <a:r>
              <a:rPr lang="zh-CN" altLang="en-US" sz="2000" dirty="0" smtClean="0">
                <a:solidFill>
                  <a:srgbClr val="479796"/>
                </a:solidFill>
                <a:latin typeface="黑体" panose="02010609060101010101" charset="-122"/>
                <a:ea typeface="黑体" panose="02010609060101010101" charset="-122"/>
              </a:rPr>
              <a:t>高保真原型</a:t>
            </a:r>
            <a:endParaRPr lang="en-US" altLang="zh-CN" sz="2000" dirty="0" smtClean="0">
              <a:solidFill>
                <a:srgbClr val="479796"/>
              </a:solidFill>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几乎完全按照最终产品来制作的原型，细节丰富，包括了产品的所有功能以及详细的交互细节</a:t>
            </a:r>
            <a:r>
              <a:rPr lang="zh-CN" altLang="en-US" sz="2000" dirty="0" smtClean="0">
                <a:latin typeface="黑体" panose="02010609060101010101" charset="-122"/>
                <a:ea typeface="黑体" panose="02010609060101010101" charset="-122"/>
              </a:rPr>
              <a:t>。制作</a:t>
            </a:r>
            <a:r>
              <a:rPr lang="zh-CN" altLang="en-US" sz="2000" dirty="0">
                <a:latin typeface="黑体" panose="02010609060101010101" charset="-122"/>
                <a:ea typeface="黑体" panose="02010609060101010101" charset="-122"/>
              </a:rPr>
              <a:t>高保真原型可以显著降低沟通成本，原型更精准和精美，保真度高</a:t>
            </a:r>
            <a:r>
              <a:rPr lang="zh-CN" altLang="en-US" sz="2000" dirty="0" smtClean="0">
                <a:latin typeface="黑体" panose="02010609060101010101" charset="-122"/>
                <a:ea typeface="黑体" panose="02010609060101010101" charset="-122"/>
              </a:rPr>
              <a:t>。但是</a:t>
            </a:r>
            <a:r>
              <a:rPr lang="zh-CN" altLang="en-US" sz="2000" dirty="0">
                <a:latin typeface="黑体" panose="02010609060101010101" charset="-122"/>
                <a:ea typeface="黑体" panose="02010609060101010101" charset="-122"/>
              </a:rPr>
              <a:t>需要花更多的时间和开发精力，而且一旦有修改也会更加耗费时间。</a:t>
            </a:r>
            <a:endParaRPr lang="zh-CN" altLang="en-US" sz="2000" dirty="0">
              <a:latin typeface="黑体" panose="02010609060101010101" charset="-122"/>
              <a:ea typeface="黑体" panose="02010609060101010101" charset="-122"/>
            </a:endParaRPr>
          </a:p>
          <a:p>
            <a:endParaRPr lang="zh-CN" altLang="en-US" sz="20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5</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a:t>
            </a:r>
            <a:r>
              <a:rPr lang="en-US" altLang="zh-CN" sz="4400" b="1" dirty="0" smtClean="0">
                <a:latin typeface="造字工房悦黑体验版纤细体"/>
                <a:ea typeface="造字工房悦黑体验版纤细体"/>
                <a:cs typeface="造字工房悦黑体验版纤细体"/>
                <a:sym typeface="造字工房悦黑体验版纤细体"/>
              </a:rPr>
              <a:t>RP</a:t>
            </a:r>
            <a:r>
              <a:rPr lang="zh-CN" altLang="en-US" sz="4400" b="1" dirty="0" smtClean="0">
                <a:latin typeface="造字工房悦黑体验版纤细体"/>
                <a:ea typeface="造字工房悦黑体验版纤细体"/>
                <a:cs typeface="造字工房悦黑体验版纤细体"/>
                <a:sym typeface="造字工房悦黑体验版纤细体"/>
              </a:rPr>
              <a:t>简介</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2207676" y="1772862"/>
            <a:ext cx="8928744" cy="3970318"/>
          </a:xfrm>
          <a:prstGeom prst="rect">
            <a:avLst/>
          </a:prstGeom>
        </p:spPr>
        <p:txBody>
          <a:bodyPr wrap="square">
            <a:spAutoFit/>
          </a:bodyPr>
          <a:lstStyle/>
          <a:p>
            <a:r>
              <a:rPr lang="zh-CN" altLang="en-US" sz="2800" dirty="0">
                <a:latin typeface="黑体" panose="02010609060101010101" charset="-122"/>
                <a:ea typeface="黑体" panose="02010609060101010101" charset="-122"/>
              </a:rPr>
              <a:t> </a:t>
            </a:r>
            <a:r>
              <a:rPr lang="zh-CN" altLang="en-US" sz="2800" dirty="0" smtClean="0">
                <a:latin typeface="黑体" panose="02010609060101010101" charset="-122"/>
                <a:ea typeface="黑体" panose="02010609060101010101" charset="-122"/>
              </a:rPr>
              <a:t>   </a:t>
            </a:r>
            <a:r>
              <a:rPr lang="en-US" altLang="zh-CN" sz="2800" dirty="0" err="1" smtClean="0">
                <a:latin typeface="黑体" panose="02010609060101010101" charset="-122"/>
                <a:ea typeface="黑体" panose="02010609060101010101" charset="-122"/>
              </a:rPr>
              <a:t>Axure</a:t>
            </a:r>
            <a:r>
              <a:rPr lang="en-US" altLang="zh-CN" sz="2800" dirty="0" smtClean="0">
                <a:latin typeface="黑体" panose="02010609060101010101" charset="-122"/>
                <a:ea typeface="黑体" panose="02010609060101010101" charset="-122"/>
              </a:rPr>
              <a:t> </a:t>
            </a:r>
            <a:r>
              <a:rPr lang="en-US" altLang="zh-CN" sz="2800" dirty="0">
                <a:latin typeface="黑体" panose="02010609060101010101" charset="-122"/>
                <a:ea typeface="黑体" panose="02010609060101010101" charset="-122"/>
              </a:rPr>
              <a:t>RP</a:t>
            </a:r>
            <a:r>
              <a:rPr lang="zh-CN" altLang="en-US" sz="2800" dirty="0">
                <a:latin typeface="黑体" panose="02010609060101010101" charset="-122"/>
                <a:ea typeface="黑体" panose="02010609060101010101" charset="-122"/>
              </a:rPr>
              <a:t>是一款专业的快速原型设计工具。</a:t>
            </a:r>
            <a:r>
              <a:rPr lang="en-US" altLang="zh-CN" sz="2800" dirty="0" err="1">
                <a:latin typeface="黑体" panose="02010609060101010101" charset="-122"/>
                <a:ea typeface="黑体" panose="02010609060101010101" charset="-122"/>
              </a:rPr>
              <a:t>Axure</a:t>
            </a:r>
            <a:r>
              <a:rPr lang="zh-CN" altLang="en-US" sz="2800" dirty="0">
                <a:latin typeface="黑体" panose="02010609060101010101" charset="-122"/>
                <a:ea typeface="黑体" panose="02010609060101010101" charset="-122"/>
              </a:rPr>
              <a:t>代表美国</a:t>
            </a:r>
            <a:r>
              <a:rPr lang="en-US" altLang="zh-CN" sz="2800" dirty="0" err="1">
                <a:latin typeface="黑体" panose="02010609060101010101" charset="-122"/>
                <a:ea typeface="黑体" panose="02010609060101010101" charset="-122"/>
              </a:rPr>
              <a:t>Axure</a:t>
            </a:r>
            <a:r>
              <a:rPr lang="zh-CN" altLang="en-US" sz="2800" dirty="0">
                <a:latin typeface="黑体" panose="02010609060101010101" charset="-122"/>
                <a:ea typeface="黑体" panose="02010609060101010101" charset="-122"/>
              </a:rPr>
              <a:t>公司；</a:t>
            </a:r>
            <a:r>
              <a:rPr lang="en-US" altLang="zh-CN" sz="2800" dirty="0">
                <a:latin typeface="黑体" panose="02010609060101010101" charset="-122"/>
                <a:ea typeface="黑体" panose="02010609060101010101" charset="-122"/>
              </a:rPr>
              <a:t>RP</a:t>
            </a:r>
            <a:r>
              <a:rPr lang="zh-CN" altLang="en-US" sz="2800" dirty="0">
                <a:latin typeface="黑体" panose="02010609060101010101" charset="-122"/>
                <a:ea typeface="黑体" panose="02010609060101010101" charset="-122"/>
              </a:rPr>
              <a:t>则是</a:t>
            </a:r>
            <a:r>
              <a:rPr lang="en-US" altLang="zh-CN" sz="2800" dirty="0">
                <a:latin typeface="黑体" panose="02010609060101010101" charset="-122"/>
                <a:ea typeface="黑体" panose="02010609060101010101" charset="-122"/>
              </a:rPr>
              <a:t>Rapid Prototyping</a:t>
            </a:r>
            <a:r>
              <a:rPr lang="zh-CN" altLang="en-US" sz="2800" dirty="0">
                <a:latin typeface="黑体" panose="02010609060101010101" charset="-122"/>
                <a:ea typeface="黑体" panose="02010609060101010101" charset="-122"/>
              </a:rPr>
              <a:t>（快速原型）的缩写。</a:t>
            </a:r>
            <a:endParaRPr lang="zh-CN" altLang="en-US" sz="2800" dirty="0">
              <a:latin typeface="黑体" panose="02010609060101010101" charset="-122"/>
              <a:ea typeface="黑体" panose="02010609060101010101" charset="-122"/>
            </a:endParaRPr>
          </a:p>
          <a:p>
            <a:r>
              <a:rPr lang="zh-CN" altLang="en-US" sz="2800" dirty="0">
                <a:latin typeface="黑体" panose="02010609060101010101" charset="-122"/>
                <a:ea typeface="黑体" panose="02010609060101010101" charset="-122"/>
              </a:rPr>
              <a:t>    </a:t>
            </a:r>
            <a:r>
              <a:rPr lang="en-US" altLang="zh-CN" sz="2800" dirty="0" err="1" smtClean="0">
                <a:latin typeface="黑体" panose="02010609060101010101" charset="-122"/>
                <a:ea typeface="黑体" panose="02010609060101010101" charset="-122"/>
              </a:rPr>
              <a:t>Axure</a:t>
            </a:r>
            <a:r>
              <a:rPr lang="en-US" altLang="zh-CN" sz="2800" dirty="0" smtClean="0">
                <a:latin typeface="黑体" panose="02010609060101010101" charset="-122"/>
                <a:ea typeface="黑体" panose="02010609060101010101" charset="-122"/>
              </a:rPr>
              <a:t> </a:t>
            </a:r>
            <a:r>
              <a:rPr lang="en-US" altLang="zh-CN" sz="2800" dirty="0">
                <a:latin typeface="黑体" panose="02010609060101010101" charset="-122"/>
                <a:ea typeface="黑体" panose="02010609060101010101" charset="-122"/>
              </a:rPr>
              <a:t>RP</a:t>
            </a:r>
            <a:r>
              <a:rPr lang="zh-CN" altLang="en-US" sz="2800" dirty="0">
                <a:latin typeface="黑体" panose="02010609060101010101" charset="-122"/>
                <a:ea typeface="黑体" panose="02010609060101010101" charset="-122"/>
              </a:rPr>
              <a:t>是美国</a:t>
            </a:r>
            <a:r>
              <a:rPr lang="en-US" altLang="zh-CN" sz="2800" dirty="0" err="1">
                <a:latin typeface="黑体" panose="02010609060101010101" charset="-122"/>
                <a:ea typeface="黑体" panose="02010609060101010101" charset="-122"/>
              </a:rPr>
              <a:t>Axure</a:t>
            </a:r>
            <a:r>
              <a:rPr lang="en-US" altLang="zh-CN" sz="2800" dirty="0">
                <a:latin typeface="黑体" panose="02010609060101010101" charset="-122"/>
                <a:ea typeface="黑体" panose="02010609060101010101" charset="-122"/>
              </a:rPr>
              <a:t> Software Solution</a:t>
            </a:r>
            <a:r>
              <a:rPr lang="zh-CN" altLang="en-US" sz="2800" dirty="0">
                <a:latin typeface="黑体" panose="02010609060101010101" charset="-122"/>
                <a:ea typeface="黑体" panose="02010609060101010101" charset="-122"/>
              </a:rPr>
              <a:t>公司旗舰产品，是一个专业的快速原型设计工具，让负责定义需求和规格、设计功能和界面的专家能够快速创建应用软件或</a:t>
            </a:r>
            <a:r>
              <a:rPr lang="en-US" altLang="zh-CN" sz="2800" dirty="0">
                <a:latin typeface="黑体" panose="02010609060101010101" charset="-122"/>
                <a:ea typeface="黑体" panose="02010609060101010101" charset="-122"/>
              </a:rPr>
              <a:t>Web</a:t>
            </a:r>
            <a:r>
              <a:rPr lang="zh-CN" altLang="en-US" sz="2800" dirty="0">
                <a:latin typeface="黑体" panose="02010609060101010101" charset="-122"/>
                <a:ea typeface="黑体" panose="02010609060101010101" charset="-122"/>
              </a:rPr>
              <a:t>网站的线框图、流程图、原型和规格说明文档。作为专业的原型设计工具，它能快速、高效的创建原型，同时支持多人协作设计和版本控制管理  。</a:t>
            </a:r>
            <a:endParaRPr lang="zh-CN" altLang="en-US" sz="28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6</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造字工房悦黑体验版纤细体"/>
                <a:ea typeface="造字工房悦黑体验版纤细体"/>
                <a:cs typeface="造字工房悦黑体验版纤细体"/>
                <a:sym typeface="造字工房悦黑体验版纤细体"/>
              </a:rPr>
              <a:t>软件用途</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 name="矩形 1"/>
          <p:cNvSpPr/>
          <p:nvPr/>
        </p:nvSpPr>
        <p:spPr>
          <a:xfrm>
            <a:off x="1271598" y="2458836"/>
            <a:ext cx="3024252" cy="1938992"/>
          </a:xfrm>
          <a:prstGeom prst="rect">
            <a:avLst/>
          </a:prstGeom>
        </p:spPr>
        <p:txBody>
          <a:bodyPr wrap="square">
            <a:spAutoFit/>
          </a:bodyPr>
          <a:lstStyle/>
          <a:p>
            <a:r>
              <a:rPr lang="zh-CN" altLang="en-US" sz="2000" dirty="0">
                <a:latin typeface="黑体" panose="02010609060101010101" charset="-122"/>
                <a:ea typeface="黑体" panose="02010609060101010101" charset="-122"/>
              </a:rPr>
              <a:t> </a:t>
            </a:r>
            <a:r>
              <a:rPr lang="zh-CN" altLang="en-US" sz="2000" dirty="0" smtClean="0">
                <a:latin typeface="黑体" panose="02010609060101010101" charset="-122"/>
                <a:ea typeface="黑体" panose="02010609060101010101" charset="-122"/>
              </a:rPr>
              <a:t> </a:t>
            </a:r>
            <a:r>
              <a:rPr lang="en-US" altLang="zh-CN" sz="2000" dirty="0" err="1" smtClean="0">
                <a:latin typeface="黑体" panose="02010609060101010101" charset="-122"/>
                <a:ea typeface="黑体" panose="02010609060101010101" charset="-122"/>
              </a:rPr>
              <a:t>Axure</a:t>
            </a:r>
            <a:r>
              <a:rPr lang="zh-CN" altLang="en-US" sz="2000" dirty="0">
                <a:latin typeface="黑体" panose="02010609060101010101" charset="-122"/>
                <a:ea typeface="黑体" panose="02010609060101010101" charset="-122"/>
              </a:rPr>
              <a:t>可提供零编程基础下，快速生成界面原型的功能。</a:t>
            </a:r>
            <a:endParaRPr lang="zh-CN" altLang="en-US" sz="2000" dirty="0">
              <a:latin typeface="黑体" panose="02010609060101010101" charset="-122"/>
              <a:ea typeface="黑体" panose="02010609060101010101" charset="-122"/>
            </a:endParaRPr>
          </a:p>
          <a:p>
            <a:r>
              <a:rPr lang="zh-CN" altLang="en-US" sz="2000" dirty="0" smtClean="0">
                <a:latin typeface="黑体" panose="02010609060101010101" charset="-122"/>
                <a:ea typeface="黑体" panose="02010609060101010101" charset="-122"/>
              </a:rPr>
              <a:t>  可</a:t>
            </a:r>
            <a:r>
              <a:rPr lang="zh-CN" altLang="en-US" sz="2000" dirty="0">
                <a:latin typeface="黑体" panose="02010609060101010101" charset="-122"/>
                <a:ea typeface="黑体" panose="02010609060101010101" charset="-122"/>
              </a:rPr>
              <a:t>极大地提高需求分析师与客户、</a:t>
            </a:r>
            <a:r>
              <a:rPr lang="en-US" altLang="zh-CN" sz="2000" dirty="0">
                <a:latin typeface="黑体" panose="02010609060101010101" charset="-122"/>
                <a:ea typeface="黑体" panose="02010609060101010101" charset="-122"/>
              </a:rPr>
              <a:t>UI</a:t>
            </a:r>
            <a:r>
              <a:rPr lang="zh-CN" altLang="en-US" sz="2000" dirty="0">
                <a:latin typeface="黑体" panose="02010609060101010101" charset="-122"/>
                <a:ea typeface="黑体" panose="02010609060101010101" charset="-122"/>
              </a:rPr>
              <a:t>设计、开发人员之间的沟通效率</a:t>
            </a:r>
            <a:endParaRPr lang="zh-CN" altLang="en-US" sz="2000" dirty="0">
              <a:latin typeface="黑体" panose="02010609060101010101" charset="-122"/>
              <a:ea typeface="黑体" panose="02010609060101010101" charset="-122"/>
            </a:endParaRPr>
          </a:p>
        </p:txBody>
      </p:sp>
      <p:sp>
        <p:nvSpPr>
          <p:cNvPr id="9" name="任意多边形 9"/>
          <p:cNvSpPr>
            <a:spLocks noChangeArrowheads="1"/>
          </p:cNvSpPr>
          <p:nvPr/>
        </p:nvSpPr>
        <p:spPr bwMode="auto">
          <a:xfrm>
            <a:off x="5175808" y="1772862"/>
            <a:ext cx="935037" cy="3997325"/>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任意多边形 11"/>
          <p:cNvSpPr>
            <a:spLocks noChangeArrowheads="1"/>
          </p:cNvSpPr>
          <p:nvPr/>
        </p:nvSpPr>
        <p:spPr bwMode="auto">
          <a:xfrm>
            <a:off x="5283737" y="3441934"/>
            <a:ext cx="719179" cy="2223703"/>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7003508" y="2447442"/>
            <a:ext cx="2980816" cy="1938992"/>
          </a:xfrm>
          <a:prstGeom prst="rect">
            <a:avLst/>
          </a:prstGeom>
        </p:spPr>
        <p:txBody>
          <a:bodyPr wrap="square">
            <a:spAutoFit/>
          </a:bodyPr>
          <a:lstStyle/>
          <a:p>
            <a:r>
              <a:rPr lang="zh-CN" altLang="en-US" sz="2000" dirty="0">
                <a:latin typeface="黑体" panose="02010609060101010101" charset="-122"/>
                <a:ea typeface="黑体" panose="02010609060101010101" charset="-122"/>
              </a:rPr>
              <a:t> </a:t>
            </a:r>
            <a:r>
              <a:rPr lang="en-US" altLang="zh-CN" sz="2000" dirty="0" err="1">
                <a:latin typeface="黑体" panose="02010609060101010101" charset="-122"/>
                <a:ea typeface="黑体" panose="02010609060101010101" charset="-122"/>
              </a:rPr>
              <a:t>Axure</a:t>
            </a:r>
            <a:r>
              <a:rPr lang="zh-CN" altLang="en-US" sz="2000" dirty="0">
                <a:latin typeface="黑体" panose="02010609060101010101" charset="-122"/>
                <a:ea typeface="黑体" panose="02010609060101010101" charset="-122"/>
              </a:rPr>
              <a:t>可实现各类条件触发事件，点击跳跃，悬停变化等。</a:t>
            </a:r>
            <a:endParaRPr lang="zh-CN" altLang="en-US" sz="2000" dirty="0">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    可更加清晰的表现出各类页面之间的跳转关系，及各类点击效果。</a:t>
            </a:r>
            <a:endParaRPr lang="zh-CN" altLang="en-US" sz="2000" dirty="0">
              <a:latin typeface="黑体" panose="02010609060101010101" charset="-122"/>
              <a:ea typeface="黑体" panose="02010609060101010101" charset="-122"/>
            </a:endParaRPr>
          </a:p>
        </p:txBody>
      </p:sp>
      <p:sp>
        <p:nvSpPr>
          <p:cNvPr id="12" name="文本框 221"/>
          <p:cNvSpPr txBox="1"/>
          <p:nvPr>
            <p:custDataLst>
              <p:tags r:id="rId2"/>
            </p:custDataLst>
          </p:nvPr>
        </p:nvSpPr>
        <p:spPr>
          <a:xfrm>
            <a:off x="1406568" y="1687285"/>
            <a:ext cx="2754312" cy="684213"/>
          </a:xfrm>
          <a:prstGeom prst="rect">
            <a:avLst/>
          </a:prstGeom>
          <a:noFill/>
          <a:ln w="9525">
            <a:noFill/>
          </a:ln>
        </p:spPr>
        <p:txBody>
          <a:bodyPr anchor="b"/>
          <a:lstStyle/>
          <a:p>
            <a:pPr algn="ctr"/>
            <a:r>
              <a:rPr lang="zh-CN" altLang="en-US" sz="3200" b="1" dirty="0">
                <a:latin typeface="Arial" panose="020B0604020202020204" pitchFamily="34" charset="0"/>
                <a:ea typeface="黑体" panose="02010609060101010101" charset="-122"/>
              </a:rPr>
              <a:t>页面设计</a:t>
            </a:r>
            <a:endParaRPr lang="zh-CN" altLang="en-US" sz="3200" b="1" dirty="0">
              <a:latin typeface="Arial" panose="020B0604020202020204" pitchFamily="34" charset="0"/>
              <a:ea typeface="黑体" panose="02010609060101010101" charset="-122"/>
            </a:endParaRPr>
          </a:p>
        </p:txBody>
      </p:sp>
      <p:sp>
        <p:nvSpPr>
          <p:cNvPr id="13" name="文本框 220"/>
          <p:cNvSpPr txBox="1"/>
          <p:nvPr>
            <p:custDataLst>
              <p:tags r:id="rId3"/>
            </p:custDataLst>
          </p:nvPr>
        </p:nvSpPr>
        <p:spPr>
          <a:xfrm>
            <a:off x="7003508" y="1658326"/>
            <a:ext cx="2754313" cy="684213"/>
          </a:xfrm>
          <a:prstGeom prst="rect">
            <a:avLst/>
          </a:prstGeom>
          <a:noFill/>
          <a:ln w="9525">
            <a:noFill/>
          </a:ln>
        </p:spPr>
        <p:txBody>
          <a:bodyPr anchor="b"/>
          <a:lstStyle/>
          <a:p>
            <a:pPr algn="ctr"/>
            <a:r>
              <a:rPr lang="zh-CN" altLang="en-US" sz="3200" b="1" dirty="0">
                <a:latin typeface="Arial" panose="020B0604020202020204" pitchFamily="34" charset="0"/>
                <a:ea typeface="黑体" panose="02010609060101010101" charset="-122"/>
              </a:rPr>
              <a:t>交互设计</a:t>
            </a:r>
            <a:endParaRPr lang="zh-CN" altLang="en-US" sz="3200" b="1" dirty="0">
              <a:latin typeface="Arial" panose="020B0604020202020204" pitchFamily="34" charset="0"/>
              <a:ea typeface="黑体" panose="02010609060101010101"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RP 8</a:t>
            </a:r>
            <a:r>
              <a:rPr lang="zh-CN" altLang="en-US" sz="4400" b="1" dirty="0">
                <a:latin typeface="造字工房悦黑体验版纤细体"/>
                <a:ea typeface="造字工房悦黑体验版纤细体"/>
                <a:cs typeface="造字工房悦黑体验版纤细体"/>
                <a:sym typeface="造字工房悦黑体验版纤细体"/>
              </a:rPr>
              <a:t>使用介绍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14" name="图片 2"/>
          <p:cNvPicPr>
            <a:picLocks noChangeAspect="1"/>
          </p:cNvPicPr>
          <p:nvPr/>
        </p:nvPicPr>
        <p:blipFill>
          <a:blip r:embed="rId2"/>
          <a:stretch>
            <a:fillRect/>
          </a:stretch>
        </p:blipFill>
        <p:spPr>
          <a:xfrm>
            <a:off x="1991658" y="1522058"/>
            <a:ext cx="8547100" cy="4664075"/>
          </a:xfrm>
          <a:prstGeom prst="rect">
            <a:avLst/>
          </a:prstGeom>
          <a:noFill/>
          <a:ln w="9525">
            <a:noFill/>
          </a:ln>
        </p:spPr>
      </p:pic>
      <p:sp>
        <p:nvSpPr>
          <p:cNvPr id="15" name="文本框 4"/>
          <p:cNvSpPr txBox="1"/>
          <p:nvPr/>
        </p:nvSpPr>
        <p:spPr>
          <a:xfrm>
            <a:off x="5879446" y="3531833"/>
            <a:ext cx="1782762"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绘制（工作区）</a:t>
            </a:r>
            <a:endParaRPr lang="zh-CN" altLang="en-US" dirty="0">
              <a:solidFill>
                <a:srgbClr val="FF0000"/>
              </a:solidFill>
              <a:latin typeface="Arial" panose="020B0604020202020204" pitchFamily="34" charset="0"/>
              <a:ea typeface="宋体" panose="02010600030101010101" pitchFamily="2" charset="-122"/>
            </a:endParaRPr>
          </a:p>
        </p:txBody>
      </p:sp>
      <p:sp>
        <p:nvSpPr>
          <p:cNvPr id="16" name="文本框 4"/>
          <p:cNvSpPr txBox="1"/>
          <p:nvPr/>
        </p:nvSpPr>
        <p:spPr>
          <a:xfrm>
            <a:off x="1750358" y="2676170"/>
            <a:ext cx="1366838" cy="646113"/>
          </a:xfrm>
          <a:prstGeom prst="rect">
            <a:avLst/>
          </a:prstGeom>
          <a:noFill/>
          <a:ln w="9525">
            <a:noFill/>
          </a:ln>
        </p:spPr>
        <p:txBody>
          <a:bodyPr wrap="square" anchor="t">
            <a:spAutoFit/>
          </a:bodyPr>
          <a:lstStyle/>
          <a:p>
            <a:r>
              <a:rPr lang="en-US" altLang="zh-CN" dirty="0">
                <a:solidFill>
                  <a:srgbClr val="FF0000"/>
                </a:solidFill>
                <a:latin typeface="Arial" panose="020B0604020202020204" pitchFamily="34" charset="0"/>
                <a:ea typeface="宋体" panose="02010600030101010101" pitchFamily="2" charset="-122"/>
              </a:rPr>
              <a:t>       </a:t>
            </a:r>
            <a:r>
              <a:rPr lang="zh-CN" altLang="en-US" dirty="0">
                <a:solidFill>
                  <a:srgbClr val="FF0000"/>
                </a:solidFill>
                <a:latin typeface="Arial" panose="020B0604020202020204" pitchFamily="34" charset="0"/>
                <a:ea typeface="宋体" panose="02010600030101010101" pitchFamily="2" charset="-122"/>
              </a:rPr>
              <a:t>页面</a:t>
            </a:r>
            <a:endParaRPr lang="zh-CN" altLang="en-US" dirty="0">
              <a:solidFill>
                <a:srgbClr val="FF0000"/>
              </a:solidFill>
              <a:latin typeface="Arial" panose="020B0604020202020204" pitchFamily="34" charset="0"/>
              <a:ea typeface="宋体" panose="02010600030101010101" pitchFamily="2" charset="-122"/>
            </a:endParaRPr>
          </a:p>
          <a:p>
            <a:r>
              <a:rPr lang="zh-CN" altLang="en-US" dirty="0">
                <a:solidFill>
                  <a:srgbClr val="FF0000"/>
                </a:solidFill>
                <a:latin typeface="Arial" panose="020B0604020202020204" pitchFamily="34" charset="0"/>
                <a:ea typeface="宋体" panose="02010600030101010101" pitchFamily="2" charset="-122"/>
              </a:rPr>
              <a:t>（站点地图）</a:t>
            </a:r>
            <a:endParaRPr lang="en-US" altLang="zh-CN" dirty="0">
              <a:solidFill>
                <a:srgbClr val="FF0000"/>
              </a:solidFill>
              <a:latin typeface="Arial" panose="020B0604020202020204" pitchFamily="34" charset="0"/>
              <a:ea typeface="宋体" panose="02010600030101010101" pitchFamily="2" charset="-122"/>
            </a:endParaRPr>
          </a:p>
        </p:txBody>
      </p:sp>
      <p:sp>
        <p:nvSpPr>
          <p:cNvPr id="17" name="文本框 4"/>
          <p:cNvSpPr txBox="1"/>
          <p:nvPr/>
        </p:nvSpPr>
        <p:spPr>
          <a:xfrm>
            <a:off x="2102783" y="3742970"/>
            <a:ext cx="1125538" cy="368300"/>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宋体" panose="02010600030101010101" pitchFamily="2" charset="-122"/>
              </a:rPr>
              <a:t>元件库</a:t>
            </a:r>
            <a:endParaRPr lang="zh-CN" altLang="en-US" dirty="0">
              <a:solidFill>
                <a:srgbClr val="FF0000"/>
              </a:solidFill>
              <a:latin typeface="Arial" panose="020B0604020202020204" pitchFamily="34" charset="0"/>
              <a:ea typeface="宋体" panose="02010600030101010101" pitchFamily="2" charset="-122"/>
            </a:endParaRPr>
          </a:p>
        </p:txBody>
      </p:sp>
      <p:sp>
        <p:nvSpPr>
          <p:cNvPr id="18" name="文本框 4"/>
          <p:cNvSpPr txBox="1"/>
          <p:nvPr/>
        </p:nvSpPr>
        <p:spPr>
          <a:xfrm>
            <a:off x="1991658" y="5224108"/>
            <a:ext cx="1096963" cy="646112"/>
          </a:xfrm>
          <a:prstGeom prst="rect">
            <a:avLst/>
          </a:prstGeom>
          <a:noFill/>
          <a:ln w="9525">
            <a:noFill/>
          </a:ln>
        </p:spPr>
        <p:txBody>
          <a:bodyPr wrap="none" anchor="t">
            <a:spAutoFit/>
          </a:bodyPr>
          <a:lstStyle/>
          <a:p>
            <a:r>
              <a:rPr lang="en-US" altLang="zh-CN" dirty="0">
                <a:solidFill>
                  <a:srgbClr val="FF0000"/>
                </a:solidFill>
                <a:latin typeface="Arial" panose="020B0604020202020204" pitchFamily="34" charset="0"/>
                <a:ea typeface="宋体" panose="02010600030101010101" pitchFamily="2" charset="-122"/>
              </a:rPr>
              <a:t>   </a:t>
            </a:r>
            <a:r>
              <a:rPr lang="zh-CN" altLang="en-US" dirty="0">
                <a:solidFill>
                  <a:srgbClr val="FF0000"/>
                </a:solidFill>
                <a:latin typeface="Arial" panose="020B0604020202020204" pitchFamily="34" charset="0"/>
                <a:ea typeface="宋体" panose="02010600030101010101" pitchFamily="2" charset="-122"/>
              </a:rPr>
              <a:t>母版</a:t>
            </a:r>
            <a:endParaRPr lang="zh-CN" altLang="en-US" dirty="0">
              <a:solidFill>
                <a:srgbClr val="FF0000"/>
              </a:solidFill>
              <a:latin typeface="Arial" panose="020B0604020202020204" pitchFamily="34" charset="0"/>
              <a:ea typeface="宋体" panose="02010600030101010101" pitchFamily="2" charset="-122"/>
            </a:endParaRPr>
          </a:p>
          <a:p>
            <a:r>
              <a:rPr lang="zh-CN" altLang="en-US" dirty="0">
                <a:solidFill>
                  <a:srgbClr val="FF0000"/>
                </a:solidFill>
                <a:latin typeface="Arial" panose="020B0604020202020204" pitchFamily="34" charset="0"/>
                <a:ea typeface="宋体" panose="02010600030101010101" pitchFamily="2" charset="-122"/>
              </a:rPr>
              <a:t>（模板）</a:t>
            </a:r>
            <a:endParaRPr lang="zh-CN" altLang="en-US" dirty="0">
              <a:solidFill>
                <a:srgbClr val="FF0000"/>
              </a:solidFill>
              <a:latin typeface="Arial" panose="020B0604020202020204" pitchFamily="34" charset="0"/>
              <a:ea typeface="宋体" panose="02010600030101010101" pitchFamily="2" charset="-122"/>
            </a:endParaRPr>
          </a:p>
        </p:txBody>
      </p:sp>
      <p:sp>
        <p:nvSpPr>
          <p:cNvPr id="19" name="文本框 4"/>
          <p:cNvSpPr txBox="1"/>
          <p:nvPr/>
        </p:nvSpPr>
        <p:spPr>
          <a:xfrm>
            <a:off x="6519208" y="1622070"/>
            <a:ext cx="1784350" cy="368300"/>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菜单栏和工具栏</a:t>
            </a:r>
            <a:endParaRPr lang="zh-CN" altLang="en-US" dirty="0">
              <a:solidFill>
                <a:srgbClr val="FF0000"/>
              </a:solidFill>
              <a:latin typeface="Arial" panose="020B0604020202020204" pitchFamily="34" charset="0"/>
              <a:ea typeface="宋体" panose="02010600030101010101" pitchFamily="2" charset="-122"/>
            </a:endParaRPr>
          </a:p>
        </p:txBody>
      </p:sp>
      <p:sp>
        <p:nvSpPr>
          <p:cNvPr id="20" name="文本框 4"/>
          <p:cNvSpPr txBox="1"/>
          <p:nvPr/>
        </p:nvSpPr>
        <p:spPr>
          <a:xfrm>
            <a:off x="9627533" y="4231920"/>
            <a:ext cx="639763" cy="922338"/>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宋体" panose="02010600030101010101" pitchFamily="2" charset="-122"/>
              </a:rPr>
              <a:t>属性</a:t>
            </a:r>
            <a:endParaRPr lang="zh-CN" altLang="en-US" dirty="0">
              <a:solidFill>
                <a:srgbClr val="FF0000"/>
              </a:solidFill>
              <a:latin typeface="Arial" panose="020B0604020202020204" pitchFamily="34" charset="0"/>
              <a:ea typeface="宋体" panose="02010600030101010101" pitchFamily="2" charset="-122"/>
            </a:endParaRPr>
          </a:p>
          <a:p>
            <a:r>
              <a:rPr lang="zh-CN" altLang="en-US" dirty="0">
                <a:solidFill>
                  <a:srgbClr val="FF0000"/>
                </a:solidFill>
                <a:latin typeface="Arial" panose="020B0604020202020204" pitchFamily="34" charset="0"/>
                <a:ea typeface="宋体" panose="02010600030101010101" pitchFamily="2" charset="-122"/>
              </a:rPr>
              <a:t>说明</a:t>
            </a:r>
            <a:endParaRPr lang="zh-CN" altLang="en-US" dirty="0">
              <a:solidFill>
                <a:srgbClr val="FF0000"/>
              </a:solidFill>
              <a:latin typeface="Arial" panose="020B0604020202020204" pitchFamily="34" charset="0"/>
              <a:ea typeface="宋体" panose="02010600030101010101" pitchFamily="2" charset="-122"/>
            </a:endParaRPr>
          </a:p>
          <a:p>
            <a:r>
              <a:rPr lang="zh-CN" altLang="en-US" dirty="0">
                <a:solidFill>
                  <a:srgbClr val="FF0000"/>
                </a:solidFill>
                <a:latin typeface="Arial" panose="020B0604020202020204" pitchFamily="34" charset="0"/>
                <a:ea typeface="宋体" panose="02010600030101010101" pitchFamily="2" charset="-122"/>
              </a:rPr>
              <a:t>样式</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RP 8</a:t>
            </a:r>
            <a:r>
              <a:rPr lang="zh-CN" altLang="en-US" sz="4400" b="1" dirty="0">
                <a:latin typeface="造字工房悦黑体验版纤细体"/>
                <a:ea typeface="造字工房悦黑体验版纤细体"/>
                <a:cs typeface="造字工房悦黑体验版纤细体"/>
                <a:sym typeface="造字工房悦黑体验版纤细体"/>
              </a:rPr>
              <a:t>使用介绍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8" name="图片 1"/>
          <p:cNvPicPr>
            <a:picLocks noChangeAspect="1"/>
          </p:cNvPicPr>
          <p:nvPr/>
        </p:nvPicPr>
        <p:blipFill>
          <a:blip r:embed="rId2"/>
          <a:stretch>
            <a:fillRect/>
          </a:stretch>
        </p:blipFill>
        <p:spPr>
          <a:xfrm>
            <a:off x="1258586" y="2253530"/>
            <a:ext cx="2343150" cy="2627313"/>
          </a:xfrm>
          <a:prstGeom prst="rect">
            <a:avLst/>
          </a:prstGeom>
          <a:noFill/>
          <a:ln w="9525">
            <a:solidFill>
              <a:srgbClr val="479796"/>
            </a:solidFill>
          </a:ln>
        </p:spPr>
      </p:pic>
      <p:sp>
        <p:nvSpPr>
          <p:cNvPr id="30" name="文本框 4"/>
          <p:cNvSpPr txBox="1"/>
          <p:nvPr/>
        </p:nvSpPr>
        <p:spPr>
          <a:xfrm>
            <a:off x="2148465" y="1517873"/>
            <a:ext cx="595035" cy="338554"/>
          </a:xfrm>
          <a:prstGeom prst="rect">
            <a:avLst/>
          </a:prstGeom>
          <a:noFill/>
          <a:ln w="9525">
            <a:noFill/>
          </a:ln>
        </p:spPr>
        <p:txBody>
          <a:bodyPr wrap="none" anchor="t">
            <a:spAutoFit/>
          </a:bodyPr>
          <a:lstStyle/>
          <a:p>
            <a:r>
              <a:rPr lang="zh-CN" altLang="en-US" sz="1600" dirty="0">
                <a:latin typeface="Arial" panose="020B0604020202020204" pitchFamily="34" charset="0"/>
                <a:ea typeface="宋体" panose="02010600030101010101" pitchFamily="2" charset="-122"/>
              </a:rPr>
              <a:t>初始</a:t>
            </a:r>
            <a:endParaRPr lang="zh-CN" altLang="en-US" sz="1600" dirty="0">
              <a:latin typeface="Arial" panose="020B0604020202020204" pitchFamily="34" charset="0"/>
              <a:ea typeface="宋体" panose="02010600030101010101" pitchFamily="2" charset="-122"/>
            </a:endParaRPr>
          </a:p>
        </p:txBody>
      </p:sp>
      <p:sp>
        <p:nvSpPr>
          <p:cNvPr id="31" name="文本框 5"/>
          <p:cNvSpPr txBox="1"/>
          <p:nvPr/>
        </p:nvSpPr>
        <p:spPr>
          <a:xfrm>
            <a:off x="8914219" y="1578624"/>
            <a:ext cx="1210588" cy="338554"/>
          </a:xfrm>
          <a:prstGeom prst="rect">
            <a:avLst/>
          </a:prstGeom>
          <a:noFill/>
          <a:ln w="9525">
            <a:noFill/>
          </a:ln>
        </p:spPr>
        <p:txBody>
          <a:bodyPr wrap="none" anchor="t">
            <a:spAutoFit/>
          </a:bodyPr>
          <a:lstStyle/>
          <a:p>
            <a:r>
              <a:rPr lang="zh-CN" altLang="en-US" sz="1600" dirty="0" smtClean="0"/>
              <a:t>本</a:t>
            </a:r>
            <a:r>
              <a:rPr lang="zh-CN" altLang="en-US" sz="1600" dirty="0"/>
              <a:t>项目</a:t>
            </a:r>
            <a:r>
              <a:rPr lang="zh-CN" altLang="en-US" sz="1600" dirty="0" smtClean="0">
                <a:latin typeface="Arial" panose="020B0604020202020204" pitchFamily="34" charset="0"/>
                <a:ea typeface="宋体" panose="02010600030101010101" pitchFamily="2" charset="-122"/>
              </a:rPr>
              <a:t>制作</a:t>
            </a:r>
            <a:endParaRPr lang="zh-CN" altLang="en-US" sz="1600" dirty="0">
              <a:latin typeface="Arial" panose="020B0604020202020204" pitchFamily="34" charset="0"/>
              <a:ea typeface="宋体" panose="02010600030101010101" pitchFamily="2" charset="-122"/>
            </a:endParaRPr>
          </a:p>
        </p:txBody>
      </p:sp>
      <p:sp>
        <p:nvSpPr>
          <p:cNvPr id="32" name="文本框 6"/>
          <p:cNvSpPr txBox="1"/>
          <p:nvPr/>
        </p:nvSpPr>
        <p:spPr>
          <a:xfrm>
            <a:off x="4962276" y="1832027"/>
            <a:ext cx="1733167" cy="400110"/>
          </a:xfrm>
          <a:prstGeom prst="rect">
            <a:avLst/>
          </a:prstGeom>
          <a:noFill/>
          <a:ln w="9525">
            <a:noFill/>
          </a:ln>
        </p:spPr>
        <p:txBody>
          <a:bodyPr wrap="none" anchor="t">
            <a:spAutoFit/>
          </a:bodyPr>
          <a:lstStyle/>
          <a:p>
            <a:r>
              <a:rPr lang="zh-CN" altLang="en-US" sz="2000" b="1" dirty="0">
                <a:latin typeface="Arial" panose="020B0604020202020204" pitchFamily="34" charset="0"/>
                <a:ea typeface="宋体" panose="02010600030101010101" pitchFamily="2" charset="-122"/>
              </a:rPr>
              <a:t>页面显示区域</a:t>
            </a:r>
            <a:endParaRPr lang="zh-CN" altLang="en-US" sz="2000" b="1" dirty="0">
              <a:latin typeface="Arial" panose="020B0604020202020204" pitchFamily="34" charset="0"/>
              <a:ea typeface="宋体" panose="02010600030101010101" pitchFamily="2" charset="-122"/>
            </a:endParaRPr>
          </a:p>
        </p:txBody>
      </p:sp>
      <p:sp>
        <p:nvSpPr>
          <p:cNvPr id="33" name="文本框 7"/>
          <p:cNvSpPr txBox="1"/>
          <p:nvPr/>
        </p:nvSpPr>
        <p:spPr>
          <a:xfrm>
            <a:off x="4367856" y="2303250"/>
            <a:ext cx="3086100" cy="830262"/>
          </a:xfrm>
          <a:prstGeom prst="rect">
            <a:avLst/>
          </a:prstGeom>
          <a:noFill/>
          <a:ln w="9525">
            <a:noFill/>
          </a:ln>
        </p:spPr>
        <p:txBody>
          <a:bodyPr anchor="t">
            <a:spAutoFit/>
          </a:bodyPr>
          <a:lstStyle/>
          <a:p>
            <a:r>
              <a:rPr lang="en-US" altLang="zh-CN" sz="1600" dirty="0">
                <a:latin typeface="Arial" panose="020B0604020202020204" pitchFamily="34" charset="0"/>
                <a:ea typeface="宋体" panose="02010600030101010101" pitchFamily="2" charset="-122"/>
              </a:rPr>
              <a:t>       </a:t>
            </a:r>
            <a:r>
              <a:rPr lang="zh-CN" altLang="en-US" sz="1600" dirty="0">
                <a:latin typeface="Arial" panose="020B0604020202020204" pitchFamily="34" charset="0"/>
                <a:ea typeface="宋体" panose="02010600030101010101" pitchFamily="2" charset="-122"/>
              </a:rPr>
              <a:t>可以在页面较多的时候更清晰地归类，让设计人员更好的了解界面的构造。</a:t>
            </a:r>
            <a:endParaRPr lang="zh-CN" altLang="en-US" sz="1600" dirty="0">
              <a:latin typeface="Arial" panose="020B0604020202020204" pitchFamily="34" charset="0"/>
              <a:ea typeface="宋体" panose="02010600030101010101" pitchFamily="2" charset="-122"/>
            </a:endParaRPr>
          </a:p>
        </p:txBody>
      </p:sp>
      <p:sp>
        <p:nvSpPr>
          <p:cNvPr id="34" name="文本框 7"/>
          <p:cNvSpPr txBox="1"/>
          <p:nvPr/>
        </p:nvSpPr>
        <p:spPr>
          <a:xfrm>
            <a:off x="4367856" y="3347470"/>
            <a:ext cx="3086100" cy="828675"/>
          </a:xfrm>
          <a:prstGeom prst="rect">
            <a:avLst/>
          </a:prstGeom>
          <a:noFill/>
          <a:ln w="9525">
            <a:noFill/>
          </a:ln>
        </p:spPr>
        <p:txBody>
          <a:bodyPr anchor="t">
            <a:spAutoFit/>
          </a:bodyPr>
          <a:lstStyle/>
          <a:p>
            <a:r>
              <a:rPr lang="en-US" altLang="zh-CN" sz="1600" dirty="0">
                <a:latin typeface="Arial" panose="020B0604020202020204" pitchFamily="34" charset="0"/>
                <a:ea typeface="宋体" panose="02010600030101010101" pitchFamily="2" charset="-122"/>
              </a:rPr>
              <a:t>       </a:t>
            </a:r>
            <a:r>
              <a:rPr lang="zh-CN" altLang="en-US" sz="1600" dirty="0">
                <a:latin typeface="Arial" panose="020B0604020202020204" pitchFamily="34" charset="0"/>
                <a:ea typeface="宋体" panose="02010600030101010101" pitchFamily="2" charset="-122"/>
              </a:rPr>
              <a:t>使用了动态面板，可以将一些页面中不变的元素固定，只改变部分区域</a:t>
            </a:r>
            <a:endParaRPr lang="zh-CN" altLang="en-US" sz="1600"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8212068" y="2506229"/>
            <a:ext cx="3200400" cy="263842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RP 8</a:t>
            </a:r>
            <a:r>
              <a:rPr lang="zh-CN" altLang="en-US" sz="4400" b="1" dirty="0">
                <a:latin typeface="造字工房悦黑体验版纤细体"/>
                <a:ea typeface="造字工房悦黑体验版纤细体"/>
                <a:cs typeface="造字工房悦黑体验版纤细体"/>
                <a:sym typeface="造字工房悦黑体验版纤细体"/>
              </a:rPr>
              <a:t>使用介绍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21" name="文本框 7"/>
          <p:cNvSpPr txBox="1"/>
          <p:nvPr/>
        </p:nvSpPr>
        <p:spPr>
          <a:xfrm>
            <a:off x="4046704" y="5065791"/>
            <a:ext cx="3416300" cy="828675"/>
          </a:xfrm>
          <a:prstGeom prst="rect">
            <a:avLst/>
          </a:prstGeom>
          <a:noFill/>
          <a:ln w="9525">
            <a:noFill/>
          </a:ln>
        </p:spPr>
        <p:txBody>
          <a:bodyPr anchor="t">
            <a:spAutoFit/>
          </a:bodyPr>
          <a:lstStyle/>
          <a:p>
            <a:r>
              <a:rPr lang="en-US" altLang="zh-CN" sz="1600" dirty="0">
                <a:latin typeface="Arial" panose="020B0604020202020204" pitchFamily="34" charset="0"/>
                <a:ea typeface="宋体" panose="02010600030101010101" pitchFamily="2" charset="-122"/>
              </a:rPr>
              <a:t>       Axure RP 8</a:t>
            </a:r>
            <a:r>
              <a:rPr lang="zh-CN" altLang="en-US" sz="1600" dirty="0">
                <a:latin typeface="Arial" panose="020B0604020202020204" pitchFamily="34" charset="0"/>
                <a:ea typeface="宋体" panose="02010600030101010101" pitchFamily="2" charset="-122"/>
              </a:rPr>
              <a:t>提供了许多常用的元件，直接拖到绘制区，再经过修改各种属性，即可生成目标。</a:t>
            </a:r>
            <a:endParaRPr lang="en-US" altLang="zh-CN" sz="1600" dirty="0">
              <a:latin typeface="Arial" panose="020B0604020202020204" pitchFamily="34" charset="0"/>
              <a:ea typeface="宋体" panose="02010600030101010101" pitchFamily="2" charset="-122"/>
            </a:endParaRPr>
          </a:p>
        </p:txBody>
      </p:sp>
      <p:sp>
        <p:nvSpPr>
          <p:cNvPr id="22" name="文本框 6"/>
          <p:cNvSpPr txBox="1"/>
          <p:nvPr/>
        </p:nvSpPr>
        <p:spPr>
          <a:xfrm>
            <a:off x="4642017" y="1281191"/>
            <a:ext cx="2249334" cy="400110"/>
          </a:xfrm>
          <a:prstGeom prst="rect">
            <a:avLst/>
          </a:prstGeom>
          <a:noFill/>
          <a:ln w="9525">
            <a:noFill/>
          </a:ln>
        </p:spPr>
        <p:txBody>
          <a:bodyPr wrap="none" anchor="t">
            <a:spAutoFit/>
          </a:bodyPr>
          <a:lstStyle/>
          <a:p>
            <a:r>
              <a:rPr lang="zh-CN" altLang="en-US" sz="2000" b="1" dirty="0">
                <a:latin typeface="Arial" panose="020B0604020202020204" pitchFamily="34" charset="0"/>
                <a:ea typeface="宋体" panose="02010600030101010101" pitchFamily="2" charset="-122"/>
              </a:rPr>
              <a:t>各种元件工具区域</a:t>
            </a:r>
            <a:endParaRPr lang="zh-CN" altLang="en-US" sz="2000" b="1" dirty="0">
              <a:latin typeface="Arial" panose="020B0604020202020204" pitchFamily="34" charset="0"/>
              <a:ea typeface="宋体" panose="02010600030101010101" pitchFamily="2" charset="-122"/>
            </a:endParaRPr>
          </a:p>
        </p:txBody>
      </p:sp>
      <p:pic>
        <p:nvPicPr>
          <p:cNvPr id="23" name="图片 4"/>
          <p:cNvPicPr>
            <a:picLocks noChangeAspect="1"/>
          </p:cNvPicPr>
          <p:nvPr/>
        </p:nvPicPr>
        <p:blipFill>
          <a:blip r:embed="rId2"/>
          <a:srcRect r="485" b="31606"/>
          <a:stretch>
            <a:fillRect/>
          </a:stretch>
        </p:blipFill>
        <p:spPr>
          <a:xfrm>
            <a:off x="1927392" y="1884441"/>
            <a:ext cx="1824037" cy="4473575"/>
          </a:xfrm>
          <a:prstGeom prst="rect">
            <a:avLst/>
          </a:prstGeom>
          <a:noFill/>
          <a:ln w="9525">
            <a:solidFill>
              <a:srgbClr val="479796"/>
            </a:solidFill>
          </a:ln>
        </p:spPr>
      </p:pic>
      <p:pic>
        <p:nvPicPr>
          <p:cNvPr id="24" name="图片 5"/>
          <p:cNvPicPr>
            <a:picLocks noChangeAspect="1"/>
          </p:cNvPicPr>
          <p:nvPr/>
        </p:nvPicPr>
        <p:blipFill>
          <a:blip r:embed="rId3"/>
          <a:stretch>
            <a:fillRect/>
          </a:stretch>
        </p:blipFill>
        <p:spPr>
          <a:xfrm>
            <a:off x="4608679" y="1884441"/>
            <a:ext cx="2171700" cy="2447925"/>
          </a:xfrm>
          <a:prstGeom prst="rect">
            <a:avLst/>
          </a:prstGeom>
          <a:noFill/>
          <a:ln w="9525">
            <a:solidFill>
              <a:srgbClr val="479796"/>
            </a:solidFill>
          </a:ln>
        </p:spPr>
      </p:pic>
      <p:pic>
        <p:nvPicPr>
          <p:cNvPr id="25" name="图片 6"/>
          <p:cNvPicPr>
            <a:picLocks noChangeAspect="1"/>
          </p:cNvPicPr>
          <p:nvPr/>
        </p:nvPicPr>
        <p:blipFill>
          <a:blip r:embed="rId4"/>
          <a:stretch>
            <a:fillRect/>
          </a:stretch>
        </p:blipFill>
        <p:spPr>
          <a:xfrm>
            <a:off x="7621754" y="1884441"/>
            <a:ext cx="2209800" cy="4152900"/>
          </a:xfrm>
          <a:prstGeom prst="rect">
            <a:avLst/>
          </a:prstGeom>
          <a:noFill/>
          <a:ln w="9525">
            <a:solidFill>
              <a:srgbClr val="479796"/>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RP 8</a:t>
            </a:r>
            <a:r>
              <a:rPr lang="zh-CN" altLang="en-US" sz="4400" b="1" dirty="0">
                <a:latin typeface="造字工房悦黑体验版纤细体"/>
                <a:ea typeface="造字工房悦黑体验版纤细体"/>
                <a:cs typeface="造字工房悦黑体验版纤细体"/>
                <a:sym typeface="造字工房悦黑体验版纤细体"/>
              </a:rPr>
              <a:t>使用介绍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3" name="文本框 7"/>
          <p:cNvSpPr txBox="1"/>
          <p:nvPr/>
        </p:nvSpPr>
        <p:spPr>
          <a:xfrm>
            <a:off x="3903982" y="2327535"/>
            <a:ext cx="3786231" cy="1015663"/>
          </a:xfrm>
          <a:prstGeom prst="rect">
            <a:avLst/>
          </a:prstGeom>
          <a:noFill/>
          <a:ln w="9525">
            <a:noFill/>
          </a:ln>
        </p:spPr>
        <p:txBody>
          <a:bodyPr wrap="square" anchor="t">
            <a:spAutoFit/>
          </a:bodyPr>
          <a:lstStyle/>
          <a:p>
            <a:r>
              <a:rPr lang="zh-CN" altLang="en-US" sz="2000" dirty="0" smtClean="0">
                <a:latin typeface="Arial" panose="020B0604020202020204" pitchFamily="34" charset="0"/>
                <a:ea typeface="宋体" panose="02010600030101010101" pitchFamily="2" charset="-122"/>
              </a:rPr>
              <a:t>在</a:t>
            </a:r>
            <a:r>
              <a:rPr lang="zh-CN" altLang="en-US" sz="2000" dirty="0">
                <a:latin typeface="Arial" panose="020B0604020202020204" pitchFamily="34" charset="0"/>
                <a:ea typeface="宋体" panose="02010600030101010101" pitchFamily="2" charset="-122"/>
              </a:rPr>
              <a:t>样式中可以改变元件的许多样式，让你的界面独一无二，并且更加好看。</a:t>
            </a:r>
            <a:endParaRPr lang="en-US" altLang="zh-CN" sz="2000" dirty="0">
              <a:latin typeface="Arial" panose="020B0604020202020204" pitchFamily="34" charset="0"/>
              <a:ea typeface="宋体" panose="02010600030101010101" pitchFamily="2" charset="-122"/>
            </a:endParaRPr>
          </a:p>
        </p:txBody>
      </p:sp>
      <p:sp>
        <p:nvSpPr>
          <p:cNvPr id="14" name="文本框 6"/>
          <p:cNvSpPr txBox="1"/>
          <p:nvPr/>
        </p:nvSpPr>
        <p:spPr>
          <a:xfrm>
            <a:off x="5123382" y="1627920"/>
            <a:ext cx="906017" cy="523220"/>
          </a:xfrm>
          <a:prstGeom prst="rect">
            <a:avLst/>
          </a:prstGeom>
          <a:noFill/>
          <a:ln w="9525">
            <a:noFill/>
          </a:ln>
        </p:spPr>
        <p:txBody>
          <a:bodyPr wrap="none" anchor="t">
            <a:spAutoFit/>
          </a:bodyPr>
          <a:lstStyle/>
          <a:p>
            <a:r>
              <a:rPr lang="zh-CN" altLang="en-US" sz="2800" b="1" dirty="0">
                <a:latin typeface="Arial" panose="020B0604020202020204" pitchFamily="34" charset="0"/>
                <a:ea typeface="宋体" panose="02010600030101010101" pitchFamily="2" charset="-122"/>
              </a:rPr>
              <a:t>样式</a:t>
            </a:r>
            <a:endParaRPr lang="zh-CN" altLang="en-US" sz="2800" b="1" dirty="0">
              <a:latin typeface="Arial" panose="020B0604020202020204" pitchFamily="34" charset="0"/>
              <a:ea typeface="宋体" panose="02010600030101010101" pitchFamily="2" charset="-122"/>
            </a:endParaRPr>
          </a:p>
        </p:txBody>
      </p:sp>
      <p:pic>
        <p:nvPicPr>
          <p:cNvPr id="15" name="图片 4"/>
          <p:cNvPicPr>
            <a:picLocks noChangeAspect="1"/>
          </p:cNvPicPr>
          <p:nvPr/>
        </p:nvPicPr>
        <p:blipFill>
          <a:blip r:embed="rId2"/>
          <a:stretch>
            <a:fillRect/>
          </a:stretch>
        </p:blipFill>
        <p:spPr>
          <a:xfrm>
            <a:off x="9574695" y="427392"/>
            <a:ext cx="2413000" cy="5883275"/>
          </a:xfrm>
          <a:prstGeom prst="rect">
            <a:avLst/>
          </a:prstGeom>
          <a:noFill/>
          <a:ln w="9525">
            <a:noFill/>
          </a:ln>
        </p:spPr>
      </p:pic>
      <p:sp>
        <p:nvSpPr>
          <p:cNvPr id="16" name="文本框 4"/>
          <p:cNvSpPr txBox="1"/>
          <p:nvPr/>
        </p:nvSpPr>
        <p:spPr>
          <a:xfrm>
            <a:off x="3912050" y="3658380"/>
            <a:ext cx="3824331" cy="1323439"/>
          </a:xfrm>
          <a:prstGeom prst="rect">
            <a:avLst/>
          </a:prstGeom>
          <a:noFill/>
          <a:ln w="9525">
            <a:noFill/>
          </a:ln>
        </p:spPr>
        <p:txBody>
          <a:bodyPr wrap="square" anchor="t">
            <a:spAutoFit/>
          </a:bodyPr>
          <a:lstStyle/>
          <a:p>
            <a:r>
              <a:rPr lang="en-US" altLang="zh-CN" sz="2000" dirty="0">
                <a:latin typeface="Arial" panose="020B0604020202020204" pitchFamily="34" charset="0"/>
                <a:ea typeface="宋体" panose="02010600030101010101" pitchFamily="2" charset="-122"/>
              </a:rPr>
              <a:t>ps: </a:t>
            </a:r>
            <a:r>
              <a:rPr lang="zh-CN" altLang="en-US" sz="2000" dirty="0">
                <a:latin typeface="Arial" panose="020B0604020202020204" pitchFamily="34" charset="0"/>
                <a:ea typeface="宋体" panose="02010600030101010101" pitchFamily="2" charset="-122"/>
              </a:rPr>
              <a:t>由于元件过多，届时使用动作的时候会分不清自己选择的元件，所以最好给需要变动的元件规定一个名称。</a:t>
            </a:r>
            <a:endParaRPr lang="zh-CN" altLang="en-US" sz="2000" dirty="0">
              <a:latin typeface="Arial" panose="020B0604020202020204" pitchFamily="34" charset="0"/>
              <a:ea typeface="宋体" panose="02010600030101010101" pitchFamily="2" charset="-122"/>
            </a:endParaRPr>
          </a:p>
        </p:txBody>
      </p:sp>
      <p:cxnSp>
        <p:nvCxnSpPr>
          <p:cNvPr id="17" name="肘形连接符 16"/>
          <p:cNvCxnSpPr>
            <a:endCxn id="16" idx="3"/>
          </p:cNvCxnSpPr>
          <p:nvPr/>
        </p:nvCxnSpPr>
        <p:spPr>
          <a:xfrm rot="5400000">
            <a:off x="7163501" y="1955075"/>
            <a:ext cx="2937906" cy="1792145"/>
          </a:xfrm>
          <a:prstGeom prst="bentConnector2">
            <a:avLst/>
          </a:prstGeom>
          <a:ln w="28575" cmpd="sng">
            <a:solidFill>
              <a:srgbClr val="479796"/>
            </a:solidFill>
            <a:prstDash val="solid"/>
            <a:tailEnd type="arrow"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1</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UML</a:t>
            </a:r>
            <a:r>
              <a:rPr kumimoji="0" lang="zh-CN" altLang="en-US" sz="60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sym typeface="造字工房悦黑体验版纤细体"/>
              </a:rPr>
              <a:t>简介</a:t>
            </a:r>
            <a:endParaRPr kumimoji="0" lang="zh-CN" altLang="en-US" sz="6000" b="0"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73" name="文本框 29"/>
          <p:cNvSpPr>
            <a:spLocks noChangeArrowheads="1"/>
          </p:cNvSpPr>
          <p:nvPr/>
        </p:nvSpPr>
        <p:spPr bwMode="auto">
          <a:xfrm>
            <a:off x="2005362" y="1988732"/>
            <a:ext cx="792066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ct val="150000"/>
              </a:lnSpc>
              <a:defRPr/>
            </a:pPr>
            <a:r>
              <a:rPr lang="zh-CN" altLang="en-US" sz="2000" b="1" dirty="0" smtClean="0">
                <a:solidFill>
                  <a:srgbClr val="000000"/>
                </a:solidFill>
              </a:rPr>
              <a:t>    统一</a:t>
            </a:r>
            <a:r>
              <a:rPr lang="zh-CN" altLang="en-US" sz="2000" b="1" dirty="0">
                <a:solidFill>
                  <a:srgbClr val="000000"/>
                </a:solidFill>
              </a:rPr>
              <a:t>建模语言</a:t>
            </a:r>
            <a:r>
              <a:rPr lang="en-US" altLang="zh-CN" sz="2000" b="1" dirty="0">
                <a:solidFill>
                  <a:srgbClr val="000000"/>
                </a:solidFill>
              </a:rPr>
              <a:t>UML</a:t>
            </a:r>
            <a:r>
              <a:rPr lang="zh-CN" altLang="en-US" sz="2000" b="1" dirty="0">
                <a:solidFill>
                  <a:srgbClr val="000000"/>
                </a:solidFill>
              </a:rPr>
              <a:t>（</a:t>
            </a:r>
            <a:r>
              <a:rPr lang="en-US" altLang="zh-CN" sz="2000" b="1" dirty="0">
                <a:solidFill>
                  <a:srgbClr val="000000"/>
                </a:solidFill>
              </a:rPr>
              <a:t>Unified Modeling Language</a:t>
            </a:r>
            <a:r>
              <a:rPr lang="zh-CN" altLang="en-US" sz="2000" b="1" dirty="0">
                <a:solidFill>
                  <a:srgbClr val="000000"/>
                </a:solidFill>
              </a:rPr>
              <a:t>）是一种</a:t>
            </a:r>
            <a:r>
              <a:rPr lang="zh-CN" altLang="en-US" sz="2000" b="1" dirty="0">
                <a:solidFill>
                  <a:srgbClr val="479796"/>
                </a:solidFill>
              </a:rPr>
              <a:t>绘制软件蓝图</a:t>
            </a:r>
            <a:r>
              <a:rPr lang="zh-CN" altLang="en-US" sz="2000" b="1" dirty="0">
                <a:solidFill>
                  <a:srgbClr val="000000"/>
                </a:solidFill>
              </a:rPr>
              <a:t>的标准语言。是一种</a:t>
            </a:r>
            <a:r>
              <a:rPr lang="zh-CN" altLang="en-US" sz="2000" b="1" dirty="0">
                <a:solidFill>
                  <a:srgbClr val="479796"/>
                </a:solidFill>
              </a:rPr>
              <a:t>面向对象</a:t>
            </a:r>
            <a:r>
              <a:rPr lang="zh-CN" altLang="en-US" sz="2000" b="1" dirty="0">
                <a:solidFill>
                  <a:srgbClr val="000000"/>
                </a:solidFill>
              </a:rPr>
              <a:t>的建模语言。</a:t>
            </a:r>
            <a:endParaRPr lang="zh-CN" altLang="en-US" sz="2000" b="1" dirty="0">
              <a:solidFill>
                <a:srgbClr val="000000"/>
              </a:solidFill>
            </a:endParaRPr>
          </a:p>
          <a:p>
            <a:pPr lvl="0" eaLnBrk="1" hangingPunct="1">
              <a:lnSpc>
                <a:spcPct val="150000"/>
              </a:lnSpc>
              <a:defRPr/>
            </a:pPr>
            <a:r>
              <a:rPr lang="zh-CN" altLang="en-US" sz="2000" b="1" dirty="0" smtClean="0">
                <a:solidFill>
                  <a:srgbClr val="000000"/>
                </a:solidFill>
              </a:rPr>
              <a:t>    可以</a:t>
            </a:r>
            <a:r>
              <a:rPr lang="zh-CN" altLang="en-US" sz="2000" b="1" dirty="0">
                <a:solidFill>
                  <a:srgbClr val="000000"/>
                </a:solidFill>
              </a:rPr>
              <a:t>用</a:t>
            </a:r>
            <a:r>
              <a:rPr lang="en-US" altLang="zh-CN" sz="2000" b="1" dirty="0">
                <a:solidFill>
                  <a:srgbClr val="000000"/>
                </a:solidFill>
              </a:rPr>
              <a:t>UML</a:t>
            </a:r>
            <a:r>
              <a:rPr lang="zh-CN" altLang="en-US" sz="2000" b="1" dirty="0">
                <a:solidFill>
                  <a:srgbClr val="000000"/>
                </a:solidFill>
              </a:rPr>
              <a:t>对软件密集型系统进行可视化、详述、构造和文档化。</a:t>
            </a:r>
            <a:endParaRPr lang="zh-CN" altLang="en-US" sz="2000" b="1" dirty="0">
              <a:solidFill>
                <a:srgbClr val="000000"/>
              </a:solidFill>
            </a:endParaRPr>
          </a:p>
          <a:p>
            <a:pPr lvl="0" eaLnBrk="1" hangingPunct="1">
              <a:lnSpc>
                <a:spcPct val="150000"/>
              </a:lnSpc>
              <a:defRPr/>
            </a:pPr>
            <a:r>
              <a:rPr lang="zh-CN" altLang="en-US" sz="2000" b="1" dirty="0" smtClean="0">
                <a:solidFill>
                  <a:srgbClr val="000000"/>
                </a:solidFill>
              </a:rPr>
              <a:t>    从</a:t>
            </a:r>
            <a:r>
              <a:rPr lang="zh-CN" altLang="en-US" sz="2000" b="1" dirty="0">
                <a:solidFill>
                  <a:srgbClr val="000000"/>
                </a:solidFill>
              </a:rPr>
              <a:t>企业信息系统到基于</a:t>
            </a:r>
            <a:r>
              <a:rPr lang="en-US" altLang="zh-CN" sz="2000" b="1" dirty="0">
                <a:solidFill>
                  <a:srgbClr val="000000"/>
                </a:solidFill>
              </a:rPr>
              <a:t>Web</a:t>
            </a:r>
            <a:r>
              <a:rPr lang="zh-CN" altLang="en-US" sz="2000" b="1" dirty="0">
                <a:solidFill>
                  <a:srgbClr val="000000"/>
                </a:solidFill>
              </a:rPr>
              <a:t>的分布式应用，甚至严格的实时嵌入式系统都适合于用</a:t>
            </a:r>
            <a:r>
              <a:rPr lang="en-US" altLang="zh-CN" sz="2000" b="1" dirty="0">
                <a:solidFill>
                  <a:srgbClr val="000000"/>
                </a:solidFill>
              </a:rPr>
              <a:t>UML</a:t>
            </a:r>
            <a:r>
              <a:rPr lang="zh-CN" altLang="en-US" sz="2000" b="1" dirty="0">
                <a:solidFill>
                  <a:srgbClr val="000000"/>
                </a:solidFill>
              </a:rPr>
              <a:t>来建模。而且</a:t>
            </a:r>
            <a:r>
              <a:rPr lang="en-US" altLang="zh-CN" sz="2000" b="1" dirty="0">
                <a:solidFill>
                  <a:srgbClr val="000000"/>
                </a:solidFill>
              </a:rPr>
              <a:t>UML</a:t>
            </a:r>
            <a:r>
              <a:rPr lang="zh-CN" altLang="en-US" sz="2000" b="1" dirty="0">
                <a:solidFill>
                  <a:srgbClr val="000000"/>
                </a:solidFill>
              </a:rPr>
              <a:t>不只是可以说明软件开发的问题，以及软件的部属问题，还有企业结构、企业业务流程等业务范畴的问题。</a:t>
            </a:r>
            <a:endParaRPr lang="zh-CN" altLang="en-US" sz="2000" b="1" dirty="0">
              <a:solidFill>
                <a:srgbClr val="000000"/>
              </a:solidFill>
            </a:endParaRPr>
          </a:p>
          <a:p>
            <a:pPr lvl="0" eaLnBrk="1" hangingPunct="1">
              <a:lnSpc>
                <a:spcPct val="150000"/>
              </a:lnSpc>
              <a:defRPr/>
            </a:pPr>
            <a:r>
              <a:rPr lang="zh-CN" altLang="en-US" sz="2000" b="1" dirty="0" smtClean="0">
                <a:solidFill>
                  <a:srgbClr val="000000"/>
                </a:solidFill>
              </a:rPr>
              <a:t>    它</a:t>
            </a:r>
            <a:r>
              <a:rPr lang="zh-CN" altLang="en-US" sz="2000" b="1" dirty="0">
                <a:solidFill>
                  <a:srgbClr val="000000"/>
                </a:solidFill>
              </a:rPr>
              <a:t>是一种富有表达力的语言，可以描述开发所需要的各种视图，然后以此为基础开发系统。 </a:t>
            </a:r>
            <a:endParaRPr lang="zh-CN" altLang="en-US" sz="2000" b="1" dirty="0">
              <a:solidFill>
                <a:srgbClr val="000000"/>
              </a:solidFill>
            </a:endParaRPr>
          </a:p>
          <a:p>
            <a:pPr marL="0" marR="0" lvl="0" indent="0" algn="l" defTabSz="914400" rtl="0" eaLnBrk="1" fontAlgn="base" latinLnBrk="0" hangingPunct="1">
              <a:lnSpc>
                <a:spcPts val="3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24" name="直接连接符 6"/>
          <p:cNvSpPr>
            <a:spLocks noChangeShapeType="1"/>
          </p:cNvSpPr>
          <p:nvPr/>
        </p:nvSpPr>
        <p:spPr bwMode="auto">
          <a:xfrm>
            <a:off x="1199592" y="198888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7</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err="1">
                <a:latin typeface="造字工房悦黑体验版纤细体"/>
                <a:ea typeface="造字工房悦黑体验版纤细体"/>
                <a:cs typeface="造字工房悦黑体验版纤细体"/>
                <a:sym typeface="造字工房悦黑体验版纤细体"/>
              </a:rPr>
              <a:t>Axure</a:t>
            </a:r>
            <a:r>
              <a:rPr lang="en-US" altLang="zh-CN" sz="4400" b="1" dirty="0">
                <a:latin typeface="造字工房悦黑体验版纤细体"/>
                <a:ea typeface="造字工房悦黑体验版纤细体"/>
                <a:cs typeface="造字工房悦黑体验版纤细体"/>
                <a:sym typeface="造字工房悦黑体验版纤细体"/>
              </a:rPr>
              <a:t> RP 8</a:t>
            </a:r>
            <a:r>
              <a:rPr lang="zh-CN" altLang="en-US" sz="4400" b="1" dirty="0">
                <a:latin typeface="造字工房悦黑体验版纤细体"/>
                <a:ea typeface="造字工房悦黑体验版纤细体"/>
                <a:cs typeface="造字工房悦黑体验版纤细体"/>
                <a:sym typeface="造字工房悦黑体验版纤细体"/>
              </a:rPr>
              <a:t>使用介绍</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sp>
        <p:nvSpPr>
          <p:cNvPr id="18" name="文本框 7"/>
          <p:cNvSpPr txBox="1"/>
          <p:nvPr/>
        </p:nvSpPr>
        <p:spPr>
          <a:xfrm>
            <a:off x="4014788" y="1354138"/>
            <a:ext cx="3417887" cy="1077218"/>
          </a:xfrm>
          <a:prstGeom prst="rect">
            <a:avLst/>
          </a:prstGeom>
          <a:noFill/>
          <a:ln w="9525">
            <a:noFill/>
          </a:ln>
        </p:spPr>
        <p:txBody>
          <a:bodyPr anchor="t">
            <a:spAutoFit/>
          </a:bodyPr>
          <a:lstStyle/>
          <a:p>
            <a:r>
              <a:rPr lang="en-US" altLang="zh-CN" sz="1600" dirty="0">
                <a:latin typeface="Arial" panose="020B0604020202020204" pitchFamily="34" charset="0"/>
                <a:ea typeface="宋体" panose="02010600030101010101" pitchFamily="2" charset="-122"/>
              </a:rPr>
              <a:t>       </a:t>
            </a:r>
            <a:r>
              <a:rPr lang="zh-CN" altLang="en-US" sz="1600" dirty="0">
                <a:latin typeface="Arial" panose="020B0604020202020204" pitchFamily="34" charset="0"/>
                <a:ea typeface="宋体" panose="02010600030101010101" pitchFamily="2" charset="-122"/>
              </a:rPr>
              <a:t>在属性中，设计师可以自行添加交互动作、事件、链接等功能，实现页面间的交互，实现人机交互。</a:t>
            </a:r>
            <a:endParaRPr lang="en-US" altLang="zh-CN" sz="1600" dirty="0">
              <a:latin typeface="Arial" panose="020B0604020202020204" pitchFamily="34" charset="0"/>
              <a:ea typeface="宋体" panose="02010600030101010101" pitchFamily="2" charset="-122"/>
            </a:endParaRPr>
          </a:p>
        </p:txBody>
      </p:sp>
      <p:sp>
        <p:nvSpPr>
          <p:cNvPr id="19" name="文本框 6"/>
          <p:cNvSpPr txBox="1"/>
          <p:nvPr/>
        </p:nvSpPr>
        <p:spPr>
          <a:xfrm>
            <a:off x="2838561" y="1672665"/>
            <a:ext cx="700833" cy="400110"/>
          </a:xfrm>
          <a:prstGeom prst="rect">
            <a:avLst/>
          </a:prstGeom>
          <a:noFill/>
          <a:ln w="9525">
            <a:noFill/>
          </a:ln>
        </p:spPr>
        <p:txBody>
          <a:bodyPr wrap="none" anchor="t">
            <a:spAutoFit/>
          </a:bodyPr>
          <a:lstStyle/>
          <a:p>
            <a:r>
              <a:rPr lang="zh-CN" altLang="en-US" sz="2000" b="1" dirty="0">
                <a:latin typeface="Arial" panose="020B0604020202020204" pitchFamily="34" charset="0"/>
                <a:ea typeface="宋体" panose="02010600030101010101" pitchFamily="2" charset="-122"/>
              </a:rPr>
              <a:t>属性</a:t>
            </a:r>
            <a:endParaRPr lang="zh-CN" altLang="en-US" sz="2000" b="1" dirty="0">
              <a:latin typeface="Arial" panose="020B0604020202020204" pitchFamily="34" charset="0"/>
              <a:ea typeface="宋体" panose="02010600030101010101" pitchFamily="2" charset="-122"/>
            </a:endParaRPr>
          </a:p>
        </p:txBody>
      </p:sp>
      <p:pic>
        <p:nvPicPr>
          <p:cNvPr id="20" name="图片 1"/>
          <p:cNvPicPr>
            <a:picLocks noChangeAspect="1"/>
          </p:cNvPicPr>
          <p:nvPr/>
        </p:nvPicPr>
        <p:blipFill>
          <a:blip r:embed="rId2"/>
          <a:stretch>
            <a:fillRect/>
          </a:stretch>
        </p:blipFill>
        <p:spPr>
          <a:xfrm>
            <a:off x="9639176" y="465461"/>
            <a:ext cx="1909763" cy="5932488"/>
          </a:xfrm>
          <a:prstGeom prst="rect">
            <a:avLst/>
          </a:prstGeom>
          <a:noFill/>
          <a:ln w="9525">
            <a:noFill/>
          </a:ln>
        </p:spPr>
      </p:pic>
      <p:pic>
        <p:nvPicPr>
          <p:cNvPr id="21" name="图片 7"/>
          <p:cNvPicPr>
            <a:picLocks noChangeAspect="1"/>
          </p:cNvPicPr>
          <p:nvPr/>
        </p:nvPicPr>
        <p:blipFill>
          <a:blip r:embed="rId3"/>
          <a:stretch>
            <a:fillRect/>
          </a:stretch>
        </p:blipFill>
        <p:spPr>
          <a:xfrm>
            <a:off x="3171734" y="2457367"/>
            <a:ext cx="6197600" cy="4078287"/>
          </a:xfrm>
          <a:prstGeom prst="rect">
            <a:avLst/>
          </a:prstGeom>
          <a:noFill/>
          <a:ln w="9525">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smtClean="0">
                <a:latin typeface="造字工房悦黑体验版纤细体"/>
                <a:ea typeface="造字工房悦黑体验版纤细体"/>
                <a:cs typeface="造字工房悦黑体验版纤细体"/>
                <a:sym typeface="造字工房悦黑体验版纤细体"/>
              </a:rPr>
              <a:t>项目界面展示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2" name="图片 1"/>
          <p:cNvPicPr>
            <a:picLocks noChangeAspect="1"/>
          </p:cNvPicPr>
          <p:nvPr/>
        </p:nvPicPr>
        <p:blipFill>
          <a:blip r:embed="rId2"/>
          <a:stretch>
            <a:fillRect/>
          </a:stretch>
        </p:blipFill>
        <p:spPr>
          <a:xfrm>
            <a:off x="1861033" y="1642452"/>
            <a:ext cx="10214155" cy="435839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smtClean="0">
                <a:latin typeface="造字工房悦黑体验版纤细体"/>
                <a:ea typeface="造字工房悦黑体验版纤细体"/>
                <a:cs typeface="造字工房悦黑体验版纤细体"/>
                <a:sym typeface="造字工房悦黑体验版纤细体"/>
              </a:rPr>
              <a:t>项目界面展示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3" name="图片 2"/>
          <p:cNvPicPr>
            <a:picLocks noChangeAspect="1"/>
          </p:cNvPicPr>
          <p:nvPr/>
        </p:nvPicPr>
        <p:blipFill>
          <a:blip r:embed="rId2"/>
          <a:stretch>
            <a:fillRect/>
          </a:stretch>
        </p:blipFill>
        <p:spPr>
          <a:xfrm>
            <a:off x="1919288" y="1425768"/>
            <a:ext cx="10071690" cy="496116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071" y="4869120"/>
            <a:ext cx="2376251" cy="14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8</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smtClean="0">
                <a:latin typeface="造字工房悦黑体验版纤细体"/>
                <a:ea typeface="造字工房悦黑体验版纤细体"/>
                <a:cs typeface="造字工房悦黑体验版纤细体"/>
                <a:sym typeface="造字工房悦黑体验版纤细体"/>
              </a:rPr>
              <a:t>项目界面展示</a:t>
            </a:r>
            <a:endParaRPr lang="zh-CN" altLang="en-US" sz="4400" b="1"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pic>
        <p:nvPicPr>
          <p:cNvPr id="3" name="图片 2"/>
          <p:cNvPicPr>
            <a:picLocks noChangeAspect="1"/>
          </p:cNvPicPr>
          <p:nvPr/>
        </p:nvPicPr>
        <p:blipFill>
          <a:blip r:embed="rId2"/>
          <a:stretch>
            <a:fillRect/>
          </a:stretch>
        </p:blipFill>
        <p:spPr>
          <a:xfrm>
            <a:off x="1977446" y="1542086"/>
            <a:ext cx="9790593" cy="4768582"/>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使用情况</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42063"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dirty="0" smtClean="0">
                <a:latin typeface="造字工房悦黑体验版纤细体"/>
                <a:ea typeface="造字工房悦黑体验版纤细体"/>
                <a:cs typeface="造字工房悦黑体验版纤细体"/>
                <a:sym typeface="造字工房悦黑体验版纤细体"/>
              </a:rPr>
              <a:t>UML</a:t>
            </a:r>
            <a:r>
              <a:rPr lang="zh-CN" altLang="en-US" sz="4400" dirty="0" smtClean="0">
                <a:latin typeface="造字工房悦黑体验版纤细体"/>
                <a:ea typeface="造字工房悦黑体验版纤细体"/>
                <a:cs typeface="造字工房悦黑体验版纤细体"/>
                <a:sym typeface="造字工房悦黑体验版纤细体"/>
              </a:rPr>
              <a:t>图使用情况</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3895725" y="1985010"/>
            <a:ext cx="5124450" cy="2676525"/>
          </a:xfrm>
          <a:prstGeom prst="rect">
            <a:avLst/>
          </a:prstGeom>
        </p:spPr>
        <p:txBody>
          <a:bodyPr wrap="square">
            <a:spAutoFit/>
          </a:bodyPr>
          <a:lstStyle/>
          <a:p>
            <a:pPr lvl="0">
              <a:defRPr/>
            </a:pP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本次</a:t>
            </a:r>
            <a:r>
              <a:rPr lang="en-US" altLang="zh-CN" sz="2400" kern="100" dirty="0" smtClean="0">
                <a:solidFill>
                  <a:prstClr val="black"/>
                </a:solidFill>
                <a:latin typeface="微软雅黑" panose="020B0503020204020204" pitchFamily="34" charset="-122"/>
                <a:ea typeface="微软雅黑" panose="020B0503020204020204" pitchFamily="34" charset="-122"/>
              </a:rPr>
              <a:t>SRS</a:t>
            </a:r>
            <a:r>
              <a:rPr lang="zh-CN" altLang="en-US" sz="2400" kern="100" dirty="0" smtClean="0">
                <a:solidFill>
                  <a:prstClr val="black"/>
                </a:solidFill>
                <a:latin typeface="微软雅黑" panose="020B0503020204020204" pitchFamily="34" charset="-122"/>
                <a:ea typeface="微软雅黑" panose="020B0503020204020204" pitchFamily="34" charset="-122"/>
              </a:rPr>
              <a:t>文档中我组主要使用了</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用例图</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对话框图</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顺序图</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这三种</a:t>
            </a:r>
            <a:r>
              <a:rPr lang="en-US" altLang="zh-CN" sz="2400" kern="100" dirty="0" smtClean="0">
                <a:solidFill>
                  <a:prstClr val="black"/>
                </a:solidFill>
                <a:latin typeface="微软雅黑" panose="020B0503020204020204" pitchFamily="34" charset="-122"/>
                <a:ea typeface="微软雅黑" panose="020B0503020204020204" pitchFamily="34" charset="-122"/>
              </a:rPr>
              <a:t>UML</a:t>
            </a:r>
            <a:r>
              <a:rPr lang="zh-CN" altLang="en-US" sz="2400" kern="100" dirty="0" smtClean="0">
                <a:solidFill>
                  <a:prstClr val="black"/>
                </a:solidFill>
                <a:latin typeface="微软雅黑" panose="020B0503020204020204" pitchFamily="34" charset="-122"/>
                <a:ea typeface="微软雅黑" panose="020B0503020204020204" pitchFamily="34" charset="-122"/>
              </a:rPr>
              <a:t>图。</a:t>
            </a:r>
            <a:endParaRPr lang="zh-CN" altLang="en-US" sz="2400" kern="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用例图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280" y="5170170"/>
            <a:ext cx="2131060" cy="1386205"/>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pic>
        <p:nvPicPr>
          <p:cNvPr id="2" name="图片 10"/>
          <p:cNvPicPr>
            <a:picLocks noChangeAspect="1"/>
          </p:cNvPicPr>
          <p:nvPr/>
        </p:nvPicPr>
        <p:blipFill>
          <a:blip r:embed="rId1"/>
          <a:stretch>
            <a:fillRect/>
          </a:stretch>
        </p:blipFill>
        <p:spPr>
          <a:xfrm>
            <a:off x="4925695" y="2665730"/>
            <a:ext cx="7266305" cy="3858260"/>
          </a:xfrm>
          <a:prstGeom prst="rect">
            <a:avLst/>
          </a:prstGeom>
          <a:noFill/>
          <a:ln w="9525">
            <a:noFill/>
          </a:ln>
        </p:spPr>
      </p:pic>
      <p:sp>
        <p:nvSpPr>
          <p:cNvPr id="3" name="文本框 2"/>
          <p:cNvSpPr txBox="1"/>
          <p:nvPr/>
        </p:nvSpPr>
        <p:spPr>
          <a:xfrm>
            <a:off x="220980" y="2148205"/>
            <a:ext cx="6097270" cy="2030095"/>
          </a:xfrm>
          <a:prstGeom prst="rect">
            <a:avLst/>
          </a:prstGeom>
          <a:noFill/>
        </p:spPr>
        <p:txBody>
          <a:bodyPr wrap="square" rtlCol="0" anchor="t">
            <a:spAutoFit/>
          </a:bodyPr>
          <a:p>
            <a:r>
              <a:rPr lang="zh-CN" altLang="en-US" dirty="0">
                <a:latin typeface="黑体" panose="02010609060101010101" charset="-122"/>
                <a:ea typeface="黑体" panose="02010609060101010101" charset="-122"/>
                <a:sym typeface="+mn-ea"/>
              </a:rPr>
              <a:t>用例的描述是系统和某个外部角色之间的一系列</a:t>
            </a:r>
            <a:r>
              <a:rPr lang="zh-CN" altLang="en-US" dirty="0">
                <a:solidFill>
                  <a:srgbClr val="FF0000"/>
                </a:solidFill>
                <a:latin typeface="黑体" panose="02010609060101010101" charset="-122"/>
                <a:ea typeface="黑体" panose="02010609060101010101" charset="-122"/>
                <a:sym typeface="+mn-ea"/>
              </a:rPr>
              <a:t>交互</a:t>
            </a:r>
            <a:r>
              <a:rPr lang="zh-CN" altLang="en-US" dirty="0">
                <a:latin typeface="黑体" panose="02010609060101010101" charset="-122"/>
                <a:ea typeface="黑体" panose="02010609060101010101" charset="-122"/>
                <a:sym typeface="+mn-ea"/>
              </a:rPr>
              <a:t>，这些交互为该角色提供了价值。</a:t>
            </a:r>
            <a:endParaRPr lang="zh-CN" altLang="en-US" dirty="0">
              <a:latin typeface="黑体" panose="02010609060101010101" charset="-122"/>
              <a:ea typeface="黑体" panose="02010609060101010101" charset="-122"/>
              <a:sym typeface="+mn-ea"/>
            </a:endParaRPr>
          </a:p>
          <a:p>
            <a:endParaRPr lang="zh-CN" altLang="en-US" dirty="0">
              <a:latin typeface="黑体" panose="02010609060101010101" charset="-122"/>
              <a:ea typeface="黑体" panose="02010609060101010101" charset="-122"/>
              <a:sym typeface="+mn-ea"/>
            </a:endParaRPr>
          </a:p>
          <a:p>
            <a:r>
              <a:rPr lang="zh-CN" altLang="en-US" dirty="0">
                <a:latin typeface="黑体" panose="02010609060101010101" charset="-122"/>
                <a:ea typeface="黑体" panose="02010609060101010101" charset="-122"/>
                <a:sym typeface="+mn-ea"/>
              </a:rPr>
              <a:t>我们针对系统的各个功能模块进行划分，并用</a:t>
            </a:r>
            <a:r>
              <a:rPr lang="en-US" altLang="zh-CN" dirty="0">
                <a:latin typeface="黑体" panose="02010609060101010101" charset="-122"/>
                <a:ea typeface="黑体" panose="02010609060101010101" charset="-122"/>
                <a:sym typeface="+mn-ea"/>
              </a:rPr>
              <a:t>UML</a:t>
            </a:r>
            <a:r>
              <a:rPr lang="zh-CN" altLang="en-US" dirty="0">
                <a:latin typeface="黑体" panose="02010609060101010101" charset="-122"/>
                <a:ea typeface="黑体" panose="02010609060101010101" charset="-122"/>
                <a:sym typeface="+mn-ea"/>
              </a:rPr>
              <a:t>画出了相应的用例图，更好的将系统的用例展现出来。</a:t>
            </a:r>
            <a:endParaRPr lang="zh-CN" altLang="en-US" dirty="0">
              <a:latin typeface="黑体" panose="02010609060101010101" charset="-122"/>
              <a:ea typeface="黑体" panose="02010609060101010101" charset="-122"/>
              <a:sym typeface="+mn-ea"/>
            </a:endParaRPr>
          </a:p>
          <a:p>
            <a:endParaRPr lang="zh-CN" altLang="en-US" dirty="0">
              <a:latin typeface="黑体" panose="02010609060101010101" charset="-122"/>
              <a:ea typeface="黑体" panose="02010609060101010101" charset="-122"/>
              <a:sym typeface="+mn-ea"/>
            </a:endParaRPr>
          </a:p>
          <a:p>
            <a:r>
              <a:rPr lang="zh-CN" altLang="en-US" dirty="0">
                <a:latin typeface="黑体" panose="02010609060101010101" charset="-122"/>
                <a:ea typeface="黑体" panose="02010609060101010101" charset="-122"/>
                <a:sym typeface="+mn-ea"/>
              </a:rPr>
              <a:t>右图是示例的教师角色的浏览已有案例界面功能</a:t>
            </a:r>
            <a:r>
              <a:rPr lang="zh-CN" altLang="en-US" b="1" dirty="0">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对话框图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pic>
        <p:nvPicPr>
          <p:cNvPr id="2" name="图片 1"/>
          <p:cNvPicPr>
            <a:picLocks noChangeAspect="1"/>
          </p:cNvPicPr>
          <p:nvPr/>
        </p:nvPicPr>
        <p:blipFill>
          <a:blip r:embed="rId1"/>
          <a:stretch>
            <a:fillRect/>
          </a:stretch>
        </p:blipFill>
        <p:spPr>
          <a:xfrm>
            <a:off x="7272655" y="411480"/>
            <a:ext cx="4458335" cy="6113145"/>
          </a:xfrm>
          <a:prstGeom prst="rect">
            <a:avLst/>
          </a:prstGeom>
        </p:spPr>
      </p:pic>
      <p:sp>
        <p:nvSpPr>
          <p:cNvPr id="3" name="文本框 2"/>
          <p:cNvSpPr txBox="1"/>
          <p:nvPr/>
        </p:nvSpPr>
        <p:spPr>
          <a:xfrm>
            <a:off x="2484120" y="2619375"/>
            <a:ext cx="3425190" cy="368300"/>
          </a:xfrm>
          <a:prstGeom prst="rect">
            <a:avLst/>
          </a:prstGeom>
          <a:noFill/>
        </p:spPr>
        <p:txBody>
          <a:bodyPr wrap="square" rtlCol="0" anchor="t">
            <a:spAutoFit/>
          </a:bodyPr>
          <a:p>
            <a:r>
              <a:rPr lang="zh-CN" altLang="en-US"/>
              <a:t>阐明了业务用例实现的工作流程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a:latin typeface="造字工房悦黑体验版纤细体"/>
                <a:ea typeface="造字工房悦黑体验版纤细体"/>
                <a:cs typeface="造字工房悦黑体验版纤细体"/>
                <a:sym typeface="造字工房悦黑体验版纤细体"/>
              </a:rPr>
              <a:t>顺序图</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280" y="5151755"/>
            <a:ext cx="2131060" cy="1404620"/>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pic>
        <p:nvPicPr>
          <p:cNvPr id="2" name="图片 31"/>
          <p:cNvPicPr>
            <a:picLocks noChangeAspect="1"/>
          </p:cNvPicPr>
          <p:nvPr/>
        </p:nvPicPr>
        <p:blipFill>
          <a:blip r:embed="rId1"/>
          <a:stretch>
            <a:fillRect/>
          </a:stretch>
        </p:blipFill>
        <p:spPr>
          <a:xfrm>
            <a:off x="4678680" y="1572260"/>
            <a:ext cx="7513320" cy="4007485"/>
          </a:xfrm>
          <a:prstGeom prst="rect">
            <a:avLst/>
          </a:prstGeom>
        </p:spPr>
      </p:pic>
      <p:sp>
        <p:nvSpPr>
          <p:cNvPr id="3" name="文本框 2"/>
          <p:cNvSpPr txBox="1"/>
          <p:nvPr/>
        </p:nvSpPr>
        <p:spPr>
          <a:xfrm>
            <a:off x="734060" y="2016125"/>
            <a:ext cx="3637280" cy="2584450"/>
          </a:xfrm>
          <a:prstGeom prst="rect">
            <a:avLst/>
          </a:prstGeom>
          <a:noFill/>
        </p:spPr>
        <p:txBody>
          <a:bodyPr wrap="square" rtlCol="0" anchor="t">
            <a:spAutoFit/>
          </a:bodyPr>
          <a:p>
            <a:r>
              <a:rPr lang="zh-CN" altLang="en-US"/>
              <a:t>顺序图是交互图的一种形式，它显示对象沿生命线发展，对象之间随时间的交互表示为从源生命线指向目标生命线的消息。</a:t>
            </a:r>
            <a:endParaRPr lang="zh-CN" altLang="en-US"/>
          </a:p>
          <a:p>
            <a:endParaRPr lang="zh-CN" altLang="en-US"/>
          </a:p>
          <a:p>
            <a:r>
              <a:rPr lang="zh-CN" altLang="en-US"/>
              <a:t>顺序图能很好地显示那些对象与其它那些对象通信，什么消息触发了这些通信，顺序图不能很好显示复杂过程的逻辑。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提问</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42063"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34163" y="498792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1291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a:solidFill>
                  <a:srgbClr val="000000"/>
                </a:solidFill>
              </a:rPr>
              <a:t>UML</a:t>
            </a:r>
            <a:r>
              <a:rPr lang="zh-CN" altLang="en-US" sz="6000" b="1" dirty="0">
                <a:solidFill>
                  <a:srgbClr val="000000"/>
                </a:solidFill>
              </a:rPr>
              <a:t>的背景和历史</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335520"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443469" y="2874491"/>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1415610" y="1608039"/>
            <a:ext cx="921676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ct val="150000"/>
              </a:lnSpc>
              <a:defRPr/>
            </a:pPr>
            <a:r>
              <a:rPr lang="en-US" altLang="zh-CN" sz="2400" b="1" dirty="0" smtClean="0">
                <a:solidFill>
                  <a:srgbClr val="000000"/>
                </a:solidFill>
              </a:rPr>
              <a:t>     20</a:t>
            </a:r>
            <a:r>
              <a:rPr lang="zh-CN" altLang="en-US" sz="2400" b="1" dirty="0">
                <a:solidFill>
                  <a:srgbClr val="000000"/>
                </a:solidFill>
              </a:rPr>
              <a:t>世纪</a:t>
            </a:r>
            <a:r>
              <a:rPr lang="en-US" altLang="zh-CN" sz="2400" b="1" dirty="0">
                <a:solidFill>
                  <a:srgbClr val="000000"/>
                </a:solidFill>
              </a:rPr>
              <a:t>70</a:t>
            </a:r>
            <a:r>
              <a:rPr lang="zh-CN" altLang="en-US" sz="2400" b="1" dirty="0">
                <a:solidFill>
                  <a:srgbClr val="000000"/>
                </a:solidFill>
              </a:rPr>
              <a:t>年代中期产生了面向对象的软件开发方法，</a:t>
            </a:r>
            <a:r>
              <a:rPr lang="zh-CN" altLang="en-US" sz="2400" b="1" dirty="0">
                <a:solidFill>
                  <a:srgbClr val="479796"/>
                </a:solidFill>
              </a:rPr>
              <a:t>面向对象的分析</a:t>
            </a:r>
            <a:r>
              <a:rPr lang="zh-CN" altLang="en-US" sz="2400" b="1" dirty="0">
                <a:solidFill>
                  <a:srgbClr val="000000"/>
                </a:solidFill>
              </a:rPr>
              <a:t>（</a:t>
            </a:r>
            <a:r>
              <a:rPr lang="en-US" altLang="zh-CN" sz="2400" b="1" dirty="0">
                <a:solidFill>
                  <a:srgbClr val="000000"/>
                </a:solidFill>
              </a:rPr>
              <a:t>OOA</a:t>
            </a:r>
            <a:r>
              <a:rPr lang="zh-CN" altLang="en-US" sz="2400" b="1" dirty="0">
                <a:solidFill>
                  <a:srgbClr val="000000"/>
                </a:solidFill>
              </a:rPr>
              <a:t>）和</a:t>
            </a:r>
            <a:r>
              <a:rPr lang="zh-CN" altLang="en-US" sz="2400" b="1" dirty="0">
                <a:solidFill>
                  <a:srgbClr val="479796"/>
                </a:solidFill>
              </a:rPr>
              <a:t>面向对象的设计</a:t>
            </a:r>
            <a:r>
              <a:rPr lang="zh-CN" altLang="en-US" sz="2400" b="1" dirty="0">
                <a:solidFill>
                  <a:srgbClr val="000000"/>
                </a:solidFill>
              </a:rPr>
              <a:t>（</a:t>
            </a:r>
            <a:r>
              <a:rPr lang="en-US" altLang="zh-CN" sz="2400" b="1" dirty="0">
                <a:solidFill>
                  <a:srgbClr val="000000"/>
                </a:solidFill>
              </a:rPr>
              <a:t>OOD</a:t>
            </a:r>
            <a:r>
              <a:rPr lang="zh-CN" altLang="en-US" sz="2400" b="1" dirty="0">
                <a:solidFill>
                  <a:srgbClr val="000000"/>
                </a:solidFill>
              </a:rPr>
              <a:t>）方法已逐渐取代了传统的方法，成为我国当前计算机软件工程学中的主流方法。</a:t>
            </a:r>
            <a:endParaRPr lang="zh-CN" altLang="en-US" sz="2400" b="1" dirty="0">
              <a:solidFill>
                <a:srgbClr val="000000"/>
              </a:solidFill>
            </a:endParaRPr>
          </a:p>
          <a:p>
            <a:pPr lvl="0" eaLnBrk="1" hangingPunct="1">
              <a:lnSpc>
                <a:spcPct val="150000"/>
              </a:lnSpc>
              <a:defRPr/>
            </a:pPr>
            <a:r>
              <a:rPr lang="zh-CN" altLang="en-US" sz="2400" b="1" dirty="0" smtClean="0">
                <a:solidFill>
                  <a:srgbClr val="000000"/>
                </a:solidFill>
              </a:rPr>
              <a:t>     但是</a:t>
            </a:r>
            <a:r>
              <a:rPr lang="zh-CN" altLang="en-US" sz="2400" b="1" dirty="0">
                <a:solidFill>
                  <a:srgbClr val="000000"/>
                </a:solidFill>
              </a:rPr>
              <a:t>众多的面向对象方法各有特色，也各有不足，而且术语不统一，缺乏共同标准，常给软件开发人员带来困惑。</a:t>
            </a:r>
            <a:endParaRPr lang="zh-CN" altLang="en-US" sz="2400" b="1" dirty="0">
              <a:solidFill>
                <a:srgbClr val="000000"/>
              </a:solidFill>
            </a:endParaRPr>
          </a:p>
          <a:p>
            <a:pPr lvl="0" eaLnBrk="1" hangingPunct="1">
              <a:lnSpc>
                <a:spcPct val="150000"/>
              </a:lnSpc>
              <a:defRPr/>
            </a:pPr>
            <a:r>
              <a:rPr lang="zh-CN" altLang="en-US" sz="2400" b="1" dirty="0" smtClean="0">
                <a:solidFill>
                  <a:srgbClr val="000000"/>
                </a:solidFill>
              </a:rPr>
              <a:t>     最</a:t>
            </a:r>
            <a:r>
              <a:rPr lang="zh-CN" altLang="en-US" sz="2400" b="1" dirty="0">
                <a:solidFill>
                  <a:srgbClr val="000000"/>
                </a:solidFill>
              </a:rPr>
              <a:t>流行的面向对象方法是</a:t>
            </a:r>
            <a:r>
              <a:rPr lang="en-US" altLang="zh-CN" sz="2400" b="1" dirty="0">
                <a:solidFill>
                  <a:srgbClr val="000000"/>
                </a:solidFill>
              </a:rPr>
              <a:t>: </a:t>
            </a:r>
            <a:r>
              <a:rPr lang="en-US" altLang="zh-CN" sz="2400" b="1" dirty="0" err="1">
                <a:solidFill>
                  <a:srgbClr val="000000"/>
                </a:solidFill>
              </a:rPr>
              <a:t>Rumbaugh</a:t>
            </a:r>
            <a:r>
              <a:rPr lang="zh-CN" altLang="en-US" sz="2400" b="1" dirty="0">
                <a:solidFill>
                  <a:srgbClr val="000000"/>
                </a:solidFill>
              </a:rPr>
              <a:t>的</a:t>
            </a:r>
            <a:r>
              <a:rPr lang="en-US" altLang="zh-CN" sz="2400" b="1" dirty="0">
                <a:solidFill>
                  <a:srgbClr val="000000"/>
                </a:solidFill>
              </a:rPr>
              <a:t>OMT</a:t>
            </a:r>
            <a:r>
              <a:rPr lang="zh-CN" altLang="en-US" sz="2400" b="1" dirty="0">
                <a:solidFill>
                  <a:srgbClr val="000000"/>
                </a:solidFill>
              </a:rPr>
              <a:t>方法，</a:t>
            </a:r>
            <a:r>
              <a:rPr lang="en-US" altLang="zh-CN" sz="2400" b="1" dirty="0" err="1">
                <a:solidFill>
                  <a:srgbClr val="000000"/>
                </a:solidFill>
              </a:rPr>
              <a:t>Booch</a:t>
            </a:r>
            <a:r>
              <a:rPr lang="zh-CN" altLang="en-US" sz="2400" b="1" dirty="0">
                <a:solidFill>
                  <a:srgbClr val="000000"/>
                </a:solidFill>
              </a:rPr>
              <a:t>的</a:t>
            </a:r>
            <a:r>
              <a:rPr lang="en-US" altLang="zh-CN" sz="2400" b="1" dirty="0" err="1">
                <a:solidFill>
                  <a:srgbClr val="000000"/>
                </a:solidFill>
              </a:rPr>
              <a:t>Booch</a:t>
            </a:r>
            <a:r>
              <a:rPr lang="zh-CN" altLang="en-US" sz="2400" b="1" dirty="0">
                <a:solidFill>
                  <a:srgbClr val="000000"/>
                </a:solidFill>
              </a:rPr>
              <a:t>方法和</a:t>
            </a:r>
            <a:r>
              <a:rPr lang="en-US" altLang="zh-CN" sz="2400" b="1" dirty="0">
                <a:solidFill>
                  <a:srgbClr val="000000"/>
                </a:solidFill>
              </a:rPr>
              <a:t>Jacobson</a:t>
            </a:r>
            <a:r>
              <a:rPr lang="zh-CN" altLang="en-US" sz="2400" b="1" dirty="0">
                <a:solidFill>
                  <a:srgbClr val="000000"/>
                </a:solidFill>
              </a:rPr>
              <a:t>的</a:t>
            </a:r>
            <a:r>
              <a:rPr lang="en-US" altLang="zh-CN" sz="2400" b="1" dirty="0">
                <a:solidFill>
                  <a:srgbClr val="000000"/>
                </a:solidFill>
              </a:rPr>
              <a:t>OOSE</a:t>
            </a:r>
            <a:r>
              <a:rPr lang="zh-CN" altLang="en-US" sz="2400" b="1" dirty="0">
                <a:solidFill>
                  <a:srgbClr val="000000"/>
                </a:solidFill>
              </a:rPr>
              <a:t>方法。</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问题一</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5" y="1847194"/>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mn-ea"/>
                <a:ea typeface="+mn-ea"/>
                <a:cs typeface="造字工房悦黑体验版纤细体"/>
                <a:sym typeface="造字工房悦黑体验版纤细体"/>
              </a:rPr>
              <a:t>UML</a:t>
            </a:r>
            <a:r>
              <a:rPr lang="zh-CN" altLang="en-US" sz="4400" dirty="0" smtClean="0">
                <a:latin typeface="+mn-ea"/>
                <a:ea typeface="+mn-ea"/>
                <a:cs typeface="造字工房悦黑体验版纤细体"/>
                <a:sym typeface="造字工房悦黑体验版纤细体"/>
              </a:rPr>
              <a:t>体系结构中的“</a:t>
            </a:r>
            <a:r>
              <a:rPr lang="en-US" altLang="zh-CN" sz="4400" dirty="0">
                <a:latin typeface="+mn-ea"/>
                <a:ea typeface="+mn-ea"/>
                <a:cs typeface="造字工房悦黑体验版纤细体"/>
                <a:sym typeface="造字工房悦黑体验版纤细体"/>
              </a:rPr>
              <a:t>4+1</a:t>
            </a:r>
            <a:r>
              <a:rPr lang="zh-CN" altLang="en-US" sz="4400" dirty="0" smtClean="0">
                <a:latin typeface="+mn-ea"/>
                <a:ea typeface="+mn-ea"/>
                <a:cs typeface="造字工房悦黑体验版纤细体"/>
                <a:sym typeface="造字工房悦黑体验版纤细体"/>
              </a:rPr>
              <a:t>”指的是？</a:t>
            </a:r>
            <a:endParaRPr lang="zh-CN" altLang="en-US" sz="4400" dirty="0">
              <a:latin typeface="+mn-ea"/>
              <a:ea typeface="+mn-ea"/>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a:latin typeface="宋体" panose="02010600030101010101" pitchFamily="2" charset="-122"/>
                <a:cs typeface="造字工房悦黑体验版纤细体"/>
                <a:sym typeface="造字工房悦黑体验版纤细体"/>
              </a:rPr>
              <a:t>逻辑</a:t>
            </a:r>
            <a:r>
              <a:rPr lang="zh-CN" altLang="en-US" sz="4400" dirty="0" smtClean="0">
                <a:latin typeface="宋体" panose="02010600030101010101" pitchFamily="2" charset="-122"/>
                <a:cs typeface="造字工房悦黑体验版纤细体"/>
                <a:sym typeface="造字工房悦黑体验版纤细体"/>
              </a:rPr>
              <a:t>视图、进程试图、开发视图、物理视图、场景视图</a:t>
            </a:r>
            <a:endParaRPr lang="zh-CN" altLang="en-US" sz="4400" dirty="0">
              <a:latin typeface="宋体" panose="02010600030101010101" pitchFamily="2" charset="-122"/>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2</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问题二</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dirty="0" smtClean="0">
                <a:latin typeface="+mn-ea"/>
                <a:ea typeface="+mn-ea"/>
                <a:cs typeface="造字工房悦黑体验版纤细体"/>
                <a:sym typeface="造字工房悦黑体验版纤细体"/>
              </a:rPr>
              <a:t>界面原型根据用户类型分为几种，分别是？</a:t>
            </a:r>
            <a:endParaRPr lang="zh-CN" altLang="en-US" sz="4400" dirty="0">
              <a:latin typeface="+mn-ea"/>
              <a:ea typeface="+mn-ea"/>
              <a:cs typeface="造字工房悦黑体验版纤细体"/>
              <a:sym typeface="造字工房悦黑体验版纤细体"/>
            </a:endParaRPr>
          </a:p>
        </p:txBody>
      </p:sp>
      <p:sp>
        <p:nvSpPr>
          <p:cNvPr id="45" name="文本框 3"/>
          <p:cNvSpPr>
            <a:spLocks noChangeArrowheads="1"/>
          </p:cNvSpPr>
          <p:nvPr/>
        </p:nvSpPr>
        <p:spPr bwMode="auto">
          <a:xfrm>
            <a:off x="3518279" y="3764365"/>
            <a:ext cx="7372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mn-ea"/>
                <a:ea typeface="+mn-ea"/>
                <a:cs typeface="造字工房悦黑体验版纤细体"/>
                <a:sym typeface="造字工房悦黑体验版纤细体"/>
              </a:rPr>
              <a:t>4</a:t>
            </a:r>
            <a:r>
              <a:rPr lang="zh-CN" altLang="en-US" sz="4400" dirty="0" smtClean="0">
                <a:latin typeface="+mn-ea"/>
                <a:ea typeface="+mn-ea"/>
                <a:cs typeface="造字工房悦黑体验版纤细体"/>
                <a:sym typeface="造字工房悦黑体验版纤细体"/>
              </a:rPr>
              <a:t>种，用例阐释者、系统分析员、设计员、类测试人员</a:t>
            </a:r>
            <a:endParaRPr lang="zh-CN" altLang="en-US" sz="4400"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3</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问题三</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4" name="文本框 3"/>
          <p:cNvSpPr>
            <a:spLocks noChangeArrowheads="1"/>
          </p:cNvSpPr>
          <p:nvPr/>
        </p:nvSpPr>
        <p:spPr bwMode="auto">
          <a:xfrm>
            <a:off x="2951714" y="1847194"/>
            <a:ext cx="81847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smtClean="0">
                <a:latin typeface="+mn-ea"/>
                <a:ea typeface="+mn-ea"/>
                <a:cs typeface="造字工房悦黑体验版纤细体"/>
                <a:sym typeface="造字工房悦黑体验版纤细体"/>
              </a:rPr>
              <a:t>UML</a:t>
            </a:r>
            <a:r>
              <a:rPr lang="zh-CN" altLang="en-US" sz="4400" dirty="0" smtClean="0">
                <a:latin typeface="+mn-ea"/>
                <a:ea typeface="+mn-ea"/>
                <a:cs typeface="造字工房悦黑体验版纤细体"/>
                <a:sym typeface="造字工房悦黑体验版纤细体"/>
              </a:rPr>
              <a:t>工具应该对软件系统的模型实现哪两种功能？</a:t>
            </a:r>
            <a:endParaRPr lang="zh-CN" altLang="en-US" sz="4400" dirty="0">
              <a:latin typeface="+mn-ea"/>
              <a:ea typeface="+mn-ea"/>
              <a:cs typeface="造字工房悦黑体验版纤细体"/>
              <a:sym typeface="造字工房悦黑体验版纤细体"/>
            </a:endParaRPr>
          </a:p>
        </p:txBody>
      </p:sp>
      <p:sp>
        <p:nvSpPr>
          <p:cNvPr id="45" name="文本框 3"/>
          <p:cNvSpPr>
            <a:spLocks noChangeArrowheads="1"/>
          </p:cNvSpPr>
          <p:nvPr/>
        </p:nvSpPr>
        <p:spPr bwMode="auto">
          <a:xfrm>
            <a:off x="3639141" y="3449463"/>
            <a:ext cx="737264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dirty="0">
                <a:latin typeface="+mn-ea"/>
                <a:ea typeface="+mn-ea"/>
                <a:cs typeface="造字工房悦黑体验版纤细体"/>
                <a:sym typeface="造字工房悦黑体验版纤细体"/>
              </a:rPr>
              <a:t>	</a:t>
            </a:r>
            <a:r>
              <a:rPr lang="zh-CN" altLang="en-US" sz="4400" dirty="0">
                <a:latin typeface="+mn-ea"/>
                <a:ea typeface="+mn-ea"/>
              </a:rPr>
              <a:t>面向对象的软件建模工具应对软件系统的模型进行可视化构造和文档化。</a:t>
            </a:r>
            <a:endParaRPr lang="zh-CN" altLang="en-US" sz="4400"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参考资料</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smtClean="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230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074863" y="31623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88422" y="1450256"/>
            <a:ext cx="10872906" cy="4401205"/>
          </a:xfrm>
          <a:prstGeom prst="rect">
            <a:avLst/>
          </a:prstGeom>
        </p:spPr>
        <p:txBody>
          <a:bodyPr wrap="square">
            <a:spAutoFit/>
          </a:bodyPr>
          <a:lstStyle/>
          <a:p>
            <a:pPr eaLnBrk="1" hangingPunct="1"/>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Grady, </a:t>
            </a:r>
            <a:r>
              <a:rPr lang="en-US" altLang="zh-CN" sz="2000" dirty="0" err="1">
                <a:sym typeface="+mn-ea"/>
              </a:rPr>
              <a:t>Booch</a:t>
            </a:r>
            <a:r>
              <a:rPr lang="en-US" altLang="zh-CN" sz="2000" dirty="0">
                <a:sym typeface="+mn-ea"/>
              </a:rPr>
              <a:t>, James, Rumbaugh, Ivar, Jacobson. UML</a:t>
            </a:r>
            <a:r>
              <a:rPr lang="zh-CN" altLang="en-US" sz="2000" dirty="0">
                <a:sym typeface="+mn-ea"/>
              </a:rPr>
              <a:t>用户指南</a:t>
            </a:r>
            <a:r>
              <a:rPr lang="en-US" altLang="zh-CN" sz="2000" dirty="0">
                <a:sym typeface="+mn-ea"/>
              </a:rPr>
              <a:t>[M]. </a:t>
            </a:r>
            <a:r>
              <a:rPr lang="zh-CN" altLang="en-US" sz="2000" dirty="0">
                <a:sym typeface="+mn-ea"/>
              </a:rPr>
              <a:t>北京市丰台区成寿寺路</a:t>
            </a:r>
            <a:r>
              <a:rPr lang="en-US" altLang="zh-CN" sz="2000" dirty="0">
                <a:sym typeface="+mn-ea"/>
              </a:rPr>
              <a:t>11</a:t>
            </a:r>
            <a:r>
              <a:rPr lang="zh-CN" altLang="en-US" sz="2000" dirty="0">
                <a:sym typeface="+mn-ea"/>
              </a:rPr>
              <a:t>号</a:t>
            </a:r>
            <a:r>
              <a:rPr lang="en-US" altLang="zh-CN" sz="2000" dirty="0">
                <a:sym typeface="+mn-ea"/>
              </a:rPr>
              <a:t>:</a:t>
            </a:r>
            <a:r>
              <a:rPr lang="zh-CN" altLang="en-US" sz="2000" dirty="0">
                <a:sym typeface="+mn-ea"/>
              </a:rPr>
              <a:t>人民邮电出版社</a:t>
            </a:r>
            <a:r>
              <a:rPr lang="en-US" altLang="zh-CN" sz="2000" dirty="0">
                <a:sym typeface="+mn-ea"/>
              </a:rPr>
              <a:t>, 2017.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2</a:t>
            </a:r>
            <a:r>
              <a:rPr lang="zh-CN" altLang="en-US" sz="2000" dirty="0">
                <a:sym typeface="+mn-ea"/>
              </a:rPr>
              <a:t>】杨弘平</a:t>
            </a:r>
            <a:r>
              <a:rPr lang="en-US" altLang="zh-CN" sz="2000" dirty="0">
                <a:sym typeface="+mn-ea"/>
              </a:rPr>
              <a:t>. UML2</a:t>
            </a:r>
            <a:r>
              <a:rPr lang="zh-CN" altLang="en-US" sz="2000" dirty="0">
                <a:sym typeface="+mn-ea"/>
              </a:rPr>
              <a:t>基础、建模与设计教程 </a:t>
            </a:r>
            <a:r>
              <a:rPr lang="en-US" altLang="zh-CN" sz="2000" dirty="0">
                <a:sym typeface="+mn-ea"/>
              </a:rPr>
              <a:t>[M]. </a:t>
            </a:r>
            <a:r>
              <a:rPr lang="zh-CN" altLang="en-US" sz="2000" dirty="0">
                <a:sym typeface="+mn-ea"/>
              </a:rPr>
              <a:t>北京清华大学学研大厦</a:t>
            </a:r>
            <a:r>
              <a:rPr lang="en-US" altLang="zh-CN" sz="2000" dirty="0">
                <a:sym typeface="+mn-ea"/>
              </a:rPr>
              <a:t>A</a:t>
            </a:r>
            <a:r>
              <a:rPr lang="zh-CN" altLang="en-US" sz="2000" dirty="0">
                <a:sym typeface="+mn-ea"/>
              </a:rPr>
              <a:t>座</a:t>
            </a:r>
            <a:r>
              <a:rPr lang="en-US" altLang="zh-CN" sz="2000" dirty="0">
                <a:sym typeface="+mn-ea"/>
              </a:rPr>
              <a:t>:</a:t>
            </a:r>
            <a:r>
              <a:rPr lang="zh-CN" altLang="en-US" sz="2000" dirty="0">
                <a:sym typeface="+mn-ea"/>
              </a:rPr>
              <a:t>清华大 学出版社</a:t>
            </a:r>
            <a:r>
              <a:rPr lang="en-US" altLang="zh-CN" sz="2000" dirty="0">
                <a:sym typeface="+mn-ea"/>
              </a:rPr>
              <a:t>, 2018. </a:t>
            </a:r>
            <a:endParaRPr lang="en-US" altLang="zh-CN" sz="2000" dirty="0">
              <a:sym typeface="+mn-ea"/>
            </a:endParaRPr>
          </a:p>
          <a:p>
            <a:pPr eaLnBrk="1" hangingPunct="1"/>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3</a:t>
            </a:r>
            <a:r>
              <a:rPr lang="zh-CN" altLang="en-US" sz="2000" dirty="0">
                <a:sym typeface="+mn-ea"/>
              </a:rPr>
              <a:t>】</a:t>
            </a:r>
            <a:r>
              <a:rPr lang="en-US" altLang="zh-CN" sz="2000" dirty="0">
                <a:sym typeface="+mn-ea"/>
              </a:rPr>
              <a:t>UML</a:t>
            </a:r>
            <a:r>
              <a:rPr lang="zh-CN" altLang="en-US" sz="2000" dirty="0">
                <a:sym typeface="+mn-ea"/>
              </a:rPr>
              <a:t>实践详细经典教程</a:t>
            </a:r>
            <a:r>
              <a:rPr lang="en-US" altLang="zh-CN" sz="2000" dirty="0">
                <a:sym typeface="+mn-ea"/>
              </a:rPr>
              <a:t>[EB/OL]. -</a:t>
            </a:r>
            <a:endParaRPr lang="en-US" altLang="zh-CN" sz="2000" dirty="0"/>
          </a:p>
          <a:p>
            <a:pPr eaLnBrk="1" hangingPunct="1"/>
            <a:r>
              <a:rPr lang="en-US" altLang="zh-CN" sz="2000" dirty="0">
                <a:sym typeface="+mn-ea"/>
              </a:rPr>
              <a:t> </a:t>
            </a:r>
            <a:r>
              <a:rPr lang="en-US" altLang="zh-CN" sz="2000" dirty="0">
                <a:sym typeface="+mn-ea"/>
                <a:hlinkClick r:id="rId1"/>
              </a:rPr>
              <a:t>http://www.uml.org.cn/oobject/201609092.asp</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a:t>
            </a:r>
            <a:r>
              <a:rPr lang="en-US" altLang="zh-CN" sz="2000" dirty="0" smtClean="0">
                <a:sym typeface="+mn-ea"/>
              </a:rPr>
              <a:t>2018/12/23 </a:t>
            </a:r>
            <a:r>
              <a:rPr lang="en-US" altLang="zh-CN" sz="2000" dirty="0">
                <a:sym typeface="+mn-ea"/>
              </a:rPr>
              <a:t>11:00 am】</a:t>
            </a:r>
            <a:endParaRPr lang="en-US" altLang="zh-CN" sz="2000" dirty="0">
              <a:latin typeface="Arial" panose="020B0604020202020204" pitchFamily="34" charset="0"/>
            </a:endParaRPr>
          </a:p>
          <a:p>
            <a:pPr eaLnBrk="1" hangingPunct="1"/>
            <a:r>
              <a:rPr lang="zh-CN" altLang="en-US" sz="2000" dirty="0">
                <a:sym typeface="+mn-ea"/>
              </a:rPr>
              <a:t>【</a:t>
            </a:r>
            <a:r>
              <a:rPr lang="en-US" altLang="zh-CN" sz="2000" dirty="0">
                <a:sym typeface="+mn-ea"/>
              </a:rPr>
              <a:t>4</a:t>
            </a:r>
            <a:r>
              <a:rPr lang="zh-CN" altLang="en-US" sz="2000" dirty="0">
                <a:sym typeface="+mn-ea"/>
              </a:rPr>
              <a:t>】</a:t>
            </a:r>
            <a:r>
              <a:rPr lang="en-US" altLang="zh-CN" sz="2000" dirty="0">
                <a:sym typeface="+mn-ea"/>
              </a:rPr>
              <a:t>UML</a:t>
            </a:r>
            <a:r>
              <a:rPr lang="zh-CN" altLang="en-US" sz="2000" dirty="0">
                <a:sym typeface="+mn-ea"/>
              </a:rPr>
              <a:t>各种图总结</a:t>
            </a:r>
            <a:r>
              <a:rPr lang="en-US" altLang="zh-CN" sz="2000" dirty="0">
                <a:sym typeface="+mn-ea"/>
              </a:rPr>
              <a:t>-</a:t>
            </a:r>
            <a:r>
              <a:rPr lang="zh-CN" altLang="en-US" sz="2000" dirty="0">
                <a:sym typeface="+mn-ea"/>
              </a:rPr>
              <a:t>精华</a:t>
            </a:r>
            <a:r>
              <a:rPr lang="en-US" altLang="zh-CN" sz="2000" dirty="0">
                <a:sym typeface="+mn-ea"/>
              </a:rPr>
              <a:t>[EB/OL]. -</a:t>
            </a:r>
            <a:endParaRPr lang="en-US" altLang="zh-CN" sz="2000" dirty="0"/>
          </a:p>
          <a:p>
            <a:pPr eaLnBrk="1" hangingPunct="1"/>
            <a:r>
              <a:rPr lang="en-US" altLang="zh-CN" sz="2000" dirty="0">
                <a:sym typeface="+mn-ea"/>
                <a:hlinkClick r:id="rId2"/>
              </a:rPr>
              <a:t>https://www.cnblogs.com/jiangds/p/6596595.html</a:t>
            </a:r>
            <a:r>
              <a:rPr lang="en-US" altLang="zh-CN" sz="2000" dirty="0">
                <a:sym typeface="+mn-ea"/>
              </a:rPr>
              <a:t> </a:t>
            </a:r>
            <a:endParaRPr lang="en-US" altLang="zh-CN" sz="2000" dirty="0">
              <a:latin typeface="Arial" panose="020B0604020202020204" pitchFamily="34" charset="0"/>
            </a:endParaRPr>
          </a:p>
          <a:p>
            <a:pPr algn="r" eaLnBrk="1" hangingPunct="1"/>
            <a:r>
              <a:rPr lang="en-US" altLang="zh-CN" sz="2000" dirty="0">
                <a:sym typeface="+mn-ea"/>
              </a:rPr>
              <a:t>【</a:t>
            </a:r>
            <a:r>
              <a:rPr lang="en-US" altLang="zh-CN" sz="2000" dirty="0" smtClean="0">
                <a:sym typeface="+mn-ea"/>
              </a:rPr>
              <a:t>2018/12/23 </a:t>
            </a:r>
            <a:r>
              <a:rPr lang="en-US" altLang="zh-CN" sz="2000" dirty="0">
                <a:sym typeface="+mn-ea"/>
              </a:rPr>
              <a:t>10:00 am】</a:t>
            </a:r>
            <a:endParaRPr lang="en-US" altLang="zh-CN" sz="2000" dirty="0"/>
          </a:p>
          <a:p>
            <a:r>
              <a:rPr lang="en-US" altLang="zh-CN" sz="2000" dirty="0"/>
              <a:t> </a:t>
            </a:r>
            <a:endParaRPr lang="en-US" altLang="zh-CN" sz="2000" dirty="0"/>
          </a:p>
          <a:p>
            <a:endParaRPr lang="zh-CN" alt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165600" y="4091940"/>
            <a:ext cx="42017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小组分工及评价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7232648" y="498792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41388" y="293688"/>
            <a:ext cx="100806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en-US" altLang="zh-CN" sz="6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dirty="0" smtClean="0">
                <a:latin typeface="造字工房悦黑体验版纤细体"/>
                <a:ea typeface="造字工房悦黑体验版纤细体"/>
                <a:cs typeface="造字工房悦黑体验版纤细体"/>
                <a:sym typeface="造字工房悦黑体验版纤细体"/>
              </a:rPr>
              <a:t>分工及评价</a:t>
            </a:r>
            <a:endParaRPr lang="zh-CN" altLang="en-US" sz="4400" dirty="0">
              <a:latin typeface="造字工房悦黑体验版纤细体"/>
              <a:ea typeface="造字工房悦黑体验版纤细体"/>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55" name="直接连接符 24"/>
          <p:cNvSpPr>
            <a:spLocks noChangeShapeType="1"/>
          </p:cNvSpPr>
          <p:nvPr/>
        </p:nvSpPr>
        <p:spPr bwMode="auto">
          <a:xfrm flipV="1">
            <a:off x="1930036" y="1308100"/>
            <a:ext cx="7450984" cy="20027"/>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pPr>
              <a:spcBef>
                <a:spcPct val="50000"/>
              </a:spcBef>
              <a:defRPr/>
            </a:pPr>
            <a:endParaRPr lang="zh-CN" altLang="en-US" b="1" dirty="0">
              <a:solidFill>
                <a:srgbClr val="FF3300"/>
              </a:solidFill>
              <a:effectLst>
                <a:outerShdw blurRad="38100" dist="38100" dir="2700000" algn="tl">
                  <a:srgbClr val="C0C0C0"/>
                </a:outerShdw>
              </a:effectLst>
            </a:endParaRPr>
          </a:p>
        </p:txBody>
      </p:sp>
      <p:grpSp>
        <p:nvGrpSpPr>
          <p:cNvPr id="11" name="Group 1"/>
          <p:cNvGrpSpPr/>
          <p:nvPr/>
        </p:nvGrpSpPr>
        <p:grpSpPr bwMode="auto">
          <a:xfrm>
            <a:off x="335520" y="4077053"/>
            <a:ext cx="3024252" cy="2479321"/>
            <a:chOff x="-1" y="0"/>
            <a:chExt cx="7246270" cy="5795472"/>
          </a:xfrm>
        </p:grpSpPr>
        <p:sp>
          <p:nvSpPr>
            <p:cNvPr id="12" name="AutoShape 2"/>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3" name="AutoShape 3"/>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4" name="AutoShape 4"/>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AutoShape 5"/>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6" name="AutoShape 6"/>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 name="AutoShape 7"/>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AutoShape 8"/>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 name="AutoShape 9"/>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AutoShape 10"/>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 name="AutoShape 11"/>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AutoShape 12"/>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3" name="AutoShape 13"/>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AutoShape 14"/>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5" name="AutoShape 15"/>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AutoShape 16"/>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AutoShape 17"/>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 name="AutoShape 18"/>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9" name="AutoShape 19"/>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AutoShape 20"/>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1" name="AutoShape 21"/>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2" name="AutoShape 22"/>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AutoShape 23"/>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 name="AutoShape 24"/>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5" name="AutoShape 25"/>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6" name="AutoShape 26"/>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7" name="AutoShape 27"/>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8" name="AutoShape 28"/>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9" name="AutoShape 29"/>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0" name="AutoShape 30"/>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1" name="AutoShape 31"/>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2" name="AutoShape 32"/>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3" name="AutoShape 33"/>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6" name="矩形 45"/>
          <p:cNvSpPr/>
          <p:nvPr/>
        </p:nvSpPr>
        <p:spPr>
          <a:xfrm>
            <a:off x="2952320" y="2200606"/>
            <a:ext cx="6370955" cy="1938020"/>
          </a:xfrm>
          <a:prstGeom prst="rect">
            <a:avLst/>
          </a:prstGeom>
        </p:spPr>
        <p:txBody>
          <a:bodyPr wrap="none">
            <a:spAutoFit/>
          </a:bodyPr>
          <a:lstStyle/>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陈依伦：</a:t>
            </a:r>
            <a:r>
              <a:rPr lang="zh-CN" altLang="en-US" sz="2400" kern="100" dirty="0">
                <a:solidFill>
                  <a:prstClr val="black"/>
                </a:solidFill>
                <a:latin typeface="微软雅黑" panose="020B0503020204020204" pitchFamily="34" charset="-122"/>
                <a:ea typeface="微软雅黑" panose="020B0503020204020204" pitchFamily="34" charset="-122"/>
              </a:rPr>
              <a:t>翻转</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的初步制作及整合        </a:t>
            </a:r>
            <a:r>
              <a:rPr lang="en-US" altLang="zh-CN" sz="2400" kern="100" dirty="0" smtClean="0">
                <a:solidFill>
                  <a:prstClr val="black"/>
                </a:solidFill>
                <a:latin typeface="微软雅黑" panose="020B0503020204020204" pitchFamily="34" charset="-122"/>
                <a:ea typeface="微软雅黑" panose="020B0503020204020204" pitchFamily="34" charset="-122"/>
              </a:rPr>
              <a:t>93</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马益</a:t>
            </a:r>
            <a:r>
              <a:rPr lang="zh-CN" altLang="en-US" sz="2400" kern="100" dirty="0" smtClean="0">
                <a:solidFill>
                  <a:prstClr val="black"/>
                </a:solidFill>
                <a:latin typeface="微软雅黑" panose="020B0503020204020204" pitchFamily="34" charset="-122"/>
                <a:ea typeface="微软雅黑" panose="020B0503020204020204" pitchFamily="34" charset="-122"/>
              </a:rPr>
              <a:t>亮：翻转</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92</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en-US" altLang="zh-CN"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smtClean="0">
                <a:solidFill>
                  <a:prstClr val="black"/>
                </a:solidFill>
                <a:latin typeface="微软雅黑" panose="020B0503020204020204" pitchFamily="34" charset="-122"/>
                <a:ea typeface="微软雅黑" panose="020B0503020204020204" pitchFamily="34" charset="-122"/>
              </a:rPr>
              <a:t>吕煜杰：翻转</a:t>
            </a:r>
            <a:r>
              <a:rPr lang="en-US" altLang="zh-CN" sz="2400" kern="100" dirty="0" err="1" smtClean="0">
                <a:solidFill>
                  <a:prstClr val="black"/>
                </a:solidFill>
                <a:latin typeface="微软雅黑" panose="020B0503020204020204" pitchFamily="34" charset="-122"/>
                <a:ea typeface="微软雅黑" panose="020B0503020204020204" pitchFamily="34" charset="-122"/>
              </a:rPr>
              <a:t>ppt</a:t>
            </a:r>
            <a:r>
              <a:rPr lang="zh-CN" altLang="en-US" sz="2400" kern="100" dirty="0" smtClean="0">
                <a:solidFill>
                  <a:prstClr val="black"/>
                </a:solidFill>
                <a:latin typeface="微软雅黑" panose="020B0503020204020204" pitchFamily="34" charset="-122"/>
                <a:ea typeface="微软雅黑" panose="020B0503020204020204" pitchFamily="34" charset="-122"/>
              </a:rPr>
              <a:t>的初步制作                  </a:t>
            </a:r>
            <a:r>
              <a:rPr lang="en-US" altLang="zh-CN" sz="2400" kern="100" dirty="0" smtClean="0">
                <a:solidFill>
                  <a:prstClr val="black"/>
                </a:solidFill>
                <a:latin typeface="微软雅黑" panose="020B0503020204020204" pitchFamily="34" charset="-122"/>
                <a:ea typeface="微软雅黑" panose="020B0503020204020204" pitchFamily="34" charset="-122"/>
              </a:rPr>
              <a:t>90</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zh-CN" altLang="en-US" sz="2400" kern="100" dirty="0" smtClean="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徐毓茜：</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修改，后期制作</a:t>
            </a:r>
            <a:r>
              <a:rPr lang="en-US" altLang="zh-CN" sz="2400" kern="100" dirty="0">
                <a:solidFill>
                  <a:prstClr val="black"/>
                </a:solidFill>
                <a:latin typeface="微软雅黑" panose="020B0503020204020204" pitchFamily="34" charset="-122"/>
                <a:ea typeface="微软雅黑" panose="020B0503020204020204" pitchFamily="34" charset="-122"/>
              </a:rPr>
              <a:t>		</a:t>
            </a:r>
            <a:r>
              <a:rPr lang="en-US" altLang="zh-CN" sz="2400" kern="100" dirty="0" smtClean="0">
                <a:solidFill>
                  <a:prstClr val="black"/>
                </a:solidFill>
                <a:latin typeface="微软雅黑" panose="020B0503020204020204" pitchFamily="34" charset="-122"/>
                <a:ea typeface="微软雅黑" panose="020B0503020204020204" pitchFamily="34" charset="-122"/>
              </a:rPr>
              <a:t>91</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a:p>
            <a:pPr lvl="0">
              <a:defRPr/>
            </a:pPr>
            <a:r>
              <a:rPr lang="zh-CN" altLang="en-US" sz="2400" kern="100" dirty="0">
                <a:solidFill>
                  <a:prstClr val="black"/>
                </a:solidFill>
                <a:latin typeface="微软雅黑" panose="020B0503020204020204" pitchFamily="34" charset="-122"/>
                <a:ea typeface="微软雅黑" panose="020B0503020204020204" pitchFamily="34" charset="-122"/>
              </a:rPr>
              <a:t>陈佳敏：</a:t>
            </a:r>
            <a:r>
              <a:rPr lang="en-US" altLang="zh-CN" sz="2400" kern="100" dirty="0">
                <a:solidFill>
                  <a:prstClr val="black"/>
                </a:solidFill>
                <a:latin typeface="微软雅黑" panose="020B0503020204020204" pitchFamily="34" charset="-122"/>
                <a:ea typeface="微软雅黑" panose="020B0503020204020204" pitchFamily="34" charset="-122"/>
              </a:rPr>
              <a:t>ppt</a:t>
            </a:r>
            <a:r>
              <a:rPr lang="zh-CN" altLang="en-US" sz="2400" kern="100" dirty="0">
                <a:solidFill>
                  <a:prstClr val="black"/>
                </a:solidFill>
                <a:latin typeface="微软雅黑" panose="020B0503020204020204" pitchFamily="34" charset="-122"/>
                <a:ea typeface="微软雅黑" panose="020B0503020204020204" pitchFamily="34" charset="-122"/>
              </a:rPr>
              <a:t>效果检查及文字检查</a:t>
            </a:r>
            <a:r>
              <a:rPr lang="en-US" altLang="zh-CN" sz="2400" kern="100" dirty="0">
                <a:solidFill>
                  <a:prstClr val="black"/>
                </a:solidFill>
                <a:latin typeface="微软雅黑" panose="020B0503020204020204" pitchFamily="34" charset="-122"/>
                <a:ea typeface="微软雅黑" panose="020B0503020204020204" pitchFamily="34" charset="-122"/>
              </a:rPr>
              <a:t>		</a:t>
            </a:r>
            <a:r>
              <a:rPr lang="en-US" altLang="zh-CN" sz="2400" kern="100" dirty="0" smtClean="0">
                <a:solidFill>
                  <a:prstClr val="black"/>
                </a:solidFill>
                <a:latin typeface="微软雅黑" panose="020B0503020204020204" pitchFamily="34" charset="-122"/>
                <a:ea typeface="微软雅黑" panose="020B0503020204020204" pitchFamily="34" charset="-122"/>
              </a:rPr>
              <a:t>92</a:t>
            </a:r>
            <a:r>
              <a:rPr lang="zh-CN" altLang="en-US" sz="2400" kern="100" dirty="0" smtClean="0">
                <a:solidFill>
                  <a:prstClr val="black"/>
                </a:solidFill>
                <a:latin typeface="微软雅黑" panose="020B0503020204020204" pitchFamily="34" charset="-122"/>
                <a:ea typeface="微软雅黑" panose="020B0503020204020204" pitchFamily="34" charset="-122"/>
              </a:rPr>
              <a:t>分</a:t>
            </a:r>
            <a:endParaRPr lang="zh-CN" altLang="en-US" sz="2400" kern="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1291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a:solidFill>
                  <a:srgbClr val="000000"/>
                </a:solidFill>
              </a:rPr>
              <a:t>UML</a:t>
            </a:r>
            <a:r>
              <a:rPr lang="zh-CN" altLang="en-US" sz="6000" b="1" dirty="0">
                <a:solidFill>
                  <a:srgbClr val="000000"/>
                </a:solidFill>
              </a:rPr>
              <a:t>的背景和历史</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任意多边形 22"/>
          <p:cNvSpPr>
            <a:spLocks noChangeArrowheads="1"/>
          </p:cNvSpPr>
          <p:nvPr/>
        </p:nvSpPr>
        <p:spPr bwMode="auto">
          <a:xfrm>
            <a:off x="227451" y="3471278"/>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 name="Object 3"/>
          <p:cNvGraphicFramePr>
            <a:graphicFrameLocks noChangeAspect="1"/>
          </p:cNvGraphicFramePr>
          <p:nvPr/>
        </p:nvGraphicFramePr>
        <p:xfrm>
          <a:off x="3029637" y="2257425"/>
          <a:ext cx="5341937" cy="3167063"/>
        </p:xfrm>
        <a:graphic>
          <a:graphicData uri="http://schemas.openxmlformats.org/presentationml/2006/ole">
            <mc:AlternateContent xmlns:mc="http://schemas.openxmlformats.org/markup-compatibility/2006">
              <mc:Choice xmlns:v="urn:schemas-microsoft-com:vml" Requires="v">
                <p:oleObj spid="_x0000_s1028" name="" r:id="rId1" imgW="3962400" imgH="2371725" progId="Paint.Picture">
                  <p:embed/>
                </p:oleObj>
              </mc:Choice>
              <mc:Fallback>
                <p:oleObj name="" r:id="rId1" imgW="3962400" imgH="237172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637" y="2257425"/>
                        <a:ext cx="5341937"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AutoShape 4"/>
          <p:cNvSpPr/>
          <p:nvPr/>
        </p:nvSpPr>
        <p:spPr bwMode="auto">
          <a:xfrm>
            <a:off x="6384024" y="1773238"/>
            <a:ext cx="1981200" cy="425450"/>
          </a:xfrm>
          <a:prstGeom prst="accentCallout2">
            <a:avLst>
              <a:gd name="adj1" fmla="val 26866"/>
              <a:gd name="adj2" fmla="val -3847"/>
              <a:gd name="adj3" fmla="val 26866"/>
              <a:gd name="adj4" fmla="val -63139"/>
              <a:gd name="adj5" fmla="val 110074"/>
              <a:gd name="adj6" fmla="val -96634"/>
            </a:avLst>
          </a:prstGeom>
          <a:solidFill>
            <a:srgbClr val="99FF99"/>
          </a:solidFill>
          <a:ln w="28575" cmpd="sng">
            <a:solidFill>
              <a:srgbClr val="47979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rPr>
              <a:t>Jim Rumbaugh</a:t>
            </a:r>
            <a:endParaRPr lang="zh-CN" altLang="en-US" sz="2000">
              <a:solidFill>
                <a:schemeClr val="hlink"/>
              </a:solidFill>
            </a:endParaRPr>
          </a:p>
        </p:txBody>
      </p:sp>
      <p:sp>
        <p:nvSpPr>
          <p:cNvPr id="14" name="AutoShape 5"/>
          <p:cNvSpPr/>
          <p:nvPr/>
        </p:nvSpPr>
        <p:spPr bwMode="auto">
          <a:xfrm>
            <a:off x="2166037" y="5208588"/>
            <a:ext cx="1981200" cy="425450"/>
          </a:xfrm>
          <a:prstGeom prst="accentCallout2">
            <a:avLst>
              <a:gd name="adj1" fmla="val 26866"/>
              <a:gd name="adj2" fmla="val 103847"/>
              <a:gd name="adj3" fmla="val 26866"/>
              <a:gd name="adj4" fmla="val 103847"/>
              <a:gd name="adj5" fmla="val -81343"/>
              <a:gd name="adj6" fmla="val 142630"/>
            </a:avLst>
          </a:prstGeom>
          <a:solidFill>
            <a:srgbClr val="99FF99"/>
          </a:solidFill>
          <a:ln w="28575" cmpd="sng">
            <a:solidFill>
              <a:srgbClr val="47979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rPr>
              <a:t>Grady Booch</a:t>
            </a:r>
            <a:endParaRPr lang="zh-CN" altLang="en-US" sz="2000">
              <a:solidFill>
                <a:schemeClr val="hlink"/>
              </a:solidFill>
            </a:endParaRPr>
          </a:p>
        </p:txBody>
      </p:sp>
      <p:sp>
        <p:nvSpPr>
          <p:cNvPr id="15" name="AutoShape 6"/>
          <p:cNvSpPr/>
          <p:nvPr/>
        </p:nvSpPr>
        <p:spPr bwMode="auto">
          <a:xfrm>
            <a:off x="7806424" y="2662238"/>
            <a:ext cx="1981200" cy="425450"/>
          </a:xfrm>
          <a:prstGeom prst="accentCallout2">
            <a:avLst>
              <a:gd name="adj1" fmla="val 26866"/>
              <a:gd name="adj2" fmla="val -3847"/>
              <a:gd name="adj3" fmla="val 26866"/>
              <a:gd name="adj4" fmla="val -3847"/>
              <a:gd name="adj5" fmla="val 174255"/>
              <a:gd name="adj6" fmla="val -16745"/>
            </a:avLst>
          </a:prstGeom>
          <a:solidFill>
            <a:srgbClr val="99FF99"/>
          </a:solidFill>
          <a:ln w="28575" cmpd="sng">
            <a:solidFill>
              <a:srgbClr val="47979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rPr>
              <a:t>Ivar Jacobson</a:t>
            </a:r>
            <a:endParaRPr lang="zh-CN" altLang="en-US" sz="2000">
              <a:solidFill>
                <a:schemeClr val="hlink"/>
              </a:solidFill>
            </a:endParaRPr>
          </a:p>
        </p:txBody>
      </p:sp>
      <p:sp>
        <p:nvSpPr>
          <p:cNvPr id="16" name="Rectangle 2"/>
          <p:cNvSpPr>
            <a:spLocks noGrp="1" noChangeArrowheads="1"/>
          </p:cNvSpPr>
          <p:nvPr>
            <p:ph type="title" idx="4294967295"/>
          </p:nvPr>
        </p:nvSpPr>
        <p:spPr>
          <a:xfrm>
            <a:off x="1944219" y="5548312"/>
            <a:ext cx="8229600" cy="1143000"/>
          </a:xfrm>
        </p:spPr>
        <p:txBody>
          <a:bodyPr/>
          <a:lstStyle/>
          <a:p>
            <a:pPr algn="ctr" eaLnBrk="1" hangingPunct="1"/>
            <a:r>
              <a:rPr lang="zh-CN" altLang="en-US" sz="2400" dirty="0"/>
              <a:t>UML的诞生－ Rational三剑客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upRight)">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upRight)">
                                      <p:cBhvr>
                                        <p:cTn id="1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bldLvl="0" animBg="1" autoUpdateAnimBg="0"/>
      <p:bldP spid="1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2</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405" y="356235"/>
            <a:ext cx="928624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a:solidFill>
                  <a:srgbClr val="000000"/>
                </a:solidFill>
              </a:rPr>
              <a:t>UML</a:t>
            </a:r>
            <a:r>
              <a:rPr lang="zh-CN" altLang="en-US" sz="6000" b="1" dirty="0">
                <a:solidFill>
                  <a:srgbClr val="000000"/>
                </a:solidFill>
              </a:rPr>
              <a:t>的背景和历史【</a:t>
            </a:r>
            <a:r>
              <a:rPr lang="en-US" altLang="zh-CN" sz="6000" b="1" dirty="0">
                <a:solidFill>
                  <a:srgbClr val="000000"/>
                </a:solidFill>
              </a:rPr>
              <a:t>2</a:t>
            </a:r>
            <a:r>
              <a:rPr lang="zh-CN" altLang="en-US" sz="6000" b="1" dirty="0">
                <a:solidFill>
                  <a:srgbClr val="000000"/>
                </a:solidFill>
              </a:rPr>
              <a:t>】</a:t>
            </a:r>
            <a:endParaRPr kumimoji="0" lang="zh-CN" altLang="en-US" sz="6000" b="1" i="0" u="none" strike="noStrike" kern="1200" cap="none" spc="0" normalizeH="0" baseline="0" noProof="0" dirty="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335520"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443469" y="2874491"/>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1415610" y="1608039"/>
            <a:ext cx="921676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ct val="150000"/>
              </a:lnSpc>
              <a:defRPr/>
            </a:pPr>
            <a:r>
              <a:rPr lang="zh-CN" altLang="en-US" sz="2400" b="1" dirty="0" smtClean="0">
                <a:solidFill>
                  <a:srgbClr val="000000"/>
                </a:solidFill>
              </a:rPr>
              <a:t>     从</a:t>
            </a:r>
            <a:r>
              <a:rPr lang="en-US" altLang="zh-CN" sz="2400" b="1" dirty="0">
                <a:solidFill>
                  <a:srgbClr val="000000"/>
                </a:solidFill>
              </a:rPr>
              <a:t>1995</a:t>
            </a:r>
            <a:r>
              <a:rPr lang="zh-CN" altLang="en-US" sz="2400" b="1" dirty="0">
                <a:solidFill>
                  <a:srgbClr val="000000"/>
                </a:solidFill>
              </a:rPr>
              <a:t>年起，三位学者一起合作、共同努力，综合了他们各自原创的面向对象的分析与设计方法，加以扩充改进，并汲取其他同类方法的优点，提出了</a:t>
            </a:r>
            <a:r>
              <a:rPr lang="zh-CN" altLang="en-US" sz="2400" b="1" dirty="0">
                <a:solidFill>
                  <a:srgbClr val="479796"/>
                </a:solidFill>
              </a:rPr>
              <a:t>统一建模语言</a:t>
            </a:r>
            <a:r>
              <a:rPr lang="en-US" altLang="zh-CN" sz="2400" b="1" dirty="0">
                <a:solidFill>
                  <a:srgbClr val="479796"/>
                </a:solidFill>
              </a:rPr>
              <a:t>UML</a:t>
            </a:r>
            <a:r>
              <a:rPr lang="zh-CN" altLang="en-US" sz="2400" b="1" dirty="0">
                <a:solidFill>
                  <a:srgbClr val="000000"/>
                </a:solidFill>
              </a:rPr>
              <a:t>。</a:t>
            </a:r>
            <a:r>
              <a:rPr lang="en-US" altLang="zh-CN" sz="2400" b="1" dirty="0">
                <a:solidFill>
                  <a:srgbClr val="000000"/>
                </a:solidFill>
              </a:rPr>
              <a:t>1997</a:t>
            </a:r>
            <a:r>
              <a:rPr lang="zh-CN" altLang="en-US" sz="2400" b="1" dirty="0">
                <a:solidFill>
                  <a:srgbClr val="000000"/>
                </a:solidFill>
              </a:rPr>
              <a:t>年被美国工业标准化组织</a:t>
            </a:r>
            <a:r>
              <a:rPr lang="en-US" altLang="zh-CN" sz="2400" b="1" dirty="0">
                <a:solidFill>
                  <a:srgbClr val="000000"/>
                </a:solidFill>
              </a:rPr>
              <a:t>OMG</a:t>
            </a:r>
            <a:r>
              <a:rPr lang="zh-CN" altLang="en-US" sz="2400" b="1" dirty="0">
                <a:solidFill>
                  <a:srgbClr val="000000"/>
                </a:solidFill>
              </a:rPr>
              <a:t>（</a:t>
            </a:r>
            <a:r>
              <a:rPr lang="en-US" altLang="zh-CN" sz="2400" b="1" dirty="0">
                <a:solidFill>
                  <a:srgbClr val="000000"/>
                </a:solidFill>
              </a:rPr>
              <a:t>Object Management Group</a:t>
            </a:r>
            <a:r>
              <a:rPr lang="zh-CN" altLang="en-US" sz="2400" b="1" dirty="0">
                <a:solidFill>
                  <a:srgbClr val="000000"/>
                </a:solidFill>
              </a:rPr>
              <a:t>）接受，并发布了</a:t>
            </a:r>
            <a:r>
              <a:rPr lang="en-US" altLang="zh-CN" sz="2400" b="1" dirty="0">
                <a:solidFill>
                  <a:srgbClr val="000000"/>
                </a:solidFill>
              </a:rPr>
              <a:t>UML</a:t>
            </a:r>
            <a:r>
              <a:rPr lang="zh-CN" altLang="en-US" sz="2400" b="1" dirty="0">
                <a:solidFill>
                  <a:srgbClr val="000000"/>
                </a:solidFill>
              </a:rPr>
              <a:t>的标准版本。</a:t>
            </a:r>
            <a:endParaRPr lang="zh-CN" altLang="en-US" sz="2400" b="1" dirty="0">
              <a:solidFill>
                <a:srgbClr val="000000"/>
              </a:solidFill>
            </a:endParaRPr>
          </a:p>
          <a:p>
            <a:pPr lvl="0" eaLnBrk="1" hangingPunct="1">
              <a:lnSpc>
                <a:spcPct val="150000"/>
              </a:lnSpc>
              <a:defRPr/>
            </a:pPr>
            <a:r>
              <a:rPr lang="en-US" altLang="zh-CN" sz="2400" b="1" dirty="0" smtClean="0">
                <a:solidFill>
                  <a:srgbClr val="000000"/>
                </a:solidFill>
              </a:rPr>
              <a:t>    UML</a:t>
            </a:r>
            <a:r>
              <a:rPr lang="zh-CN" altLang="en-US" sz="2400" b="1" dirty="0">
                <a:solidFill>
                  <a:srgbClr val="000000"/>
                </a:solidFill>
              </a:rPr>
              <a:t>一经推出便得到了许多著名计算机厂商如</a:t>
            </a:r>
            <a:r>
              <a:rPr lang="en-US" altLang="zh-CN" sz="2400" b="1" dirty="0">
                <a:solidFill>
                  <a:srgbClr val="000000"/>
                </a:solidFill>
              </a:rPr>
              <a:t>IBM</a:t>
            </a:r>
            <a:r>
              <a:rPr lang="zh-CN" altLang="en-US" sz="2400" b="1" dirty="0">
                <a:solidFill>
                  <a:srgbClr val="000000"/>
                </a:solidFill>
              </a:rPr>
              <a:t>、</a:t>
            </a:r>
            <a:r>
              <a:rPr lang="en-US" altLang="zh-CN" sz="2400" b="1" dirty="0">
                <a:solidFill>
                  <a:srgbClr val="000000"/>
                </a:solidFill>
              </a:rPr>
              <a:t>Sun</a:t>
            </a:r>
            <a:r>
              <a:rPr lang="zh-CN" altLang="en-US" sz="2400" b="1" dirty="0">
                <a:solidFill>
                  <a:srgbClr val="000000"/>
                </a:solidFill>
              </a:rPr>
              <a:t>、</a:t>
            </a:r>
            <a:r>
              <a:rPr lang="en-US" altLang="zh-CN" sz="2400" b="1" dirty="0">
                <a:solidFill>
                  <a:srgbClr val="000000"/>
                </a:solidFill>
              </a:rPr>
              <a:t>HP</a:t>
            </a:r>
            <a:r>
              <a:rPr lang="zh-CN" altLang="en-US" sz="2400" b="1" dirty="0">
                <a:solidFill>
                  <a:srgbClr val="000000"/>
                </a:solidFill>
              </a:rPr>
              <a:t>、</a:t>
            </a:r>
            <a:r>
              <a:rPr lang="en-US" altLang="zh-CN" sz="2400" b="1" dirty="0">
                <a:solidFill>
                  <a:srgbClr val="000000"/>
                </a:solidFill>
              </a:rPr>
              <a:t>Oracle  </a:t>
            </a:r>
            <a:r>
              <a:rPr lang="zh-CN" altLang="en-US" sz="2400" b="1" dirty="0">
                <a:solidFill>
                  <a:srgbClr val="000000"/>
                </a:solidFill>
              </a:rPr>
              <a:t>、</a:t>
            </a:r>
            <a:r>
              <a:rPr lang="en-US" altLang="zh-CN" sz="2400" b="1" dirty="0">
                <a:solidFill>
                  <a:srgbClr val="000000"/>
                </a:solidFill>
              </a:rPr>
              <a:t>Microsoft</a:t>
            </a:r>
            <a:r>
              <a:rPr lang="zh-CN" altLang="en-US" sz="2400" b="1" dirty="0">
                <a:solidFill>
                  <a:srgbClr val="000000"/>
                </a:solidFill>
              </a:rPr>
              <a:t>等的欢迎和支持。现在在美国</a:t>
            </a:r>
            <a:r>
              <a:rPr lang="en-US" altLang="zh-CN" sz="2400" b="1" dirty="0">
                <a:solidFill>
                  <a:srgbClr val="000000"/>
                </a:solidFill>
              </a:rPr>
              <a:t>UML</a:t>
            </a:r>
            <a:r>
              <a:rPr lang="zh-CN" altLang="en-US" sz="2400" b="1" dirty="0">
                <a:solidFill>
                  <a:srgbClr val="000000"/>
                </a:solidFill>
              </a:rPr>
              <a:t>已得到广泛的使用，在国际上</a:t>
            </a:r>
            <a:r>
              <a:rPr lang="en-US" altLang="zh-CN" sz="2400" b="1" dirty="0">
                <a:solidFill>
                  <a:srgbClr val="000000"/>
                </a:solidFill>
              </a:rPr>
              <a:t>UML</a:t>
            </a:r>
            <a:r>
              <a:rPr lang="zh-CN" altLang="en-US" sz="2400" b="1" dirty="0">
                <a:solidFill>
                  <a:srgbClr val="000000"/>
                </a:solidFill>
              </a:rPr>
              <a:t>也正在广泛传播。</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5364" name="文本框 3"/>
          <p:cNvSpPr>
            <a:spLocks noChangeArrowheads="1"/>
          </p:cNvSpPr>
          <p:nvPr/>
        </p:nvSpPr>
        <p:spPr bwMode="auto">
          <a:xfrm>
            <a:off x="2459037" y="309673"/>
            <a:ext cx="6337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1" hangingPunct="1">
              <a:defRPr/>
            </a:pPr>
            <a:r>
              <a:rPr lang="en-US" altLang="zh-CN" sz="6000" b="1" dirty="0">
                <a:solidFill>
                  <a:srgbClr val="000000"/>
                </a:solidFill>
              </a:rPr>
              <a:t>UML</a:t>
            </a:r>
            <a:r>
              <a:rPr lang="zh-CN" altLang="en-US" sz="6000" b="1" dirty="0">
                <a:solidFill>
                  <a:srgbClr val="000000"/>
                </a:solidFill>
              </a:rPr>
              <a:t>体系结构</a:t>
            </a:r>
            <a:endParaRPr kumimoji="0" lang="zh-CN" altLang="en-US" sz="6000" b="1" i="0" u="none" strike="noStrike" kern="1200" cap="none" spc="0" normalizeH="0" baseline="0" noProof="0" dirty="0">
              <a:ln>
                <a:noFill/>
              </a:ln>
              <a:solidFill>
                <a:srgbClr val="7F7F7F"/>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直接连接符 6"/>
          <p:cNvSpPr>
            <a:spLocks noChangeShapeType="1"/>
          </p:cNvSpPr>
          <p:nvPr/>
        </p:nvSpPr>
        <p:spPr bwMode="auto">
          <a:xfrm>
            <a:off x="1199592" y="1628850"/>
            <a:ext cx="9720810" cy="0"/>
          </a:xfrm>
          <a:prstGeom prst="line">
            <a:avLst/>
          </a:prstGeom>
          <a:noFill/>
          <a:ln w="19050">
            <a:solidFill>
              <a:srgbClr val="5DB3B0"/>
            </a:solidFill>
            <a:bevel/>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981200" y="1656795"/>
            <a:ext cx="8229600" cy="4248150"/>
          </a:xfrm>
          <a:prstGeom prst="rect">
            <a:avLst/>
          </a:prstGeom>
          <a:noFill/>
        </p:spPr>
      </p:pic>
      <p:sp>
        <p:nvSpPr>
          <p:cNvPr id="4" name="矩形 3"/>
          <p:cNvSpPr/>
          <p:nvPr/>
        </p:nvSpPr>
        <p:spPr>
          <a:xfrm>
            <a:off x="4727886" y="5943046"/>
            <a:ext cx="2231701" cy="523220"/>
          </a:xfrm>
          <a:prstGeom prst="rect">
            <a:avLst/>
          </a:prstGeom>
        </p:spPr>
        <p:txBody>
          <a:bodyPr wrap="none">
            <a:spAutoFit/>
          </a:bodyPr>
          <a:lstStyle/>
          <a:p>
            <a:r>
              <a:rPr lang="zh-CN" altLang="en-US" sz="2800" dirty="0"/>
              <a:t>“4+1”视图</a:t>
            </a:r>
            <a:endParaRPr lang="zh-CN" altLang="en-US" sz="2800" dirty="0"/>
          </a:p>
        </p:txBody>
      </p:sp>
      <p:sp>
        <p:nvSpPr>
          <p:cNvPr id="2" name="文本框 1"/>
          <p:cNvSpPr txBox="1"/>
          <p:nvPr/>
        </p:nvSpPr>
        <p:spPr>
          <a:xfrm>
            <a:off x="4469765" y="5536565"/>
            <a:ext cx="2315845" cy="368300"/>
          </a:xfrm>
          <a:prstGeom prst="rect">
            <a:avLst/>
          </a:prstGeom>
          <a:noFill/>
        </p:spPr>
        <p:txBody>
          <a:bodyPr wrap="square" rtlCol="0">
            <a:spAutoFit/>
          </a:bodyPr>
          <a:p>
            <a:r>
              <a:rPr lang="zh-CN" altLang="en-US" b="1">
                <a:solidFill>
                  <a:srgbClr val="FF0000"/>
                </a:solidFill>
              </a:rPr>
              <a:t>场景视图</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435"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6000" dirty="0">
                <a:solidFill>
                  <a:srgbClr val="FFFFFF"/>
                </a:solidFill>
                <a:latin typeface="Gungsuh" panose="02030600000101010101" pitchFamily="18" charset="-127"/>
                <a:ea typeface="Gungsuh" panose="02030600000101010101" pitchFamily="18" charset="-127"/>
                <a:sym typeface="Gungsuh" panose="02030600000101010101" pitchFamily="18" charset="-127"/>
              </a:rPr>
              <a:t>3</a:t>
            </a:r>
            <a:endParaRPr kumimoji="0" lang="zh-CN" altLang="en-US" sz="6000" b="0" i="0" u="none" strike="noStrike" kern="1200" cap="none" spc="0" normalizeH="0" baseline="0" noProof="0" dirty="0">
              <a:ln>
                <a:noFill/>
              </a:ln>
              <a:solidFill>
                <a:srgbClr val="FFFFFF"/>
              </a:solidFill>
              <a:effectLst/>
              <a:uLnTx/>
              <a:uFillTx/>
              <a:latin typeface="Gungsuh" panose="02030600000101010101" pitchFamily="18" charset="-127"/>
              <a:ea typeface="Gungsuh" panose="02030600000101010101" pitchFamily="18" charset="-127"/>
              <a:cs typeface="+mn-cs"/>
              <a:sym typeface="Gungsuh" panose="02030600000101010101" pitchFamily="18" charset="-127"/>
            </a:endParaRPr>
          </a:p>
        </p:txBody>
      </p:sp>
      <p:sp>
        <p:nvSpPr>
          <p:cNvPr id="18436" name="文本框 3"/>
          <p:cNvSpPr>
            <a:spLocks noChangeArrowheads="1"/>
          </p:cNvSpPr>
          <p:nvPr/>
        </p:nvSpPr>
        <p:spPr bwMode="auto">
          <a:xfrm>
            <a:off x="2351088" y="355937"/>
            <a:ext cx="7129194"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defRPr/>
            </a:pPr>
            <a:r>
              <a:rPr lang="en-US" altLang="zh-CN" sz="6000" b="1" dirty="0" smtClean="0">
                <a:solidFill>
                  <a:srgbClr val="000000"/>
                </a:solidFill>
              </a:rPr>
              <a:t>UML</a:t>
            </a:r>
            <a:r>
              <a:rPr lang="zh-CN" altLang="en-US" sz="6000" b="1" dirty="0" smtClean="0">
                <a:solidFill>
                  <a:srgbClr val="000000"/>
                </a:solidFill>
              </a:rPr>
              <a:t>体系结构【</a:t>
            </a:r>
            <a:r>
              <a:rPr lang="en-US" altLang="zh-CN" sz="6000" b="1" dirty="0" smtClean="0">
                <a:solidFill>
                  <a:srgbClr val="000000"/>
                </a:solidFill>
              </a:rPr>
              <a:t>3</a:t>
            </a:r>
            <a:r>
              <a:rPr lang="zh-CN" altLang="en-US" sz="6000" b="1" dirty="0" smtClean="0">
                <a:solidFill>
                  <a:srgbClr val="000000"/>
                </a:solidFill>
              </a:rPr>
              <a:t>】</a:t>
            </a:r>
            <a:endParaRPr kumimoji="0" lang="zh-CN" altLang="en-US" sz="6000" b="1" i="0" u="none" strike="noStrike" kern="1200" cap="none" spc="0" normalizeH="0" baseline="0" noProof="0" dirty="0" smtClean="0">
              <a:ln>
                <a:noFill/>
              </a:ln>
              <a:solidFill>
                <a:srgbClr val="000000"/>
              </a:solidFill>
              <a:effectLst/>
              <a:uLnTx/>
              <a:uFillTx/>
              <a:latin typeface="造字工房悦黑体验版纤细体"/>
              <a:ea typeface="造字工房悦黑体验版纤细体"/>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任意多边形 16"/>
          <p:cNvSpPr>
            <a:spLocks noChangeArrowheads="1"/>
          </p:cNvSpPr>
          <p:nvPr/>
        </p:nvSpPr>
        <p:spPr bwMode="auto">
          <a:xfrm>
            <a:off x="335520"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任意多边形 22"/>
          <p:cNvSpPr>
            <a:spLocks noChangeArrowheads="1"/>
          </p:cNvSpPr>
          <p:nvPr/>
        </p:nvSpPr>
        <p:spPr bwMode="auto">
          <a:xfrm>
            <a:off x="443469" y="2874491"/>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30"/>
          <p:cNvSpPr>
            <a:spLocks noChangeArrowheads="1"/>
          </p:cNvSpPr>
          <p:nvPr/>
        </p:nvSpPr>
        <p:spPr bwMode="auto">
          <a:xfrm>
            <a:off x="1445418" y="2132892"/>
            <a:ext cx="1033905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lnSpc>
                <a:spcPct val="150000"/>
              </a:lnSpc>
              <a:defRPr/>
            </a:pPr>
            <a:r>
              <a:rPr lang="zh-CN" altLang="en-US" sz="2000" b="1" dirty="0">
                <a:solidFill>
                  <a:srgbClr val="000000"/>
                </a:solidFill>
              </a:rPr>
              <a:t>逻辑视图（</a:t>
            </a:r>
            <a:r>
              <a:rPr lang="zh-CN" altLang="en-US" sz="2000" b="1" dirty="0">
                <a:solidFill>
                  <a:srgbClr val="479796"/>
                </a:solidFill>
              </a:rPr>
              <a:t>表示系统的概念设计</a:t>
            </a:r>
            <a:r>
              <a:rPr lang="zh-CN" altLang="en-US" sz="2000" b="1" dirty="0">
                <a:solidFill>
                  <a:srgbClr val="000000"/>
                </a:solidFill>
              </a:rPr>
              <a:t>）：类图（</a:t>
            </a:r>
            <a:r>
              <a:rPr lang="en-US" altLang="zh-CN" sz="2000" b="1" dirty="0">
                <a:solidFill>
                  <a:srgbClr val="000000"/>
                </a:solidFill>
              </a:rPr>
              <a:t>class diagram</a:t>
            </a:r>
            <a:r>
              <a:rPr lang="zh-CN" altLang="en-US" sz="2000" b="1" dirty="0">
                <a:solidFill>
                  <a:srgbClr val="000000"/>
                </a:solidFill>
              </a:rPr>
              <a:t>）；协同图（</a:t>
            </a:r>
            <a:r>
              <a:rPr lang="en-US" altLang="zh-CN" sz="2000" b="1" dirty="0" smtClean="0">
                <a:solidFill>
                  <a:srgbClr val="000000"/>
                </a:solidFill>
              </a:rPr>
              <a:t>collaboration diagram</a:t>
            </a:r>
            <a:r>
              <a:rPr lang="zh-CN" altLang="en-US" sz="2000" b="1" dirty="0">
                <a:solidFill>
                  <a:srgbClr val="000000"/>
                </a:solidFill>
              </a:rPr>
              <a:t>）；序列图（</a:t>
            </a:r>
            <a:r>
              <a:rPr lang="en-US" altLang="zh-CN" sz="2000" b="1" dirty="0">
                <a:solidFill>
                  <a:srgbClr val="000000"/>
                </a:solidFill>
              </a:rPr>
              <a:t>sequence diagram</a:t>
            </a:r>
            <a:r>
              <a:rPr lang="zh-CN" altLang="en-US" sz="2000" b="1" dirty="0">
                <a:solidFill>
                  <a:srgbClr val="000000"/>
                </a:solidFill>
              </a:rPr>
              <a:t>）；状态图（</a:t>
            </a:r>
            <a:r>
              <a:rPr lang="en-US" altLang="zh-CN" sz="2000" b="1" dirty="0" err="1" smtClean="0">
                <a:solidFill>
                  <a:srgbClr val="000000"/>
                </a:solidFill>
              </a:rPr>
              <a:t>statechart</a:t>
            </a:r>
            <a:r>
              <a:rPr lang="en-US" altLang="zh-CN" sz="2000" b="1" dirty="0" smtClean="0">
                <a:solidFill>
                  <a:srgbClr val="000000"/>
                </a:solidFill>
              </a:rPr>
              <a:t> diagram</a:t>
            </a:r>
            <a:r>
              <a:rPr lang="zh-CN" altLang="en-US" sz="2000" b="1" dirty="0">
                <a:solidFill>
                  <a:srgbClr val="000000"/>
                </a:solidFill>
              </a:rPr>
              <a:t>）；活动图（</a:t>
            </a:r>
            <a:r>
              <a:rPr lang="en-US" altLang="zh-CN" sz="2000" b="1" dirty="0">
                <a:solidFill>
                  <a:srgbClr val="000000"/>
                </a:solidFill>
              </a:rPr>
              <a:t>activity diagram</a:t>
            </a:r>
            <a:r>
              <a:rPr lang="zh-CN" altLang="en-US" sz="2000" b="1" dirty="0">
                <a:solidFill>
                  <a:srgbClr val="000000"/>
                </a:solidFill>
              </a:rPr>
              <a:t>）；</a:t>
            </a:r>
            <a:endParaRPr lang="zh-CN" altLang="en-US" sz="2000" b="1" dirty="0">
              <a:solidFill>
                <a:srgbClr val="000000"/>
              </a:solidFill>
            </a:endParaRPr>
          </a:p>
          <a:p>
            <a:pPr lvl="0" eaLnBrk="1" hangingPunct="1">
              <a:lnSpc>
                <a:spcPct val="150000"/>
              </a:lnSpc>
              <a:defRPr/>
            </a:pPr>
            <a:r>
              <a:rPr lang="zh-CN" altLang="en-US" sz="2000" b="1" dirty="0">
                <a:solidFill>
                  <a:srgbClr val="000000"/>
                </a:solidFill>
              </a:rPr>
              <a:t>进程视图（</a:t>
            </a:r>
            <a:r>
              <a:rPr lang="zh-CN" altLang="en-US" sz="2000" b="1" dirty="0">
                <a:solidFill>
                  <a:srgbClr val="479796"/>
                </a:solidFill>
              </a:rPr>
              <a:t>系统中并发执行和同步的情况</a:t>
            </a:r>
            <a:r>
              <a:rPr lang="zh-CN" altLang="en-US" sz="2000" b="1" dirty="0">
                <a:solidFill>
                  <a:srgbClr val="000000"/>
                </a:solidFill>
              </a:rPr>
              <a:t>）：组件图（</a:t>
            </a:r>
            <a:r>
              <a:rPr lang="en-US" altLang="zh-CN" sz="2000" b="1" dirty="0">
                <a:solidFill>
                  <a:srgbClr val="000000"/>
                </a:solidFill>
              </a:rPr>
              <a:t>component diagram</a:t>
            </a:r>
            <a:r>
              <a:rPr lang="zh-CN" altLang="en-US" sz="2000" b="1" dirty="0">
                <a:solidFill>
                  <a:srgbClr val="000000"/>
                </a:solidFill>
              </a:rPr>
              <a:t>）；</a:t>
            </a:r>
            <a:endParaRPr lang="zh-CN" altLang="en-US" sz="2000" b="1" dirty="0">
              <a:solidFill>
                <a:srgbClr val="000000"/>
              </a:solidFill>
            </a:endParaRPr>
          </a:p>
          <a:p>
            <a:pPr lvl="0" eaLnBrk="1" hangingPunct="1">
              <a:lnSpc>
                <a:spcPct val="150000"/>
              </a:lnSpc>
              <a:defRPr/>
            </a:pPr>
            <a:r>
              <a:rPr lang="zh-CN" altLang="en-US" sz="2000" b="1" dirty="0">
                <a:solidFill>
                  <a:srgbClr val="000000"/>
                </a:solidFill>
              </a:rPr>
              <a:t>开发视图（</a:t>
            </a:r>
            <a:r>
              <a:rPr lang="zh-CN" altLang="en-US" sz="2000" b="1" dirty="0">
                <a:solidFill>
                  <a:srgbClr val="479796"/>
                </a:solidFill>
              </a:rPr>
              <a:t>系统构建的组成结构、物理实现</a:t>
            </a:r>
            <a:r>
              <a:rPr lang="zh-CN" altLang="en-US" sz="2000" b="1" dirty="0">
                <a:solidFill>
                  <a:srgbClr val="000000"/>
                </a:solidFill>
              </a:rPr>
              <a:t>）：组件图；</a:t>
            </a:r>
            <a:endParaRPr lang="zh-CN" altLang="en-US" sz="2000" b="1" dirty="0">
              <a:solidFill>
                <a:srgbClr val="000000"/>
              </a:solidFill>
            </a:endParaRPr>
          </a:p>
          <a:p>
            <a:pPr lvl="0" eaLnBrk="1" hangingPunct="1">
              <a:lnSpc>
                <a:spcPct val="150000"/>
              </a:lnSpc>
              <a:defRPr/>
            </a:pPr>
            <a:r>
              <a:rPr lang="zh-CN" altLang="en-US" sz="2000" b="1" dirty="0">
                <a:solidFill>
                  <a:srgbClr val="000000"/>
                </a:solidFill>
              </a:rPr>
              <a:t>物理视图（</a:t>
            </a:r>
            <a:r>
              <a:rPr lang="zh-CN" altLang="en-US" sz="2000" b="1" dirty="0">
                <a:solidFill>
                  <a:srgbClr val="479796"/>
                </a:solidFill>
              </a:rPr>
              <a:t>系统硬件的物理结构</a:t>
            </a:r>
            <a:r>
              <a:rPr lang="zh-CN" altLang="en-US" sz="2000" b="1" dirty="0">
                <a:solidFill>
                  <a:srgbClr val="000000"/>
                </a:solidFill>
              </a:rPr>
              <a:t>）：部署图（</a:t>
            </a:r>
            <a:r>
              <a:rPr lang="en-US" altLang="zh-CN" sz="2000" b="1" dirty="0">
                <a:solidFill>
                  <a:srgbClr val="000000"/>
                </a:solidFill>
              </a:rPr>
              <a:t>deployment diagram</a:t>
            </a:r>
            <a:r>
              <a:rPr lang="zh-CN" altLang="en-US" sz="2000" b="1" dirty="0">
                <a:solidFill>
                  <a:srgbClr val="000000"/>
                </a:solidFill>
              </a:rPr>
              <a:t>）；</a:t>
            </a:r>
            <a:endParaRPr lang="zh-CN" altLang="en-US" sz="2000" b="1" dirty="0">
              <a:solidFill>
                <a:srgbClr val="000000"/>
              </a:solidFill>
            </a:endParaRPr>
          </a:p>
          <a:p>
            <a:pPr lvl="0" eaLnBrk="1" hangingPunct="1">
              <a:lnSpc>
                <a:spcPct val="150000"/>
              </a:lnSpc>
              <a:defRPr/>
            </a:pPr>
            <a:r>
              <a:rPr lang="zh-CN" altLang="en-US" sz="2000" b="1" dirty="0">
                <a:solidFill>
                  <a:srgbClr val="000000"/>
                </a:solidFill>
              </a:rPr>
              <a:t>剧情（</a:t>
            </a:r>
            <a:r>
              <a:rPr lang="zh-CN" altLang="en-US" sz="2000" b="1" dirty="0">
                <a:solidFill>
                  <a:srgbClr val="479796"/>
                </a:solidFill>
              </a:rPr>
              <a:t>描述系统的功能性需求</a:t>
            </a:r>
            <a:r>
              <a:rPr lang="zh-CN" altLang="en-US" sz="2000" b="1" dirty="0">
                <a:solidFill>
                  <a:srgbClr val="000000"/>
                </a:solidFill>
              </a:rPr>
              <a:t>）：用例图（</a:t>
            </a:r>
            <a:r>
              <a:rPr lang="en-US" altLang="zh-CN" sz="2000" b="1" dirty="0">
                <a:solidFill>
                  <a:srgbClr val="000000"/>
                </a:solidFill>
              </a:rPr>
              <a:t>use case diagram</a:t>
            </a:r>
            <a:r>
              <a:rPr lang="zh-CN" altLang="en-US" sz="2000" b="1" dirty="0">
                <a:solidFill>
                  <a:srgbClr val="000000"/>
                </a:solidFill>
              </a:rPr>
              <a:t>）；协同图；序列图。</a:t>
            </a:r>
            <a:endParaRPr lang="zh-CN" altLang="en-US" sz="2000" b="1" dirty="0">
              <a:solidFill>
                <a:srgbClr val="000000"/>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i"/>
  <p:tag name="KSO_WM_UNIT_INDEX" val="1_1"/>
  <p:tag name="KSO_WM_UNIT_ID" val="custom20180911_30*l_i*1_1"/>
  <p:tag name="KSO_WM_UNIT_LAYERLEVEL" val="1_1"/>
  <p:tag name="KSO_WM_DIAGRAM_GROUP_CODE" val="l1-10"/>
  <p:tag name="KSO_WM_UNIT_FILL_FORE_SCHEMECOLOR_INDEX" val="7"/>
  <p:tag name="KSO_WM_UNIT_FILL_TYPE" val="1"/>
  <p:tag name="KSO_WM_UNIT_TEXT_FILL_FORE_SCHEMECOLOR_INDEX" val="13"/>
  <p:tag name="KSO_WM_UNIT_TEXT_FILL_TYPE" val="1"/>
  <p:tag name="KSO_WM_UNIT_USESOURCEFORMAT_APPLY" val="1"/>
</p:tagLst>
</file>

<file path=ppt/tags/tag10.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2_1"/>
  <p:tag name="KSO_WM_UNIT_ID" val="custom20180911_30*l_h_a*1_2_1"/>
  <p:tag name="KSO_WM_UNIT_LAYERLEVEL" val="1_1_1"/>
  <p:tag name="KSO_WM_UNIT_VALUE" val="9"/>
  <p:tag name="KSO_WM_UNIT_HIGHLIGHT" val="0"/>
  <p:tag name="KSO_WM_UNIT_COMPATIBLE" val="0"/>
  <p:tag name="KSO_WM_UNIT_CLEAR" val="0"/>
  <p:tag name="KSO_WM_UNIT_PRESET_TEXT_INDEX" val="3"/>
  <p:tag name="KSO_WM_UNIT_PRESET_TEXT_LEN" val="12"/>
  <p:tag name="KSO_WM_DIAGRAM_GROUP_CODE" val="l1-10"/>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f"/>
  <p:tag name="KSO_WM_UNIT_INDEX" val="1_2_1"/>
  <p:tag name="KSO_WM_UNIT_ID" val="custom20180911_30*l_h_f*1_2_1"/>
  <p:tag name="KSO_WM_UNIT_LAYERLEVEL" val="1_1_1"/>
  <p:tag name="KSO_WM_UNIT_VALUE" val="48"/>
  <p:tag name="KSO_WM_UNIT_HIGHLIGHT" val="0"/>
  <p:tag name="KSO_WM_UNIT_COMPATIBLE" val="0"/>
  <p:tag name="KSO_WM_UNIT_CLEAR" val="0"/>
  <p:tag name="KSO_WM_UNIT_PRESET_TEXT_INDEX" val="4"/>
  <p:tag name="KSO_WM_UNIT_PRESET_TEXT_LEN" val="57"/>
  <p:tag name="KSO_WM_DIAGRAM_GROUP_CODE" val="l1-10"/>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4_1"/>
  <p:tag name="KSO_WM_UNIT_ID" val="custom20180911_30*l_h_a*1_4_1"/>
  <p:tag name="KSO_WM_UNIT_LAYERLEVEL" val="1_1_1"/>
  <p:tag name="KSO_WM_UNIT_VALUE" val="9"/>
  <p:tag name="KSO_WM_UNIT_HIGHLIGHT" val="0"/>
  <p:tag name="KSO_WM_UNIT_COMPATIBLE" val="0"/>
  <p:tag name="KSO_WM_UNIT_CLEAR" val="0"/>
  <p:tag name="KSO_WM_UNIT_PRESET_TEXT_INDEX" val="3"/>
  <p:tag name="KSO_WM_UNIT_PRESET_TEXT_LEN" val="12"/>
  <p:tag name="KSO_WM_DIAGRAM_GROUP_CODE" val="l1-10"/>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f"/>
  <p:tag name="KSO_WM_UNIT_INDEX" val="1_4_1"/>
  <p:tag name="KSO_WM_UNIT_ID" val="custom20180911_30*l_h_f*1_4_1"/>
  <p:tag name="KSO_WM_UNIT_LAYERLEVEL" val="1_1_1"/>
  <p:tag name="KSO_WM_UNIT_VALUE" val="48"/>
  <p:tag name="KSO_WM_UNIT_HIGHLIGHT" val="0"/>
  <p:tag name="KSO_WM_UNIT_COMPATIBLE" val="0"/>
  <p:tag name="KSO_WM_UNIT_CLEAR" val="0"/>
  <p:tag name="KSO_WM_UNIT_PRESET_TEXT_INDEX" val="4"/>
  <p:tag name="KSO_WM_UNIT_PRESET_TEXT_LEN" val="57"/>
  <p:tag name="KSO_WM_DIAGRAM_GROUP_CODE" val="l1-10"/>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a"/>
  <p:tag name="KSO_WM_UNIT_INDEX" val="1"/>
  <p:tag name="KSO_WM_UNIT_ID" val="custom20180911_39*a*1"/>
  <p:tag name="KSO_WM_UNIT_LAYERLEVEL" val="1"/>
  <p:tag name="KSO_WM_UNIT_VALUE" val="13"/>
  <p:tag name="KSO_WM_UNIT_ISCONTENTSTITLE" val="0"/>
  <p:tag name="KSO_WM_UNIT_HIGHLIGHT" val="0"/>
  <p:tag name="KSO_WM_UNIT_COMPATIBLE" val="0"/>
  <p:tag name="KSO_WM_UNIT_CLEAR"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i"/>
  <p:tag name="KSO_WM_UNIT_INDEX" val="1_1_2"/>
  <p:tag name="KSO_WM_UNIT_ID" val="custom20180911_30*l_h_i*1_1_2"/>
  <p:tag name="KSO_WM_UNIT_LAYERLEVEL" val="1_1_1"/>
  <p:tag name="KSO_WM_DIAGRAM_GROUP_CODE" val="l1-10"/>
  <p:tag name="KSO_WM_UNIT_FILL_FORE_SCHEMECOLOR_INDEX" val="6"/>
  <p:tag name="KSO_WM_UNIT_FILL_TYPE" val="1"/>
  <p:tag name="KSO_WM_UNIT_TEXT_FILL_FORE_SCHEMECOLOR_INDEX" val="2"/>
  <p:tag name="KSO_WM_UNIT_TEXT_FILL_TYPE" val="1"/>
  <p:tag name="KSO_WM_UNIT_USESOURCEFORMAT_APPLY"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1_1"/>
  <p:tag name="KSO_WM_UNIT_ID" val="custom20180911_19*l_h_a*1_1_1"/>
  <p:tag name="KSO_WM_UNIT_LAYERLEVEL" val="1_1_1"/>
  <p:tag name="KSO_WM_UNIT_VALUE" val="8"/>
  <p:tag name="KSO_WM_UNIT_HIGHLIGHT" val="0"/>
  <p:tag name="KSO_WM_UNIT_COMPATIBLE" val="0"/>
  <p:tag name="KSO_WM_UNIT_CLEAR" val="0"/>
  <p:tag name="KSO_WM_UNIT_PRESET_TEXT_INDEX" val="3"/>
  <p:tag name="KSO_WM_UNIT_PRESET_TEXT_LEN" val="12"/>
  <p:tag name="KSO_WM_DIAGRAM_GROUP_CODE" val="l1-6"/>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2_1"/>
  <p:tag name="KSO_WM_UNIT_ID" val="custom20180911_19*l_h_a*1_2_1"/>
  <p:tag name="KSO_WM_UNIT_LAYERLEVEL" val="1_1_1"/>
  <p:tag name="KSO_WM_UNIT_VALUE" val="8"/>
  <p:tag name="KSO_WM_UNIT_HIGHLIGHT" val="0"/>
  <p:tag name="KSO_WM_UNIT_COMPATIBLE" val="0"/>
  <p:tag name="KSO_WM_UNIT_CLEAR" val="0"/>
  <p:tag name="KSO_WM_UNIT_PRESET_TEXT_INDEX" val="3"/>
  <p:tag name="KSO_WM_UNIT_PRESET_TEXT_LEN" val="12"/>
  <p:tag name="KSO_WM_DIAGRAM_GROUP_CODE" val="l1-6"/>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i"/>
  <p:tag name="KSO_WM_UNIT_INDEX" val="1_2_2"/>
  <p:tag name="KSO_WM_UNIT_ID" val="custom20180911_30*l_h_i*1_2_2"/>
  <p:tag name="KSO_WM_UNIT_LAYERLEVEL" val="1_1_1"/>
  <p:tag name="KSO_WM_DIAGRAM_GROUP_CODE" val="l1-10"/>
  <p:tag name="KSO_WM_UNIT_FILL_FORE_SCHEMECOLOR_INDEX" val="6"/>
  <p:tag name="KSO_WM_UNIT_FILL_TYPE" val="1"/>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i"/>
  <p:tag name="KSO_WM_UNIT_INDEX" val="1_3_2"/>
  <p:tag name="KSO_WM_UNIT_ID" val="custom20180911_30*l_h_i*1_3_2"/>
  <p:tag name="KSO_WM_UNIT_LAYERLEVEL" val="1_1_1"/>
  <p:tag name="KSO_WM_DIAGRAM_GROUP_CODE" val="l1-10"/>
  <p:tag name="KSO_WM_UNIT_FILL_FORE_SCHEMECOLOR_INDEX" val="6"/>
  <p:tag name="KSO_WM_UNIT_FILL_TYPE" val="1"/>
  <p:tag name="KSO_WM_UNIT_TEXT_FILL_FORE_SCHEMECOLOR_INDEX" val="2"/>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i"/>
  <p:tag name="KSO_WM_UNIT_INDEX" val="1_4_2"/>
  <p:tag name="KSO_WM_UNIT_ID" val="custom20180911_30*l_h_i*1_4_2"/>
  <p:tag name="KSO_WM_UNIT_LAYERLEVEL" val="1_1_1"/>
  <p:tag name="KSO_WM_DIAGRAM_GROUP_CODE" val="l1-10"/>
  <p:tag name="KSO_WM_UNIT_FILL_FORE_SCHEMECOLOR_INDEX" val="6"/>
  <p:tag name="KSO_WM_UNIT_FILL_TYPE" val="1"/>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3_1"/>
  <p:tag name="KSO_WM_UNIT_ID" val="custom20180911_30*l_h_a*1_3_1"/>
  <p:tag name="KSO_WM_UNIT_LAYERLEVEL" val="1_1_1"/>
  <p:tag name="KSO_WM_UNIT_VALUE" val="9"/>
  <p:tag name="KSO_WM_UNIT_HIGHLIGHT" val="0"/>
  <p:tag name="KSO_WM_UNIT_COMPATIBLE" val="0"/>
  <p:tag name="KSO_WM_UNIT_CLEAR" val="0"/>
  <p:tag name="KSO_WM_UNIT_PRESET_TEXT_INDEX" val="3"/>
  <p:tag name="KSO_WM_UNIT_PRESET_TEXT_LEN" val="12"/>
  <p:tag name="KSO_WM_DIAGRAM_GROUP_CODE" val="l1-10"/>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f"/>
  <p:tag name="KSO_WM_UNIT_INDEX" val="1_3_1"/>
  <p:tag name="KSO_WM_UNIT_ID" val="custom20180911_30*l_h_f*1_3_1"/>
  <p:tag name="KSO_WM_UNIT_LAYERLEVEL" val="1_1_1"/>
  <p:tag name="KSO_WM_UNIT_VALUE" val="48"/>
  <p:tag name="KSO_WM_UNIT_HIGHLIGHT" val="0"/>
  <p:tag name="KSO_WM_UNIT_COMPATIBLE" val="0"/>
  <p:tag name="KSO_WM_UNIT_CLEAR" val="0"/>
  <p:tag name="KSO_WM_UNIT_PRESET_TEXT_INDEX" val="4"/>
  <p:tag name="KSO_WM_UNIT_PRESET_TEXT_LEN" val="57"/>
  <p:tag name="KSO_WM_DIAGRAM_GROUP_CODE" val="l1-10"/>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a"/>
  <p:tag name="KSO_WM_UNIT_INDEX" val="1_1_1"/>
  <p:tag name="KSO_WM_UNIT_ID" val="custom20180911_30*l_h_a*1_1_1"/>
  <p:tag name="KSO_WM_UNIT_LAYERLEVEL" val="1_1_1"/>
  <p:tag name="KSO_WM_UNIT_VALUE" val="9"/>
  <p:tag name="KSO_WM_UNIT_HIGHLIGHT" val="0"/>
  <p:tag name="KSO_WM_UNIT_COMPATIBLE" val="0"/>
  <p:tag name="KSO_WM_UNIT_CLEAR" val="0"/>
  <p:tag name="KSO_WM_UNIT_PRESET_TEXT_INDEX" val="3"/>
  <p:tag name="KSO_WM_UNIT_PRESET_TEXT_LEN" val="12"/>
  <p:tag name="KSO_WM_DIAGRAM_GROUP_CODE" val="l1-10"/>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20180911"/>
  <p:tag name="KSO_WM_UNIT_TYPE" val="l_h_f"/>
  <p:tag name="KSO_WM_UNIT_INDEX" val="1_1_1"/>
  <p:tag name="KSO_WM_UNIT_ID" val="custom20180911_30*l_h_f*1_1_1"/>
  <p:tag name="KSO_WM_UNIT_LAYERLEVEL" val="1_1_1"/>
  <p:tag name="KSO_WM_UNIT_VALUE" val="48"/>
  <p:tag name="KSO_WM_UNIT_HIGHLIGHT" val="0"/>
  <p:tag name="KSO_WM_UNIT_COMPATIBLE" val="0"/>
  <p:tag name="KSO_WM_UNIT_CLEAR" val="0"/>
  <p:tag name="KSO_WM_UNIT_PRESET_TEXT_INDEX" val="4"/>
  <p:tag name="KSO_WM_UNIT_PRESET_TEXT_LEN" val="57"/>
  <p:tag name="KSO_WM_DIAGRAM_GROUP_CODE" val="l1-10"/>
  <p:tag name="KSO_WM_UNIT_TEXT_FILL_FORE_SCHEMECOLOR_INDEX" val="14"/>
  <p:tag name="KSO_WM_UNIT_TEXT_FILL_TYPE" val="1"/>
  <p:tag name="KSO_WM_UNIT_USESOURCEFORMAT_APPLY" val="1"/>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6494</Words>
  <Application>WPS 演示</Application>
  <PresentationFormat>宽屏</PresentationFormat>
  <Paragraphs>579</Paragraphs>
  <Slides>57</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7" baseType="lpstr">
      <vt:lpstr>Arial</vt:lpstr>
      <vt:lpstr>宋体</vt:lpstr>
      <vt:lpstr>Wingdings</vt:lpstr>
      <vt:lpstr>Calibri</vt:lpstr>
      <vt:lpstr>微软雅黑</vt:lpstr>
      <vt:lpstr>造字工房悦黑体验版纤细体</vt:lpstr>
      <vt:lpstr>Gulim</vt:lpstr>
      <vt:lpstr>幼圆</vt:lpstr>
      <vt:lpstr>Gungsuh</vt:lpstr>
      <vt:lpstr>Impact</vt:lpstr>
      <vt:lpstr>黑体</vt:lpstr>
      <vt:lpstr>Arial Unicode MS</vt:lpstr>
      <vt:lpstr>Microsoft JhengHei UI Light</vt:lpstr>
      <vt:lpstr>张海山锐线体简</vt:lpstr>
      <vt:lpstr>Times New Roman</vt:lpstr>
      <vt:lpstr>楷体_GB2312</vt:lpstr>
      <vt:lpstr>Malgun Gothic</vt:lpstr>
      <vt:lpstr>新宋体</vt:lpstr>
      <vt:lpstr>Office 主题</vt:lpstr>
      <vt:lpstr>Paint.Picture</vt:lpstr>
      <vt:lpstr>PowerPoint 演示文稿</vt:lpstr>
      <vt:lpstr>PowerPoint 演示文稿</vt:lpstr>
      <vt:lpstr>PowerPoint 演示文稿</vt:lpstr>
      <vt:lpstr>PowerPoint 演示文稿</vt:lpstr>
      <vt:lpstr>PowerPoint 演示文稿</vt:lpstr>
      <vt:lpstr>UML的诞生－ Rational三剑客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126</cp:revision>
  <dcterms:created xsi:type="dcterms:W3CDTF">2014-01-18T01:07:00Z</dcterms:created>
  <dcterms:modified xsi:type="dcterms:W3CDTF">2018-12-25T16:56:31Z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