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8"/>
  </p:notesMasterIdLst>
  <p:sldIdLst>
    <p:sldId id="256" r:id="rId2"/>
    <p:sldId id="309" r:id="rId3"/>
    <p:sldId id="311" r:id="rId4"/>
    <p:sldId id="316" r:id="rId5"/>
    <p:sldId id="310" r:id="rId6"/>
    <p:sldId id="312" r:id="rId7"/>
    <p:sldId id="314" r:id="rId8"/>
    <p:sldId id="257" r:id="rId9"/>
    <p:sldId id="313" r:id="rId10"/>
    <p:sldId id="365" r:id="rId11"/>
    <p:sldId id="260" r:id="rId12"/>
    <p:sldId id="315" r:id="rId13"/>
    <p:sldId id="353" r:id="rId14"/>
    <p:sldId id="320" r:id="rId15"/>
    <p:sldId id="259" r:id="rId16"/>
    <p:sldId id="355" r:id="rId17"/>
    <p:sldId id="261" r:id="rId18"/>
    <p:sldId id="322" r:id="rId19"/>
    <p:sldId id="328" r:id="rId20"/>
    <p:sldId id="324" r:id="rId21"/>
    <p:sldId id="335" r:id="rId22"/>
    <p:sldId id="337" r:id="rId23"/>
    <p:sldId id="336" r:id="rId24"/>
    <p:sldId id="357" r:id="rId25"/>
    <p:sldId id="358" r:id="rId26"/>
    <p:sldId id="359" r:id="rId27"/>
    <p:sldId id="360" r:id="rId28"/>
    <p:sldId id="361" r:id="rId29"/>
    <p:sldId id="363" r:id="rId30"/>
    <p:sldId id="364" r:id="rId31"/>
    <p:sldId id="362" r:id="rId32"/>
    <p:sldId id="356" r:id="rId33"/>
    <p:sldId id="318" r:id="rId34"/>
    <p:sldId id="329" r:id="rId35"/>
    <p:sldId id="340" r:id="rId36"/>
    <p:sldId id="344" r:id="rId37"/>
    <p:sldId id="346" r:id="rId38"/>
    <p:sldId id="343" r:id="rId39"/>
    <p:sldId id="323" r:id="rId40"/>
    <p:sldId id="321" r:id="rId41"/>
    <p:sldId id="327" r:id="rId42"/>
    <p:sldId id="326" r:id="rId43"/>
    <p:sldId id="325" r:id="rId44"/>
    <p:sldId id="332" r:id="rId45"/>
    <p:sldId id="330" r:id="rId46"/>
    <p:sldId id="339" r:id="rId47"/>
    <p:sldId id="347" r:id="rId48"/>
    <p:sldId id="352" r:id="rId49"/>
    <p:sldId id="350" r:id="rId50"/>
    <p:sldId id="348" r:id="rId51"/>
    <p:sldId id="349" r:id="rId52"/>
    <p:sldId id="351" r:id="rId53"/>
    <p:sldId id="338" r:id="rId54"/>
    <p:sldId id="331" r:id="rId55"/>
    <p:sldId id="334" r:id="rId56"/>
    <p:sldId id="264" r:id="rId57"/>
  </p:sldIdLst>
  <p:sldSz cx="12192000" cy="6858000"/>
  <p:notesSz cx="6858000" cy="9144000"/>
  <p:embeddedFontLst>
    <p:embeddedFont>
      <p:font typeface="Calibri" panose="020F0502020204030204" pitchFamily="34" charset="0"/>
      <p:regular r:id="rId59"/>
      <p:bold r:id="rId60"/>
      <p:italic r:id="rId61"/>
      <p:boldItalic r:id="rId62"/>
    </p:embeddedFont>
    <p:embeddedFont>
      <p:font typeface="Gulim" panose="020B0600000101010101" pitchFamily="34" charset="-127"/>
      <p:regular r:id="rId63"/>
    </p:embeddedFont>
    <p:embeddedFont>
      <p:font typeface="Gungsuh" panose="02030600000101010101" pitchFamily="18" charset="-127"/>
      <p:regular r:id="rId64"/>
    </p:embeddedFont>
    <p:embeddedFont>
      <p:font typeface="Impact" panose="020B0806030902050204" pitchFamily="34" charset="0"/>
      <p:regular r:id="rId65"/>
    </p:embeddedFont>
    <p:embeddedFont>
      <p:font typeface="微软雅黑" panose="020B0503020204020204" pitchFamily="34" charset="-122"/>
      <p:regular r:id="rId66"/>
      <p:bold r:id="rId67"/>
    </p:embeddedFont>
  </p:embeddedFontLst>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pPr>
                <a:defRPr/>
              </a:pPr>
              <a:t>2018/11/29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smtClean="0"/>
            </a:lvl1pPr>
          </a:lstStyle>
          <a:p>
            <a:pPr>
              <a:defRPr/>
            </a:pPr>
            <a:fld id="{FA7C4805-7CB3-459E-9D3C-86D32365DB11}" type="slidenum">
              <a:rPr lang="zh-CN" altLang="en-US"/>
              <a:pPr>
                <a:defRPr/>
              </a:pPr>
              <a:t>‹#›</a:t>
            </a:fld>
            <a:endParaRPr lang="zh-CN" altLang="en-US"/>
          </a:p>
        </p:txBody>
      </p:sp>
    </p:spTree>
    <p:extLst>
      <p:ext uri="{BB962C8B-B14F-4D97-AF65-F5344CB8AC3E}">
        <p14:creationId xmlns:p14="http://schemas.microsoft.com/office/powerpoint/2010/main" val="150156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9323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2097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2173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pPr>
                <a:defRPr/>
              </a:pPr>
              <a:t>2018/11/29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431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5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pPr>
                <a:defRPr/>
              </a:pPr>
              <a:t>2018/11/29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5829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pPr>
                <a:defRPr/>
              </a:pPr>
              <a:t>2018/11/29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931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pPr>
                <a:defRPr/>
              </a:pPr>
              <a:t>2018/11/29</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492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pPr>
                <a:defRPr/>
              </a:pPr>
              <a:t>2018/11/29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1972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pPr>
                <a:defRPr/>
              </a:pPr>
              <a:t>2018/11/29</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2661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pPr>
                <a:defRPr/>
              </a:pPr>
              <a:t>2018/11/29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3080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pPr>
                <a:defRPr/>
              </a:pPr>
              <a:t>2018/11/29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pPr>
                <a:defRPr/>
              </a:pPr>
              <a:t>2018/11/29</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defRPr>
            </a:lvl1pPr>
          </a:lstStyle>
          <a:p>
            <a:pPr>
              <a:defRPr/>
            </a:pPr>
            <a:fld id="{04D8D7E4-A943-4079-A431-5FD58BF7B2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800" b="1" dirty="0">
                <a:latin typeface="+mn-ea"/>
                <a:ea typeface="+mn-ea"/>
                <a:cs typeface="造字工房悦黑体验版纤细体"/>
                <a:sym typeface="造字工房悦黑体验版纤细体"/>
              </a:rPr>
              <a:t>基于项目的案例教学系统</a:t>
            </a:r>
          </a:p>
        </p:txBody>
      </p:sp>
      <p:sp>
        <p:nvSpPr>
          <p:cNvPr id="14342" name="文本框 7"/>
          <p:cNvSpPr>
            <a:spLocks noChangeArrowheads="1"/>
          </p:cNvSpPr>
          <p:nvPr/>
        </p:nvSpPr>
        <p:spPr bwMode="auto">
          <a:xfrm>
            <a:off x="3863975" y="5023865"/>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导师：杨枨老师</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      侯宏仑老师</a:t>
            </a:r>
          </a:p>
        </p:txBody>
      </p:sp>
      <p:cxnSp>
        <p:nvCxnSpPr>
          <p:cNvPr id="7" name="直接连接符 16">
            <a:extLst>
              <a:ext uri="{FF2B5EF4-FFF2-40B4-BE49-F238E27FC236}">
                <a16:creationId xmlns:a16="http://schemas.microsoft.com/office/drawing/2014/main" id="{91766185-3A74-4B16-8676-9A065B51DB66}"/>
              </a:ext>
            </a:extLst>
          </p:cNvPr>
          <p:cNvCxnSpPr>
            <a:cxnSpLocks noChangeShapeType="1"/>
          </p:cNvCxnSpPr>
          <p:nvPr/>
        </p:nvCxnSpPr>
        <p:spPr bwMode="auto">
          <a:xfrm>
            <a:off x="4871898" y="3964317"/>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sp>
        <p:nvSpPr>
          <p:cNvPr id="8" name="文本框 9">
            <a:extLst>
              <a:ext uri="{FF2B5EF4-FFF2-40B4-BE49-F238E27FC236}">
                <a16:creationId xmlns:a16="http://schemas.microsoft.com/office/drawing/2014/main" id="{846ED191-4910-4A8D-8FC0-C7D4A3413D23}"/>
              </a:ext>
            </a:extLst>
          </p:cNvPr>
          <p:cNvSpPr txBox="1">
            <a:spLocks noChangeArrowheads="1"/>
          </p:cNvSpPr>
          <p:nvPr/>
        </p:nvSpPr>
        <p:spPr bwMode="auto">
          <a:xfrm>
            <a:off x="4993480" y="3717024"/>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p>
        </p:txBody>
      </p:sp>
      <p:cxnSp>
        <p:nvCxnSpPr>
          <p:cNvPr id="9" name="直接连接符 15">
            <a:extLst>
              <a:ext uri="{FF2B5EF4-FFF2-40B4-BE49-F238E27FC236}">
                <a16:creationId xmlns:a16="http://schemas.microsoft.com/office/drawing/2014/main" id="{52BA9D8F-05D8-4F12-A7AB-A4360B75EFE0}"/>
              </a:ext>
            </a:extLst>
          </p:cNvPr>
          <p:cNvCxnSpPr>
            <a:cxnSpLocks noChangeShapeType="1"/>
          </p:cNvCxnSpPr>
          <p:nvPr/>
        </p:nvCxnSpPr>
        <p:spPr bwMode="auto">
          <a:xfrm>
            <a:off x="8400192" y="3978167"/>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pic>
        <p:nvPicPr>
          <p:cNvPr id="3" name="图片 2">
            <a:extLst>
              <a:ext uri="{FF2B5EF4-FFF2-40B4-BE49-F238E27FC236}">
                <a16:creationId xmlns:a16="http://schemas.microsoft.com/office/drawing/2014/main" id="{5B05E4F8-E04D-4AC8-9046-819AC9BAEB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2" name="矩形 1">
            <a:extLst>
              <a:ext uri="{FF2B5EF4-FFF2-40B4-BE49-F238E27FC236}">
                <a16:creationId xmlns:a16="http://schemas.microsoft.com/office/drawing/2014/main" id="{1C73DF36-E1AD-459C-B91B-610700578F59}"/>
              </a:ext>
            </a:extLst>
          </p:cNvPr>
          <p:cNvSpPr/>
          <p:nvPr/>
        </p:nvSpPr>
        <p:spPr>
          <a:xfrm>
            <a:off x="4947682" y="3205768"/>
            <a:ext cx="4532010" cy="369332"/>
          </a:xfrm>
          <a:prstGeom prst="rect">
            <a:avLst/>
          </a:prstGeom>
        </p:spPr>
        <p:txBody>
          <a:bodyPr wrap="none">
            <a:spAutoFit/>
          </a:bodyPr>
          <a:lstStyle/>
          <a:p>
            <a:r>
              <a:rPr lang="zh-CN" altLang="en-US" dirty="0"/>
              <a:t>pbcls   project based case learning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1.6</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参考文献</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479532" y="1881421"/>
            <a:ext cx="10872906" cy="3785652"/>
          </a:xfrm>
          <a:prstGeom prst="rect">
            <a:avLst/>
          </a:prstGeom>
        </p:spPr>
        <p:txBody>
          <a:bodyPr wrap="square">
            <a:spAutoFit/>
          </a:bodyPr>
          <a:lstStyle/>
          <a:p>
            <a:r>
              <a:rPr lang="en-US" altLang="zh-CN" sz="2000" dirty="0"/>
              <a:t>【1】</a:t>
            </a:r>
            <a:r>
              <a:rPr lang="zh-CN" altLang="en-US" sz="2000" dirty="0"/>
              <a:t>凯西 施瓦贝尔</a:t>
            </a:r>
            <a:r>
              <a:rPr lang="en-US" altLang="zh-CN" sz="2000" dirty="0"/>
              <a:t>. IT</a:t>
            </a:r>
            <a:r>
              <a:rPr lang="zh-CN" altLang="en-US" sz="2000" dirty="0"/>
              <a:t>项目管理</a:t>
            </a:r>
            <a:r>
              <a:rPr lang="en-US" altLang="zh-CN" sz="2000" dirty="0"/>
              <a:t>[M]. </a:t>
            </a:r>
            <a:r>
              <a:rPr lang="zh-CN" altLang="en-US" sz="2000" dirty="0"/>
              <a:t>北京市西城区成寿寺路</a:t>
            </a:r>
            <a:r>
              <a:rPr lang="en-US" altLang="zh-CN" sz="2000" dirty="0"/>
              <a:t>11</a:t>
            </a:r>
            <a:r>
              <a:rPr lang="zh-CN" altLang="en-US" sz="2000" dirty="0"/>
              <a:t>号</a:t>
            </a:r>
            <a:r>
              <a:rPr lang="en-US" altLang="zh-CN" sz="2000" dirty="0"/>
              <a:t>: </a:t>
            </a:r>
            <a:r>
              <a:rPr lang="zh-CN" altLang="en-US" sz="2000" dirty="0"/>
              <a:t>人民邮电出版社</a:t>
            </a:r>
            <a:r>
              <a:rPr lang="en-US" altLang="zh-CN" sz="2000" dirty="0"/>
              <a:t>, 2017. 2-31 </a:t>
            </a:r>
          </a:p>
          <a:p>
            <a:r>
              <a:rPr lang="en-US" altLang="zh-CN" sz="2000" dirty="0"/>
              <a:t>【2】Karl </a:t>
            </a:r>
            <a:r>
              <a:rPr lang="en-US" altLang="zh-CN" sz="2000" dirty="0" err="1"/>
              <a:t>Wiegers</a:t>
            </a:r>
            <a:r>
              <a:rPr lang="en-US" altLang="zh-CN" sz="2000" dirty="0"/>
              <a:t>. </a:t>
            </a:r>
            <a:r>
              <a:rPr lang="zh-CN" altLang="en-US" sz="2000" dirty="0"/>
              <a:t>软件需求（第三版）</a:t>
            </a:r>
            <a:r>
              <a:rPr lang="en-US" altLang="zh-CN" sz="2000" dirty="0"/>
              <a:t>[M]. </a:t>
            </a:r>
            <a:r>
              <a:rPr lang="zh-CN" altLang="en-US" sz="2000" dirty="0"/>
              <a:t>北京清华大学学研大厦</a:t>
            </a:r>
            <a:r>
              <a:rPr lang="en-US" altLang="zh-CN" sz="2000" dirty="0"/>
              <a:t>A</a:t>
            </a:r>
            <a:r>
              <a:rPr lang="zh-CN" altLang="en-US" sz="2000" dirty="0"/>
              <a:t>座</a:t>
            </a:r>
            <a:r>
              <a:rPr lang="en-US" altLang="zh-CN" sz="2000" dirty="0"/>
              <a:t>:</a:t>
            </a:r>
            <a:r>
              <a:rPr lang="zh-CN" altLang="en-US" sz="2000" dirty="0"/>
              <a:t>清华大学出版社</a:t>
            </a:r>
            <a:r>
              <a:rPr lang="en-US" altLang="zh-CN" sz="2000" dirty="0"/>
              <a:t>, 2018. 1-50 </a:t>
            </a:r>
          </a:p>
          <a:p>
            <a:r>
              <a:rPr lang="en-US" altLang="zh-CN" sz="2000" dirty="0"/>
              <a:t>【3】</a:t>
            </a:r>
            <a:r>
              <a:rPr lang="zh-CN" altLang="en-US" sz="2000" dirty="0"/>
              <a:t>百度百科</a:t>
            </a:r>
            <a:r>
              <a:rPr lang="en-US" altLang="zh-CN" sz="2000" dirty="0"/>
              <a:t>https://wenku.baidu.com/view/7b1cc77ee45c3b3567ec8bad.html 【2018/10/11 19:23 pm】 </a:t>
            </a:r>
          </a:p>
          <a:p>
            <a:r>
              <a:rPr lang="en-US" altLang="zh-CN" sz="2000" dirty="0"/>
              <a:t>【4】</a:t>
            </a:r>
            <a:r>
              <a:rPr lang="zh-CN" altLang="en-US" sz="2000" dirty="0"/>
              <a:t>浙江大学软件工程 </a:t>
            </a:r>
            <a:r>
              <a:rPr lang="en-US" altLang="zh-CN" sz="2000" dirty="0"/>
              <a:t>PRD-09 </a:t>
            </a:r>
            <a:r>
              <a:rPr lang="zh-CN" altLang="en-US" sz="2000" dirty="0"/>
              <a:t>开发小组</a:t>
            </a:r>
            <a:r>
              <a:rPr lang="en-US" altLang="zh-CN" sz="2000" dirty="0"/>
              <a:t>.</a:t>
            </a:r>
            <a:r>
              <a:rPr lang="zh-CN" altLang="en-US" sz="2000" dirty="0"/>
              <a:t>需求工程计划</a:t>
            </a:r>
            <a:r>
              <a:rPr lang="en-US" altLang="zh-CN" sz="2000" dirty="0"/>
              <a:t>【2018/10/27 9:11 pm】</a:t>
            </a:r>
          </a:p>
          <a:p>
            <a:r>
              <a:rPr lang="en-US" altLang="zh-CN" sz="2000" dirty="0"/>
              <a:t>【5】</a:t>
            </a:r>
            <a:r>
              <a:rPr lang="zh-CN" altLang="en-US" sz="2000" dirty="0"/>
              <a:t>王朝成</a:t>
            </a:r>
            <a:r>
              <a:rPr lang="en-US" altLang="zh-CN" sz="2000" dirty="0"/>
              <a:t>, </a:t>
            </a:r>
            <a:r>
              <a:rPr lang="zh-CN" altLang="en-US" sz="2000" dirty="0"/>
              <a:t>杨枨</a:t>
            </a:r>
            <a:r>
              <a:rPr lang="en-US" altLang="zh-CN" sz="2000" dirty="0"/>
              <a:t>. </a:t>
            </a:r>
            <a:r>
              <a:rPr lang="zh-CN" altLang="en-US" sz="2000" dirty="0"/>
              <a:t>软件工程专业案例教学系统的研究</a:t>
            </a:r>
            <a:r>
              <a:rPr lang="en-US" altLang="zh-CN" sz="2000" dirty="0"/>
              <a:t>[J]. </a:t>
            </a:r>
            <a:r>
              <a:rPr lang="zh-CN" altLang="en-US" sz="2000" dirty="0"/>
              <a:t>南京大学学报（自然科学版）增刊</a:t>
            </a:r>
            <a:r>
              <a:rPr lang="en-US" altLang="zh-CN" sz="2000" dirty="0"/>
              <a:t>, 2009,10(45):214-217. </a:t>
            </a:r>
          </a:p>
          <a:p>
            <a:r>
              <a:rPr lang="en-US" altLang="zh-CN" sz="2000" dirty="0"/>
              <a:t>【6】</a:t>
            </a:r>
            <a:r>
              <a:rPr lang="zh-CN" altLang="en-US" sz="2000" dirty="0"/>
              <a:t>江亮儒</a:t>
            </a:r>
            <a:r>
              <a:rPr lang="en-US" altLang="zh-CN" sz="2000" dirty="0"/>
              <a:t>.2017</a:t>
            </a:r>
            <a:r>
              <a:rPr lang="zh-CN" altLang="en-US" sz="2000" dirty="0"/>
              <a:t>年度杭州市人均收入</a:t>
            </a:r>
            <a:r>
              <a:rPr lang="en-US" altLang="zh-CN" sz="2000" dirty="0"/>
              <a:t>(</a:t>
            </a:r>
            <a:r>
              <a:rPr lang="zh-CN" altLang="en-US" sz="2000" dirty="0"/>
              <a:t>每小时</a:t>
            </a:r>
            <a:r>
              <a:rPr lang="en-US" altLang="zh-CN" sz="2000" dirty="0"/>
              <a:t>)  【2018/10/27 16:11 pm】 </a:t>
            </a:r>
          </a:p>
          <a:p>
            <a:r>
              <a:rPr lang="en-US" altLang="zh-CN" sz="2000" dirty="0"/>
              <a:t>【7】</a:t>
            </a:r>
            <a:r>
              <a:rPr lang="zh-CN" altLang="en-US" sz="2000" dirty="0"/>
              <a:t>百度百科</a:t>
            </a:r>
            <a:r>
              <a:rPr lang="en-US" altLang="zh-CN" sz="2000" dirty="0"/>
              <a:t>-https://baike.baidu.com/item/SWOT%E5%88%86%E6%9E%90%E6%B3%95/150223?fr=aladdin【2018/10/11 14:11 pm】【8】PMBOK</a:t>
            </a:r>
            <a:r>
              <a:rPr lang="zh-CN" altLang="en-US" sz="2000" dirty="0"/>
              <a:t>第六版</a:t>
            </a:r>
            <a:r>
              <a:rPr lang="en-US" altLang="zh-CN" sz="2000" dirty="0"/>
              <a:t>[J]</a:t>
            </a:r>
            <a:r>
              <a:rPr lang="zh-CN" altLang="en-US" sz="2000" dirty="0"/>
              <a:t>项目管理协会，</a:t>
            </a:r>
            <a:r>
              <a:rPr lang="en-US" altLang="zh-CN" sz="2000" dirty="0"/>
              <a:t>2017.3-25 </a:t>
            </a:r>
            <a:endParaRPr lang="zh-CN" altLang="en-US" sz="2000" dirty="0"/>
          </a:p>
        </p:txBody>
      </p:sp>
    </p:spTree>
    <p:extLst>
      <p:ext uri="{BB962C8B-B14F-4D97-AF65-F5344CB8AC3E}">
        <p14:creationId xmlns:p14="http://schemas.microsoft.com/office/powerpoint/2010/main" val="216824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1.7</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3B3C1CCB-CA88-46BE-9EC6-33E16898FC6E}"/>
              </a:ext>
            </a:extLst>
          </p:cNvPr>
          <p:cNvGraphicFramePr>
            <a:graphicFrameLocks noGrp="1"/>
          </p:cNvGraphicFramePr>
          <p:nvPr>
            <p:extLst>
              <p:ext uri="{D42A27DB-BD31-4B8C-83A1-F6EECF244321}">
                <p14:modId xmlns:p14="http://schemas.microsoft.com/office/powerpoint/2010/main" val="1981743985"/>
              </p:ext>
            </p:extLst>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extLst>
                    <a:ext uri="{9D8B030D-6E8A-4147-A177-3AD203B41FA5}">
                      <a16:colId xmlns:a16="http://schemas.microsoft.com/office/drawing/2014/main" val="737031587"/>
                    </a:ext>
                  </a:extLst>
                </a:gridCol>
                <a:gridCol w="3455140">
                  <a:extLst>
                    <a:ext uri="{9D8B030D-6E8A-4147-A177-3AD203B41FA5}">
                      <a16:colId xmlns:a16="http://schemas.microsoft.com/office/drawing/2014/main" val="4015064419"/>
                    </a:ext>
                  </a:extLst>
                </a:gridCol>
                <a:gridCol w="1885707">
                  <a:extLst>
                    <a:ext uri="{9D8B030D-6E8A-4147-A177-3AD203B41FA5}">
                      <a16:colId xmlns:a16="http://schemas.microsoft.com/office/drawing/2014/main" val="3800409096"/>
                    </a:ext>
                  </a:extLst>
                </a:gridCol>
                <a:gridCol w="3011849">
                  <a:extLst>
                    <a:ext uri="{9D8B030D-6E8A-4147-A177-3AD203B41FA5}">
                      <a16:colId xmlns:a16="http://schemas.microsoft.com/office/drawing/2014/main" val="3830881636"/>
                    </a:ext>
                  </a:extLst>
                </a:gridCol>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734474142"/>
                  </a:ext>
                </a:extLst>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863329554"/>
                  </a:ext>
                </a:extLst>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276326143"/>
                  </a:ext>
                </a:extLst>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3350948875"/>
                  </a:ext>
                </a:extLst>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386963868"/>
                  </a:ext>
                </a:extLst>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446721328"/>
                  </a:ext>
                </a:extLst>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516225107"/>
                  </a:ext>
                </a:extLst>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422731315"/>
                  </a:ext>
                </a:extLst>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13500194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1.8</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775640" y="1554039"/>
            <a:ext cx="2592216" cy="523220"/>
          </a:xfrm>
          <a:prstGeom prst="rect">
            <a:avLst/>
          </a:prstGeom>
        </p:spPr>
        <p:txBody>
          <a:bodyPr wrap="square">
            <a:spAutoFit/>
          </a:bodyPr>
          <a:lstStyle/>
          <a:p>
            <a:r>
              <a:rPr lang="zh-CN" altLang="en-US" sz="2800" dirty="0"/>
              <a:t>用户方：</a:t>
            </a:r>
          </a:p>
        </p:txBody>
      </p:sp>
      <p:graphicFrame>
        <p:nvGraphicFramePr>
          <p:cNvPr id="5" name="表格 4">
            <a:extLst>
              <a:ext uri="{FF2B5EF4-FFF2-40B4-BE49-F238E27FC236}">
                <a16:creationId xmlns:a16="http://schemas.microsoft.com/office/drawing/2014/main" id="{E4B9E2C8-5654-4D56-A4CB-D8C21CE032EB}"/>
              </a:ext>
            </a:extLst>
          </p:cNvPr>
          <p:cNvGraphicFramePr>
            <a:graphicFrameLocks noGrp="1"/>
          </p:cNvGraphicFramePr>
          <p:nvPr>
            <p:extLst>
              <p:ext uri="{D42A27DB-BD31-4B8C-83A1-F6EECF244321}">
                <p14:modId xmlns:p14="http://schemas.microsoft.com/office/powerpoint/2010/main" val="1758758415"/>
              </p:ext>
            </p:extLst>
          </p:nvPr>
        </p:nvGraphicFramePr>
        <p:xfrm>
          <a:off x="1903449" y="2312055"/>
          <a:ext cx="8656923" cy="3886737"/>
        </p:xfrm>
        <a:graphic>
          <a:graphicData uri="http://schemas.openxmlformats.org/drawingml/2006/table">
            <a:tbl>
              <a:tblPr firstRow="1" firstCol="1" bandRow="1">
                <a:tableStyleId>{5C22544A-7EE6-4342-B048-85BDC9FD1C3A}</a:tableStyleId>
              </a:tblPr>
              <a:tblGrid>
                <a:gridCol w="2017097">
                  <a:extLst>
                    <a:ext uri="{9D8B030D-6E8A-4147-A177-3AD203B41FA5}">
                      <a16:colId xmlns:a16="http://schemas.microsoft.com/office/drawing/2014/main" val="3217357263"/>
                    </a:ext>
                  </a:extLst>
                </a:gridCol>
                <a:gridCol w="1959285">
                  <a:extLst>
                    <a:ext uri="{9D8B030D-6E8A-4147-A177-3AD203B41FA5}">
                      <a16:colId xmlns:a16="http://schemas.microsoft.com/office/drawing/2014/main" val="4175455917"/>
                    </a:ext>
                  </a:extLst>
                </a:gridCol>
                <a:gridCol w="2075952">
                  <a:extLst>
                    <a:ext uri="{9D8B030D-6E8A-4147-A177-3AD203B41FA5}">
                      <a16:colId xmlns:a16="http://schemas.microsoft.com/office/drawing/2014/main" val="3525283204"/>
                    </a:ext>
                  </a:extLst>
                </a:gridCol>
                <a:gridCol w="2604589">
                  <a:extLst>
                    <a:ext uri="{9D8B030D-6E8A-4147-A177-3AD203B41FA5}">
                      <a16:colId xmlns:a16="http://schemas.microsoft.com/office/drawing/2014/main" val="4041395866"/>
                    </a:ext>
                  </a:extLst>
                </a:gridCol>
              </a:tblGrid>
              <a:tr h="431860">
                <a:tc>
                  <a:txBody>
                    <a:bodyPr/>
                    <a:lstStyle/>
                    <a:p>
                      <a:pPr algn="ctr">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办公地点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联系方式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3843524"/>
                  </a:ext>
                </a:extLst>
              </a:tr>
              <a:tr h="863719">
                <a:tc>
                  <a:txBody>
                    <a:bodyPr/>
                    <a:lstStyle/>
                    <a:p>
                      <a:pPr algn="ctr">
                        <a:spcAft>
                          <a:spcPts val="0"/>
                        </a:spcAft>
                      </a:pPr>
                      <a:r>
                        <a:rPr lang="zh-CN" sz="2400" kern="100">
                          <a:effectLst/>
                        </a:rPr>
                        <a:t>杨枨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项目下达者、用户代表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理四</a:t>
                      </a:r>
                      <a:r>
                        <a:rPr lang="en-US" sz="2400" kern="100">
                          <a:effectLst/>
                        </a:rPr>
                        <a:t>-504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yangc@zucc.edu.cn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8190111"/>
                  </a:ext>
                </a:extLst>
              </a:tr>
              <a:tr h="863719">
                <a:tc>
                  <a:txBody>
                    <a:bodyPr/>
                    <a:lstStyle/>
                    <a:p>
                      <a:pPr algn="ctr">
                        <a:spcAft>
                          <a:spcPts val="0"/>
                        </a:spcAft>
                      </a:pPr>
                      <a:r>
                        <a:rPr lang="zh-CN" sz="2400" kern="100">
                          <a:effectLst/>
                        </a:rPr>
                        <a:t>侯宏仑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理四</a:t>
                      </a:r>
                      <a:r>
                        <a:rPr lang="en-US" sz="2400" kern="100" dirty="0">
                          <a:effectLst/>
                        </a:rPr>
                        <a:t>-415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ubilabs@zucc.edu.cn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2524575"/>
                  </a:ext>
                </a:extLst>
              </a:tr>
              <a:tr h="863719">
                <a:tc>
                  <a:txBody>
                    <a:bodyPr/>
                    <a:lstStyle/>
                    <a:p>
                      <a:pPr algn="ctr">
                        <a:spcAft>
                          <a:spcPts val="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项目经理、学生代表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寝室</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jiwangwansui</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0034370"/>
                  </a:ext>
                </a:extLst>
              </a:tr>
              <a:tr h="431860">
                <a:tc>
                  <a:txBody>
                    <a:bodyPr/>
                    <a:lstStyle/>
                    <a:p>
                      <a:pPr algn="ctr">
                        <a:spcAft>
                          <a:spcPts val="0"/>
                        </a:spcAft>
                      </a:pPr>
                      <a:r>
                        <a:rPr lang="zh-CN" sz="2400" kern="100">
                          <a:effectLst/>
                        </a:rPr>
                        <a:t>李逸欢</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liyihuanx</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335309"/>
                  </a:ext>
                </a:extLst>
              </a:tr>
              <a:tr h="431860">
                <a:tc>
                  <a:txBody>
                    <a:bodyPr/>
                    <a:lstStyle/>
                    <a:p>
                      <a:pPr algn="ctr">
                        <a:spcAft>
                          <a:spcPts val="0"/>
                        </a:spcAft>
                      </a:pPr>
                      <a:r>
                        <a:rPr lang="zh-CN" sz="2400" kern="100">
                          <a:effectLst/>
                        </a:rPr>
                        <a:t>骆一辉</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13567041998</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7343350"/>
                  </a:ext>
                </a:extLst>
              </a:tr>
            </a:tbl>
          </a:graphicData>
        </a:graphic>
      </p:graphicFrame>
    </p:spTree>
    <p:extLst>
      <p:ext uri="{BB962C8B-B14F-4D97-AF65-F5344CB8AC3E}">
        <p14:creationId xmlns:p14="http://schemas.microsoft.com/office/powerpoint/2010/main" val="316688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1.8</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775640" y="1554039"/>
            <a:ext cx="2592216" cy="523220"/>
          </a:xfrm>
          <a:prstGeom prst="rect">
            <a:avLst/>
          </a:prstGeom>
        </p:spPr>
        <p:txBody>
          <a:bodyPr wrap="square">
            <a:spAutoFit/>
          </a:bodyPr>
          <a:lstStyle/>
          <a:p>
            <a:r>
              <a:rPr lang="zh-CN" altLang="en-US" sz="2800" dirty="0"/>
              <a:t>开发方：</a:t>
            </a:r>
          </a:p>
        </p:txBody>
      </p:sp>
      <p:graphicFrame>
        <p:nvGraphicFramePr>
          <p:cNvPr id="3" name="表格 2">
            <a:extLst>
              <a:ext uri="{FF2B5EF4-FFF2-40B4-BE49-F238E27FC236}">
                <a16:creationId xmlns:a16="http://schemas.microsoft.com/office/drawing/2014/main" id="{1D16E886-D876-49B4-9825-A726896AFE29}"/>
              </a:ext>
            </a:extLst>
          </p:cNvPr>
          <p:cNvGraphicFramePr>
            <a:graphicFrameLocks noGrp="1"/>
          </p:cNvGraphicFramePr>
          <p:nvPr>
            <p:extLst>
              <p:ext uri="{D42A27DB-BD31-4B8C-83A1-F6EECF244321}">
                <p14:modId xmlns:p14="http://schemas.microsoft.com/office/powerpoint/2010/main" val="1301193875"/>
              </p:ext>
            </p:extLst>
          </p:nvPr>
        </p:nvGraphicFramePr>
        <p:xfrm>
          <a:off x="1451613" y="2167342"/>
          <a:ext cx="9288774" cy="4267200"/>
        </p:xfrm>
        <a:graphic>
          <a:graphicData uri="http://schemas.openxmlformats.org/drawingml/2006/table">
            <a:tbl>
              <a:tblPr firstRow="1" firstCol="1" bandRow="1">
                <a:tableStyleId>{5C22544A-7EE6-4342-B048-85BDC9FD1C3A}</a:tableStyleId>
              </a:tblPr>
              <a:tblGrid>
                <a:gridCol w="1883283">
                  <a:extLst>
                    <a:ext uri="{9D8B030D-6E8A-4147-A177-3AD203B41FA5}">
                      <a16:colId xmlns:a16="http://schemas.microsoft.com/office/drawing/2014/main" val="1141444200"/>
                    </a:ext>
                  </a:extLst>
                </a:gridCol>
                <a:gridCol w="3478813">
                  <a:extLst>
                    <a:ext uri="{9D8B030D-6E8A-4147-A177-3AD203B41FA5}">
                      <a16:colId xmlns:a16="http://schemas.microsoft.com/office/drawing/2014/main" val="4289872505"/>
                    </a:ext>
                  </a:extLst>
                </a:gridCol>
                <a:gridCol w="2015404">
                  <a:extLst>
                    <a:ext uri="{9D8B030D-6E8A-4147-A177-3AD203B41FA5}">
                      <a16:colId xmlns:a16="http://schemas.microsoft.com/office/drawing/2014/main" val="2873614012"/>
                    </a:ext>
                  </a:extLst>
                </a:gridCol>
                <a:gridCol w="1911274">
                  <a:extLst>
                    <a:ext uri="{9D8B030D-6E8A-4147-A177-3AD203B41FA5}">
                      <a16:colId xmlns:a16="http://schemas.microsoft.com/office/drawing/2014/main" val="4280981611"/>
                    </a:ext>
                  </a:extLst>
                </a:gridCol>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026733"/>
                  </a:ext>
                </a:extLst>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项目负责人</a:t>
                      </a:r>
                    </a:p>
                    <a:p>
                      <a:pPr algn="ctr">
                        <a:spcAft>
                          <a:spcPts val="0"/>
                        </a:spcAft>
                      </a:pPr>
                      <a:r>
                        <a:rPr lang="zh-CN" sz="2000" kern="100">
                          <a:effectLst/>
                        </a:rPr>
                        <a:t>配置管理员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9124583"/>
                  </a:ext>
                </a:extLst>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UI</a:t>
                      </a:r>
                      <a:r>
                        <a:rPr lang="zh-CN" sz="2000" kern="100">
                          <a:effectLst/>
                        </a:rPr>
                        <a:t>设计师</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9632361"/>
                  </a:ext>
                </a:extLst>
              </a:tr>
              <a:tr h="0">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后端程序员</a:t>
                      </a:r>
                    </a:p>
                    <a:p>
                      <a:pPr algn="ctr">
                        <a:spcAft>
                          <a:spcPts val="0"/>
                        </a:spcAft>
                      </a:pPr>
                      <a:r>
                        <a:rPr lang="zh-CN" sz="2000" kern="100">
                          <a:effectLst/>
                        </a:rPr>
                        <a:t>数据库管理员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8484469"/>
                  </a:ext>
                </a:extLst>
              </a:tr>
              <a:tr h="0">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文档主体撰写</a:t>
                      </a:r>
                    </a:p>
                    <a:p>
                      <a:pPr algn="ctr">
                        <a:spcAft>
                          <a:spcPts val="0"/>
                        </a:spcAft>
                      </a:pPr>
                      <a:r>
                        <a:rPr lang="zh-CN" sz="2000" kern="100">
                          <a:effectLst/>
                        </a:rPr>
                        <a:t>项目整体规划</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7684041"/>
                  </a:ext>
                </a:extLst>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绘图人员</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qi1113442044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吕煜杰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22659365"/>
                  </a:ext>
                </a:extLst>
              </a:tr>
            </a:tbl>
          </a:graphicData>
        </a:graphic>
      </p:graphicFrame>
    </p:spTree>
    <p:extLst>
      <p:ext uri="{BB962C8B-B14F-4D97-AF65-F5344CB8AC3E}">
        <p14:creationId xmlns:p14="http://schemas.microsoft.com/office/powerpoint/2010/main" val="258997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4">
            <a:extLst>
              <a:ext uri="{FF2B5EF4-FFF2-40B4-BE49-F238E27FC236}">
                <a16:creationId xmlns:a16="http://schemas.microsoft.com/office/drawing/2014/main" id="{253B7B0B-9207-445F-B1C2-DD9EEEDD0A9F}"/>
              </a:ext>
            </a:extLst>
          </p:cNvPr>
          <p:cNvSpPr>
            <a:spLocks noChangeArrowheads="1"/>
          </p:cNvSpPr>
          <p:nvPr/>
        </p:nvSpPr>
        <p:spPr bwMode="auto">
          <a:xfrm flipH="1">
            <a:off x="582251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363255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551538" y="1371374"/>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需求工程范围</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4" name="表格 3">
            <a:extLst>
              <a:ext uri="{FF2B5EF4-FFF2-40B4-BE49-F238E27FC236}">
                <a16:creationId xmlns:a16="http://schemas.microsoft.com/office/drawing/2014/main" id="{3DDADDAB-8336-418B-A9FE-0A5B4275D112}"/>
              </a:ext>
            </a:extLst>
          </p:cNvPr>
          <p:cNvGraphicFramePr>
            <a:graphicFrameLocks noGrp="1"/>
          </p:cNvGraphicFramePr>
          <p:nvPr>
            <p:extLst>
              <p:ext uri="{D42A27DB-BD31-4B8C-83A1-F6EECF244321}">
                <p14:modId xmlns:p14="http://schemas.microsoft.com/office/powerpoint/2010/main" val="3547142648"/>
              </p:ext>
            </p:extLst>
          </p:nvPr>
        </p:nvGraphicFramePr>
        <p:xfrm>
          <a:off x="4943904" y="381000"/>
          <a:ext cx="5616468" cy="6096000"/>
        </p:xfrm>
        <a:graphic>
          <a:graphicData uri="http://schemas.openxmlformats.org/drawingml/2006/table">
            <a:tbl>
              <a:tblPr firstRow="1" firstCol="1" bandRow="1">
                <a:tableStyleId>{5C22544A-7EE6-4342-B048-85BDC9FD1C3A}</a:tableStyleId>
              </a:tblPr>
              <a:tblGrid>
                <a:gridCol w="1423436">
                  <a:extLst>
                    <a:ext uri="{9D8B030D-6E8A-4147-A177-3AD203B41FA5}">
                      <a16:colId xmlns:a16="http://schemas.microsoft.com/office/drawing/2014/main" val="2876427472"/>
                    </a:ext>
                  </a:extLst>
                </a:gridCol>
                <a:gridCol w="4193032">
                  <a:extLst>
                    <a:ext uri="{9D8B030D-6E8A-4147-A177-3AD203B41FA5}">
                      <a16:colId xmlns:a16="http://schemas.microsoft.com/office/drawing/2014/main" val="2399872376"/>
                    </a:ext>
                  </a:extLst>
                </a:gridCol>
              </a:tblGrid>
              <a:tr h="169871">
                <a:tc>
                  <a:txBody>
                    <a:bodyPr/>
                    <a:lstStyle/>
                    <a:p>
                      <a:pPr algn="l">
                        <a:lnSpc>
                          <a:spcPts val="2000"/>
                        </a:lnSpc>
                        <a:spcAft>
                          <a:spcPts val="0"/>
                        </a:spcAft>
                      </a:pPr>
                      <a:r>
                        <a:rPr lang="zh-CN" sz="2000" kern="0" dirty="0">
                          <a:effectLst/>
                        </a:rPr>
                        <a:t>项目阶段</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具体内容</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350011888"/>
                  </a:ext>
                </a:extLst>
              </a:tr>
              <a:tr h="2093111">
                <a:tc>
                  <a:txBody>
                    <a:bodyPr/>
                    <a:lstStyle/>
                    <a:p>
                      <a:pPr algn="l">
                        <a:lnSpc>
                          <a:spcPts val="2000"/>
                        </a:lnSpc>
                        <a:spcAft>
                          <a:spcPts val="0"/>
                        </a:spcAft>
                      </a:pPr>
                      <a:r>
                        <a:rPr lang="zh-CN" sz="2000" kern="0" dirty="0">
                          <a:effectLst/>
                        </a:rPr>
                        <a:t>需求获取</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a:effectLst/>
                        </a:rPr>
                        <a:t>编写项目与范围</a:t>
                      </a:r>
                      <a:endParaRPr lang="zh-CN" sz="2000" kern="100">
                        <a:effectLst/>
                      </a:endParaRPr>
                    </a:p>
                    <a:p>
                      <a:pPr algn="l">
                        <a:lnSpc>
                          <a:spcPts val="2000"/>
                        </a:lnSpc>
                        <a:spcAft>
                          <a:spcPts val="0"/>
                        </a:spcAft>
                      </a:pPr>
                      <a:r>
                        <a:rPr lang="zh-CN" sz="2000" kern="0">
                          <a:effectLst/>
                        </a:rPr>
                        <a:t>确定需求开发过程</a:t>
                      </a:r>
                      <a:endParaRPr lang="zh-CN" sz="2000" kern="100">
                        <a:effectLst/>
                      </a:endParaRPr>
                    </a:p>
                    <a:p>
                      <a:pPr algn="l">
                        <a:lnSpc>
                          <a:spcPts val="2000"/>
                        </a:lnSpc>
                        <a:spcAft>
                          <a:spcPts val="0"/>
                        </a:spcAft>
                      </a:pPr>
                      <a:r>
                        <a:rPr lang="zh-CN" sz="2000" kern="0">
                          <a:effectLst/>
                        </a:rPr>
                        <a:t>用户群分类</a:t>
                      </a:r>
                      <a:endParaRPr lang="zh-CN" sz="2000" kern="100">
                        <a:effectLst/>
                      </a:endParaRPr>
                    </a:p>
                    <a:p>
                      <a:pPr algn="l">
                        <a:lnSpc>
                          <a:spcPts val="2000"/>
                        </a:lnSpc>
                        <a:spcAft>
                          <a:spcPts val="0"/>
                        </a:spcAft>
                      </a:pPr>
                      <a:r>
                        <a:rPr lang="zh-CN" sz="2000" kern="0">
                          <a:effectLst/>
                        </a:rPr>
                        <a:t>选择产品代表</a:t>
                      </a:r>
                      <a:endParaRPr lang="zh-CN" sz="2000" kern="100">
                        <a:effectLst/>
                      </a:endParaRPr>
                    </a:p>
                    <a:p>
                      <a:pPr algn="l">
                        <a:lnSpc>
                          <a:spcPts val="2000"/>
                        </a:lnSpc>
                        <a:spcAft>
                          <a:spcPts val="0"/>
                        </a:spcAft>
                      </a:pPr>
                      <a:r>
                        <a:rPr lang="zh-CN" sz="2000" kern="0">
                          <a:effectLst/>
                        </a:rPr>
                        <a:t>建立核心队伍</a:t>
                      </a:r>
                      <a:endParaRPr lang="zh-CN" sz="2000" kern="100">
                        <a:effectLst/>
                      </a:endParaRPr>
                    </a:p>
                    <a:p>
                      <a:pPr algn="l">
                        <a:lnSpc>
                          <a:spcPts val="2000"/>
                        </a:lnSpc>
                        <a:spcAft>
                          <a:spcPts val="0"/>
                        </a:spcAft>
                      </a:pPr>
                      <a:r>
                        <a:rPr lang="zh-CN" sz="2000" kern="0">
                          <a:effectLst/>
                        </a:rPr>
                        <a:t>确定使用实例</a:t>
                      </a:r>
                      <a:endParaRPr lang="zh-CN" sz="2000" kern="100">
                        <a:effectLst/>
                      </a:endParaRPr>
                    </a:p>
                    <a:p>
                      <a:pPr algn="l">
                        <a:lnSpc>
                          <a:spcPts val="2000"/>
                        </a:lnSpc>
                        <a:spcAft>
                          <a:spcPts val="0"/>
                        </a:spcAft>
                      </a:pPr>
                      <a:r>
                        <a:rPr lang="zh-CN" sz="2000" kern="0">
                          <a:effectLst/>
                        </a:rPr>
                        <a:t>召开应用程序开发练习会议</a:t>
                      </a:r>
                      <a:endParaRPr lang="zh-CN" sz="2000" kern="100">
                        <a:effectLst/>
                      </a:endParaRPr>
                    </a:p>
                    <a:p>
                      <a:pPr algn="l">
                        <a:lnSpc>
                          <a:spcPts val="2000"/>
                        </a:lnSpc>
                        <a:spcAft>
                          <a:spcPts val="0"/>
                        </a:spcAft>
                      </a:pPr>
                      <a:r>
                        <a:rPr lang="zh-CN" sz="2000" kern="0">
                          <a:effectLst/>
                        </a:rPr>
                        <a:t>分析用户工作流程</a:t>
                      </a:r>
                      <a:endParaRPr lang="zh-CN" sz="2000" kern="100">
                        <a:effectLst/>
                      </a:endParaRPr>
                    </a:p>
                    <a:p>
                      <a:pPr algn="l">
                        <a:lnSpc>
                          <a:spcPts val="2000"/>
                        </a:lnSpc>
                        <a:spcAft>
                          <a:spcPts val="0"/>
                        </a:spcAft>
                      </a:pPr>
                      <a:r>
                        <a:rPr lang="zh-CN" sz="2000" kern="0">
                          <a:effectLst/>
                        </a:rPr>
                        <a:t>确定质量属性</a:t>
                      </a:r>
                      <a:endParaRPr lang="zh-CN" sz="2000" kern="100">
                        <a:effectLst/>
                      </a:endParaRPr>
                    </a:p>
                    <a:p>
                      <a:pPr algn="l">
                        <a:lnSpc>
                          <a:spcPts val="2000"/>
                        </a:lnSpc>
                        <a:spcAft>
                          <a:spcPts val="0"/>
                        </a:spcAft>
                      </a:pPr>
                      <a:r>
                        <a:rPr lang="zh-CN" sz="2000" kern="0">
                          <a:effectLst/>
                        </a:rPr>
                        <a:t>检查问题报告</a:t>
                      </a:r>
                      <a:endParaRPr lang="zh-CN" sz="2000" kern="100">
                        <a:effectLst/>
                      </a:endParaRPr>
                    </a:p>
                    <a:p>
                      <a:pPr algn="l">
                        <a:lnSpc>
                          <a:spcPts val="2000"/>
                        </a:lnSpc>
                        <a:spcAft>
                          <a:spcPts val="0"/>
                        </a:spcAft>
                      </a:pPr>
                      <a:r>
                        <a:rPr lang="zh-CN" sz="2000" kern="0">
                          <a:effectLst/>
                        </a:rPr>
                        <a:t>需求重用</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3263040828"/>
                  </a:ext>
                </a:extLst>
              </a:tr>
              <a:tr h="1323815">
                <a:tc>
                  <a:txBody>
                    <a:bodyPr/>
                    <a:lstStyle/>
                    <a:p>
                      <a:pPr algn="l">
                        <a:lnSpc>
                          <a:spcPts val="2000"/>
                        </a:lnSpc>
                        <a:spcAft>
                          <a:spcPts val="0"/>
                        </a:spcAft>
                      </a:pPr>
                      <a:r>
                        <a:rPr lang="zh-CN" sz="2000" kern="0">
                          <a:effectLst/>
                        </a:rPr>
                        <a:t>需求分析</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绘制关联图</a:t>
                      </a:r>
                      <a:endParaRPr lang="zh-CN" sz="2000" kern="100" dirty="0">
                        <a:effectLst/>
                      </a:endParaRPr>
                    </a:p>
                    <a:p>
                      <a:pPr algn="l">
                        <a:lnSpc>
                          <a:spcPts val="2000"/>
                        </a:lnSpc>
                        <a:spcAft>
                          <a:spcPts val="0"/>
                        </a:spcAft>
                      </a:pPr>
                      <a:r>
                        <a:rPr lang="zh-CN" sz="2000" kern="0" dirty="0">
                          <a:effectLst/>
                        </a:rPr>
                        <a:t>创建开发原型</a:t>
                      </a:r>
                      <a:endParaRPr lang="zh-CN" sz="2000" kern="100" dirty="0">
                        <a:effectLst/>
                      </a:endParaRPr>
                    </a:p>
                    <a:p>
                      <a:pPr algn="l">
                        <a:lnSpc>
                          <a:spcPts val="2000"/>
                        </a:lnSpc>
                        <a:spcAft>
                          <a:spcPts val="0"/>
                        </a:spcAft>
                      </a:pPr>
                      <a:r>
                        <a:rPr lang="zh-CN" sz="2000" kern="0" dirty="0">
                          <a:effectLst/>
                        </a:rPr>
                        <a:t>分析可行性</a:t>
                      </a:r>
                      <a:endParaRPr lang="zh-CN" sz="2000" kern="100" dirty="0">
                        <a:effectLst/>
                      </a:endParaRPr>
                    </a:p>
                    <a:p>
                      <a:pPr algn="l">
                        <a:lnSpc>
                          <a:spcPts val="2000"/>
                        </a:lnSpc>
                        <a:spcAft>
                          <a:spcPts val="0"/>
                        </a:spcAft>
                      </a:pPr>
                      <a:r>
                        <a:rPr lang="zh-CN" sz="2000" kern="0" dirty="0">
                          <a:effectLst/>
                        </a:rPr>
                        <a:t>确定需求优先级</a:t>
                      </a:r>
                      <a:endParaRPr lang="zh-CN" sz="2000" kern="100" dirty="0">
                        <a:effectLst/>
                      </a:endParaRPr>
                    </a:p>
                    <a:p>
                      <a:pPr algn="l">
                        <a:lnSpc>
                          <a:spcPts val="2000"/>
                        </a:lnSpc>
                        <a:spcAft>
                          <a:spcPts val="0"/>
                        </a:spcAft>
                      </a:pPr>
                      <a:r>
                        <a:rPr lang="zh-CN" sz="2000" kern="0" dirty="0">
                          <a:effectLst/>
                        </a:rPr>
                        <a:t>为需求建立模型</a:t>
                      </a:r>
                      <a:endParaRPr lang="zh-CN" sz="2000" kern="100" dirty="0">
                        <a:effectLst/>
                      </a:endParaRPr>
                    </a:p>
                    <a:p>
                      <a:pPr algn="l">
                        <a:lnSpc>
                          <a:spcPts val="2000"/>
                        </a:lnSpc>
                        <a:spcAft>
                          <a:spcPts val="0"/>
                        </a:spcAft>
                      </a:pPr>
                      <a:r>
                        <a:rPr lang="zh-CN" sz="2000" kern="0" dirty="0">
                          <a:effectLst/>
                        </a:rPr>
                        <a:t>编写数据字典</a:t>
                      </a:r>
                      <a:endParaRPr lang="zh-CN" sz="2000" kern="100" dirty="0">
                        <a:effectLst/>
                      </a:endParaRPr>
                    </a:p>
                    <a:p>
                      <a:pPr algn="l">
                        <a:lnSpc>
                          <a:spcPts val="2000"/>
                        </a:lnSpc>
                        <a:spcAft>
                          <a:spcPts val="0"/>
                        </a:spcAft>
                      </a:pPr>
                      <a:r>
                        <a:rPr lang="zh-CN" sz="2000" kern="0" dirty="0">
                          <a:effectLst/>
                        </a:rPr>
                        <a:t>应用质量功能调配</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743470659"/>
                  </a:ext>
                </a:extLst>
              </a:tr>
              <a:tr h="939167">
                <a:tc>
                  <a:txBody>
                    <a:bodyPr/>
                    <a:lstStyle/>
                    <a:p>
                      <a:pPr algn="l">
                        <a:lnSpc>
                          <a:spcPts val="2000"/>
                        </a:lnSpc>
                        <a:spcAft>
                          <a:spcPts val="0"/>
                        </a:spcAft>
                      </a:pPr>
                      <a:r>
                        <a:rPr lang="zh-CN" sz="2000" kern="0">
                          <a:effectLst/>
                        </a:rPr>
                        <a:t>需求规格说明</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采用软件需求规格说明模版</a:t>
                      </a:r>
                      <a:endParaRPr lang="zh-CN" sz="2000" kern="100" dirty="0">
                        <a:effectLst/>
                      </a:endParaRPr>
                    </a:p>
                    <a:p>
                      <a:pPr algn="l">
                        <a:lnSpc>
                          <a:spcPts val="2000"/>
                        </a:lnSpc>
                        <a:spcAft>
                          <a:spcPts val="0"/>
                        </a:spcAft>
                      </a:pPr>
                      <a:r>
                        <a:rPr lang="zh-CN" sz="2000" kern="0" dirty="0">
                          <a:effectLst/>
                        </a:rPr>
                        <a:t>致命需求来源</a:t>
                      </a:r>
                      <a:endParaRPr lang="zh-CN" sz="2000" kern="100" dirty="0">
                        <a:effectLst/>
                      </a:endParaRPr>
                    </a:p>
                    <a:p>
                      <a:pPr algn="l">
                        <a:lnSpc>
                          <a:spcPts val="2000"/>
                        </a:lnSpc>
                        <a:spcAft>
                          <a:spcPts val="0"/>
                        </a:spcAft>
                      </a:pPr>
                      <a:r>
                        <a:rPr lang="zh-CN" sz="2000" kern="0" dirty="0">
                          <a:effectLst/>
                        </a:rPr>
                        <a:t>为每一项需求注上标号</a:t>
                      </a:r>
                      <a:endParaRPr lang="zh-CN" sz="2000" kern="100" dirty="0">
                        <a:effectLst/>
                      </a:endParaRPr>
                    </a:p>
                    <a:p>
                      <a:pPr algn="l">
                        <a:lnSpc>
                          <a:spcPts val="2000"/>
                        </a:lnSpc>
                        <a:spcAft>
                          <a:spcPts val="0"/>
                        </a:spcAft>
                      </a:pPr>
                      <a:r>
                        <a:rPr lang="zh-CN" sz="2000" kern="0" dirty="0">
                          <a:effectLst/>
                        </a:rPr>
                        <a:t>记录业务规范</a:t>
                      </a:r>
                      <a:endParaRPr lang="zh-CN" sz="2000" kern="100" dirty="0">
                        <a:effectLst/>
                      </a:endParaRPr>
                    </a:p>
                    <a:p>
                      <a:pPr algn="l">
                        <a:lnSpc>
                          <a:spcPts val="2000"/>
                        </a:lnSpc>
                        <a:spcAft>
                          <a:spcPts val="0"/>
                        </a:spcAft>
                      </a:pPr>
                      <a:r>
                        <a:rPr lang="zh-CN" sz="2000" kern="0" dirty="0">
                          <a:effectLst/>
                        </a:rPr>
                        <a:t>创建需求跟踪能力矩阵</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21872747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551538" y="1371374"/>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需求工程范围</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6" name="表格 5">
            <a:extLst>
              <a:ext uri="{FF2B5EF4-FFF2-40B4-BE49-F238E27FC236}">
                <a16:creationId xmlns:a16="http://schemas.microsoft.com/office/drawing/2014/main" id="{A95DAA5E-943D-4BFF-82B8-6D0E9053F136}"/>
              </a:ext>
            </a:extLst>
          </p:cNvPr>
          <p:cNvGraphicFramePr>
            <a:graphicFrameLocks noGrp="1"/>
          </p:cNvGraphicFramePr>
          <p:nvPr>
            <p:extLst>
              <p:ext uri="{D42A27DB-BD31-4B8C-83A1-F6EECF244321}">
                <p14:modId xmlns:p14="http://schemas.microsoft.com/office/powerpoint/2010/main" val="839163798"/>
              </p:ext>
            </p:extLst>
          </p:nvPr>
        </p:nvGraphicFramePr>
        <p:xfrm>
          <a:off x="4799892" y="669925"/>
          <a:ext cx="5616468" cy="4356589"/>
        </p:xfrm>
        <a:graphic>
          <a:graphicData uri="http://schemas.openxmlformats.org/drawingml/2006/table">
            <a:tbl>
              <a:tblPr firstRow="1" firstCol="1" bandRow="1">
                <a:tableStyleId>{5C22544A-7EE6-4342-B048-85BDC9FD1C3A}</a:tableStyleId>
              </a:tblPr>
              <a:tblGrid>
                <a:gridCol w="1423434">
                  <a:extLst>
                    <a:ext uri="{9D8B030D-6E8A-4147-A177-3AD203B41FA5}">
                      <a16:colId xmlns:a16="http://schemas.microsoft.com/office/drawing/2014/main" val="3845505419"/>
                    </a:ext>
                  </a:extLst>
                </a:gridCol>
                <a:gridCol w="4193034">
                  <a:extLst>
                    <a:ext uri="{9D8B030D-6E8A-4147-A177-3AD203B41FA5}">
                      <a16:colId xmlns:a16="http://schemas.microsoft.com/office/drawing/2014/main" val="3872188267"/>
                    </a:ext>
                  </a:extLst>
                </a:gridCol>
              </a:tblGrid>
              <a:tr h="365228">
                <a:tc>
                  <a:txBody>
                    <a:bodyPr/>
                    <a:lstStyle/>
                    <a:p>
                      <a:pPr algn="l">
                        <a:lnSpc>
                          <a:spcPts val="2000"/>
                        </a:lnSpc>
                        <a:spcAft>
                          <a:spcPts val="0"/>
                        </a:spcAft>
                      </a:pPr>
                      <a:r>
                        <a:rPr lang="zh-CN" altLang="zh-CN" sz="2000" kern="0" dirty="0">
                          <a:effectLst/>
                        </a:rPr>
                        <a:t>项目阶段</a:t>
                      </a: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altLang="zh-CN" sz="2000" kern="0" dirty="0">
                          <a:effectLst/>
                        </a:rPr>
                        <a:t>具体内容</a:t>
                      </a: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73896303"/>
                  </a:ext>
                </a:extLst>
              </a:tr>
              <a:tr h="1140389">
                <a:tc>
                  <a:txBody>
                    <a:bodyPr/>
                    <a:lstStyle/>
                    <a:p>
                      <a:pPr algn="l">
                        <a:lnSpc>
                          <a:spcPts val="2000"/>
                        </a:lnSpc>
                        <a:spcAft>
                          <a:spcPts val="0"/>
                        </a:spcAft>
                      </a:pPr>
                      <a:r>
                        <a:rPr lang="zh-CN" sz="2000" kern="0" dirty="0">
                          <a:effectLst/>
                        </a:rPr>
                        <a:t>需求规格审核</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sz="2000" kern="0" dirty="0">
                          <a:effectLst/>
                        </a:rPr>
                        <a:t>审查需求文档</a:t>
                      </a:r>
                      <a:endParaRPr lang="zh-CN" sz="2000" kern="100" dirty="0">
                        <a:effectLst/>
                      </a:endParaRPr>
                    </a:p>
                    <a:p>
                      <a:pPr algn="l">
                        <a:lnSpc>
                          <a:spcPts val="2000"/>
                        </a:lnSpc>
                        <a:spcAft>
                          <a:spcPts val="0"/>
                        </a:spcAft>
                      </a:pPr>
                      <a:r>
                        <a:rPr lang="zh-CN" sz="2000" kern="0" dirty="0">
                          <a:effectLst/>
                        </a:rPr>
                        <a:t>编写《测试用例》</a:t>
                      </a:r>
                      <a:endParaRPr lang="zh-CN" sz="2000" kern="100" dirty="0">
                        <a:effectLst/>
                      </a:endParaRPr>
                    </a:p>
                    <a:p>
                      <a:pPr algn="l">
                        <a:lnSpc>
                          <a:spcPts val="2000"/>
                        </a:lnSpc>
                        <a:spcAft>
                          <a:spcPts val="0"/>
                        </a:spcAft>
                      </a:pPr>
                      <a:r>
                        <a:rPr lang="zh-CN" sz="2000" kern="0" dirty="0">
                          <a:effectLst/>
                        </a:rPr>
                        <a:t>编写《用户手册》</a:t>
                      </a:r>
                      <a:endParaRPr lang="zh-CN" sz="2000" kern="100" dirty="0">
                        <a:effectLst/>
                      </a:endParaRPr>
                    </a:p>
                    <a:p>
                      <a:pPr algn="l">
                        <a:lnSpc>
                          <a:spcPts val="2000"/>
                        </a:lnSpc>
                        <a:spcAft>
                          <a:spcPts val="0"/>
                        </a:spcAft>
                      </a:pPr>
                      <a:r>
                        <a:rPr lang="zh-CN" sz="2000" kern="0" dirty="0">
                          <a:effectLst/>
                        </a:rPr>
                        <a:t>确定合格的标准</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888921795"/>
                  </a:ext>
                </a:extLst>
              </a:tr>
              <a:tr h="2850972">
                <a:tc>
                  <a:txBody>
                    <a:bodyPr/>
                    <a:lstStyle/>
                    <a:p>
                      <a:pPr algn="l">
                        <a:lnSpc>
                          <a:spcPts val="2000"/>
                        </a:lnSpc>
                        <a:spcAft>
                          <a:spcPts val="0"/>
                        </a:spcAft>
                      </a:pPr>
                      <a:r>
                        <a:rPr lang="zh-CN" sz="2000" kern="0">
                          <a:effectLst/>
                        </a:rPr>
                        <a:t>需求管理</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sz="2000" kern="0" dirty="0">
                          <a:effectLst/>
                        </a:rPr>
                        <a:t>确定变更控制过程</a:t>
                      </a:r>
                      <a:endParaRPr lang="zh-CN" sz="2000" kern="100" dirty="0">
                        <a:effectLst/>
                      </a:endParaRPr>
                    </a:p>
                    <a:p>
                      <a:pPr algn="l">
                        <a:lnSpc>
                          <a:spcPts val="2000"/>
                        </a:lnSpc>
                        <a:spcAft>
                          <a:spcPts val="0"/>
                        </a:spcAft>
                      </a:pPr>
                      <a:r>
                        <a:rPr lang="zh-CN" sz="2000" kern="0" dirty="0">
                          <a:effectLst/>
                        </a:rPr>
                        <a:t>建立变更控制委员会</a:t>
                      </a:r>
                      <a:endParaRPr lang="zh-CN" sz="2000" kern="100" dirty="0">
                        <a:effectLst/>
                      </a:endParaRPr>
                    </a:p>
                    <a:p>
                      <a:pPr algn="l">
                        <a:lnSpc>
                          <a:spcPts val="2000"/>
                        </a:lnSpc>
                        <a:spcAft>
                          <a:spcPts val="0"/>
                        </a:spcAft>
                      </a:pPr>
                      <a:r>
                        <a:rPr lang="zh-CN" sz="2000" kern="0" dirty="0">
                          <a:effectLst/>
                        </a:rPr>
                        <a:t>进行变更影响分析</a:t>
                      </a:r>
                      <a:endParaRPr lang="zh-CN" sz="2000" kern="100" dirty="0">
                        <a:effectLst/>
                      </a:endParaRPr>
                    </a:p>
                    <a:p>
                      <a:pPr algn="l">
                        <a:lnSpc>
                          <a:spcPts val="2000"/>
                        </a:lnSpc>
                        <a:spcAft>
                          <a:spcPts val="0"/>
                        </a:spcAft>
                      </a:pPr>
                      <a:r>
                        <a:rPr lang="zh-CN" sz="2000" kern="0" dirty="0">
                          <a:effectLst/>
                        </a:rPr>
                        <a:t>跟踪每一项变更</a:t>
                      </a:r>
                      <a:endParaRPr lang="zh-CN" sz="2000" kern="100" dirty="0">
                        <a:effectLst/>
                      </a:endParaRPr>
                    </a:p>
                    <a:p>
                      <a:pPr algn="l">
                        <a:lnSpc>
                          <a:spcPts val="2000"/>
                        </a:lnSpc>
                        <a:spcAft>
                          <a:spcPts val="0"/>
                        </a:spcAft>
                      </a:pPr>
                      <a:r>
                        <a:rPr lang="zh-CN" sz="2000" kern="0" dirty="0">
                          <a:effectLst/>
                        </a:rPr>
                        <a:t>编写需求文档的基准版本和控制版本</a:t>
                      </a:r>
                      <a:endParaRPr lang="zh-CN" sz="2000" kern="100" dirty="0">
                        <a:effectLst/>
                      </a:endParaRPr>
                    </a:p>
                    <a:p>
                      <a:pPr algn="l">
                        <a:lnSpc>
                          <a:spcPts val="2000"/>
                        </a:lnSpc>
                        <a:spcAft>
                          <a:spcPts val="0"/>
                        </a:spcAft>
                      </a:pPr>
                      <a:r>
                        <a:rPr lang="zh-CN" sz="2000" kern="0" dirty="0">
                          <a:effectLst/>
                        </a:rPr>
                        <a:t>维护变更历史记录</a:t>
                      </a:r>
                      <a:endParaRPr lang="zh-CN" sz="2000" kern="100" dirty="0">
                        <a:effectLst/>
                      </a:endParaRPr>
                    </a:p>
                    <a:p>
                      <a:pPr algn="l">
                        <a:lnSpc>
                          <a:spcPts val="2000"/>
                        </a:lnSpc>
                        <a:spcAft>
                          <a:spcPts val="0"/>
                        </a:spcAft>
                      </a:pPr>
                      <a:r>
                        <a:rPr lang="zh-CN" sz="2000" kern="0" dirty="0">
                          <a:effectLst/>
                        </a:rPr>
                        <a:t>跟踪需求状态</a:t>
                      </a:r>
                      <a:endParaRPr lang="zh-CN" sz="2000" kern="100" dirty="0">
                        <a:effectLst/>
                      </a:endParaRPr>
                    </a:p>
                    <a:p>
                      <a:pPr algn="l">
                        <a:lnSpc>
                          <a:spcPts val="2000"/>
                        </a:lnSpc>
                        <a:spcAft>
                          <a:spcPts val="0"/>
                        </a:spcAft>
                      </a:pPr>
                      <a:r>
                        <a:rPr lang="zh-CN" sz="2000" kern="0" dirty="0">
                          <a:effectLst/>
                        </a:rPr>
                        <a:t>衡量需求稳定性</a:t>
                      </a:r>
                      <a:endParaRPr lang="zh-CN" sz="2000" kern="100" dirty="0">
                        <a:effectLst/>
                      </a:endParaRPr>
                    </a:p>
                    <a:p>
                      <a:pPr algn="l">
                        <a:lnSpc>
                          <a:spcPts val="2000"/>
                        </a:lnSpc>
                        <a:spcAft>
                          <a:spcPts val="0"/>
                        </a:spcAft>
                      </a:pPr>
                      <a:r>
                        <a:rPr lang="zh-CN" sz="2000" kern="0" dirty="0">
                          <a:effectLst/>
                        </a:rPr>
                        <a:t>使用需求管理工具</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78377425"/>
                  </a:ext>
                </a:extLst>
              </a:tr>
            </a:tbl>
          </a:graphicData>
        </a:graphic>
      </p:graphicFrame>
    </p:spTree>
    <p:extLst>
      <p:ext uri="{BB962C8B-B14F-4D97-AF65-F5344CB8AC3E}">
        <p14:creationId xmlns:p14="http://schemas.microsoft.com/office/powerpoint/2010/main" val="60655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D23BE343-8BDC-4971-B154-AF2FE8EFC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917" y="1001389"/>
            <a:ext cx="8904187" cy="58102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129B234F-D3CD-45B1-B8E6-8ACC64300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664" y="1084332"/>
            <a:ext cx="8856738" cy="5669804"/>
          </a:xfrm>
          <a:prstGeom prst="rect">
            <a:avLst/>
          </a:prstGeom>
        </p:spPr>
      </p:pic>
    </p:spTree>
    <p:extLst>
      <p:ext uri="{BB962C8B-B14F-4D97-AF65-F5344CB8AC3E}">
        <p14:creationId xmlns:p14="http://schemas.microsoft.com/office/powerpoint/2010/main" val="38187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A4A37D1-722E-4DB7-A70F-BC59927E3155}"/>
              </a:ext>
            </a:extLst>
          </p:cNvPr>
          <p:cNvSpPr>
            <a:spLocks noChangeArrowheads="1"/>
          </p:cNvSpPr>
          <p:nvPr/>
        </p:nvSpPr>
        <p:spPr bwMode="auto">
          <a:xfrm flipH="1">
            <a:off x="6366357"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5">
            <a:extLst>
              <a:ext uri="{FF2B5EF4-FFF2-40B4-BE49-F238E27FC236}">
                <a16:creationId xmlns:a16="http://schemas.microsoft.com/office/drawing/2014/main" id="{F15A7B51-2177-4731-B090-229F74F92F3D}"/>
              </a:ext>
            </a:extLst>
          </p:cNvPr>
          <p:cNvSpPr>
            <a:spLocks noChangeArrowheads="1"/>
          </p:cNvSpPr>
          <p:nvPr/>
        </p:nvSpPr>
        <p:spPr bwMode="auto">
          <a:xfrm flipH="1">
            <a:off x="6648932"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5">
            <a:extLst>
              <a:ext uri="{FF2B5EF4-FFF2-40B4-BE49-F238E27FC236}">
                <a16:creationId xmlns:a16="http://schemas.microsoft.com/office/drawing/2014/main" id="{F88086C4-0FCF-4088-A3FA-BE26F768C0F8}"/>
              </a:ext>
            </a:extLst>
          </p:cNvPr>
          <p:cNvSpPr>
            <a:spLocks noChangeArrowheads="1"/>
          </p:cNvSpPr>
          <p:nvPr/>
        </p:nvSpPr>
        <p:spPr bwMode="auto">
          <a:xfrm flipH="1">
            <a:off x="6094690" y="498945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66559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itchFamily="34" charset="-127"/>
            </a:endParaRPr>
          </a:p>
        </p:txBody>
      </p:sp>
      <p:grpSp>
        <p:nvGrpSpPr>
          <p:cNvPr id="5" name="Group 4"/>
          <p:cNvGrpSpPr/>
          <p:nvPr/>
        </p:nvGrpSpPr>
        <p:grpSpPr>
          <a:xfrm>
            <a:off x="508000" y="1492251"/>
            <a:ext cx="11176000" cy="107949"/>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665831" y="2311399"/>
            <a:ext cx="2438400" cy="1283732"/>
            <a:chOff x="914400" y="1885950"/>
            <a:chExt cx="1828800" cy="962799"/>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1</a:t>
              </a:r>
            </a:p>
          </p:txBody>
        </p:sp>
        <p:sp>
          <p:nvSpPr>
            <p:cNvPr id="4126" name="TextBox 10"/>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p>
          </p:txBody>
        </p:sp>
      </p:grpSp>
      <p:grpSp>
        <p:nvGrpSpPr>
          <p:cNvPr id="22" name="Group 21"/>
          <p:cNvGrpSpPr>
            <a:grpSpLocks/>
          </p:cNvGrpSpPr>
          <p:nvPr/>
        </p:nvGrpSpPr>
        <p:grpSpPr bwMode="auto">
          <a:xfrm>
            <a:off x="2773920" y="2311399"/>
            <a:ext cx="2438400" cy="1283732"/>
            <a:chOff x="914400" y="1885950"/>
            <a:chExt cx="1828800" cy="962799"/>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2</a:t>
              </a:r>
            </a:p>
          </p:txBody>
        </p:sp>
        <p:sp>
          <p:nvSpPr>
            <p:cNvPr id="4123" name="TextBox 2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范围管理</a:t>
              </a:r>
            </a:p>
          </p:txBody>
        </p:sp>
      </p:grpSp>
      <p:grpSp>
        <p:nvGrpSpPr>
          <p:cNvPr id="34" name="Group 33"/>
          <p:cNvGrpSpPr>
            <a:grpSpLocks/>
          </p:cNvGrpSpPr>
          <p:nvPr/>
        </p:nvGrpSpPr>
        <p:grpSpPr bwMode="auto">
          <a:xfrm>
            <a:off x="5154538" y="2311399"/>
            <a:ext cx="2438400" cy="1283733"/>
            <a:chOff x="914400" y="1885950"/>
            <a:chExt cx="1828800" cy="962799"/>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3</a:t>
              </a: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人力资源管理</a:t>
              </a:r>
            </a:p>
          </p:txBody>
        </p:sp>
      </p:grpSp>
      <p:grpSp>
        <p:nvGrpSpPr>
          <p:cNvPr id="38" name="Group 37"/>
          <p:cNvGrpSpPr>
            <a:grpSpLocks/>
          </p:cNvGrpSpPr>
          <p:nvPr/>
        </p:nvGrpSpPr>
        <p:grpSpPr bwMode="auto">
          <a:xfrm>
            <a:off x="7397462" y="2264575"/>
            <a:ext cx="2438400" cy="1283732"/>
            <a:chOff x="914400" y="1885950"/>
            <a:chExt cx="1828800" cy="962799"/>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4</a:t>
              </a:r>
            </a:p>
          </p:txBody>
        </p:sp>
        <p:sp>
          <p:nvSpPr>
            <p:cNvPr id="4117" name="TextBox 39"/>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沟通管理</a:t>
              </a:r>
            </a:p>
          </p:txBody>
        </p:sp>
      </p:grpSp>
      <p:grpSp>
        <p:nvGrpSpPr>
          <p:cNvPr id="42" name="Group 41"/>
          <p:cNvGrpSpPr>
            <a:grpSpLocks/>
          </p:cNvGrpSpPr>
          <p:nvPr/>
        </p:nvGrpSpPr>
        <p:grpSpPr bwMode="auto">
          <a:xfrm>
            <a:off x="9634098" y="2264575"/>
            <a:ext cx="2438400" cy="1283732"/>
            <a:chOff x="914400" y="1885950"/>
            <a:chExt cx="1828800" cy="962799"/>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5</a:t>
              </a: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p>
          </p:txBody>
        </p:sp>
      </p:grpSp>
      <p:grpSp>
        <p:nvGrpSpPr>
          <p:cNvPr id="46" name="Group 45"/>
          <p:cNvGrpSpPr>
            <a:grpSpLocks/>
          </p:cNvGrpSpPr>
          <p:nvPr/>
        </p:nvGrpSpPr>
        <p:grpSpPr bwMode="auto">
          <a:xfrm>
            <a:off x="755686" y="3862375"/>
            <a:ext cx="2438400" cy="1283732"/>
            <a:chOff x="914400" y="1885950"/>
            <a:chExt cx="1828800" cy="962799"/>
          </a:xfrm>
        </p:grpSpPr>
        <p:sp>
          <p:nvSpPr>
            <p:cNvPr id="47" name="Oval 46"/>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6</a:t>
              </a:r>
            </a:p>
          </p:txBody>
        </p:sp>
        <p:sp>
          <p:nvSpPr>
            <p:cNvPr id="4111" name="TextBox 47"/>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风险管理</a:t>
              </a:r>
            </a:p>
          </p:txBody>
        </p:sp>
      </p:grpSp>
      <p:grpSp>
        <p:nvGrpSpPr>
          <p:cNvPr id="50" name="Group 49"/>
          <p:cNvGrpSpPr>
            <a:grpSpLocks/>
          </p:cNvGrpSpPr>
          <p:nvPr/>
        </p:nvGrpSpPr>
        <p:grpSpPr bwMode="auto">
          <a:xfrm>
            <a:off x="2872620" y="3857109"/>
            <a:ext cx="2438400" cy="1283732"/>
            <a:chOff x="914400" y="1885950"/>
            <a:chExt cx="1828800" cy="962799"/>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7</a:t>
              </a:r>
            </a:p>
          </p:txBody>
        </p:sp>
        <p:sp>
          <p:nvSpPr>
            <p:cNvPr id="4108" name="TextBox 51"/>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成本管理</a:t>
              </a:r>
            </a:p>
          </p:txBody>
        </p:sp>
      </p:grpSp>
      <p:grpSp>
        <p:nvGrpSpPr>
          <p:cNvPr id="36" name="Group 49">
            <a:extLst>
              <a:ext uri="{FF2B5EF4-FFF2-40B4-BE49-F238E27FC236}">
                <a16:creationId xmlns:a16="http://schemas.microsoft.com/office/drawing/2014/main" id="{B32A29D0-CC3E-48A0-A7F3-093D0544A054}"/>
              </a:ext>
            </a:extLst>
          </p:cNvPr>
          <p:cNvGrpSpPr>
            <a:grpSpLocks/>
          </p:cNvGrpSpPr>
          <p:nvPr/>
        </p:nvGrpSpPr>
        <p:grpSpPr bwMode="auto">
          <a:xfrm>
            <a:off x="5132820" y="3861574"/>
            <a:ext cx="2438400" cy="1283732"/>
            <a:chOff x="914400" y="1885950"/>
            <a:chExt cx="1828800" cy="962799"/>
          </a:xfrm>
        </p:grpSpPr>
        <p:sp>
          <p:nvSpPr>
            <p:cNvPr id="37" name="Oval 50">
              <a:extLst>
                <a:ext uri="{FF2B5EF4-FFF2-40B4-BE49-F238E27FC236}">
                  <a16:creationId xmlns:a16="http://schemas.microsoft.com/office/drawing/2014/main" id="{5C83AB40-0557-4B81-BD5E-2E892264B644}"/>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8</a:t>
              </a:r>
            </a:p>
          </p:txBody>
        </p:sp>
        <p:sp>
          <p:nvSpPr>
            <p:cNvPr id="40" name="TextBox 51">
              <a:extLst>
                <a:ext uri="{FF2B5EF4-FFF2-40B4-BE49-F238E27FC236}">
                  <a16:creationId xmlns:a16="http://schemas.microsoft.com/office/drawing/2014/main" id="{44D07B9F-9CEB-4A8A-A368-06062B1C5FC9}"/>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itchFamily="34" charset="-127"/>
              </a:endParaRPr>
            </a:p>
          </p:txBody>
        </p:sp>
      </p:grpSp>
      <p:grpSp>
        <p:nvGrpSpPr>
          <p:cNvPr id="41" name="Group 49">
            <a:extLst>
              <a:ext uri="{FF2B5EF4-FFF2-40B4-BE49-F238E27FC236}">
                <a16:creationId xmlns:a16="http://schemas.microsoft.com/office/drawing/2014/main" id="{5C37CD59-4899-4FD0-81C6-B1B568A54914}"/>
              </a:ext>
            </a:extLst>
          </p:cNvPr>
          <p:cNvGrpSpPr>
            <a:grpSpLocks/>
          </p:cNvGrpSpPr>
          <p:nvPr/>
        </p:nvGrpSpPr>
        <p:grpSpPr bwMode="auto">
          <a:xfrm>
            <a:off x="9644162" y="3845942"/>
            <a:ext cx="2438400" cy="1283732"/>
            <a:chOff x="914400" y="1885950"/>
            <a:chExt cx="1828800" cy="962799"/>
          </a:xfrm>
        </p:grpSpPr>
        <p:sp>
          <p:nvSpPr>
            <p:cNvPr id="44" name="Oval 50">
              <a:extLst>
                <a:ext uri="{FF2B5EF4-FFF2-40B4-BE49-F238E27FC236}">
                  <a16:creationId xmlns:a16="http://schemas.microsoft.com/office/drawing/2014/main" id="{725B9890-5BD1-4138-87BA-762065776490}"/>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10</a:t>
              </a:r>
            </a:p>
          </p:txBody>
        </p:sp>
        <p:sp>
          <p:nvSpPr>
            <p:cNvPr id="45" name="TextBox 51">
              <a:extLst>
                <a:ext uri="{FF2B5EF4-FFF2-40B4-BE49-F238E27FC236}">
                  <a16:creationId xmlns:a16="http://schemas.microsoft.com/office/drawing/2014/main" id="{6E643BFB-938C-4D38-A1B9-0B16C5596A0F}"/>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分工评价</a:t>
              </a:r>
            </a:p>
          </p:txBody>
        </p:sp>
      </p:grpSp>
      <p:grpSp>
        <p:nvGrpSpPr>
          <p:cNvPr id="33" name="Group 49">
            <a:extLst>
              <a:ext uri="{FF2B5EF4-FFF2-40B4-BE49-F238E27FC236}">
                <a16:creationId xmlns:a16="http://schemas.microsoft.com/office/drawing/2014/main" id="{8EA91333-4C3E-4383-B7B8-726BE7CDEA15}"/>
              </a:ext>
            </a:extLst>
          </p:cNvPr>
          <p:cNvGrpSpPr>
            <a:grpSpLocks/>
          </p:cNvGrpSpPr>
          <p:nvPr/>
        </p:nvGrpSpPr>
        <p:grpSpPr bwMode="auto">
          <a:xfrm>
            <a:off x="7428241" y="3857109"/>
            <a:ext cx="2438400" cy="1283732"/>
            <a:chOff x="914400" y="1885950"/>
            <a:chExt cx="1828800" cy="962799"/>
          </a:xfrm>
        </p:grpSpPr>
        <p:sp>
          <p:nvSpPr>
            <p:cNvPr id="48" name="Oval 50">
              <a:extLst>
                <a:ext uri="{FF2B5EF4-FFF2-40B4-BE49-F238E27FC236}">
                  <a16:creationId xmlns:a16="http://schemas.microsoft.com/office/drawing/2014/main" id="{0AC75A7B-2A70-40A6-B9FB-F6F06E11F222}"/>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9</a:t>
              </a:r>
            </a:p>
          </p:txBody>
        </p:sp>
        <p:sp>
          <p:nvSpPr>
            <p:cNvPr id="49" name="TextBox 51">
              <a:extLst>
                <a:ext uri="{FF2B5EF4-FFF2-40B4-BE49-F238E27FC236}">
                  <a16:creationId xmlns:a16="http://schemas.microsoft.com/office/drawing/2014/main" id="{09C2D43A-CE36-47E5-BD98-59DFBEE40511}"/>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配置管理</a:t>
              </a:r>
            </a:p>
          </p:txBody>
        </p:sp>
      </p:grpSp>
    </p:spTree>
    <p:extLst>
      <p:ext uri="{BB962C8B-B14F-4D97-AF65-F5344CB8AC3E}">
        <p14:creationId xmlns:p14="http://schemas.microsoft.com/office/powerpoint/2010/main" val="1545348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40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ppt_x"/>
                                          </p:val>
                                        </p:tav>
                                        <p:tav tm="100000">
                                          <p:val>
                                            <p:strVal val="#ppt_x"/>
                                          </p:val>
                                        </p:tav>
                                      </p:tavLst>
                                    </p:anim>
                                    <p:anim calcmode="lin" valueType="num">
                                      <p:cBhvr additive="base">
                                        <p:cTn id="6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6" name="图片 5" descr="132399432537370854">
            <a:extLst>
              <a:ext uri="{FF2B5EF4-FFF2-40B4-BE49-F238E27FC236}">
                <a16:creationId xmlns:a16="http://schemas.microsoft.com/office/drawing/2014/main" id="{D79D8D06-9661-4BFF-9DAD-CC49BAEBEB4C}"/>
              </a:ext>
            </a:extLst>
          </p:cNvPr>
          <p:cNvPicPr/>
          <p:nvPr/>
        </p:nvPicPr>
        <p:blipFill>
          <a:blip r:embed="rId2"/>
          <a:stretch>
            <a:fillRect/>
          </a:stretch>
        </p:blipFill>
        <p:spPr>
          <a:xfrm>
            <a:off x="1055580" y="1339850"/>
            <a:ext cx="10368864" cy="5130201"/>
          </a:xfrm>
          <a:prstGeom prst="rect">
            <a:avLst/>
          </a:prstGeom>
        </p:spPr>
      </p:pic>
    </p:spTree>
    <p:extLst>
      <p:ext uri="{BB962C8B-B14F-4D97-AF65-F5344CB8AC3E}">
        <p14:creationId xmlns:p14="http://schemas.microsoft.com/office/powerpoint/2010/main" val="3146369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E29CD491-610B-4307-AEA4-7969FFAD1D5A}"/>
              </a:ext>
            </a:extLst>
          </p:cNvPr>
          <p:cNvGraphicFramePr>
            <a:graphicFrameLocks noGrp="1"/>
          </p:cNvGraphicFramePr>
          <p:nvPr>
            <p:extLst>
              <p:ext uri="{D42A27DB-BD31-4B8C-83A1-F6EECF244321}">
                <p14:modId xmlns:p14="http://schemas.microsoft.com/office/powerpoint/2010/main" val="2947583060"/>
              </p:ext>
            </p:extLst>
          </p:nvPr>
        </p:nvGraphicFramePr>
        <p:xfrm>
          <a:off x="3431778" y="106455"/>
          <a:ext cx="8424699" cy="6418171"/>
        </p:xfrm>
        <a:graphic>
          <a:graphicData uri="http://schemas.openxmlformats.org/drawingml/2006/table">
            <a:tbl>
              <a:tblPr firstRow="1" firstCol="1" bandRow="1">
                <a:tableStyleId>{5C22544A-7EE6-4342-B048-85BDC9FD1C3A}</a:tableStyleId>
              </a:tblPr>
              <a:tblGrid>
                <a:gridCol w="1239746">
                  <a:extLst>
                    <a:ext uri="{9D8B030D-6E8A-4147-A177-3AD203B41FA5}">
                      <a16:colId xmlns:a16="http://schemas.microsoft.com/office/drawing/2014/main" val="3201636158"/>
                    </a:ext>
                  </a:extLst>
                </a:gridCol>
                <a:gridCol w="1239746">
                  <a:extLst>
                    <a:ext uri="{9D8B030D-6E8A-4147-A177-3AD203B41FA5}">
                      <a16:colId xmlns:a16="http://schemas.microsoft.com/office/drawing/2014/main" val="3076222635"/>
                    </a:ext>
                  </a:extLst>
                </a:gridCol>
                <a:gridCol w="1239746">
                  <a:extLst>
                    <a:ext uri="{9D8B030D-6E8A-4147-A177-3AD203B41FA5}">
                      <a16:colId xmlns:a16="http://schemas.microsoft.com/office/drawing/2014/main" val="949980189"/>
                    </a:ext>
                  </a:extLst>
                </a:gridCol>
                <a:gridCol w="591933">
                  <a:extLst>
                    <a:ext uri="{9D8B030D-6E8A-4147-A177-3AD203B41FA5}">
                      <a16:colId xmlns:a16="http://schemas.microsoft.com/office/drawing/2014/main" val="1140027104"/>
                    </a:ext>
                  </a:extLst>
                </a:gridCol>
                <a:gridCol w="626759">
                  <a:extLst>
                    <a:ext uri="{9D8B030D-6E8A-4147-A177-3AD203B41FA5}">
                      <a16:colId xmlns:a16="http://schemas.microsoft.com/office/drawing/2014/main" val="912779148"/>
                    </a:ext>
                  </a:extLst>
                </a:gridCol>
                <a:gridCol w="626759">
                  <a:extLst>
                    <a:ext uri="{9D8B030D-6E8A-4147-A177-3AD203B41FA5}">
                      <a16:colId xmlns:a16="http://schemas.microsoft.com/office/drawing/2014/main" val="4044815541"/>
                    </a:ext>
                  </a:extLst>
                </a:gridCol>
                <a:gridCol w="446988">
                  <a:extLst>
                    <a:ext uri="{9D8B030D-6E8A-4147-A177-3AD203B41FA5}">
                      <a16:colId xmlns:a16="http://schemas.microsoft.com/office/drawing/2014/main" val="3238576697"/>
                    </a:ext>
                  </a:extLst>
                </a:gridCol>
                <a:gridCol w="222621">
                  <a:extLst>
                    <a:ext uri="{9D8B030D-6E8A-4147-A177-3AD203B41FA5}">
                      <a16:colId xmlns:a16="http://schemas.microsoft.com/office/drawing/2014/main" val="3904572339"/>
                    </a:ext>
                  </a:extLst>
                </a:gridCol>
                <a:gridCol w="729593">
                  <a:extLst>
                    <a:ext uri="{9D8B030D-6E8A-4147-A177-3AD203B41FA5}">
                      <a16:colId xmlns:a16="http://schemas.microsoft.com/office/drawing/2014/main" val="1834665991"/>
                    </a:ext>
                  </a:extLst>
                </a:gridCol>
                <a:gridCol w="730404">
                  <a:extLst>
                    <a:ext uri="{9D8B030D-6E8A-4147-A177-3AD203B41FA5}">
                      <a16:colId xmlns:a16="http://schemas.microsoft.com/office/drawing/2014/main" val="3017727440"/>
                    </a:ext>
                  </a:extLst>
                </a:gridCol>
                <a:gridCol w="730404">
                  <a:extLst>
                    <a:ext uri="{9D8B030D-6E8A-4147-A177-3AD203B41FA5}">
                      <a16:colId xmlns:a16="http://schemas.microsoft.com/office/drawing/2014/main" val="2410942655"/>
                    </a:ext>
                  </a:extLst>
                </a:gridCol>
              </a:tblGrid>
              <a:tr h="280930">
                <a:tc gridSpan="11">
                  <a:txBody>
                    <a:bodyPr/>
                    <a:lstStyle/>
                    <a:p>
                      <a:pPr algn="just">
                        <a:spcAft>
                          <a:spcPts val="0"/>
                        </a:spcAft>
                      </a:pPr>
                      <a:r>
                        <a:rPr lang="en-US" sz="1600" kern="100" dirty="0">
                          <a:effectLst/>
                        </a:rPr>
                        <a:t>WBS</a:t>
                      </a:r>
                      <a:r>
                        <a:rPr lang="zh-CN" sz="1600" kern="100" dirty="0">
                          <a:effectLst/>
                        </a:rPr>
                        <a:t>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49193729"/>
                  </a:ext>
                </a:extLst>
              </a:tr>
              <a:tr h="262100">
                <a:tc gridSpan="11">
                  <a:txBody>
                    <a:bodyPr/>
                    <a:lstStyle/>
                    <a:p>
                      <a:pPr algn="just">
                        <a:spcAft>
                          <a:spcPts val="0"/>
                        </a:spcAft>
                      </a:pPr>
                      <a:r>
                        <a:rPr lang="zh-CN" sz="1600" kern="100" dirty="0">
                          <a:effectLst/>
                        </a:rPr>
                        <a:t>一、项目基本概况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50668308"/>
                  </a:ext>
                </a:extLst>
              </a:tr>
              <a:tr h="524200">
                <a:tc gridSpan="2">
                  <a:txBody>
                    <a:bodyPr/>
                    <a:lstStyle/>
                    <a:p>
                      <a:pPr algn="just">
                        <a:spcAft>
                          <a:spcPts val="0"/>
                        </a:spcAft>
                      </a:pPr>
                      <a:r>
                        <a:rPr lang="zh-CN" sz="1600" kern="100" dirty="0">
                          <a:effectLst/>
                        </a:rPr>
                        <a:t>项目名称：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dirty="0">
                          <a:effectLst/>
                        </a:rPr>
                        <a:t>基于项目的案例教学系统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项目编号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en-US" sz="1600" kern="100" dirty="0">
                          <a:effectLst/>
                        </a:rPr>
                        <a:t>PRD2018-G16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22208921"/>
                  </a:ext>
                </a:extLst>
              </a:tr>
              <a:tr h="262100">
                <a:tc gridSpan="2">
                  <a:txBody>
                    <a:bodyPr/>
                    <a:lstStyle/>
                    <a:p>
                      <a:pPr algn="just">
                        <a:spcAft>
                          <a:spcPts val="0"/>
                        </a:spcAft>
                      </a:pPr>
                      <a:r>
                        <a:rPr lang="zh-CN" sz="1600" kern="100">
                          <a:effectLst/>
                        </a:rPr>
                        <a:t>制作人：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a:effectLst/>
                        </a:rPr>
                        <a:t>徐毓茜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审核人：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28323759"/>
                  </a:ext>
                </a:extLst>
              </a:tr>
              <a:tr h="262100">
                <a:tc gridSpan="2">
                  <a:txBody>
                    <a:bodyPr/>
                    <a:lstStyle/>
                    <a:p>
                      <a:pPr algn="just">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制作日期：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en-US" sz="1600" kern="100">
                          <a:effectLst/>
                        </a:rPr>
                        <a:t>2018.11.3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74801375"/>
                  </a:ext>
                </a:extLst>
              </a:tr>
              <a:tr h="262100">
                <a:tc gridSpan="11">
                  <a:txBody>
                    <a:bodyPr/>
                    <a:lstStyle/>
                    <a:p>
                      <a:pPr algn="just">
                        <a:spcAft>
                          <a:spcPts val="0"/>
                        </a:spcAft>
                      </a:pPr>
                      <a:r>
                        <a:rPr lang="zh-CN" sz="1600" kern="100">
                          <a:effectLst/>
                        </a:rPr>
                        <a:t>二、工作分解结构（</a:t>
                      </a:r>
                      <a:r>
                        <a:rPr lang="en-US" sz="1600" kern="100">
                          <a:effectLst/>
                        </a:rPr>
                        <a:t>R-</a:t>
                      </a:r>
                      <a:r>
                        <a:rPr lang="zh-CN" sz="1600" kern="100">
                          <a:effectLst/>
                        </a:rPr>
                        <a:t>负责人；</a:t>
                      </a:r>
                      <a:r>
                        <a:rPr lang="en-US" sz="1600" kern="100">
                          <a:effectLst/>
                        </a:rPr>
                        <a:t>A-</a:t>
                      </a:r>
                      <a:r>
                        <a:rPr lang="zh-CN" sz="1600" kern="100">
                          <a:effectLst/>
                        </a:rPr>
                        <a:t>参与</a:t>
                      </a:r>
                      <a:r>
                        <a:rPr lang="en-US" sz="1600" kern="100">
                          <a:effectLst/>
                        </a:rPr>
                        <a:t>;  I-</a:t>
                      </a:r>
                      <a:r>
                        <a:rPr lang="zh-CN" sz="1600" kern="100">
                          <a:effectLst/>
                        </a:rPr>
                        <a:t>通报）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33363562"/>
                  </a:ext>
                </a:extLst>
              </a:tr>
              <a:tr h="524200">
                <a:tc>
                  <a:txBody>
                    <a:bodyPr/>
                    <a:lstStyle/>
                    <a:p>
                      <a:pPr algn="just">
                        <a:spcAft>
                          <a:spcPts val="0"/>
                        </a:spcAft>
                      </a:pPr>
                      <a:r>
                        <a:rPr lang="zh-CN" sz="1600" kern="100">
                          <a:effectLst/>
                        </a:rPr>
                        <a:t>任务阶段名称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dirty="0">
                          <a:effectLst/>
                        </a:rPr>
                        <a:t>包含活动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活动分解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徐毓茜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马益亮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zh-CN" sz="1600" kern="100">
                          <a:effectLst/>
                        </a:rPr>
                        <a:t>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输入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输出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265839077"/>
                  </a:ext>
                </a:extLst>
              </a:tr>
              <a:tr h="567775">
                <a:tc rowSpan="8">
                  <a:txBody>
                    <a:bodyPr/>
                    <a:lstStyle/>
                    <a:p>
                      <a:pPr algn="just">
                        <a:spcAft>
                          <a:spcPts val="0"/>
                        </a:spcAft>
                      </a:pPr>
                      <a:r>
                        <a:rPr lang="zh-CN" sz="1600" kern="100">
                          <a:effectLst/>
                        </a:rPr>
                        <a:t>项目启动阶段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rowSpan="2">
                  <a:txBody>
                    <a:bodyPr/>
                    <a:lstStyle/>
                    <a:p>
                      <a:pPr algn="just">
                        <a:spcAft>
                          <a:spcPts val="0"/>
                        </a:spcAft>
                      </a:pPr>
                      <a:r>
                        <a:rPr lang="zh-CN" sz="1600" kern="100" dirty="0">
                          <a:effectLst/>
                        </a:rPr>
                        <a:t>项目确认</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项目部署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项目任务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项目部署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3948048214"/>
                  </a:ext>
                </a:extLst>
              </a:tr>
              <a:tr h="13105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dirty="0">
                          <a:effectLst/>
                        </a:rPr>
                        <a:t>可行性分析</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可行性分析起草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可行性分析文档</a:t>
                      </a:r>
                      <a:r>
                        <a:rPr lang="en-US" sz="1600" kern="10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325866791"/>
                  </a:ext>
                </a:extLst>
              </a:tr>
              <a:tr h="786299">
                <a:tc vMerge="1">
                  <a:txBody>
                    <a:bodyPr/>
                    <a:lstStyle/>
                    <a:p>
                      <a:endParaRPr lang="zh-CN" altLang="en-US"/>
                    </a:p>
                  </a:txBody>
                  <a:tcPr/>
                </a:tc>
                <a:tc>
                  <a:txBody>
                    <a:bodyPr/>
                    <a:lstStyle/>
                    <a:p>
                      <a:pPr algn="just">
                        <a:spcAft>
                          <a:spcPts val="0"/>
                        </a:spcAft>
                      </a:pPr>
                      <a:r>
                        <a:rPr lang="zh-CN" sz="1600" kern="100">
                          <a:effectLst/>
                        </a:rPr>
                        <a:t>项目评估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项目进度计划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dirty="0">
                          <a:effectLst/>
                        </a:rPr>
                        <a:t>任务分配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甘特图</a:t>
                      </a:r>
                      <a:r>
                        <a:rPr lang="en-US" sz="1600" kern="10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468828720"/>
                  </a:ext>
                </a:extLst>
              </a:tr>
              <a:tr h="283889">
                <a:tc vMerge="1">
                  <a:txBody>
                    <a:bodyPr/>
                    <a:lstStyle/>
                    <a:p>
                      <a:endParaRPr lang="zh-CN" altLang="en-US"/>
                    </a:p>
                  </a:txBody>
                  <a:tcPr/>
                </a:tc>
                <a:tc rowSpan="5">
                  <a:txBody>
                    <a:bodyPr/>
                    <a:lstStyle/>
                    <a:p>
                      <a:pPr algn="just">
                        <a:spcAft>
                          <a:spcPts val="0"/>
                        </a:spcAft>
                      </a:pPr>
                      <a:r>
                        <a:rPr lang="zh-CN" sz="1600" kern="100">
                          <a:effectLst/>
                        </a:rPr>
                        <a:t>项目分工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图表的绘制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025126000"/>
                  </a:ext>
                </a:extLst>
              </a:tr>
              <a:tr h="2621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git</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136446807"/>
                  </a:ext>
                </a:extLst>
              </a:tr>
              <a:tr h="28388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Ubuntu</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3749707708"/>
                  </a:ext>
                </a:extLst>
              </a:tr>
              <a:tr h="28388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php</a:t>
                      </a:r>
                      <a:r>
                        <a:rPr lang="zh-CN" sz="1600" kern="100">
                          <a:effectLst/>
                        </a:rPr>
                        <a:t>编码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2275024922"/>
                  </a:ext>
                </a:extLst>
              </a:tr>
              <a:tr h="2621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rp</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717219718"/>
                  </a:ext>
                </a:extLst>
              </a:tr>
            </a:tbl>
          </a:graphicData>
        </a:graphic>
      </p:graphicFrame>
    </p:spTree>
    <p:extLst>
      <p:ext uri="{BB962C8B-B14F-4D97-AF65-F5344CB8AC3E}">
        <p14:creationId xmlns:p14="http://schemas.microsoft.com/office/powerpoint/2010/main" val="124562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4" name="表格 3">
            <a:extLst>
              <a:ext uri="{FF2B5EF4-FFF2-40B4-BE49-F238E27FC236}">
                <a16:creationId xmlns:a16="http://schemas.microsoft.com/office/drawing/2014/main" id="{333A0D78-3FCC-421E-BE09-20152D7761EF}"/>
              </a:ext>
            </a:extLst>
          </p:cNvPr>
          <p:cNvGraphicFramePr>
            <a:graphicFrameLocks noGrp="1"/>
          </p:cNvGraphicFramePr>
          <p:nvPr>
            <p:extLst>
              <p:ext uri="{D42A27DB-BD31-4B8C-83A1-F6EECF244321}">
                <p14:modId xmlns:p14="http://schemas.microsoft.com/office/powerpoint/2010/main" val="4248968911"/>
              </p:ext>
            </p:extLst>
          </p:nvPr>
        </p:nvGraphicFramePr>
        <p:xfrm>
          <a:off x="3503784" y="116724"/>
          <a:ext cx="8208685" cy="6048503"/>
        </p:xfrm>
        <a:graphic>
          <a:graphicData uri="http://schemas.openxmlformats.org/drawingml/2006/table">
            <a:tbl>
              <a:tblPr firstRow="1" firstCol="1" bandRow="1">
                <a:tableStyleId>{5C22544A-7EE6-4342-B048-85BDC9FD1C3A}</a:tableStyleId>
              </a:tblPr>
              <a:tblGrid>
                <a:gridCol w="1062578">
                  <a:extLst>
                    <a:ext uri="{9D8B030D-6E8A-4147-A177-3AD203B41FA5}">
                      <a16:colId xmlns:a16="http://schemas.microsoft.com/office/drawing/2014/main" val="2162516829"/>
                    </a:ext>
                  </a:extLst>
                </a:gridCol>
                <a:gridCol w="844206">
                  <a:extLst>
                    <a:ext uri="{9D8B030D-6E8A-4147-A177-3AD203B41FA5}">
                      <a16:colId xmlns:a16="http://schemas.microsoft.com/office/drawing/2014/main" val="3946598661"/>
                    </a:ext>
                  </a:extLst>
                </a:gridCol>
                <a:gridCol w="174083">
                  <a:extLst>
                    <a:ext uri="{9D8B030D-6E8A-4147-A177-3AD203B41FA5}">
                      <a16:colId xmlns:a16="http://schemas.microsoft.com/office/drawing/2014/main" val="2326966306"/>
                    </a:ext>
                  </a:extLst>
                </a:gridCol>
                <a:gridCol w="1062578">
                  <a:extLst>
                    <a:ext uri="{9D8B030D-6E8A-4147-A177-3AD203B41FA5}">
                      <a16:colId xmlns:a16="http://schemas.microsoft.com/office/drawing/2014/main" val="2594627730"/>
                    </a:ext>
                  </a:extLst>
                </a:gridCol>
                <a:gridCol w="611610">
                  <a:extLst>
                    <a:ext uri="{9D8B030D-6E8A-4147-A177-3AD203B41FA5}">
                      <a16:colId xmlns:a16="http://schemas.microsoft.com/office/drawing/2014/main" val="3224132085"/>
                    </a:ext>
                  </a:extLst>
                </a:gridCol>
                <a:gridCol w="647587">
                  <a:extLst>
                    <a:ext uri="{9D8B030D-6E8A-4147-A177-3AD203B41FA5}">
                      <a16:colId xmlns:a16="http://schemas.microsoft.com/office/drawing/2014/main" val="2556896474"/>
                    </a:ext>
                  </a:extLst>
                </a:gridCol>
                <a:gridCol w="771417">
                  <a:extLst>
                    <a:ext uri="{9D8B030D-6E8A-4147-A177-3AD203B41FA5}">
                      <a16:colId xmlns:a16="http://schemas.microsoft.com/office/drawing/2014/main" val="213292147"/>
                    </a:ext>
                  </a:extLst>
                </a:gridCol>
                <a:gridCol w="771417">
                  <a:extLst>
                    <a:ext uri="{9D8B030D-6E8A-4147-A177-3AD203B41FA5}">
                      <a16:colId xmlns:a16="http://schemas.microsoft.com/office/drawing/2014/main" val="1900162533"/>
                    </a:ext>
                  </a:extLst>
                </a:gridCol>
                <a:gridCol w="753845">
                  <a:extLst>
                    <a:ext uri="{9D8B030D-6E8A-4147-A177-3AD203B41FA5}">
                      <a16:colId xmlns:a16="http://schemas.microsoft.com/office/drawing/2014/main" val="2334772535"/>
                    </a:ext>
                  </a:extLst>
                </a:gridCol>
                <a:gridCol w="754682">
                  <a:extLst>
                    <a:ext uri="{9D8B030D-6E8A-4147-A177-3AD203B41FA5}">
                      <a16:colId xmlns:a16="http://schemas.microsoft.com/office/drawing/2014/main" val="385686129"/>
                    </a:ext>
                  </a:extLst>
                </a:gridCol>
                <a:gridCol w="754682">
                  <a:extLst>
                    <a:ext uri="{9D8B030D-6E8A-4147-A177-3AD203B41FA5}">
                      <a16:colId xmlns:a16="http://schemas.microsoft.com/office/drawing/2014/main" val="3109914363"/>
                    </a:ext>
                  </a:extLst>
                </a:gridCol>
              </a:tblGrid>
              <a:tr h="284439">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2529650"/>
                  </a:ext>
                </a:extLst>
              </a:tr>
              <a:tr h="284439">
                <a:tc rowSpan="4">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可行性分析</a:t>
                      </a:r>
                    </a:p>
                    <a:p>
                      <a:pPr algn="just">
                        <a:spcAft>
                          <a:spcPts val="0"/>
                        </a:spcAft>
                      </a:pPr>
                      <a:r>
                        <a:rPr lang="zh-CN" sz="1600" kern="100">
                          <a:effectLst/>
                        </a:rPr>
                        <a:t>阶段</a:t>
                      </a:r>
                    </a:p>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a:effectLst/>
                        </a:rPr>
                        <a:t>技术可行性</a:t>
                      </a: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14829677"/>
                  </a:ext>
                </a:extLst>
              </a:tr>
              <a:tr h="300752">
                <a:tc vMerge="1">
                  <a:txBody>
                    <a:bodyPr/>
                    <a:lstStyle/>
                    <a:p>
                      <a:endParaRPr lang="zh-CN" altLang="en-US"/>
                    </a:p>
                  </a:txBody>
                  <a:tcPr/>
                </a:tc>
                <a:tc gridSpan="3">
                  <a:txBody>
                    <a:bodyPr/>
                    <a:lstStyle/>
                    <a:p>
                      <a:pPr algn="just">
                        <a:spcAft>
                          <a:spcPts val="0"/>
                        </a:spcAft>
                      </a:pPr>
                      <a:r>
                        <a:rPr lang="zh-CN" sz="1600" kern="100">
                          <a:effectLst/>
                        </a:rPr>
                        <a:t>操作可行性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0330644"/>
                  </a:ext>
                </a:extLst>
              </a:tr>
              <a:tr h="300752">
                <a:tc vMerge="1">
                  <a:txBody>
                    <a:bodyPr/>
                    <a:lstStyle/>
                    <a:p>
                      <a:endParaRPr lang="zh-CN" altLang="en-US"/>
                    </a:p>
                  </a:txBody>
                  <a:tcPr/>
                </a:tc>
                <a:tc gridSpan="3">
                  <a:txBody>
                    <a:bodyPr/>
                    <a:lstStyle/>
                    <a:p>
                      <a:pPr algn="just">
                        <a:spcAft>
                          <a:spcPts val="0"/>
                        </a:spcAft>
                      </a:pPr>
                      <a:r>
                        <a:rPr lang="zh-CN" sz="1600" kern="100">
                          <a:effectLst/>
                        </a:rPr>
                        <a:t>经济可行性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8556267"/>
                  </a:ext>
                </a:extLst>
              </a:tr>
              <a:tr h="818445">
                <a:tc vMerge="1">
                  <a:txBody>
                    <a:bodyPr/>
                    <a:lstStyle/>
                    <a:p>
                      <a:endParaRPr lang="zh-CN" altLang="en-US"/>
                    </a:p>
                  </a:txBody>
                  <a:tcPr/>
                </a:tc>
                <a:tc gridSpan="3">
                  <a:txBody>
                    <a:bodyPr/>
                    <a:lstStyle/>
                    <a:p>
                      <a:pPr algn="just">
                        <a:spcAft>
                          <a:spcPts val="0"/>
                        </a:spcAft>
                      </a:pPr>
                      <a:r>
                        <a:rPr lang="zh-CN" sz="1600" kern="100">
                          <a:effectLst/>
                        </a:rPr>
                        <a:t>社会因素可行性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73039810"/>
                  </a:ext>
                </a:extLst>
              </a:tr>
              <a:tr h="300752">
                <a:tc rowSpan="5">
                  <a:txBody>
                    <a:bodyPr/>
                    <a:lstStyle/>
                    <a:p>
                      <a:pPr algn="just">
                        <a:spcAft>
                          <a:spcPts val="0"/>
                        </a:spcAft>
                      </a:pPr>
                      <a:r>
                        <a:rPr lang="zh-CN" sz="1600" kern="100">
                          <a:effectLst/>
                        </a:rPr>
                        <a:t>项目计划阶段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a:effectLst/>
                        </a:rPr>
                        <a:t>人员分工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4073693"/>
                  </a:ext>
                </a:extLst>
              </a:tr>
              <a:tr h="300752">
                <a:tc vMerge="1">
                  <a:txBody>
                    <a:bodyPr/>
                    <a:lstStyle/>
                    <a:p>
                      <a:endParaRPr lang="zh-CN" altLang="en-US"/>
                    </a:p>
                  </a:txBody>
                  <a:tcPr/>
                </a:tc>
                <a:tc gridSpan="3">
                  <a:txBody>
                    <a:bodyPr/>
                    <a:lstStyle/>
                    <a:p>
                      <a:pPr algn="just">
                        <a:spcAft>
                          <a:spcPts val="0"/>
                        </a:spcAft>
                      </a:pPr>
                      <a:r>
                        <a:rPr lang="zh-CN" sz="1600" kern="100">
                          <a:effectLst/>
                        </a:rPr>
                        <a:t>工作分解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9606200"/>
                  </a:ext>
                </a:extLst>
              </a:tr>
              <a:tr h="300752">
                <a:tc vMerge="1">
                  <a:txBody>
                    <a:bodyPr/>
                    <a:lstStyle/>
                    <a:p>
                      <a:endParaRPr lang="zh-CN" altLang="en-US"/>
                    </a:p>
                  </a:txBody>
                  <a:tcPr/>
                </a:tc>
                <a:tc gridSpan="3">
                  <a:txBody>
                    <a:bodyPr/>
                    <a:lstStyle/>
                    <a:p>
                      <a:pPr algn="just">
                        <a:spcAft>
                          <a:spcPts val="0"/>
                        </a:spcAft>
                      </a:pPr>
                      <a:r>
                        <a:rPr lang="zh-CN" sz="1600" kern="100">
                          <a:effectLst/>
                        </a:rPr>
                        <a:t>甘特图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2696084"/>
                  </a:ext>
                </a:extLst>
              </a:tr>
              <a:tr h="300752">
                <a:tc vMerge="1">
                  <a:txBody>
                    <a:bodyPr/>
                    <a:lstStyle/>
                    <a:p>
                      <a:endParaRPr lang="zh-CN" altLang="en-US"/>
                    </a:p>
                  </a:txBody>
                  <a:tcPr/>
                </a:tc>
                <a:tc gridSpan="3">
                  <a:txBody>
                    <a:bodyPr/>
                    <a:lstStyle/>
                    <a:p>
                      <a:pPr algn="just">
                        <a:spcAft>
                          <a:spcPts val="0"/>
                        </a:spcAft>
                      </a:pPr>
                      <a:r>
                        <a:rPr lang="zh-CN" sz="1600" kern="100">
                          <a:effectLst/>
                        </a:rPr>
                        <a:t>文档编写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085913"/>
                  </a:ext>
                </a:extLst>
              </a:tr>
              <a:tr h="300752">
                <a:tc vMerge="1">
                  <a:txBody>
                    <a:bodyPr/>
                    <a:lstStyle/>
                    <a:p>
                      <a:endParaRPr lang="zh-CN" altLang="en-US"/>
                    </a:p>
                  </a:txBody>
                  <a:tcPr/>
                </a:tc>
                <a:tc gridSpan="3">
                  <a:txBody>
                    <a:bodyPr/>
                    <a:lstStyle/>
                    <a:p>
                      <a:pPr algn="just">
                        <a:spcAft>
                          <a:spcPts val="0"/>
                        </a:spcAft>
                      </a:pPr>
                      <a:r>
                        <a:rPr lang="zh-CN" sz="1600" kern="100">
                          <a:effectLst/>
                        </a:rPr>
                        <a:t>项目章程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5988805"/>
                  </a:ext>
                </a:extLst>
              </a:tr>
              <a:tr h="851972">
                <a:tc rowSpan="3">
                  <a:txBody>
                    <a:bodyPr/>
                    <a:lstStyle/>
                    <a:p>
                      <a:pPr algn="just">
                        <a:spcAft>
                          <a:spcPts val="0"/>
                        </a:spcAft>
                      </a:pPr>
                      <a:r>
                        <a:rPr lang="zh-CN" sz="1600" kern="100">
                          <a:effectLst/>
                        </a:rPr>
                        <a:t>需求分析阶段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gridSpan="2">
                  <a:txBody>
                    <a:bodyPr/>
                    <a:lstStyle/>
                    <a:p>
                      <a:pPr algn="just">
                        <a:spcAft>
                          <a:spcPts val="0"/>
                        </a:spcAft>
                      </a:pPr>
                      <a:r>
                        <a:rPr lang="zh-CN" sz="1600" kern="100">
                          <a:effectLst/>
                        </a:rPr>
                        <a:t>需求计划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hMerge="1">
                  <a:txBody>
                    <a:bodyPr/>
                    <a:lstStyle/>
                    <a:p>
                      <a:endParaRPr lang="zh-CN" altLang="en-US"/>
                    </a:p>
                  </a:txBody>
                  <a:tcPr/>
                </a:tc>
                <a:tc>
                  <a:txBody>
                    <a:bodyPr/>
                    <a:lstStyle/>
                    <a:p>
                      <a:pPr algn="just">
                        <a:spcAft>
                          <a:spcPts val="0"/>
                        </a:spcAft>
                      </a:pPr>
                      <a:r>
                        <a:rPr lang="zh-CN" sz="1600" kern="100">
                          <a:effectLst/>
                        </a:rPr>
                        <a:t>时间管理计划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55054600"/>
                  </a:ext>
                </a:extLst>
              </a:tr>
              <a:tr h="8519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just">
                        <a:spcAft>
                          <a:spcPts val="0"/>
                        </a:spcAft>
                      </a:pPr>
                      <a:r>
                        <a:rPr lang="zh-CN" sz="1600" kern="100">
                          <a:effectLst/>
                        </a:rPr>
                        <a:t>范围管理计划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7288790"/>
                  </a:ext>
                </a:extLst>
              </a:tr>
              <a:tr h="8519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just">
                        <a:spcAft>
                          <a:spcPts val="0"/>
                        </a:spcAft>
                      </a:pPr>
                      <a:r>
                        <a:rPr lang="zh-CN" sz="1600" kern="100">
                          <a:effectLst/>
                        </a:rPr>
                        <a:t>成本管理计划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594177"/>
                  </a:ext>
                </a:extLst>
              </a:tr>
            </a:tbl>
          </a:graphicData>
        </a:graphic>
      </p:graphicFrame>
    </p:spTree>
    <p:extLst>
      <p:ext uri="{BB962C8B-B14F-4D97-AF65-F5344CB8AC3E}">
        <p14:creationId xmlns:p14="http://schemas.microsoft.com/office/powerpoint/2010/main" val="381570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A08654A2-2E90-43F2-A28D-758A41698F3C}"/>
              </a:ext>
            </a:extLst>
          </p:cNvPr>
          <p:cNvGraphicFramePr>
            <a:graphicFrameLocks noGrp="1"/>
          </p:cNvGraphicFramePr>
          <p:nvPr>
            <p:extLst>
              <p:ext uri="{D42A27DB-BD31-4B8C-83A1-F6EECF244321}">
                <p14:modId xmlns:p14="http://schemas.microsoft.com/office/powerpoint/2010/main" val="1743446496"/>
              </p:ext>
            </p:extLst>
          </p:nvPr>
        </p:nvGraphicFramePr>
        <p:xfrm>
          <a:off x="3143754" y="145146"/>
          <a:ext cx="8568714" cy="6532261"/>
        </p:xfrm>
        <a:graphic>
          <a:graphicData uri="http://schemas.openxmlformats.org/drawingml/2006/table">
            <a:tbl>
              <a:tblPr firstRow="1" firstCol="1" bandRow="1">
                <a:tableStyleId>{5C22544A-7EE6-4342-B048-85BDC9FD1C3A}</a:tableStyleId>
              </a:tblPr>
              <a:tblGrid>
                <a:gridCol w="1672834">
                  <a:extLst>
                    <a:ext uri="{9D8B030D-6E8A-4147-A177-3AD203B41FA5}">
                      <a16:colId xmlns:a16="http://schemas.microsoft.com/office/drawing/2014/main" val="965218305"/>
                    </a:ext>
                  </a:extLst>
                </a:gridCol>
                <a:gridCol w="1566691">
                  <a:extLst>
                    <a:ext uri="{9D8B030D-6E8A-4147-A177-3AD203B41FA5}">
                      <a16:colId xmlns:a16="http://schemas.microsoft.com/office/drawing/2014/main" val="315359326"/>
                    </a:ext>
                  </a:extLst>
                </a:gridCol>
                <a:gridCol w="5329189">
                  <a:extLst>
                    <a:ext uri="{9D8B030D-6E8A-4147-A177-3AD203B41FA5}">
                      <a16:colId xmlns:a16="http://schemas.microsoft.com/office/drawing/2014/main" val="3957690839"/>
                    </a:ext>
                  </a:extLst>
                </a:gridCol>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828813193"/>
                  </a:ext>
                </a:extLst>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负责项目的整体规划和管理</a:t>
                      </a:r>
                    </a:p>
                    <a:p>
                      <a:pPr indent="304800" algn="just">
                        <a:spcAft>
                          <a:spcPts val="0"/>
                        </a:spcAft>
                      </a:pPr>
                      <a:r>
                        <a:rPr lang="zh-CN" sz="1600" kern="100" dirty="0">
                          <a:effectLst/>
                        </a:rPr>
                        <a:t>负责项目计划的制定和维护</a:t>
                      </a:r>
                    </a:p>
                    <a:p>
                      <a:pPr indent="304800" algn="just">
                        <a:spcAft>
                          <a:spcPts val="0"/>
                        </a:spcAft>
                      </a:pPr>
                      <a:r>
                        <a:rPr lang="zh-CN" sz="1600" kern="100" dirty="0">
                          <a:effectLst/>
                        </a:rPr>
                        <a:t>负责资源的分配和协调活动</a:t>
                      </a:r>
                    </a:p>
                    <a:p>
                      <a:pPr indent="304800" algn="just">
                        <a:spcAft>
                          <a:spcPts val="0"/>
                        </a:spcAft>
                      </a:pPr>
                      <a:r>
                        <a:rPr lang="zh-CN" sz="1600" kern="100" dirty="0">
                          <a:effectLst/>
                        </a:rPr>
                        <a:t>负责项目的跟踪和管理</a:t>
                      </a:r>
                    </a:p>
                    <a:p>
                      <a:pPr indent="304800" algn="just">
                        <a:spcAft>
                          <a:spcPts val="0"/>
                        </a:spcAft>
                      </a:pPr>
                      <a:r>
                        <a:rPr lang="zh-CN" sz="1600" kern="100" dirty="0">
                          <a:effectLst/>
                        </a:rPr>
                        <a:t>参与项目技术评审和阶段评审</a:t>
                      </a:r>
                    </a:p>
                    <a:p>
                      <a:pPr indent="304800" algn="just">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835964403"/>
                  </a:ext>
                </a:extLst>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负责项目的需求调研</a:t>
                      </a:r>
                    </a:p>
                    <a:p>
                      <a:pPr indent="304800" algn="just">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644581222"/>
                  </a:ext>
                </a:extLst>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负责产品原型的设计</a:t>
                      </a:r>
                    </a:p>
                    <a:p>
                      <a:pPr indent="304800" algn="just">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235127437"/>
                  </a:ext>
                </a:extLst>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负责制定测试计划</a:t>
                      </a:r>
                    </a:p>
                    <a:p>
                      <a:pPr indent="304800" algn="just">
                        <a:spcAft>
                          <a:spcPts val="0"/>
                        </a:spcAft>
                      </a:pPr>
                      <a:r>
                        <a:rPr lang="zh-CN" sz="1600" kern="100" dirty="0">
                          <a:effectLst/>
                        </a:rPr>
                        <a:t>负责设计测试用例</a:t>
                      </a:r>
                    </a:p>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230292251"/>
                  </a:ext>
                </a:extLst>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负责制定配置管理计划</a:t>
                      </a:r>
                    </a:p>
                    <a:p>
                      <a:pPr indent="304800" algn="just">
                        <a:spcAft>
                          <a:spcPts val="0"/>
                        </a:spcAft>
                      </a:pPr>
                      <a:r>
                        <a:rPr lang="zh-CN" sz="1600" kern="100" dirty="0">
                          <a:effectLst/>
                        </a:rPr>
                        <a:t>建立与维护配置库</a:t>
                      </a:r>
                    </a:p>
                    <a:p>
                      <a:pPr indent="304800" algn="just">
                        <a:spcAft>
                          <a:spcPts val="0"/>
                        </a:spcAft>
                      </a:pPr>
                      <a:r>
                        <a:rPr lang="zh-CN" sz="1600" kern="100" dirty="0">
                          <a:effectLst/>
                        </a:rPr>
                        <a:t>建立和发布基线</a:t>
                      </a:r>
                    </a:p>
                    <a:p>
                      <a:pPr indent="304800" algn="just">
                        <a:spcAft>
                          <a:spcPts val="0"/>
                        </a:spcAft>
                      </a:pPr>
                      <a:r>
                        <a:rPr lang="zh-CN" sz="1600" kern="100" dirty="0">
                          <a:effectLst/>
                        </a:rPr>
                        <a:t>对配置库的状态进行跟踪和统计</a:t>
                      </a:r>
                    </a:p>
                    <a:p>
                      <a:pPr indent="304800" algn="just">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775652776"/>
                  </a:ext>
                </a:extLst>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696207210"/>
                  </a:ext>
                </a:extLst>
              </a:tr>
              <a:tr h="714116">
                <a:tc>
                  <a:txBody>
                    <a:bodyPr/>
                    <a:lstStyle/>
                    <a:p>
                      <a:pPr algn="ctr">
                        <a:spcAft>
                          <a:spcPts val="0"/>
                        </a:spcAft>
                      </a:pPr>
                      <a:r>
                        <a:rPr lang="en-US" sz="1600" kern="100">
                          <a:effectLst/>
                        </a:rPr>
                        <a:t>QA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a:effectLst/>
                        </a:rPr>
                        <a:t>负责制定质量保证计划</a:t>
                      </a:r>
                    </a:p>
                    <a:p>
                      <a:pPr indent="304800" algn="just">
                        <a:spcAft>
                          <a:spcPts val="0"/>
                        </a:spcAft>
                      </a:pPr>
                      <a:r>
                        <a:rPr lang="zh-CN" sz="1600" kern="100">
                          <a:effectLst/>
                        </a:rPr>
                        <a:t>对项目进展、风险和问题进行跟踪和监控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342247435"/>
                  </a:ext>
                </a:extLst>
              </a:tr>
              <a:tr h="282094">
                <a:tc>
                  <a:txBody>
                    <a:bodyPr/>
                    <a:lstStyle/>
                    <a:p>
                      <a:pPr algn="ctr">
                        <a:spcAft>
                          <a:spcPts val="0"/>
                        </a:spcAft>
                      </a:pPr>
                      <a:r>
                        <a:rPr lang="en-US" sz="1600" kern="100" dirty="0">
                          <a:effectLst/>
                        </a:rPr>
                        <a:t>CCB</a:t>
                      </a:r>
                      <a:r>
                        <a:rPr lang="zh-CN" altLang="en-US" sz="1600" kern="100" dirty="0">
                          <a:effectLst/>
                        </a:rPr>
                        <a:t>（变更控制委员会）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3060629686"/>
                  </a:ext>
                </a:extLst>
              </a:tr>
            </a:tbl>
          </a:graphicData>
        </a:graphic>
      </p:graphicFrame>
    </p:spTree>
    <p:extLst>
      <p:ext uri="{BB962C8B-B14F-4D97-AF65-F5344CB8AC3E}">
        <p14:creationId xmlns:p14="http://schemas.microsoft.com/office/powerpoint/2010/main" val="2683760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沟通管理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327675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9DEF24D8-C6FC-4D51-84CC-957B789666FB}"/>
              </a:ext>
            </a:extLst>
          </p:cNvPr>
          <p:cNvGraphicFramePr>
            <a:graphicFrameLocks noGrp="1"/>
          </p:cNvGraphicFramePr>
          <p:nvPr>
            <p:extLst>
              <p:ext uri="{D42A27DB-BD31-4B8C-83A1-F6EECF244321}">
                <p14:modId xmlns:p14="http://schemas.microsoft.com/office/powerpoint/2010/main" val="253168642"/>
              </p:ext>
            </p:extLst>
          </p:nvPr>
        </p:nvGraphicFramePr>
        <p:xfrm>
          <a:off x="3359772" y="1628850"/>
          <a:ext cx="8064673" cy="4426687"/>
        </p:xfrm>
        <a:graphic>
          <a:graphicData uri="http://schemas.openxmlformats.org/drawingml/2006/table">
            <a:tbl>
              <a:tblPr firstRow="1" firstCol="1" bandRow="1">
                <a:tableStyleId>{5C22544A-7EE6-4342-B048-85BDC9FD1C3A}</a:tableStyleId>
              </a:tblPr>
              <a:tblGrid>
                <a:gridCol w="1078604">
                  <a:extLst>
                    <a:ext uri="{9D8B030D-6E8A-4147-A177-3AD203B41FA5}">
                      <a16:colId xmlns:a16="http://schemas.microsoft.com/office/drawing/2014/main" val="4038854645"/>
                    </a:ext>
                  </a:extLst>
                </a:gridCol>
                <a:gridCol w="1349495">
                  <a:extLst>
                    <a:ext uri="{9D8B030D-6E8A-4147-A177-3AD203B41FA5}">
                      <a16:colId xmlns:a16="http://schemas.microsoft.com/office/drawing/2014/main" val="598966301"/>
                    </a:ext>
                  </a:extLst>
                </a:gridCol>
                <a:gridCol w="1424055">
                  <a:extLst>
                    <a:ext uri="{9D8B030D-6E8A-4147-A177-3AD203B41FA5}">
                      <a16:colId xmlns:a16="http://schemas.microsoft.com/office/drawing/2014/main" val="471992236"/>
                    </a:ext>
                  </a:extLst>
                </a:gridCol>
                <a:gridCol w="1587254">
                  <a:extLst>
                    <a:ext uri="{9D8B030D-6E8A-4147-A177-3AD203B41FA5}">
                      <a16:colId xmlns:a16="http://schemas.microsoft.com/office/drawing/2014/main" val="1485383332"/>
                    </a:ext>
                  </a:extLst>
                </a:gridCol>
                <a:gridCol w="1587254">
                  <a:extLst>
                    <a:ext uri="{9D8B030D-6E8A-4147-A177-3AD203B41FA5}">
                      <a16:colId xmlns:a16="http://schemas.microsoft.com/office/drawing/2014/main" val="4199663135"/>
                    </a:ext>
                  </a:extLst>
                </a:gridCol>
                <a:gridCol w="1038011">
                  <a:extLst>
                    <a:ext uri="{9D8B030D-6E8A-4147-A177-3AD203B41FA5}">
                      <a16:colId xmlns:a16="http://schemas.microsoft.com/office/drawing/2014/main" val="2145781535"/>
                    </a:ext>
                  </a:extLst>
                </a:gridCol>
              </a:tblGrid>
              <a:tr h="429995">
                <a:tc>
                  <a:txBody>
                    <a:bodyPr/>
                    <a:lstStyle/>
                    <a:p>
                      <a:pPr algn="just">
                        <a:spcAft>
                          <a:spcPts val="0"/>
                        </a:spcAft>
                      </a:pPr>
                      <a:r>
                        <a:rPr lang="zh-CN" sz="2000" kern="100">
                          <a:effectLst/>
                        </a:rPr>
                        <a:t>会议名称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举行频度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主持人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1466579"/>
                  </a:ext>
                </a:extLst>
              </a:tr>
              <a:tr h="859990">
                <a:tc rowSpan="2">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zh-CN" sz="2000" kern="100">
                          <a:effectLst/>
                        </a:rPr>
                        <a:t>见面会议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zh-CN" sz="2000" kern="100">
                          <a:effectLst/>
                        </a:rPr>
                        <a:t>任务分配</a:t>
                      </a:r>
                    </a:p>
                    <a:p>
                      <a:pPr marL="266700" indent="304800" algn="just">
                        <a:spcAft>
                          <a:spcPts val="600"/>
                        </a:spcAft>
                      </a:pPr>
                      <a:r>
                        <a:rPr lang="zh-CN" sz="2000" kern="100">
                          <a:effectLst/>
                        </a:rPr>
                        <a:t>进度汇报</a:t>
                      </a:r>
                    </a:p>
                    <a:p>
                      <a:pPr marL="266700" indent="304800" algn="just">
                        <a:spcAft>
                          <a:spcPts val="600"/>
                        </a:spcAft>
                      </a:pPr>
                      <a:r>
                        <a:rPr lang="zh-CN" sz="2000" kern="100">
                          <a:effectLst/>
                        </a:rPr>
                        <a:t>进度检查</a:t>
                      </a:r>
                    </a:p>
                    <a:p>
                      <a:pPr algn="just">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根据实际所需，一般一周一次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理四一楼大厅</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项目经理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4035731"/>
                  </a:ext>
                </a:extLst>
              </a:tr>
              <a:tr h="259788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理四五楼专用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 </a:t>
                      </a:r>
                      <a:endParaRPr lang="zh-CN" sz="2000" kern="100" dirty="0">
                        <a:effectLst/>
                      </a:endParaRPr>
                    </a:p>
                    <a:p>
                      <a:pPr algn="just">
                        <a:spcAft>
                          <a:spcPts val="0"/>
                        </a:spcAft>
                      </a:pPr>
                      <a:r>
                        <a:rPr lang="en-US" sz="2000" kern="100" dirty="0">
                          <a:effectLst/>
                        </a:rPr>
                        <a:t> </a:t>
                      </a:r>
                      <a:endParaRPr lang="zh-CN" sz="2000" kern="100" dirty="0">
                        <a:effectLst/>
                      </a:endParaRPr>
                    </a:p>
                    <a:p>
                      <a:pPr algn="just">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1317978"/>
                  </a:ext>
                </a:extLst>
              </a:tr>
            </a:tbl>
          </a:graphicData>
        </a:graphic>
      </p:graphicFrame>
      <p:sp>
        <p:nvSpPr>
          <p:cNvPr id="3" name="矩形 2">
            <a:extLst>
              <a:ext uri="{FF2B5EF4-FFF2-40B4-BE49-F238E27FC236}">
                <a16:creationId xmlns:a16="http://schemas.microsoft.com/office/drawing/2014/main" id="{220D43B7-3740-46C6-83F0-9915BE1A927D}"/>
              </a:ext>
            </a:extLst>
          </p:cNvPr>
          <p:cNvSpPr/>
          <p:nvPr/>
        </p:nvSpPr>
        <p:spPr>
          <a:xfrm>
            <a:off x="1271598" y="1760073"/>
            <a:ext cx="1915909" cy="369332"/>
          </a:xfrm>
          <a:prstGeom prst="rect">
            <a:avLst/>
          </a:prstGeom>
        </p:spPr>
        <p:txBody>
          <a:bodyPr wrap="none">
            <a:spAutoFit/>
          </a:bodyPr>
          <a:lstStyle/>
          <a:p>
            <a:pPr marL="266700" indent="304800" algn="just">
              <a:spcAft>
                <a:spcPts val="600"/>
              </a:spcAft>
            </a:pPr>
            <a:r>
              <a:rPr lang="zh-CN" altLang="zh-CN" kern="100" dirty="0">
                <a:latin typeface="Calibri" panose="020F0502020204030204" pitchFamily="34" charset="0"/>
                <a:cs typeface="Times New Roman" panose="02020603050405020304" pitchFamily="18" charset="0"/>
              </a:rPr>
              <a:t>见面会议：</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100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C1F88568-9D14-4B19-9F97-258D16E9DC5D}"/>
              </a:ext>
            </a:extLst>
          </p:cNvPr>
          <p:cNvGraphicFramePr>
            <a:graphicFrameLocks noGrp="1"/>
          </p:cNvGraphicFramePr>
          <p:nvPr>
            <p:extLst>
              <p:ext uri="{D42A27DB-BD31-4B8C-83A1-F6EECF244321}">
                <p14:modId xmlns:p14="http://schemas.microsoft.com/office/powerpoint/2010/main" val="3978294988"/>
              </p:ext>
            </p:extLst>
          </p:nvPr>
        </p:nvGraphicFramePr>
        <p:xfrm>
          <a:off x="3215760" y="2492922"/>
          <a:ext cx="7920661" cy="2575118"/>
        </p:xfrm>
        <a:graphic>
          <a:graphicData uri="http://schemas.openxmlformats.org/drawingml/2006/table">
            <a:tbl>
              <a:tblPr firstRow="1" firstCol="1" bandRow="1">
                <a:tableStyleId>{5C22544A-7EE6-4342-B048-85BDC9FD1C3A}</a:tableStyleId>
              </a:tblPr>
              <a:tblGrid>
                <a:gridCol w="2640530">
                  <a:extLst>
                    <a:ext uri="{9D8B030D-6E8A-4147-A177-3AD203B41FA5}">
                      <a16:colId xmlns:a16="http://schemas.microsoft.com/office/drawing/2014/main" val="234891006"/>
                    </a:ext>
                  </a:extLst>
                </a:gridCol>
                <a:gridCol w="2640530">
                  <a:extLst>
                    <a:ext uri="{9D8B030D-6E8A-4147-A177-3AD203B41FA5}">
                      <a16:colId xmlns:a16="http://schemas.microsoft.com/office/drawing/2014/main" val="1165394312"/>
                    </a:ext>
                  </a:extLst>
                </a:gridCol>
                <a:gridCol w="2639601">
                  <a:extLst>
                    <a:ext uri="{9D8B030D-6E8A-4147-A177-3AD203B41FA5}">
                      <a16:colId xmlns:a16="http://schemas.microsoft.com/office/drawing/2014/main" val="3469722817"/>
                    </a:ext>
                  </a:extLst>
                </a:gridCol>
              </a:tblGrid>
              <a:tr h="204841">
                <a:tc>
                  <a:txBody>
                    <a:bodyPr/>
                    <a:lstStyle/>
                    <a:p>
                      <a:pPr marL="266700" indent="304800" algn="just">
                        <a:spcAft>
                          <a:spcPts val="600"/>
                        </a:spcAft>
                      </a:pPr>
                      <a:r>
                        <a:rPr lang="zh-CN" sz="2000" kern="100">
                          <a:effectLst/>
                        </a:rPr>
                        <a:t>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6073969"/>
                  </a:ext>
                </a:extLst>
              </a:tr>
              <a:tr h="2270318">
                <a:tc>
                  <a:txBody>
                    <a:bodyPr/>
                    <a:lstStyle/>
                    <a:p>
                      <a:pPr marL="266700" indent="304800" algn="just">
                        <a:spcAft>
                          <a:spcPts val="600"/>
                        </a:spcAft>
                      </a:pPr>
                      <a:r>
                        <a:rPr lang="zh-CN" sz="2000" kern="100">
                          <a:effectLst/>
                        </a:rPr>
                        <a:t>任务下达</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任务分配</a:t>
                      </a:r>
                    </a:p>
                    <a:p>
                      <a:pPr marL="266700" indent="304800" algn="just">
                        <a:spcAft>
                          <a:spcPts val="600"/>
                        </a:spcAft>
                      </a:pPr>
                      <a:r>
                        <a:rPr lang="zh-CN" sz="2000" kern="100">
                          <a:effectLst/>
                        </a:rPr>
                        <a:t>进度检查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任务分配</a:t>
                      </a:r>
                    </a:p>
                    <a:p>
                      <a:pPr marL="266700" indent="304800" algn="just">
                        <a:spcAft>
                          <a:spcPts val="600"/>
                        </a:spcAft>
                      </a:pPr>
                      <a:r>
                        <a:rPr lang="zh-CN" sz="2000" kern="100" dirty="0">
                          <a:effectLst/>
                        </a:rPr>
                        <a:t>周总结</a:t>
                      </a:r>
                    </a:p>
                    <a:p>
                      <a:pPr marL="266700" indent="304800" algn="just">
                        <a:spcAft>
                          <a:spcPts val="600"/>
                        </a:spcAft>
                      </a:pPr>
                      <a:r>
                        <a:rPr lang="zh-CN" sz="2000" kern="100" dirty="0">
                          <a:effectLst/>
                        </a:rPr>
                        <a:t>后续任务安排</a:t>
                      </a:r>
                    </a:p>
                    <a:p>
                      <a:pPr marL="266700" indent="304800" algn="just">
                        <a:spcAft>
                          <a:spcPts val="600"/>
                        </a:spcAft>
                      </a:pPr>
                      <a:r>
                        <a:rPr lang="zh-CN" sz="2000" kern="100" dirty="0">
                          <a:effectLst/>
                        </a:rPr>
                        <a:t>会议纪要文档</a:t>
                      </a:r>
                    </a:p>
                    <a:p>
                      <a:pPr marL="266700" indent="304800" algn="just">
                        <a:spcAft>
                          <a:spcPts val="600"/>
                        </a:spcAft>
                      </a:pPr>
                      <a:r>
                        <a:rPr lang="zh-CN" sz="2000" kern="100" dirty="0">
                          <a:effectLst/>
                        </a:rPr>
                        <a:t>会议录音</a:t>
                      </a:r>
                    </a:p>
                    <a:p>
                      <a:pPr marL="266700" indent="304800" algn="just">
                        <a:spcAft>
                          <a:spcPts val="600"/>
                        </a:spcAft>
                      </a:pPr>
                      <a:r>
                        <a:rPr lang="zh-CN" sz="2000" kern="100" dirty="0">
                          <a:effectLst/>
                        </a:rPr>
                        <a:t>甘特图修改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0637767"/>
                  </a:ext>
                </a:extLst>
              </a:tr>
            </a:tbl>
          </a:graphicData>
        </a:graphic>
      </p:graphicFrame>
    </p:spTree>
    <p:extLst>
      <p:ext uri="{BB962C8B-B14F-4D97-AF65-F5344CB8AC3E}">
        <p14:creationId xmlns:p14="http://schemas.microsoft.com/office/powerpoint/2010/main" val="79013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220D43B7-3740-46C6-83F0-9915BE1A927D}"/>
              </a:ext>
            </a:extLst>
          </p:cNvPr>
          <p:cNvSpPr/>
          <p:nvPr/>
        </p:nvSpPr>
        <p:spPr>
          <a:xfrm>
            <a:off x="1271598" y="1760073"/>
            <a:ext cx="1338828" cy="369332"/>
          </a:xfrm>
          <a:prstGeom prst="rect">
            <a:avLst/>
          </a:prstGeom>
        </p:spPr>
        <p:txBody>
          <a:bodyPr wrap="none">
            <a:spAutoFit/>
          </a:bodyPr>
          <a:lstStyle/>
          <a:p>
            <a:r>
              <a:rPr lang="zh-CN" altLang="zh-CN" dirty="0"/>
              <a:t>其他沟通：</a:t>
            </a:r>
          </a:p>
        </p:txBody>
      </p:sp>
      <p:graphicFrame>
        <p:nvGraphicFramePr>
          <p:cNvPr id="4" name="表格 3">
            <a:extLst>
              <a:ext uri="{FF2B5EF4-FFF2-40B4-BE49-F238E27FC236}">
                <a16:creationId xmlns:a16="http://schemas.microsoft.com/office/drawing/2014/main" id="{4BA80D26-68C6-44D4-BBE1-A1C1C42F3FE8}"/>
              </a:ext>
            </a:extLst>
          </p:cNvPr>
          <p:cNvGraphicFramePr>
            <a:graphicFrameLocks noGrp="1"/>
          </p:cNvGraphicFramePr>
          <p:nvPr>
            <p:extLst>
              <p:ext uri="{D42A27DB-BD31-4B8C-83A1-F6EECF244321}">
                <p14:modId xmlns:p14="http://schemas.microsoft.com/office/powerpoint/2010/main" val="2176417498"/>
              </p:ext>
            </p:extLst>
          </p:nvPr>
        </p:nvGraphicFramePr>
        <p:xfrm>
          <a:off x="3215760" y="1254490"/>
          <a:ext cx="7488623" cy="5227320"/>
        </p:xfrm>
        <a:graphic>
          <a:graphicData uri="http://schemas.openxmlformats.org/drawingml/2006/table">
            <a:tbl>
              <a:tblPr firstRow="1" firstCol="1" bandRow="1">
                <a:tableStyleId>{5C22544A-7EE6-4342-B048-85BDC9FD1C3A}</a:tableStyleId>
              </a:tblPr>
              <a:tblGrid>
                <a:gridCol w="1887105">
                  <a:extLst>
                    <a:ext uri="{9D8B030D-6E8A-4147-A177-3AD203B41FA5}">
                      <a16:colId xmlns:a16="http://schemas.microsoft.com/office/drawing/2014/main" val="4196349255"/>
                    </a:ext>
                  </a:extLst>
                </a:gridCol>
                <a:gridCol w="5601518">
                  <a:extLst>
                    <a:ext uri="{9D8B030D-6E8A-4147-A177-3AD203B41FA5}">
                      <a16:colId xmlns:a16="http://schemas.microsoft.com/office/drawing/2014/main" val="4113169149"/>
                    </a:ext>
                  </a:extLst>
                </a:gridCol>
              </a:tblGrid>
              <a:tr h="1169138">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组员之间相互讨论，一般不进行文档等文件传输</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704583089"/>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QQ</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主要用于传输文档，可以随时下载（文件不会过期或清理）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3318026438"/>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组建</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用于促进团队感情，使得项目更好地进行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4050316315"/>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邮箱</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接收阶段成果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90855910"/>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GitHub</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提交成果，共享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125725056"/>
                  </a:ext>
                </a:extLst>
              </a:tr>
            </a:tbl>
          </a:graphicData>
        </a:graphic>
      </p:graphicFrame>
    </p:spTree>
    <p:extLst>
      <p:ext uri="{BB962C8B-B14F-4D97-AF65-F5344CB8AC3E}">
        <p14:creationId xmlns:p14="http://schemas.microsoft.com/office/powerpoint/2010/main" val="1502551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会议制度</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BF3D6FC6-479A-4910-AC97-5C9507FF9C19}"/>
              </a:ext>
            </a:extLst>
          </p:cNvPr>
          <p:cNvGraphicFramePr>
            <a:graphicFrameLocks noGrp="1"/>
          </p:cNvGraphicFramePr>
          <p:nvPr>
            <p:extLst>
              <p:ext uri="{D42A27DB-BD31-4B8C-83A1-F6EECF244321}">
                <p14:modId xmlns:p14="http://schemas.microsoft.com/office/powerpoint/2010/main" val="2630738295"/>
              </p:ext>
            </p:extLst>
          </p:nvPr>
        </p:nvGraphicFramePr>
        <p:xfrm>
          <a:off x="2126621" y="1133360"/>
          <a:ext cx="9792815" cy="5377536"/>
        </p:xfrm>
        <a:graphic>
          <a:graphicData uri="http://schemas.openxmlformats.org/drawingml/2006/table">
            <a:tbl>
              <a:tblPr firstRow="1" firstCol="1" bandRow="1">
                <a:tableStyleId>{5C22544A-7EE6-4342-B048-85BDC9FD1C3A}</a:tableStyleId>
              </a:tblPr>
              <a:tblGrid>
                <a:gridCol w="1471734">
                  <a:extLst>
                    <a:ext uri="{9D8B030D-6E8A-4147-A177-3AD203B41FA5}">
                      <a16:colId xmlns:a16="http://schemas.microsoft.com/office/drawing/2014/main" val="450936261"/>
                    </a:ext>
                  </a:extLst>
                </a:gridCol>
                <a:gridCol w="5167215">
                  <a:extLst>
                    <a:ext uri="{9D8B030D-6E8A-4147-A177-3AD203B41FA5}">
                      <a16:colId xmlns:a16="http://schemas.microsoft.com/office/drawing/2014/main" val="680965367"/>
                    </a:ext>
                  </a:extLst>
                </a:gridCol>
                <a:gridCol w="3153866">
                  <a:extLst>
                    <a:ext uri="{9D8B030D-6E8A-4147-A177-3AD203B41FA5}">
                      <a16:colId xmlns:a16="http://schemas.microsoft.com/office/drawing/2014/main" val="101682944"/>
                    </a:ext>
                  </a:extLst>
                </a:gridCol>
              </a:tblGrid>
              <a:tr h="240468">
                <a:tc>
                  <a:txBody>
                    <a:bodyPr/>
                    <a:lstStyle/>
                    <a:p>
                      <a:pPr algn="just">
                        <a:spcAft>
                          <a:spcPts val="0"/>
                        </a:spcAft>
                      </a:pPr>
                      <a:r>
                        <a:rPr lang="zh-CN" sz="1600" kern="100">
                          <a:effectLst/>
                        </a:rPr>
                        <a:t>制度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制定内容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备注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1629924"/>
                  </a:ext>
                </a:extLst>
              </a:tr>
              <a:tr h="818604">
                <a:tc>
                  <a:txBody>
                    <a:bodyPr/>
                    <a:lstStyle/>
                    <a:p>
                      <a:pPr algn="just">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项目组成员无法参加例会时，需要提前请假</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项目经理批准后通知全体组员，未经批准不得缺席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1402290"/>
                  </a:ext>
                </a:extLst>
              </a:tr>
              <a:tr h="818604">
                <a:tc>
                  <a:txBody>
                    <a:bodyPr/>
                    <a:lstStyle/>
                    <a:p>
                      <a:pPr algn="just">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项目组成员必须要按时参加会议，不得迟到</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zh-CN" sz="1600" kern="100">
                          <a:effectLst/>
                        </a:rPr>
                        <a:t>迟到直接影响工作积极度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9823413"/>
                  </a:ext>
                </a:extLst>
              </a:tr>
              <a:tr h="818604">
                <a:tc>
                  <a:txBody>
                    <a:bodyPr/>
                    <a:lstStyle/>
                    <a:p>
                      <a:pPr algn="just">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项目经理每次例会前做好会前筹备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会议目的，会议场所，会议材料</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0188415"/>
                  </a:ext>
                </a:extLst>
              </a:tr>
              <a:tr h="818604">
                <a:tc>
                  <a:txBody>
                    <a:bodyPr/>
                    <a:lstStyle/>
                    <a:p>
                      <a:pPr algn="just">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52400" algn="just">
                        <a:spcAft>
                          <a:spcPts val="0"/>
                        </a:spcAft>
                      </a:pPr>
                      <a:r>
                        <a:rPr lang="en-US" sz="1600" kern="100">
                          <a:effectLst/>
                        </a:rPr>
                        <a:t> </a:t>
                      </a:r>
                      <a:endParaRPr lang="zh-CN" sz="1600" kern="100">
                        <a:effectLst/>
                      </a:endParaRPr>
                    </a:p>
                    <a:p>
                      <a:pPr algn="just">
                        <a:spcAft>
                          <a:spcPts val="0"/>
                        </a:spcAft>
                      </a:pPr>
                      <a:r>
                        <a:rPr lang="zh-CN" sz="1600" kern="100">
                          <a:effectLst/>
                        </a:rPr>
                        <a:t>项目经理管理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时间控制，过程把握，秩序控制</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5869465"/>
                  </a:ext>
                </a:extLst>
              </a:tr>
              <a:tr h="721404">
                <a:tc>
                  <a:txBody>
                    <a:bodyPr/>
                    <a:lstStyle/>
                    <a:p>
                      <a:pPr algn="just">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会议总结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会议纪要，会议录音</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4302063"/>
                  </a:ext>
                </a:extLst>
              </a:tr>
              <a:tr h="1112164">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en-US" sz="1600" kern="100">
                          <a:effectLst/>
                        </a:rPr>
                        <a:t>6</a:t>
                      </a:r>
                      <a:endParaRPr lang="zh-CN" sz="1600" kern="100">
                        <a:effectLst/>
                      </a:endParaRPr>
                    </a:p>
                    <a:p>
                      <a:pPr marL="266700" indent="3048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zh-CN" sz="1600" kern="100">
                          <a:effectLst/>
                        </a:rPr>
                        <a:t>会议准备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600"/>
                        </a:spcAft>
                      </a:pPr>
                      <a:r>
                        <a:rPr lang="en-US" sz="1600" kern="100" dirty="0">
                          <a:effectLst/>
                        </a:rPr>
                        <a:t> </a:t>
                      </a:r>
                      <a:endParaRPr lang="zh-CN" sz="1600" kern="100" dirty="0">
                        <a:effectLst/>
                      </a:endParaRPr>
                    </a:p>
                    <a:p>
                      <a:pPr marL="266700" indent="304800" algn="just">
                        <a:spcAft>
                          <a:spcPts val="600"/>
                        </a:spcAft>
                      </a:pPr>
                      <a:r>
                        <a:rPr lang="zh-CN" sz="1600" kern="100" dirty="0">
                          <a:effectLst/>
                        </a:rPr>
                        <a:t>组员需要携带电脑以及准备工作汇报</a:t>
                      </a:r>
                    </a:p>
                    <a:p>
                      <a:pPr marL="266700" indent="266700" algn="just">
                        <a:spcAft>
                          <a:spcPts val="60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1122794"/>
                  </a:ext>
                </a:extLst>
              </a:tr>
            </a:tbl>
          </a:graphicData>
        </a:graphic>
      </p:graphicFrame>
    </p:spTree>
    <p:extLst>
      <p:ext uri="{BB962C8B-B14F-4D97-AF65-F5344CB8AC3E}">
        <p14:creationId xmlns:p14="http://schemas.microsoft.com/office/powerpoint/2010/main" val="199422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会议纪要</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0AD3A5F5-830F-4B21-9756-BBBAC441BC32}"/>
              </a:ext>
            </a:extLst>
          </p:cNvPr>
          <p:cNvPicPr>
            <a:picLocks noChangeAspect="1"/>
          </p:cNvPicPr>
          <p:nvPr/>
        </p:nvPicPr>
        <p:blipFill>
          <a:blip r:embed="rId3"/>
          <a:stretch>
            <a:fillRect/>
          </a:stretch>
        </p:blipFill>
        <p:spPr>
          <a:xfrm>
            <a:off x="4655880" y="281228"/>
            <a:ext cx="7182236" cy="5924034"/>
          </a:xfrm>
          <a:prstGeom prst="rect">
            <a:avLst/>
          </a:prstGeom>
        </p:spPr>
      </p:pic>
    </p:spTree>
    <p:extLst>
      <p:ext uri="{BB962C8B-B14F-4D97-AF65-F5344CB8AC3E}">
        <p14:creationId xmlns:p14="http://schemas.microsoft.com/office/powerpoint/2010/main" val="207369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a:extLst>
              <a:ext uri="{FF2B5EF4-FFF2-40B4-BE49-F238E27FC236}">
                <a16:creationId xmlns:a16="http://schemas.microsoft.com/office/drawing/2014/main" id="{40743C56-B45D-438E-A88F-B003723E1D95}"/>
              </a:ext>
            </a:extLst>
          </p:cNvPr>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a:extLst>
              <a:ext uri="{FF2B5EF4-FFF2-40B4-BE49-F238E27FC236}">
                <a16:creationId xmlns:a16="http://schemas.microsoft.com/office/drawing/2014/main" id="{204FA59A-B88E-4A7E-A2BF-E5C9C2795477}"/>
              </a:ext>
            </a:extLst>
          </p:cNvPr>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204022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会议纪要</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2" name="图片 1">
            <a:extLst>
              <a:ext uri="{FF2B5EF4-FFF2-40B4-BE49-F238E27FC236}">
                <a16:creationId xmlns:a16="http://schemas.microsoft.com/office/drawing/2014/main" id="{127CD3A6-F7D1-4A79-A517-A0B62435BCBF}"/>
              </a:ext>
            </a:extLst>
          </p:cNvPr>
          <p:cNvPicPr>
            <a:picLocks noChangeAspect="1"/>
          </p:cNvPicPr>
          <p:nvPr/>
        </p:nvPicPr>
        <p:blipFill>
          <a:blip r:embed="rId3"/>
          <a:stretch>
            <a:fillRect/>
          </a:stretch>
        </p:blipFill>
        <p:spPr>
          <a:xfrm>
            <a:off x="4727886" y="836784"/>
            <a:ext cx="7056468" cy="5411141"/>
          </a:xfrm>
          <a:prstGeom prst="rect">
            <a:avLst/>
          </a:prstGeom>
        </p:spPr>
      </p:pic>
    </p:spTree>
    <p:extLst>
      <p:ext uri="{BB962C8B-B14F-4D97-AF65-F5344CB8AC3E}">
        <p14:creationId xmlns:p14="http://schemas.microsoft.com/office/powerpoint/2010/main" val="63659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开发者与客户沟通计划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18B96E5-9125-4D18-8F03-66941AE9D1E8}"/>
              </a:ext>
            </a:extLst>
          </p:cNvPr>
          <p:cNvSpPr/>
          <p:nvPr/>
        </p:nvSpPr>
        <p:spPr>
          <a:xfrm>
            <a:off x="2334274" y="1342912"/>
            <a:ext cx="6096000" cy="830997"/>
          </a:xfrm>
          <a:prstGeom prst="rect">
            <a:avLst/>
          </a:prstGeom>
        </p:spPr>
        <p:txBody>
          <a:bodyPr>
            <a:spAutoFit/>
          </a:bodyPr>
          <a:lstStyle/>
          <a:p>
            <a:pPr algn="just">
              <a:spcAft>
                <a:spcPts val="0"/>
              </a:spcAft>
            </a:pPr>
            <a:r>
              <a:rPr lang="zh-CN" altLang="zh-CN" sz="1600" kern="100" dirty="0">
                <a:latin typeface="Calibri" panose="020F0502020204030204" pitchFamily="34" charset="0"/>
                <a:cs typeface="Times New Roman" panose="02020603050405020304" pitchFamily="18" charset="0"/>
              </a:rPr>
              <a:t>客户：杨枨老师、侯宏伦老师</a:t>
            </a: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marL="762000" indent="-762000" algn="just">
              <a:spcAft>
                <a:spcPts val="0"/>
              </a:spcAft>
            </a:pPr>
            <a:r>
              <a:rPr lang="zh-CN" altLang="zh-CN" sz="1600" kern="100" dirty="0">
                <a:latin typeface="Calibri" panose="020F0502020204030204" pitchFamily="34" charset="0"/>
                <a:cs typeface="Times New Roman" panose="02020603050405020304" pitchFamily="18" charset="0"/>
              </a:rPr>
              <a:t>沟通方式：项目成员通过邮件预约的方式来找客户进行面对面的谈话交流，或者通过微信、邮箱来和客户取得联系与沟通。</a:t>
            </a:r>
          </a:p>
        </p:txBody>
      </p:sp>
      <p:graphicFrame>
        <p:nvGraphicFramePr>
          <p:cNvPr id="4" name="表格 3">
            <a:extLst>
              <a:ext uri="{FF2B5EF4-FFF2-40B4-BE49-F238E27FC236}">
                <a16:creationId xmlns:a16="http://schemas.microsoft.com/office/drawing/2014/main" id="{8EC86948-1E15-4CFB-9FB9-BB235E555861}"/>
              </a:ext>
            </a:extLst>
          </p:cNvPr>
          <p:cNvGraphicFramePr>
            <a:graphicFrameLocks noGrp="1"/>
          </p:cNvGraphicFramePr>
          <p:nvPr>
            <p:extLst>
              <p:ext uri="{D42A27DB-BD31-4B8C-83A1-F6EECF244321}">
                <p14:modId xmlns:p14="http://schemas.microsoft.com/office/powerpoint/2010/main" val="407284740"/>
              </p:ext>
            </p:extLst>
          </p:nvPr>
        </p:nvGraphicFramePr>
        <p:xfrm>
          <a:off x="3453303" y="2871557"/>
          <a:ext cx="5006190" cy="3246120"/>
        </p:xfrm>
        <a:graphic>
          <a:graphicData uri="http://schemas.openxmlformats.org/drawingml/2006/table">
            <a:tbl>
              <a:tblPr firstRow="1" firstCol="1" bandRow="1">
                <a:tableStyleId>{5C22544A-7EE6-4342-B048-85BDC9FD1C3A}</a:tableStyleId>
              </a:tblPr>
              <a:tblGrid>
                <a:gridCol w="2502643">
                  <a:extLst>
                    <a:ext uri="{9D8B030D-6E8A-4147-A177-3AD203B41FA5}">
                      <a16:colId xmlns:a16="http://schemas.microsoft.com/office/drawing/2014/main" val="862014508"/>
                    </a:ext>
                  </a:extLst>
                </a:gridCol>
                <a:gridCol w="2503547">
                  <a:extLst>
                    <a:ext uri="{9D8B030D-6E8A-4147-A177-3AD203B41FA5}">
                      <a16:colId xmlns:a16="http://schemas.microsoft.com/office/drawing/2014/main" val="247838037"/>
                    </a:ext>
                  </a:extLst>
                </a:gridCol>
              </a:tblGrid>
              <a:tr h="0">
                <a:tc>
                  <a:txBody>
                    <a:bodyPr/>
                    <a:lstStyle/>
                    <a:p>
                      <a:pPr algn="just">
                        <a:spcAft>
                          <a:spcPts val="0"/>
                        </a:spcAft>
                      </a:pPr>
                      <a:r>
                        <a:rPr lang="zh-CN" sz="1800" kern="100">
                          <a:effectLst/>
                        </a:rPr>
                        <a:t>方式</a:t>
                      </a: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目的</a:t>
                      </a: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0851793"/>
                  </a:ext>
                </a:extLst>
              </a:tr>
              <a:tr h="0">
                <a:tc>
                  <a:txBody>
                    <a:bodyPr/>
                    <a:lstStyle/>
                    <a:p>
                      <a:pPr algn="just">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预约访谈时间</a:t>
                      </a:r>
                    </a:p>
                    <a:p>
                      <a:pPr marL="266700" indent="304800" algn="just">
                        <a:spcAft>
                          <a:spcPts val="600"/>
                        </a:spcAft>
                      </a:pPr>
                      <a:r>
                        <a:rPr lang="zh-CN" sz="1800" kern="100">
                          <a:effectLst/>
                        </a:rPr>
                        <a:t>询问问题</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88460399"/>
                  </a:ext>
                </a:extLst>
              </a:tr>
              <a:tr h="0">
                <a:tc>
                  <a:txBody>
                    <a:bodyPr/>
                    <a:lstStyle/>
                    <a:p>
                      <a:pPr algn="just">
                        <a:spcAft>
                          <a:spcPts val="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提交阶段性成果</a:t>
                      </a:r>
                    </a:p>
                    <a:p>
                      <a:pPr marL="266700" indent="304800" algn="just">
                        <a:spcAft>
                          <a:spcPts val="600"/>
                        </a:spcAft>
                      </a:pPr>
                      <a:r>
                        <a:rPr lang="zh-CN" sz="1800" kern="100">
                          <a:effectLst/>
                        </a:rPr>
                        <a:t>邮件预约</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2354691"/>
                  </a:ext>
                </a:extLst>
              </a:tr>
              <a:tr h="0">
                <a:tc>
                  <a:txBody>
                    <a:bodyPr/>
                    <a:lstStyle/>
                    <a:p>
                      <a:pPr algn="just">
                        <a:spcAft>
                          <a:spcPts val="0"/>
                        </a:spcAft>
                      </a:pPr>
                      <a:r>
                        <a:rPr lang="zh-CN" sz="1800" kern="100">
                          <a:effectLst/>
                        </a:rPr>
                        <a:t>面对面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1800" kern="100" dirty="0">
                          <a:effectLst/>
                        </a:rPr>
                        <a:t>面谈具体细节，效果较好</a:t>
                      </a:r>
                    </a:p>
                    <a:p>
                      <a:pPr marL="266700" indent="304800" algn="just">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997737"/>
                  </a:ext>
                </a:extLst>
              </a:tr>
            </a:tbl>
          </a:graphicData>
        </a:graphic>
      </p:graphicFrame>
    </p:spTree>
    <p:extLst>
      <p:ext uri="{BB962C8B-B14F-4D97-AF65-F5344CB8AC3E}">
        <p14:creationId xmlns:p14="http://schemas.microsoft.com/office/powerpoint/2010/main" val="3027859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9265B22C-1978-461D-ABF3-A2094646703A}"/>
              </a:ext>
            </a:extLst>
          </p:cNvPr>
          <p:cNvSpPr>
            <a:spLocks noChangeArrowheads="1"/>
          </p:cNvSpPr>
          <p:nvPr/>
        </p:nvSpPr>
        <p:spPr bwMode="auto">
          <a:xfrm flipH="1">
            <a:off x="5838826" y="4992938"/>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a:extLst>
              <a:ext uri="{FF2B5EF4-FFF2-40B4-BE49-F238E27FC236}">
                <a16:creationId xmlns:a16="http://schemas.microsoft.com/office/drawing/2014/main" id="{FC545876-B0F7-4EA1-B565-66E4D89D8C6D}"/>
              </a:ext>
            </a:extLst>
          </p:cNvPr>
          <p:cNvSpPr>
            <a:spLocks noChangeArrowheads="1"/>
          </p:cNvSpPr>
          <p:nvPr/>
        </p:nvSpPr>
        <p:spPr bwMode="auto">
          <a:xfrm flipH="1">
            <a:off x="610393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a:extLst>
              <a:ext uri="{FF2B5EF4-FFF2-40B4-BE49-F238E27FC236}">
                <a16:creationId xmlns:a16="http://schemas.microsoft.com/office/drawing/2014/main" id="{C52358C9-B207-498E-8E27-22AA36E67769}"/>
              </a:ext>
            </a:extLst>
          </p:cNvPr>
          <p:cNvSpPr>
            <a:spLocks noChangeArrowheads="1"/>
          </p:cNvSpPr>
          <p:nvPr/>
        </p:nvSpPr>
        <p:spPr bwMode="auto">
          <a:xfrm flipH="1">
            <a:off x="6359721" y="50053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885889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5.1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甘特图</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2" name="图片 1">
            <a:extLst>
              <a:ext uri="{FF2B5EF4-FFF2-40B4-BE49-F238E27FC236}">
                <a16:creationId xmlns:a16="http://schemas.microsoft.com/office/drawing/2014/main" id="{E330EBB4-3E2C-40A1-8359-1943A53E94B1}"/>
              </a:ext>
            </a:extLst>
          </p:cNvPr>
          <p:cNvPicPr>
            <a:picLocks noChangeAspect="1"/>
          </p:cNvPicPr>
          <p:nvPr/>
        </p:nvPicPr>
        <p:blipFill>
          <a:blip r:embed="rId3"/>
          <a:stretch>
            <a:fillRect/>
          </a:stretch>
        </p:blipFill>
        <p:spPr>
          <a:xfrm>
            <a:off x="1055580" y="1406839"/>
            <a:ext cx="10344354" cy="4450415"/>
          </a:xfrm>
          <a:prstGeom prst="rect">
            <a:avLst/>
          </a:prstGeom>
        </p:spPr>
      </p:pic>
    </p:spTree>
    <p:extLst>
      <p:ext uri="{BB962C8B-B14F-4D97-AF65-F5344CB8AC3E}">
        <p14:creationId xmlns:p14="http://schemas.microsoft.com/office/powerpoint/2010/main" val="3711473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1959E213-F61E-49FB-BBCB-46FB20BD1AC1}"/>
              </a:ext>
            </a:extLst>
          </p:cNvPr>
          <p:cNvSpPr>
            <a:spLocks noChangeArrowheads="1"/>
          </p:cNvSpPr>
          <p:nvPr/>
        </p:nvSpPr>
        <p:spPr bwMode="auto">
          <a:xfrm flipH="1">
            <a:off x="6942812"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685257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风险评估</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181A3FDB-F44F-4140-9706-B7FA8312273B}"/>
              </a:ext>
            </a:extLst>
          </p:cNvPr>
          <p:cNvSpPr/>
          <p:nvPr/>
        </p:nvSpPr>
        <p:spPr>
          <a:xfrm>
            <a:off x="1920510" y="1339850"/>
            <a:ext cx="8496708" cy="2677656"/>
          </a:xfrm>
          <a:prstGeom prst="rect">
            <a:avLst/>
          </a:prstGeom>
        </p:spPr>
        <p:txBody>
          <a:bodyPr wrap="square">
            <a:spAutoFit/>
          </a:bodyPr>
          <a:lstStyle/>
          <a:p>
            <a:r>
              <a:rPr lang="zh-CN" altLang="zh-CN" sz="2400" dirty="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a:extLst>
              <a:ext uri="{FF2B5EF4-FFF2-40B4-BE49-F238E27FC236}">
                <a16:creationId xmlns:a16="http://schemas.microsoft.com/office/drawing/2014/main" id="{FBBA10D0-CD3B-4150-8242-B2242C1B7B4C}"/>
              </a:ext>
            </a:extLst>
          </p:cNvPr>
          <p:cNvGraphicFramePr>
            <a:graphicFrameLocks noGrp="1"/>
          </p:cNvGraphicFramePr>
          <p:nvPr>
            <p:extLst>
              <p:ext uri="{D42A27DB-BD31-4B8C-83A1-F6EECF244321}">
                <p14:modId xmlns:p14="http://schemas.microsoft.com/office/powerpoint/2010/main" val="2770870612"/>
              </p:ext>
            </p:extLst>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extLst>
                    <a:ext uri="{9D8B030D-6E8A-4147-A177-3AD203B41FA5}">
                      <a16:colId xmlns:a16="http://schemas.microsoft.com/office/drawing/2014/main" val="1707102105"/>
                    </a:ext>
                  </a:extLst>
                </a:gridCol>
                <a:gridCol w="2124030">
                  <a:extLst>
                    <a:ext uri="{9D8B030D-6E8A-4147-A177-3AD203B41FA5}">
                      <a16:colId xmlns:a16="http://schemas.microsoft.com/office/drawing/2014/main" val="875925513"/>
                    </a:ext>
                  </a:extLst>
                </a:gridCol>
              </a:tblGrid>
              <a:tr h="0">
                <a:tc>
                  <a:txBody>
                    <a:bodyPr/>
                    <a:lstStyle/>
                    <a:p>
                      <a:pPr marL="266700" indent="304800" algn="just">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5825003"/>
                  </a:ext>
                </a:extLst>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1140044"/>
                  </a:ext>
                </a:extLst>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5934566"/>
                  </a:ext>
                </a:extLst>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7783475"/>
                  </a:ext>
                </a:extLst>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5036274"/>
                  </a:ext>
                </a:extLst>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7990374"/>
                  </a:ext>
                </a:extLst>
              </a:tr>
            </a:tbl>
          </a:graphicData>
        </a:graphic>
      </p:graphicFrame>
    </p:spTree>
    <p:extLst>
      <p:ext uri="{BB962C8B-B14F-4D97-AF65-F5344CB8AC3E}">
        <p14:creationId xmlns:p14="http://schemas.microsoft.com/office/powerpoint/2010/main" val="3842021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5DF59975-8A64-4B4D-8B78-2185DDED24B0}"/>
              </a:ext>
            </a:extLst>
          </p:cNvPr>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p>
        </p:txBody>
      </p:sp>
      <p:graphicFrame>
        <p:nvGraphicFramePr>
          <p:cNvPr id="2" name="表格 1">
            <a:extLst>
              <a:ext uri="{FF2B5EF4-FFF2-40B4-BE49-F238E27FC236}">
                <a16:creationId xmlns:a16="http://schemas.microsoft.com/office/drawing/2014/main" id="{D6416CF1-0721-4931-8BAE-F80AA13E5C49}"/>
              </a:ext>
            </a:extLst>
          </p:cNvPr>
          <p:cNvGraphicFramePr>
            <a:graphicFrameLocks noGrp="1"/>
          </p:cNvGraphicFramePr>
          <p:nvPr>
            <p:extLst>
              <p:ext uri="{D42A27DB-BD31-4B8C-83A1-F6EECF244321}">
                <p14:modId xmlns:p14="http://schemas.microsoft.com/office/powerpoint/2010/main" val="2288038902"/>
              </p:ext>
            </p:extLst>
          </p:nvPr>
        </p:nvGraphicFramePr>
        <p:xfrm>
          <a:off x="1191570" y="1265709"/>
          <a:ext cx="10584881" cy="5132116"/>
        </p:xfrm>
        <a:graphic>
          <a:graphicData uri="http://schemas.openxmlformats.org/drawingml/2006/table">
            <a:tbl>
              <a:tblPr firstRow="1" firstCol="1" bandRow="1">
                <a:tableStyleId>{5C22544A-7EE6-4342-B048-85BDC9FD1C3A}</a:tableStyleId>
              </a:tblPr>
              <a:tblGrid>
                <a:gridCol w="1160118">
                  <a:extLst>
                    <a:ext uri="{9D8B030D-6E8A-4147-A177-3AD203B41FA5}">
                      <a16:colId xmlns:a16="http://schemas.microsoft.com/office/drawing/2014/main" val="1118236614"/>
                    </a:ext>
                  </a:extLst>
                </a:gridCol>
                <a:gridCol w="1491656">
                  <a:extLst>
                    <a:ext uri="{9D8B030D-6E8A-4147-A177-3AD203B41FA5}">
                      <a16:colId xmlns:a16="http://schemas.microsoft.com/office/drawing/2014/main" val="2993079786"/>
                    </a:ext>
                  </a:extLst>
                </a:gridCol>
                <a:gridCol w="1316578">
                  <a:extLst>
                    <a:ext uri="{9D8B030D-6E8A-4147-A177-3AD203B41FA5}">
                      <a16:colId xmlns:a16="http://schemas.microsoft.com/office/drawing/2014/main" val="1157305479"/>
                    </a:ext>
                  </a:extLst>
                </a:gridCol>
                <a:gridCol w="1080090">
                  <a:extLst>
                    <a:ext uri="{9D8B030D-6E8A-4147-A177-3AD203B41FA5}">
                      <a16:colId xmlns:a16="http://schemas.microsoft.com/office/drawing/2014/main" val="3622779407"/>
                    </a:ext>
                  </a:extLst>
                </a:gridCol>
                <a:gridCol w="1152096">
                  <a:extLst>
                    <a:ext uri="{9D8B030D-6E8A-4147-A177-3AD203B41FA5}">
                      <a16:colId xmlns:a16="http://schemas.microsoft.com/office/drawing/2014/main" val="894710231"/>
                    </a:ext>
                  </a:extLst>
                </a:gridCol>
                <a:gridCol w="1368114">
                  <a:extLst>
                    <a:ext uri="{9D8B030D-6E8A-4147-A177-3AD203B41FA5}">
                      <a16:colId xmlns:a16="http://schemas.microsoft.com/office/drawing/2014/main" val="3483727432"/>
                    </a:ext>
                  </a:extLst>
                </a:gridCol>
                <a:gridCol w="995932">
                  <a:extLst>
                    <a:ext uri="{9D8B030D-6E8A-4147-A177-3AD203B41FA5}">
                      <a16:colId xmlns:a16="http://schemas.microsoft.com/office/drawing/2014/main" val="936063100"/>
                    </a:ext>
                  </a:extLst>
                </a:gridCol>
                <a:gridCol w="2020297">
                  <a:extLst>
                    <a:ext uri="{9D8B030D-6E8A-4147-A177-3AD203B41FA5}">
                      <a16:colId xmlns:a16="http://schemas.microsoft.com/office/drawing/2014/main" val="3853818162"/>
                    </a:ext>
                  </a:extLst>
                </a:gridCol>
              </a:tblGrid>
              <a:tr h="446222">
                <a:tc>
                  <a:txBody>
                    <a:bodyPr/>
                    <a:lstStyle/>
                    <a:p>
                      <a:pPr marL="266700" indent="306070" algn="just">
                        <a:spcAft>
                          <a:spcPts val="600"/>
                        </a:spcAft>
                      </a:pPr>
                      <a:r>
                        <a:rPr lang="zh-CN" sz="1200" kern="100" dirty="0">
                          <a:effectLst/>
                        </a:rPr>
                        <a:t>风险</a:t>
                      </a:r>
                      <a:r>
                        <a:rPr lang="en-US" sz="1200" kern="100" dirty="0">
                          <a:effectLst/>
                        </a:rPr>
                        <a:t>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知识领域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主负责人（</a:t>
                      </a:r>
                      <a:r>
                        <a:rPr lang="en-US" sz="1200" kern="100">
                          <a:effectLst/>
                        </a:rPr>
                        <a:t>A</a:t>
                      </a:r>
                      <a:r>
                        <a:rPr lang="zh-CN" sz="1200" kern="100">
                          <a:effectLst/>
                        </a:rPr>
                        <a:t>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次负责人（</a:t>
                      </a:r>
                      <a:r>
                        <a:rPr lang="en-US" sz="1200" kern="100">
                          <a:effectLst/>
                        </a:rPr>
                        <a:t>B</a:t>
                      </a:r>
                      <a:r>
                        <a:rPr lang="zh-CN" sz="1200" kern="100">
                          <a:effectLst/>
                        </a:rPr>
                        <a:t>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触发条件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解决方案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extLst>
                  <a:ext uri="{0D108BD9-81ED-4DB2-BD59-A6C34878D82A}">
                    <a16:rowId xmlns:a16="http://schemas.microsoft.com/office/drawing/2014/main" val="1527230631"/>
                  </a:ext>
                </a:extLst>
              </a:tr>
              <a:tr h="701206">
                <a:tc>
                  <a:txBody>
                    <a:bodyPr/>
                    <a:lstStyle/>
                    <a:p>
                      <a:pPr marL="266700" indent="304800" algn="just">
                        <a:spcAft>
                          <a:spcPts val="60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dirty="0">
                          <a:effectLst/>
                        </a:rPr>
                        <a:t>产品项目范围没有达成明确的共识引发的风险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在项目早期确定项目的业务需求范围，并将它作为添加新需求和修改现有需求的指导</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3008879393"/>
                  </a:ext>
                </a:extLst>
              </a:tr>
              <a:tr h="637460">
                <a:tc>
                  <a:txBody>
                    <a:bodyPr/>
                    <a:lstStyle/>
                    <a:p>
                      <a:pPr marL="266700" indent="304800" algn="just">
                        <a:spcAft>
                          <a:spcPts val="600"/>
                        </a:spcAft>
                      </a:pPr>
                      <a:r>
                        <a:rPr lang="en-US" sz="1200" kern="100">
                          <a:effectLst/>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需求开发所需的时间分配不合理引发的风险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zh-CN" sz="1200" kern="100" dirty="0">
                          <a:effectLst/>
                        </a:rPr>
                        <a:t>需求获取</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合理安排需求开发所需的时间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3200535449"/>
                  </a:ext>
                </a:extLst>
              </a:tr>
              <a:tr h="701206">
                <a:tc>
                  <a:txBody>
                    <a:bodyPr/>
                    <a:lstStyle/>
                    <a:p>
                      <a:pPr marL="266700" indent="304800" algn="just">
                        <a:spcAft>
                          <a:spcPts val="600"/>
                        </a:spcAft>
                      </a:pPr>
                      <a:r>
                        <a:rPr lang="en-US" sz="1200" kern="100">
                          <a:effectLst/>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忽视非功能需求引发的风险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zh-CN" sz="1200" kern="100" dirty="0">
                          <a:effectLst/>
                        </a:rPr>
                        <a:t>陈依伦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确定主要客户，并采用产品代言人的方法，保证有足够的客户代表的积极参与，确保由合适的人对需求做出权威性的决策。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3054772192"/>
                  </a:ext>
                </a:extLst>
              </a:tr>
              <a:tr h="828697">
                <a:tc>
                  <a:txBody>
                    <a:bodyPr/>
                    <a:lstStyle/>
                    <a:p>
                      <a:pPr marL="266700" indent="304800" algn="just">
                        <a:spcAft>
                          <a:spcPts val="60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未加说明的需求引发的风险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dirty="0">
                          <a:effectLst/>
                        </a:rPr>
                        <a:t>徐毓茜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尽量识别客户可能做出的任何假设。提出自由回答的问题来鼓励客户分享更多的想法、期望、主意、信息和关注点，而不是我们以其他方式所听到的。</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248414030"/>
                  </a:ext>
                </a:extLst>
              </a:tr>
              <a:tr h="637460">
                <a:tc>
                  <a:txBody>
                    <a:bodyPr/>
                    <a:lstStyle/>
                    <a:p>
                      <a:pPr marL="266700" indent="304800" algn="just">
                        <a:spcAft>
                          <a:spcPts val="60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对已有的产品作为需求基线来源引发的风险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通过逆向工程发现的需求编写成文档，让客户评审这些需求，以确保其正确定和相关性。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1019759999"/>
                  </a:ext>
                </a:extLst>
              </a:tr>
              <a:tr h="573714">
                <a:tc>
                  <a:txBody>
                    <a:bodyPr/>
                    <a:lstStyle/>
                    <a:p>
                      <a:pPr marL="266700" indent="304800" algn="just">
                        <a:spcAft>
                          <a:spcPts val="600"/>
                        </a:spcAft>
                      </a:pPr>
                      <a:r>
                        <a:rPr lang="en-US" sz="1200" kern="100">
                          <a:effectLst/>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根据用户提议的解决方案引发的风险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dirty="0">
                          <a:effectLst/>
                        </a:rPr>
                        <a:t>分析人员必须提炼出隐藏在客户提出的解决方案背后的真正意图。</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2777971200"/>
                  </a:ext>
                </a:extLst>
              </a:tr>
            </a:tbl>
          </a:graphicData>
        </a:graphic>
      </p:graphicFrame>
    </p:spTree>
    <p:extLst>
      <p:ext uri="{BB962C8B-B14F-4D97-AF65-F5344CB8AC3E}">
        <p14:creationId xmlns:p14="http://schemas.microsoft.com/office/powerpoint/2010/main" val="895188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3" name="表格 2">
            <a:extLst>
              <a:ext uri="{FF2B5EF4-FFF2-40B4-BE49-F238E27FC236}">
                <a16:creationId xmlns:a16="http://schemas.microsoft.com/office/drawing/2014/main" id="{17DBED03-AC36-4066-B3D8-EEB4EE517D80}"/>
              </a:ext>
            </a:extLst>
          </p:cNvPr>
          <p:cNvGraphicFramePr>
            <a:graphicFrameLocks noGrp="1"/>
          </p:cNvGraphicFramePr>
          <p:nvPr>
            <p:extLst>
              <p:ext uri="{D42A27DB-BD31-4B8C-83A1-F6EECF244321}">
                <p14:modId xmlns:p14="http://schemas.microsoft.com/office/powerpoint/2010/main" val="3790895089"/>
              </p:ext>
            </p:extLst>
          </p:nvPr>
        </p:nvGraphicFramePr>
        <p:xfrm>
          <a:off x="1011354" y="1412832"/>
          <a:ext cx="10341084" cy="5089372"/>
        </p:xfrm>
        <a:graphic>
          <a:graphicData uri="http://schemas.openxmlformats.org/drawingml/2006/table">
            <a:tbl>
              <a:tblPr firstRow="1" firstCol="1" bandRow="1">
                <a:tableStyleId>{5C22544A-7EE6-4342-B048-85BDC9FD1C3A}</a:tableStyleId>
              </a:tblPr>
              <a:tblGrid>
                <a:gridCol w="1025117">
                  <a:extLst>
                    <a:ext uri="{9D8B030D-6E8A-4147-A177-3AD203B41FA5}">
                      <a16:colId xmlns:a16="http://schemas.microsoft.com/office/drawing/2014/main" val="3070921106"/>
                    </a:ext>
                  </a:extLst>
                </a:gridCol>
                <a:gridCol w="1565580">
                  <a:extLst>
                    <a:ext uri="{9D8B030D-6E8A-4147-A177-3AD203B41FA5}">
                      <a16:colId xmlns:a16="http://schemas.microsoft.com/office/drawing/2014/main" val="3048657506"/>
                    </a:ext>
                  </a:extLst>
                </a:gridCol>
                <a:gridCol w="1322733">
                  <a:extLst>
                    <a:ext uri="{9D8B030D-6E8A-4147-A177-3AD203B41FA5}">
                      <a16:colId xmlns:a16="http://schemas.microsoft.com/office/drawing/2014/main" val="3514955542"/>
                    </a:ext>
                  </a:extLst>
                </a:gridCol>
                <a:gridCol w="785371">
                  <a:extLst>
                    <a:ext uri="{9D8B030D-6E8A-4147-A177-3AD203B41FA5}">
                      <a16:colId xmlns:a16="http://schemas.microsoft.com/office/drawing/2014/main" val="2356312133"/>
                    </a:ext>
                  </a:extLst>
                </a:gridCol>
                <a:gridCol w="1157393">
                  <a:extLst>
                    <a:ext uri="{9D8B030D-6E8A-4147-A177-3AD203B41FA5}">
                      <a16:colId xmlns:a16="http://schemas.microsoft.com/office/drawing/2014/main" val="3041115496"/>
                    </a:ext>
                  </a:extLst>
                </a:gridCol>
                <a:gridCol w="1167725">
                  <a:extLst>
                    <a:ext uri="{9D8B030D-6E8A-4147-A177-3AD203B41FA5}">
                      <a16:colId xmlns:a16="http://schemas.microsoft.com/office/drawing/2014/main" val="1567035163"/>
                    </a:ext>
                  </a:extLst>
                </a:gridCol>
                <a:gridCol w="1343401">
                  <a:extLst>
                    <a:ext uri="{9D8B030D-6E8A-4147-A177-3AD203B41FA5}">
                      <a16:colId xmlns:a16="http://schemas.microsoft.com/office/drawing/2014/main" val="728474158"/>
                    </a:ext>
                  </a:extLst>
                </a:gridCol>
                <a:gridCol w="1973764">
                  <a:extLst>
                    <a:ext uri="{9D8B030D-6E8A-4147-A177-3AD203B41FA5}">
                      <a16:colId xmlns:a16="http://schemas.microsoft.com/office/drawing/2014/main" val="2137116021"/>
                    </a:ext>
                  </a:extLst>
                </a:gridCol>
              </a:tblGrid>
              <a:tr h="779801">
                <a:tc>
                  <a:txBody>
                    <a:bodyPr/>
                    <a:lstStyle/>
                    <a:p>
                      <a:pPr marL="266700" indent="304800" algn="just">
                        <a:spcAft>
                          <a:spcPts val="600"/>
                        </a:spcAft>
                      </a:pPr>
                      <a:r>
                        <a:rPr lang="en-US" sz="1200" kern="100">
                          <a:effectLst/>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设定需求优先级时的风险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要确保每个功能需求、特性或用例都设定了优先级，并安排在一个特定的系统版本或迭代中实现它们。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4019316041"/>
                  </a:ext>
                </a:extLst>
              </a:tr>
              <a:tr h="459493">
                <a:tc>
                  <a:txBody>
                    <a:bodyPr/>
                    <a:lstStyle/>
                    <a:p>
                      <a:pPr marL="266700" indent="304800" algn="just">
                        <a:spcAft>
                          <a:spcPts val="600"/>
                        </a:spcAft>
                      </a:pPr>
                      <a:r>
                        <a:rPr lang="en-US" sz="1200" kern="100">
                          <a:effectLst/>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为需求建立模型时的风险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获取足够的知识以对需求进行正确的建模。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964476304"/>
                  </a:ext>
                </a:extLst>
              </a:tr>
              <a:tr h="459493">
                <a:tc>
                  <a:txBody>
                    <a:bodyPr/>
                    <a:lstStyle/>
                    <a:p>
                      <a:pPr marL="266700" indent="304800" algn="just">
                        <a:spcAft>
                          <a:spcPts val="600"/>
                        </a:spcAft>
                      </a:pPr>
                      <a:r>
                        <a:rPr lang="en-US" sz="1200" kern="100">
                          <a:effectLst/>
                        </a:rPr>
                        <a:t>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编写数据字典时的风险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正确了解需求的内容以打造正确的数据字典。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3021804556"/>
                  </a:ext>
                </a:extLst>
              </a:tr>
              <a:tr h="459493">
                <a:tc>
                  <a:txBody>
                    <a:bodyPr/>
                    <a:lstStyle/>
                    <a:p>
                      <a:pPr marL="266700" indent="304800" algn="just">
                        <a:spcAft>
                          <a:spcPts val="600"/>
                        </a:spcAft>
                      </a:pPr>
                      <a:r>
                        <a:rPr lang="en-US" sz="1200" kern="100">
                          <a:effectLst/>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采用模版错误的风险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需求规格说明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验证并使用绝对正确且权威的模版。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56271238"/>
                  </a:ext>
                </a:extLst>
              </a:tr>
              <a:tr h="459493">
                <a:tc>
                  <a:txBody>
                    <a:bodyPr/>
                    <a:lstStyle/>
                    <a:p>
                      <a:pPr marL="266700" indent="304800" algn="just">
                        <a:spcAft>
                          <a:spcPts val="600"/>
                        </a:spcAft>
                      </a:pPr>
                      <a:r>
                        <a:rPr lang="en-US" sz="1200" kern="100">
                          <a:effectLst/>
                        </a:rPr>
                        <a:t>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编写测试用例时的风险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确保测试用例正确的实例化，文档化。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457082006"/>
                  </a:ext>
                </a:extLst>
              </a:tr>
              <a:tr h="584851">
                <a:tc>
                  <a:txBody>
                    <a:bodyPr/>
                    <a:lstStyle/>
                    <a:p>
                      <a:pPr marL="266700" indent="304800" algn="just">
                        <a:spcAft>
                          <a:spcPts val="600"/>
                        </a:spcAft>
                      </a:pPr>
                      <a:r>
                        <a:rPr lang="en-US" sz="1200" kern="100">
                          <a:effectLst/>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编写用户手册不够详细的风险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间断性采纳足够的客户建议以不断改善用户手册。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825271210"/>
                  </a:ext>
                </a:extLst>
              </a:tr>
              <a:tr h="584851">
                <a:tc>
                  <a:txBody>
                    <a:bodyPr/>
                    <a:lstStyle/>
                    <a:p>
                      <a:pPr marL="266700" indent="304800" algn="just">
                        <a:spcAft>
                          <a:spcPts val="600"/>
                        </a:spcAft>
                      </a:pPr>
                      <a:r>
                        <a:rPr lang="en-US" sz="1200" kern="100">
                          <a:effectLst/>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合格标准定制时的风险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多次与需求给及方接触，确定需求的最终模式以正确的制定合格标准。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3961949107"/>
                  </a:ext>
                </a:extLst>
              </a:tr>
              <a:tr h="612657">
                <a:tc>
                  <a:txBody>
                    <a:bodyPr/>
                    <a:lstStyle/>
                    <a:p>
                      <a:pPr marL="266700" indent="304800" algn="just">
                        <a:spcAft>
                          <a:spcPts val="600"/>
                        </a:spcAft>
                      </a:pPr>
                      <a:r>
                        <a:rPr lang="en-US" sz="1200" kern="100">
                          <a:effectLst/>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变更控制过程不完善引发的风险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项目经理严格把控变更控制过程，保证每次变更都有原因有记录以及有影响分析。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2114170001"/>
                  </a:ext>
                </a:extLst>
              </a:tr>
              <a:tr h="689240">
                <a:tc>
                  <a:txBody>
                    <a:bodyPr/>
                    <a:lstStyle/>
                    <a:p>
                      <a:pPr marL="266700" indent="304800" algn="just">
                        <a:spcAft>
                          <a:spcPts val="600"/>
                        </a:spcAft>
                      </a:pPr>
                      <a:r>
                        <a:rPr lang="en-US" sz="1200" kern="100">
                          <a:effectLst/>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变更控制委员会没有实际生效的风险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dirty="0">
                          <a:effectLst/>
                        </a:rPr>
                        <a:t>项目经理严格把关变更控制委员会以使其达到应有的效果以及保证维持日常的运作。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130352608"/>
                  </a:ext>
                </a:extLst>
              </a:tr>
            </a:tbl>
          </a:graphicData>
        </a:graphic>
      </p:graphicFrame>
    </p:spTree>
    <p:extLst>
      <p:ext uri="{BB962C8B-B14F-4D97-AF65-F5344CB8AC3E}">
        <p14:creationId xmlns:p14="http://schemas.microsoft.com/office/powerpoint/2010/main" val="2816141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C1F5F107-CC24-4557-BD0E-8077048868DC}"/>
              </a:ext>
            </a:extLst>
          </p:cNvPr>
          <p:cNvGraphicFramePr>
            <a:graphicFrameLocks noGrp="1"/>
          </p:cNvGraphicFramePr>
          <p:nvPr>
            <p:extLst/>
          </p:nvPr>
        </p:nvGraphicFramePr>
        <p:xfrm>
          <a:off x="983574" y="1484528"/>
          <a:ext cx="10369037" cy="4895418"/>
        </p:xfrm>
        <a:graphic>
          <a:graphicData uri="http://schemas.openxmlformats.org/drawingml/2006/table">
            <a:tbl>
              <a:tblPr firstRow="1" firstCol="1" bandRow="1">
                <a:tableStyleId>{5C22544A-7EE6-4342-B048-85BDC9FD1C3A}</a:tableStyleId>
              </a:tblPr>
              <a:tblGrid>
                <a:gridCol w="1027888">
                  <a:extLst>
                    <a:ext uri="{9D8B030D-6E8A-4147-A177-3AD203B41FA5}">
                      <a16:colId xmlns:a16="http://schemas.microsoft.com/office/drawing/2014/main" val="1289848498"/>
                    </a:ext>
                  </a:extLst>
                </a:gridCol>
                <a:gridCol w="1569811">
                  <a:extLst>
                    <a:ext uri="{9D8B030D-6E8A-4147-A177-3AD203B41FA5}">
                      <a16:colId xmlns:a16="http://schemas.microsoft.com/office/drawing/2014/main" val="2699869821"/>
                    </a:ext>
                  </a:extLst>
                </a:gridCol>
                <a:gridCol w="1326309">
                  <a:extLst>
                    <a:ext uri="{9D8B030D-6E8A-4147-A177-3AD203B41FA5}">
                      <a16:colId xmlns:a16="http://schemas.microsoft.com/office/drawing/2014/main" val="971099538"/>
                    </a:ext>
                  </a:extLst>
                </a:gridCol>
                <a:gridCol w="787497">
                  <a:extLst>
                    <a:ext uri="{9D8B030D-6E8A-4147-A177-3AD203B41FA5}">
                      <a16:colId xmlns:a16="http://schemas.microsoft.com/office/drawing/2014/main" val="2262596106"/>
                    </a:ext>
                  </a:extLst>
                </a:gridCol>
                <a:gridCol w="1160521">
                  <a:extLst>
                    <a:ext uri="{9D8B030D-6E8A-4147-A177-3AD203B41FA5}">
                      <a16:colId xmlns:a16="http://schemas.microsoft.com/office/drawing/2014/main" val="3595164605"/>
                    </a:ext>
                  </a:extLst>
                </a:gridCol>
                <a:gridCol w="1170882">
                  <a:extLst>
                    <a:ext uri="{9D8B030D-6E8A-4147-A177-3AD203B41FA5}">
                      <a16:colId xmlns:a16="http://schemas.microsoft.com/office/drawing/2014/main" val="3383132280"/>
                    </a:ext>
                  </a:extLst>
                </a:gridCol>
                <a:gridCol w="1347031">
                  <a:extLst>
                    <a:ext uri="{9D8B030D-6E8A-4147-A177-3AD203B41FA5}">
                      <a16:colId xmlns:a16="http://schemas.microsoft.com/office/drawing/2014/main" val="2739909477"/>
                    </a:ext>
                  </a:extLst>
                </a:gridCol>
                <a:gridCol w="1979098">
                  <a:extLst>
                    <a:ext uri="{9D8B030D-6E8A-4147-A177-3AD203B41FA5}">
                      <a16:colId xmlns:a16="http://schemas.microsoft.com/office/drawing/2014/main" val="1903355714"/>
                    </a:ext>
                  </a:extLst>
                </a:gridCol>
              </a:tblGrid>
              <a:tr h="763999">
                <a:tc>
                  <a:txBody>
                    <a:bodyPr/>
                    <a:lstStyle/>
                    <a:p>
                      <a:pPr marL="266700" indent="304800" algn="just">
                        <a:spcAft>
                          <a:spcPts val="600"/>
                        </a:spcAft>
                      </a:pPr>
                      <a:r>
                        <a:rPr lang="en-US" sz="1200" kern="100">
                          <a:effectLst/>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变更影响分析不当的风险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a:effectLst/>
                        </a:rPr>
                        <a:t>变更控制委员会对每一次变更申请做出正确的影响分析并与项目经理协商决定变更与否。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2096673179"/>
                  </a:ext>
                </a:extLst>
              </a:tr>
              <a:tr h="663427">
                <a:tc>
                  <a:txBody>
                    <a:bodyPr/>
                    <a:lstStyle/>
                    <a:p>
                      <a:pPr marL="266700" indent="304800" algn="just">
                        <a:spcAft>
                          <a:spcPts val="600"/>
                        </a:spcAft>
                      </a:pPr>
                      <a:r>
                        <a:rPr lang="en-US" sz="1200" kern="100">
                          <a:effectLst/>
                        </a:rPr>
                        <a:t>17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历史记录丢失的风险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a:effectLst/>
                        </a:rPr>
                        <a:t>项目经理严格把关变更控制委员会以使其达到应有的效果以及保证维持日常的运作。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1250277866"/>
                  </a:ext>
                </a:extLst>
              </a:tr>
              <a:tr h="912211">
                <a:tc>
                  <a:txBody>
                    <a:bodyPr/>
                    <a:lstStyle/>
                    <a:p>
                      <a:pPr marL="266700" indent="304800" algn="just">
                        <a:spcAft>
                          <a:spcPts val="600"/>
                        </a:spcAft>
                      </a:pPr>
                      <a:r>
                        <a:rPr lang="en-US" sz="1200" kern="100">
                          <a:effectLst/>
                        </a:rPr>
                        <a:t>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需求管理工具使用不当的风险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所有组员认真学习需求管理工具的使用使能对其进行熟练的基础操作。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extLst>
                  <a:ext uri="{0D108BD9-81ED-4DB2-BD59-A6C34878D82A}">
                    <a16:rowId xmlns:a16="http://schemas.microsoft.com/office/drawing/2014/main" val="554259044"/>
                  </a:ext>
                </a:extLst>
              </a:tr>
              <a:tr h="1409782">
                <a:tc>
                  <a:txBody>
                    <a:bodyPr/>
                    <a:lstStyle/>
                    <a:p>
                      <a:pPr marL="266700" indent="304800" algn="just">
                        <a:spcAft>
                          <a:spcPts val="600"/>
                        </a:spcAft>
                      </a:pPr>
                      <a:r>
                        <a:rPr lang="en-US" sz="1200" kern="100">
                          <a:effectLst/>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工作人员没能按照计划完成任务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其他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a:effectLst/>
                        </a:rPr>
                        <a:t>采用</a:t>
                      </a:r>
                      <a:r>
                        <a:rPr lang="en-US" sz="1200" kern="0">
                          <a:effectLst/>
                        </a:rPr>
                        <a:t>AB</a:t>
                      </a:r>
                      <a:r>
                        <a:rPr lang="zh-CN" sz="1200" kern="0">
                          <a:effectLst/>
                        </a:rPr>
                        <a:t>角工作制度，</a:t>
                      </a:r>
                      <a:r>
                        <a:rPr lang="en-US" sz="1200" kern="0">
                          <a:effectLst/>
                        </a:rPr>
                        <a:t>AB</a:t>
                      </a:r>
                      <a:r>
                        <a:rPr lang="zh-CN" sz="1200" kern="0">
                          <a:effectLst/>
                        </a:rPr>
                        <a:t>两人在工作中互为补充，</a:t>
                      </a:r>
                      <a:r>
                        <a:rPr lang="en-US" sz="1200" kern="0">
                          <a:effectLst/>
                        </a:rPr>
                        <a:t>A</a:t>
                      </a:r>
                      <a:r>
                        <a:rPr lang="zh-CN" sz="1200" kern="0">
                          <a:effectLst/>
                        </a:rPr>
                        <a:t>角离岗前，要交代好工作，</a:t>
                      </a:r>
                      <a:r>
                        <a:rPr lang="en-US" sz="1200" kern="0">
                          <a:effectLst/>
                        </a:rPr>
                        <a:t>B</a:t>
                      </a:r>
                      <a:r>
                        <a:rPr lang="zh-CN" sz="1200" kern="0">
                          <a:effectLst/>
                        </a:rPr>
                        <a:t>角在其离岗期间代为行使岗位职责。</a:t>
                      </a:r>
                      <a:r>
                        <a:rPr lang="en-US" sz="1200" kern="0">
                          <a:effectLst/>
                        </a:rPr>
                        <a:t>A</a:t>
                      </a:r>
                      <a:r>
                        <a:rPr lang="zh-CN" sz="1200" kern="0">
                          <a:effectLst/>
                        </a:rPr>
                        <a:t>角返岗后，</a:t>
                      </a:r>
                      <a:r>
                        <a:rPr lang="en-US" sz="1200" kern="0">
                          <a:effectLst/>
                        </a:rPr>
                        <a:t>B</a:t>
                      </a:r>
                      <a:r>
                        <a:rPr lang="zh-CN" sz="1200" kern="0">
                          <a:effectLst/>
                        </a:rPr>
                        <a:t>角把有关材料移交。遇有急事或重要工作时，</a:t>
                      </a:r>
                      <a:r>
                        <a:rPr lang="en-US" sz="1200" kern="0">
                          <a:effectLst/>
                        </a:rPr>
                        <a:t>AB</a:t>
                      </a:r>
                      <a:r>
                        <a:rPr lang="zh-CN" sz="1200" kern="0">
                          <a:effectLst/>
                        </a:rPr>
                        <a:t>角协同处理。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2436007631"/>
                  </a:ext>
                </a:extLst>
              </a:tr>
              <a:tr h="1145999">
                <a:tc>
                  <a:txBody>
                    <a:bodyPr/>
                    <a:lstStyle/>
                    <a:p>
                      <a:pPr marL="266700" indent="304800" algn="just">
                        <a:spcAft>
                          <a:spcPts val="600"/>
                        </a:spcAft>
                      </a:pPr>
                      <a:r>
                        <a:rPr lang="en-US" sz="1200" kern="100">
                          <a:effectLst/>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项目经费的不足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其他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1452503716"/>
                  </a:ext>
                </a:extLst>
              </a:tr>
            </a:tbl>
          </a:graphicData>
        </a:graphic>
      </p:graphicFrame>
    </p:spTree>
    <p:extLst>
      <p:ext uri="{BB962C8B-B14F-4D97-AF65-F5344CB8AC3E}">
        <p14:creationId xmlns:p14="http://schemas.microsoft.com/office/powerpoint/2010/main" val="3926211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499" y="4972244"/>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926F8C97-6F58-4374-9745-872A5A949009}"/>
              </a:ext>
            </a:extLst>
          </p:cNvPr>
          <p:cNvSpPr>
            <a:spLocks noChangeArrowheads="1"/>
          </p:cNvSpPr>
          <p:nvPr/>
        </p:nvSpPr>
        <p:spPr bwMode="auto">
          <a:xfrm flipH="1">
            <a:off x="6354762" y="498358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a:extLst>
              <a:ext uri="{FF2B5EF4-FFF2-40B4-BE49-F238E27FC236}">
                <a16:creationId xmlns:a16="http://schemas.microsoft.com/office/drawing/2014/main" id="{09E3F68B-9D06-412E-9BB3-1F20DAAAA114}"/>
              </a:ext>
            </a:extLst>
          </p:cNvPr>
          <p:cNvSpPr>
            <a:spLocks noChangeArrowheads="1"/>
          </p:cNvSpPr>
          <p:nvPr/>
        </p:nvSpPr>
        <p:spPr bwMode="auto">
          <a:xfrm flipH="1">
            <a:off x="6627812" y="498859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a:extLst>
              <a:ext uri="{FF2B5EF4-FFF2-40B4-BE49-F238E27FC236}">
                <a16:creationId xmlns:a16="http://schemas.microsoft.com/office/drawing/2014/main" id="{3ADDC9E7-391F-4CD5-B647-AE26433B70C0}"/>
              </a:ext>
            </a:extLst>
          </p:cNvPr>
          <p:cNvSpPr>
            <a:spLocks noChangeArrowheads="1"/>
          </p:cNvSpPr>
          <p:nvPr/>
        </p:nvSpPr>
        <p:spPr bwMode="auto">
          <a:xfrm flipH="1">
            <a:off x="6902450" y="49811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96736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需求计划概述</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zh-CN" altLang="en-US" sz="2000" kern="100" dirty="0">
                <a:cs typeface="Times New Roman" panose="02020603050405020304" pitchFamily="18" charset="0"/>
              </a:rPr>
              <a:t>在项目开发初期，需求计划的定制十分重要，本需求工程计划从需求获取，需求分析，需求规格说明，需求规格审核到需求管理过程</a:t>
            </a:r>
            <a:r>
              <a:rPr lang="en-US" altLang="zh-CN" sz="2000" kern="100" dirty="0">
                <a:cs typeface="Times New Roman" panose="02020603050405020304" pitchFamily="18" charset="0"/>
              </a:rPr>
              <a:t>4</a:t>
            </a:r>
            <a:r>
              <a:rPr lang="zh-CN" altLang="en-US" sz="2000" kern="100" dirty="0">
                <a:cs typeface="Times New Roman" panose="02020603050405020304" pitchFamily="18" charset="0"/>
              </a:rPr>
              <a:t>个方面一一落实计划。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311153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预算</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DB4E044A-F93C-40DA-8A86-F6A97B7A936C}"/>
              </a:ext>
            </a:extLst>
          </p:cNvPr>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p>
        </p:txBody>
      </p:sp>
      <p:graphicFrame>
        <p:nvGraphicFramePr>
          <p:cNvPr id="3" name="表格 2">
            <a:extLst>
              <a:ext uri="{FF2B5EF4-FFF2-40B4-BE49-F238E27FC236}">
                <a16:creationId xmlns:a16="http://schemas.microsoft.com/office/drawing/2014/main" id="{D19557D2-CF1B-4E54-A7F9-754AE9D2C5A1}"/>
              </a:ext>
            </a:extLst>
          </p:cNvPr>
          <p:cNvGraphicFramePr>
            <a:graphicFrameLocks noGrp="1"/>
          </p:cNvGraphicFramePr>
          <p:nvPr>
            <p:extLst>
              <p:ext uri="{D42A27DB-BD31-4B8C-83A1-F6EECF244321}">
                <p14:modId xmlns:p14="http://schemas.microsoft.com/office/powerpoint/2010/main" val="1160526149"/>
              </p:ext>
            </p:extLst>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extLst>
                    <a:ext uri="{9D8B030D-6E8A-4147-A177-3AD203B41FA5}">
                      <a16:colId xmlns:a16="http://schemas.microsoft.com/office/drawing/2014/main" val="963682177"/>
                    </a:ext>
                  </a:extLst>
                </a:gridCol>
                <a:gridCol w="1206240">
                  <a:extLst>
                    <a:ext uri="{9D8B030D-6E8A-4147-A177-3AD203B41FA5}">
                      <a16:colId xmlns:a16="http://schemas.microsoft.com/office/drawing/2014/main" val="2579874776"/>
                    </a:ext>
                  </a:extLst>
                </a:gridCol>
                <a:gridCol w="1123402">
                  <a:extLst>
                    <a:ext uri="{9D8B030D-6E8A-4147-A177-3AD203B41FA5}">
                      <a16:colId xmlns:a16="http://schemas.microsoft.com/office/drawing/2014/main" val="940443648"/>
                    </a:ext>
                  </a:extLst>
                </a:gridCol>
                <a:gridCol w="1238939">
                  <a:extLst>
                    <a:ext uri="{9D8B030D-6E8A-4147-A177-3AD203B41FA5}">
                      <a16:colId xmlns:a16="http://schemas.microsoft.com/office/drawing/2014/main" val="2875748166"/>
                    </a:ext>
                  </a:extLst>
                </a:gridCol>
                <a:gridCol w="1238939">
                  <a:extLst>
                    <a:ext uri="{9D8B030D-6E8A-4147-A177-3AD203B41FA5}">
                      <a16:colId xmlns:a16="http://schemas.microsoft.com/office/drawing/2014/main" val="2515956261"/>
                    </a:ext>
                  </a:extLst>
                </a:gridCol>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0387435"/>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3776909"/>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5116080"/>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1487223"/>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968687"/>
                  </a:ext>
                </a:extLst>
              </a:tr>
            </a:tbl>
          </a:graphicData>
        </a:graphic>
      </p:graphicFrame>
    </p:spTree>
    <p:extLst>
      <p:ext uri="{BB962C8B-B14F-4D97-AF65-F5344CB8AC3E}">
        <p14:creationId xmlns:p14="http://schemas.microsoft.com/office/powerpoint/2010/main" val="2008004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DD87A4D5-F241-44F5-953E-FB6826933A5D}"/>
              </a:ext>
            </a:extLst>
          </p:cNvPr>
          <p:cNvSpPr>
            <a:spLocks noChangeArrowheads="1"/>
          </p:cNvSpPr>
          <p:nvPr/>
        </p:nvSpPr>
        <p:spPr bwMode="auto">
          <a:xfrm flipH="1">
            <a:off x="66725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1" name="椭圆 11">
            <a:extLst>
              <a:ext uri="{FF2B5EF4-FFF2-40B4-BE49-F238E27FC236}">
                <a16:creationId xmlns:a16="http://schemas.microsoft.com/office/drawing/2014/main" id="{A66FFDF9-0E20-4C96-B1A1-E5B8209C05F4}"/>
              </a:ext>
            </a:extLst>
          </p:cNvPr>
          <p:cNvSpPr>
            <a:spLocks noChangeArrowheads="1"/>
          </p:cNvSpPr>
          <p:nvPr/>
        </p:nvSpPr>
        <p:spPr bwMode="auto">
          <a:xfrm flipH="1">
            <a:off x="6947226" y="498945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2" name="椭圆 11">
            <a:extLst>
              <a:ext uri="{FF2B5EF4-FFF2-40B4-BE49-F238E27FC236}">
                <a16:creationId xmlns:a16="http://schemas.microsoft.com/office/drawing/2014/main" id="{FF5D4E56-ED36-4DCC-9215-70C61CAE148B}"/>
              </a:ext>
            </a:extLst>
          </p:cNvPr>
          <p:cNvSpPr>
            <a:spLocks noChangeArrowheads="1"/>
          </p:cNvSpPr>
          <p:nvPr/>
        </p:nvSpPr>
        <p:spPr bwMode="auto">
          <a:xfrm flipH="1">
            <a:off x="7221864" y="4981006"/>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4247680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质量管理角色及职责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8B783D8C-4E80-46B7-B876-B17F03D4EEB4}"/>
              </a:ext>
            </a:extLst>
          </p:cNvPr>
          <p:cNvGraphicFramePr>
            <a:graphicFrameLocks noGrp="1"/>
          </p:cNvGraphicFramePr>
          <p:nvPr>
            <p:extLst>
              <p:ext uri="{D42A27DB-BD31-4B8C-83A1-F6EECF244321}">
                <p14:modId xmlns:p14="http://schemas.microsoft.com/office/powerpoint/2010/main" val="1662914133"/>
              </p:ext>
            </p:extLst>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extLst>
                    <a:ext uri="{9D8B030D-6E8A-4147-A177-3AD203B41FA5}">
                      <a16:colId xmlns:a16="http://schemas.microsoft.com/office/drawing/2014/main" val="2664450787"/>
                    </a:ext>
                  </a:extLst>
                </a:gridCol>
                <a:gridCol w="1989482">
                  <a:extLst>
                    <a:ext uri="{9D8B030D-6E8A-4147-A177-3AD203B41FA5}">
                      <a16:colId xmlns:a16="http://schemas.microsoft.com/office/drawing/2014/main" val="2071478596"/>
                    </a:ext>
                  </a:extLst>
                </a:gridCol>
                <a:gridCol w="3195256">
                  <a:extLst>
                    <a:ext uri="{9D8B030D-6E8A-4147-A177-3AD203B41FA5}">
                      <a16:colId xmlns:a16="http://schemas.microsoft.com/office/drawing/2014/main" val="2595922196"/>
                    </a:ext>
                  </a:extLst>
                </a:gridCol>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8259480"/>
                  </a:ext>
                </a:extLst>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1061283"/>
                  </a:ext>
                </a:extLst>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580772"/>
                  </a:ext>
                </a:extLst>
              </a:tr>
            </a:tbl>
          </a:graphicData>
        </a:graphic>
      </p:graphicFrame>
    </p:spTree>
    <p:extLst>
      <p:ext uri="{BB962C8B-B14F-4D97-AF65-F5344CB8AC3E}">
        <p14:creationId xmlns:p14="http://schemas.microsoft.com/office/powerpoint/2010/main" val="2814040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质量目标</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A46D66AE-EC55-4382-BED1-89A48FD93684}"/>
              </a:ext>
            </a:extLst>
          </p:cNvPr>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p>
        </p:txBody>
      </p:sp>
    </p:spTree>
    <p:extLst>
      <p:ext uri="{BB962C8B-B14F-4D97-AF65-F5344CB8AC3E}">
        <p14:creationId xmlns:p14="http://schemas.microsoft.com/office/powerpoint/2010/main" val="3668260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质量策略</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6F1C5C53-0244-4157-9A73-AE17C35BF34F}"/>
              </a:ext>
            </a:extLst>
          </p:cNvPr>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p>
        </p:txBody>
      </p:sp>
    </p:spTree>
    <p:extLst>
      <p:ext uri="{BB962C8B-B14F-4D97-AF65-F5344CB8AC3E}">
        <p14:creationId xmlns:p14="http://schemas.microsoft.com/office/powerpoint/2010/main" val="1950673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a:extLst>
              <a:ext uri="{FF2B5EF4-FFF2-40B4-BE49-F238E27FC236}">
                <a16:creationId xmlns:a16="http://schemas.microsoft.com/office/drawing/2014/main" id="{AA48133E-7524-45CF-BFFB-9B99CD3C344F}"/>
              </a:ext>
            </a:extLst>
          </p:cNvPr>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a:extLst>
              <a:ext uri="{FF2B5EF4-FFF2-40B4-BE49-F238E27FC236}">
                <a16:creationId xmlns:a16="http://schemas.microsoft.com/office/drawing/2014/main" id="{3DADC8A5-E1BF-4770-93E1-8401F60D1CAE}"/>
              </a:ext>
            </a:extLst>
          </p:cNvPr>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1">
            <a:extLst>
              <a:ext uri="{FF2B5EF4-FFF2-40B4-BE49-F238E27FC236}">
                <a16:creationId xmlns:a16="http://schemas.microsoft.com/office/drawing/2014/main" id="{24AC11F7-949C-486C-A780-AE9CE8B6432E}"/>
              </a:ext>
            </a:extLst>
          </p:cNvPr>
          <p:cNvSpPr>
            <a:spLocks noChangeArrowheads="1"/>
          </p:cNvSpPr>
          <p:nvPr/>
        </p:nvSpPr>
        <p:spPr bwMode="auto">
          <a:xfrm flipH="1">
            <a:off x="6207919" y="480643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396784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配置标志</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905523" y="2204898"/>
            <a:ext cx="7368360" cy="830997"/>
          </a:xfrm>
          <a:prstGeom prst="rect">
            <a:avLst/>
          </a:prstGeom>
        </p:spPr>
        <p:txBody>
          <a:bodyPr wrap="square">
            <a:spAutoFit/>
          </a:bodyPr>
          <a:lstStyle/>
          <a:p>
            <a:pPr indent="304800" algn="just">
              <a:spcAft>
                <a:spcPts val="0"/>
              </a:spcAft>
            </a:pPr>
            <a:r>
              <a:rPr lang="zh-CN" altLang="zh-CN" sz="2400" kern="100" dirty="0">
                <a:latin typeface="Calibri" panose="020F0502020204030204" pitchFamily="34" charset="0"/>
                <a:cs typeface="Times New Roman" panose="02020603050405020304" pitchFamily="18" charset="0"/>
              </a:rPr>
              <a:t>软件项的标识基本按照《软件配置标识命名规则》进行。要通过标识能够确定软件项之间的相互联系。</a:t>
            </a:r>
          </a:p>
        </p:txBody>
      </p:sp>
    </p:spTree>
    <p:extLst>
      <p:ext uri="{BB962C8B-B14F-4D97-AF65-F5344CB8AC3E}">
        <p14:creationId xmlns:p14="http://schemas.microsoft.com/office/powerpoint/2010/main" val="123438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p>
        </p:txBody>
      </p:sp>
    </p:spTree>
    <p:extLst>
      <p:ext uri="{BB962C8B-B14F-4D97-AF65-F5344CB8AC3E}">
        <p14:creationId xmlns:p14="http://schemas.microsoft.com/office/powerpoint/2010/main" val="3672599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4" name="图片 3">
            <a:extLst>
              <a:ext uri="{FF2B5EF4-FFF2-40B4-BE49-F238E27FC236}">
                <a16:creationId xmlns:a16="http://schemas.microsoft.com/office/drawing/2014/main" id="{32C0103C-0610-4546-AAE0-33963E96AB57}"/>
              </a:ext>
            </a:extLst>
          </p:cNvPr>
          <p:cNvPicPr>
            <a:picLocks noChangeAspect="1"/>
          </p:cNvPicPr>
          <p:nvPr/>
        </p:nvPicPr>
        <p:blipFill>
          <a:blip r:embed="rId2"/>
          <a:stretch>
            <a:fillRect/>
          </a:stretch>
        </p:blipFill>
        <p:spPr>
          <a:xfrm>
            <a:off x="2207676" y="1464772"/>
            <a:ext cx="8600939" cy="4838028"/>
          </a:xfrm>
          <a:prstGeom prst="rect">
            <a:avLst/>
          </a:prstGeom>
        </p:spPr>
      </p:pic>
    </p:spTree>
    <p:extLst>
      <p:ext uri="{BB962C8B-B14F-4D97-AF65-F5344CB8AC3E}">
        <p14:creationId xmlns:p14="http://schemas.microsoft.com/office/powerpoint/2010/main" val="1396367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p>
        </p:txBody>
      </p:sp>
      <p:pic>
        <p:nvPicPr>
          <p:cNvPr id="7" name="图片 6" descr="296503978750139473">
            <a:extLst>
              <a:ext uri="{FF2B5EF4-FFF2-40B4-BE49-F238E27FC236}">
                <a16:creationId xmlns:a16="http://schemas.microsoft.com/office/drawing/2014/main" id="{ACEF9725-B947-4A87-BD04-11838D77DCB2}"/>
              </a:ext>
            </a:extLst>
          </p:cNvPr>
          <p:cNvPicPr/>
          <p:nvPr/>
        </p:nvPicPr>
        <p:blipFill>
          <a:blip r:embed="rId2"/>
          <a:stretch>
            <a:fillRect/>
          </a:stretch>
        </p:blipFill>
        <p:spPr>
          <a:xfrm>
            <a:off x="1941248" y="2852952"/>
            <a:ext cx="6602956" cy="2956219"/>
          </a:xfrm>
          <a:prstGeom prst="rect">
            <a:avLst/>
          </a:prstGeom>
        </p:spPr>
      </p:pic>
    </p:spTree>
    <p:extLst>
      <p:ext uri="{BB962C8B-B14F-4D97-AF65-F5344CB8AC3E}">
        <p14:creationId xmlns:p14="http://schemas.microsoft.com/office/powerpoint/2010/main" val="235595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017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项目简介</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27</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p>
          <a:p>
            <a:endParaRPr lang="zh-CN" altLang="en-US" dirty="0">
              <a:latin typeface="张海山锐线体简" charset="-122"/>
              <a:ea typeface="张海山锐线体简" charset="-122"/>
            </a:endParaRPr>
          </a:p>
          <a:p>
            <a:endParaRPr lang="zh-CN" altLang="en-US" dirty="0"/>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1093004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p>
        </p:txBody>
      </p:sp>
      <p:pic>
        <p:nvPicPr>
          <p:cNvPr id="7" name="图片 6" descr="883315462159027712">
            <a:extLst>
              <a:ext uri="{FF2B5EF4-FFF2-40B4-BE49-F238E27FC236}">
                <a16:creationId xmlns:a16="http://schemas.microsoft.com/office/drawing/2014/main" id="{B52D26D3-B09E-4F18-A5CB-42DEFD988582}"/>
              </a:ext>
            </a:extLst>
          </p:cNvPr>
          <p:cNvPicPr/>
          <p:nvPr/>
        </p:nvPicPr>
        <p:blipFill>
          <a:blip r:embed="rId2"/>
          <a:stretch>
            <a:fillRect/>
          </a:stretch>
        </p:blipFill>
        <p:spPr>
          <a:xfrm>
            <a:off x="1631628" y="3495836"/>
            <a:ext cx="8568714" cy="2957416"/>
          </a:xfrm>
          <a:prstGeom prst="rect">
            <a:avLst/>
          </a:prstGeom>
        </p:spPr>
      </p:pic>
    </p:spTree>
    <p:extLst>
      <p:ext uri="{BB962C8B-B14F-4D97-AF65-F5344CB8AC3E}">
        <p14:creationId xmlns:p14="http://schemas.microsoft.com/office/powerpoint/2010/main" val="1033297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51148" y="1339850"/>
            <a:ext cx="8520456" cy="4093428"/>
          </a:xfrm>
          <a:prstGeom prst="rect">
            <a:avLst/>
          </a:prstGeom>
        </p:spPr>
        <p:txBody>
          <a:bodyPr wrap="square">
            <a:spAutoFit/>
          </a:bodyPr>
          <a:lstStyle/>
          <a:p>
            <a:r>
              <a:rPr lang="zh-CN" altLang="en-US" sz="2000" dirty="0"/>
              <a:t>   在突发事件的情况下项目经理可以对项目范围进行变更，并在事后把变更说明提报告给老师。</a:t>
            </a:r>
          </a:p>
          <a:p>
            <a:r>
              <a:rPr lang="zh-CN" altLang="en-US" sz="2000" dirty="0"/>
              <a:t>   范围变更通常牵涉到进度、风险和质量等多个方面，所有的变更都要求对这些方面的考虑和权衡，对于引起这些方面明显的变动，需要更改这些方面的设计，并且进行相关的记录。</a:t>
            </a:r>
          </a:p>
          <a:p>
            <a:r>
              <a:rPr lang="zh-CN" altLang="en-US" sz="2000" dirty="0"/>
              <a:t>   项目组其他成员可以对范围提出变更意见，但必须向</a:t>
            </a:r>
            <a:r>
              <a:rPr lang="en-US" altLang="zh-CN" sz="2000" dirty="0"/>
              <a:t>PM</a:t>
            </a:r>
            <a:r>
              <a:rPr lang="zh-CN" altLang="en-US" sz="2000" dirty="0"/>
              <a:t>进行报告并鼓励每一个项目成员提出新方法、新工具以提高项目的开发进度，但严格控制在未经讨论的擅自变更，这些变更指 </a:t>
            </a:r>
            <a:r>
              <a:rPr lang="en-US" altLang="zh-CN" sz="2000" dirty="0"/>
              <a:t>WBS </a:t>
            </a:r>
            <a:r>
              <a:rPr lang="zh-CN" altLang="en-US" sz="2000" dirty="0"/>
              <a:t>中未规定的事情。</a:t>
            </a:r>
          </a:p>
          <a:p>
            <a:r>
              <a:rPr lang="zh-CN" altLang="en-US" sz="2000" dirty="0"/>
              <a:t>   对于客户提出的变更，视变更影响的大小，首先须经变更控制委员会正式或者非正式的讨论，把最后的变更意见交由项目经理实施。</a:t>
            </a:r>
          </a:p>
          <a:p>
            <a:r>
              <a:rPr lang="en-US" altLang="zh-CN" sz="2000" dirty="0"/>
              <a:t>   WBS </a:t>
            </a:r>
            <a:r>
              <a:rPr lang="zh-CN" altLang="en-US" sz="2000" dirty="0"/>
              <a:t>中对每一个消耗资源的活动都进行了定义，但并不表示 </a:t>
            </a:r>
            <a:r>
              <a:rPr lang="en-US" altLang="zh-CN" sz="2000" dirty="0"/>
              <a:t>WBS </a:t>
            </a:r>
            <a:r>
              <a:rPr lang="zh-CN" altLang="en-US" sz="2000" dirty="0"/>
              <a:t>是不可更改的，所有经过变更都要求反映在 </a:t>
            </a:r>
            <a:r>
              <a:rPr lang="en-US" altLang="zh-CN" sz="2000" dirty="0"/>
              <a:t>WBS </a:t>
            </a:r>
            <a:r>
              <a:rPr lang="zh-CN" altLang="en-US" sz="2000" dirty="0"/>
              <a:t>中，并且 </a:t>
            </a:r>
            <a:r>
              <a:rPr lang="en-US" altLang="zh-CN" sz="2000" dirty="0"/>
              <a:t>WBS </a:t>
            </a:r>
            <a:r>
              <a:rPr lang="zh-CN" altLang="en-US" sz="2000" dirty="0"/>
              <a:t>所在的主文件以修改次数进行标识。</a:t>
            </a:r>
          </a:p>
        </p:txBody>
      </p:sp>
    </p:spTree>
    <p:extLst>
      <p:ext uri="{BB962C8B-B14F-4D97-AF65-F5344CB8AC3E}">
        <p14:creationId xmlns:p14="http://schemas.microsoft.com/office/powerpoint/2010/main" val="526095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36537" y="1484838"/>
            <a:ext cx="8520456" cy="3785652"/>
          </a:xfrm>
          <a:prstGeom prst="rect">
            <a:avLst/>
          </a:prstGeom>
        </p:spPr>
        <p:txBody>
          <a:bodyPr wrap="square">
            <a:spAutoFit/>
          </a:bodyPr>
          <a:lstStyle/>
          <a:p>
            <a:r>
              <a:rPr lang="zh-CN" altLang="en-US" sz="2000" dirty="0"/>
              <a:t>   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r>
              <a:rPr lang="zh-CN" altLang="en-US" sz="2000" dirty="0"/>
              <a:t>   程序的变更、代码的更新所形成的软件的新的调试版本，以版本管理程序和源代码管理程序进行标识和记录，项目经理要确保当前使用的版本反应了最新的变更（附件中规定了版本和源代码记录的模版）。</a:t>
            </a:r>
          </a:p>
          <a:p>
            <a:r>
              <a:rPr lang="zh-CN" altLang="en-US" sz="2000" dirty="0"/>
              <a:t>   变更的内容、质量要求须同时遵循质量计划、质量标准的相关事项；用户手册、培训计划要求业务或对应功能相关的人员进行书写，并且按照进度计划中所</a:t>
            </a:r>
          </a:p>
          <a:p>
            <a:r>
              <a:rPr lang="zh-CN" altLang="en-US" sz="2000" dirty="0"/>
              <a:t>   规定的最后日期进行审核，所有的修订意见同时应通知变更控制委员会中实施方的成员。  </a:t>
            </a:r>
          </a:p>
        </p:txBody>
      </p:sp>
    </p:spTree>
    <p:extLst>
      <p:ext uri="{BB962C8B-B14F-4D97-AF65-F5344CB8AC3E}">
        <p14:creationId xmlns:p14="http://schemas.microsoft.com/office/powerpoint/2010/main" val="1777231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配置管理实施</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F101332-70F0-4454-9C27-3727BD76A4D7}"/>
              </a:ext>
            </a:extLst>
          </p:cNvPr>
          <p:cNvSpPr/>
          <p:nvPr/>
        </p:nvSpPr>
        <p:spPr>
          <a:xfrm>
            <a:off x="1919288" y="1813227"/>
            <a:ext cx="7224348" cy="2246769"/>
          </a:xfrm>
          <a:prstGeom prst="rect">
            <a:avLst/>
          </a:prstGeom>
        </p:spPr>
        <p:txBody>
          <a:bodyPr wrap="square">
            <a:spAutoFit/>
          </a:bodyPr>
          <a:lstStyle/>
          <a:p>
            <a:pPr indent="304800" algn="just">
              <a:spcAft>
                <a:spcPts val="0"/>
              </a:spcAft>
            </a:pPr>
            <a:r>
              <a:rPr lang="zh-CN" altLang="zh-CN" sz="2000" kern="100" dirty="0">
                <a:latin typeface="Calibri" panose="020F0502020204030204" pitchFamily="34" charset="0"/>
                <a:cs typeface="Times New Roman" panose="02020603050405020304" pitchFamily="18" charset="0"/>
              </a:rPr>
              <a:t>仔细定义软件系统的交付物；严格控制对可交付物的变更；确保软件系统的可交付物与既定的或者经过核准修订的可交付物相一致。配置管理员的确认以及配置活动的审查。</a:t>
            </a:r>
          </a:p>
          <a:p>
            <a:pPr indent="304800" algn="just">
              <a:spcAft>
                <a:spcPts val="0"/>
              </a:spcAft>
            </a:pPr>
            <a:r>
              <a:rPr lang="zh-CN" altLang="zh-CN" sz="2000" kern="100" dirty="0">
                <a:latin typeface="Calibri" panose="020F0502020204030204" pitchFamily="34" charset="0"/>
                <a:cs typeface="Times New Roman" panose="02020603050405020304" pitchFamily="18"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a:t>
            </a:r>
          </a:p>
        </p:txBody>
      </p:sp>
    </p:spTree>
    <p:extLst>
      <p:ext uri="{BB962C8B-B14F-4D97-AF65-F5344CB8AC3E}">
        <p14:creationId xmlns:p14="http://schemas.microsoft.com/office/powerpoint/2010/main" val="2767362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分工评价</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846763" y="2116435"/>
            <a:ext cx="869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10</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Tree>
    <p:extLst>
      <p:ext uri="{BB962C8B-B14F-4D97-AF65-F5344CB8AC3E}">
        <p14:creationId xmlns:p14="http://schemas.microsoft.com/office/powerpoint/2010/main" val="26864834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10</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分工评价</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文本框 1">
            <a:extLst>
              <a:ext uri="{FF2B5EF4-FFF2-40B4-BE49-F238E27FC236}">
                <a16:creationId xmlns:a16="http://schemas.microsoft.com/office/drawing/2014/main" id="{F07EB5AF-F72E-4CDC-A05B-FC13FE72E4CC}"/>
              </a:ext>
            </a:extLst>
          </p:cNvPr>
          <p:cNvSpPr txBox="1"/>
          <p:nvPr/>
        </p:nvSpPr>
        <p:spPr>
          <a:xfrm>
            <a:off x="2639712" y="2060886"/>
            <a:ext cx="7981672" cy="1477328"/>
          </a:xfrm>
          <a:prstGeom prst="rect">
            <a:avLst/>
          </a:prstGeom>
          <a:noFill/>
        </p:spPr>
        <p:txBody>
          <a:bodyPr wrap="none" rtlCol="0">
            <a:spAutoFit/>
          </a:bodyPr>
          <a:lstStyle/>
          <a:p>
            <a:r>
              <a:rPr lang="zh-CN" altLang="en-US" dirty="0"/>
              <a:t>陈佳敏</a:t>
            </a:r>
            <a:r>
              <a:rPr lang="en-US" altLang="zh-CN" dirty="0"/>
              <a:t>——OBS</a:t>
            </a:r>
            <a:r>
              <a:rPr lang="zh-CN" altLang="en-US" dirty="0"/>
              <a:t>图、项目沟通管理子计划                                      </a:t>
            </a:r>
            <a:r>
              <a:rPr lang="en-US" altLang="zh-CN" dirty="0"/>
              <a:t>89</a:t>
            </a:r>
            <a:r>
              <a:rPr lang="zh-CN" altLang="en-US" dirty="0"/>
              <a:t>分</a:t>
            </a:r>
            <a:endParaRPr lang="en-US" altLang="zh-CN" dirty="0"/>
          </a:p>
          <a:p>
            <a:r>
              <a:rPr lang="zh-CN" altLang="en-US" dirty="0"/>
              <a:t>陈依伦</a:t>
            </a:r>
            <a:r>
              <a:rPr lang="en-US" altLang="zh-CN" dirty="0"/>
              <a:t>——WBS</a:t>
            </a:r>
            <a:r>
              <a:rPr lang="zh-CN" altLang="en-US" dirty="0"/>
              <a:t>图、项目范围管理子计划                                      </a:t>
            </a:r>
            <a:r>
              <a:rPr lang="en-US" altLang="zh-CN" dirty="0"/>
              <a:t>90</a:t>
            </a:r>
            <a:r>
              <a:rPr lang="zh-CN" altLang="en-US" dirty="0"/>
              <a:t>分</a:t>
            </a:r>
            <a:endParaRPr lang="en-US" altLang="zh-CN" dirty="0"/>
          </a:p>
          <a:p>
            <a:r>
              <a:rPr lang="zh-CN" altLang="en-US" dirty="0"/>
              <a:t>吕煜杰</a:t>
            </a:r>
            <a:r>
              <a:rPr lang="en-US" altLang="zh-CN" dirty="0"/>
              <a:t>——</a:t>
            </a:r>
            <a:r>
              <a:rPr lang="zh-CN" altLang="en-US" dirty="0"/>
              <a:t>甘特图、时间管理子计划                                              </a:t>
            </a:r>
            <a:r>
              <a:rPr lang="en-US" altLang="zh-CN" dirty="0"/>
              <a:t>87</a:t>
            </a:r>
            <a:r>
              <a:rPr lang="zh-CN" altLang="en-US" dirty="0"/>
              <a:t>分</a:t>
            </a:r>
            <a:endParaRPr lang="en-US" altLang="zh-CN" dirty="0"/>
          </a:p>
          <a:p>
            <a:r>
              <a:rPr lang="zh-CN" altLang="en-US" dirty="0"/>
              <a:t>徐毓茜</a:t>
            </a:r>
            <a:r>
              <a:rPr lang="en-US" altLang="zh-CN" dirty="0"/>
              <a:t>——</a:t>
            </a:r>
            <a:r>
              <a:rPr lang="zh-CN" altLang="en-US" dirty="0"/>
              <a:t>项目干系人管理子计划、项目成本管理子计划              </a:t>
            </a:r>
            <a:r>
              <a:rPr lang="en-US" altLang="zh-CN" dirty="0"/>
              <a:t>91</a:t>
            </a:r>
            <a:r>
              <a:rPr lang="zh-CN" altLang="en-US" dirty="0"/>
              <a:t>分           </a:t>
            </a:r>
            <a:endParaRPr lang="en-US" altLang="zh-CN" dirty="0"/>
          </a:p>
          <a:p>
            <a:r>
              <a:rPr lang="zh-CN" altLang="en-US" dirty="0"/>
              <a:t>马益亮</a:t>
            </a:r>
            <a:r>
              <a:rPr lang="en-US" altLang="zh-CN" dirty="0"/>
              <a:t>——</a:t>
            </a:r>
            <a:r>
              <a:rPr lang="zh-CN" altLang="en-US" dirty="0"/>
              <a:t>项目风险管理子计划                                                      </a:t>
            </a:r>
            <a:r>
              <a:rPr lang="en-US" altLang="zh-CN" dirty="0"/>
              <a:t>88</a:t>
            </a:r>
            <a:r>
              <a:rPr lang="zh-CN" altLang="en-US" dirty="0"/>
              <a:t>分</a:t>
            </a:r>
          </a:p>
        </p:txBody>
      </p:sp>
    </p:spTree>
    <p:extLst>
      <p:ext uri="{BB962C8B-B14F-4D97-AF65-F5344CB8AC3E}">
        <p14:creationId xmlns:p14="http://schemas.microsoft.com/office/powerpoint/2010/main" val="2790601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15" name="图片 14">
            <a:extLst>
              <a:ext uri="{FF2B5EF4-FFF2-40B4-BE49-F238E27FC236}">
                <a16:creationId xmlns:a16="http://schemas.microsoft.com/office/drawing/2014/main" id="{187AC1A5-94D3-46AF-BE6B-AB438B4A9B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a:extLst>
              <a:ext uri="{FF2B5EF4-FFF2-40B4-BE49-F238E27FC236}">
                <a16:creationId xmlns:a16="http://schemas.microsoft.com/office/drawing/2014/main" id="{9BAF9D7B-A0AC-4678-9510-87AC3C6765D4}"/>
              </a:ext>
            </a:extLst>
          </p:cNvPr>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FC422C25-0D7F-4FA4-AD1E-92C2652AA187}"/>
              </a:ext>
            </a:extLst>
          </p:cNvPr>
          <p:cNvSpPr/>
          <p:nvPr/>
        </p:nvSpPr>
        <p:spPr>
          <a:xfrm>
            <a:off x="767556" y="1655832"/>
            <a:ext cx="11016918" cy="4231928"/>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a:t>
            </a:r>
            <a:r>
              <a:rPr lang="en-US" altLang="zh-CN" sz="2400" kern="100" dirty="0">
                <a:solidFill>
                  <a:srgbClr val="3A3AE4"/>
                </a:solidFill>
                <a:latin typeface="Calibri" panose="020F0502020204030204" pitchFamily="34" charset="0"/>
                <a:cs typeface="Times New Roman" panose="02020603050405020304" pitchFamily="18" charset="0"/>
              </a:rPr>
              <a:t> E-learning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354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6C129815-CDA0-4728-9429-AE8985F273AC}"/>
              </a:ext>
            </a:extLst>
          </p:cNvPr>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p>
        </p:txBody>
      </p:sp>
    </p:spTree>
    <p:extLst>
      <p:ext uri="{BB962C8B-B14F-4D97-AF65-F5344CB8AC3E}">
        <p14:creationId xmlns:p14="http://schemas.microsoft.com/office/powerpoint/2010/main" val="9971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5366" name="组合 14"/>
          <p:cNvGrpSpPr>
            <a:grpSpLocks/>
          </p:cNvGrpSpPr>
          <p:nvPr/>
        </p:nvGrpSpPr>
        <p:grpSpPr bwMode="auto">
          <a:xfrm>
            <a:off x="4058425" y="1756300"/>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p>
        </p:txBody>
      </p:sp>
      <p:sp>
        <p:nvSpPr>
          <p:cNvPr id="15373" name="文本框 29"/>
          <p:cNvSpPr>
            <a:spLocks noChangeArrowheads="1"/>
          </p:cNvSpPr>
          <p:nvPr/>
        </p:nvSpPr>
        <p:spPr bwMode="auto">
          <a:xfrm>
            <a:off x="365561" y="3385631"/>
            <a:ext cx="35988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t>《</a:t>
            </a:r>
            <a:r>
              <a:rPr lang="zh-CN" altLang="en-US" sz="2800" dirty="0"/>
              <a:t>会议纪要</a:t>
            </a:r>
            <a:r>
              <a:rPr lang="en-US" altLang="zh-CN" sz="2800" dirty="0"/>
              <a:t>》</a:t>
            </a:r>
          </a:p>
          <a:p>
            <a:r>
              <a:rPr lang="en-US" altLang="zh-CN" sz="2800" dirty="0"/>
              <a:t>《</a:t>
            </a:r>
            <a:r>
              <a:rPr lang="zh-CN" altLang="en-US" sz="2800" dirty="0"/>
              <a:t>需求变更申请文档</a:t>
            </a:r>
            <a:r>
              <a:rPr lang="en-US" altLang="zh-CN" sz="2800" dirty="0"/>
              <a:t>》</a:t>
            </a:r>
          </a:p>
          <a:p>
            <a:r>
              <a:rPr lang="en-US" altLang="zh-CN" sz="2800" dirty="0"/>
              <a:t>《</a:t>
            </a:r>
            <a:r>
              <a:rPr lang="zh-CN" altLang="en-US" sz="2800" dirty="0"/>
              <a:t>输入输出文档</a:t>
            </a:r>
            <a:r>
              <a:rPr lang="en-US" altLang="zh-CN" sz="2800" dirty="0"/>
              <a:t>》</a:t>
            </a:r>
          </a:p>
          <a:p>
            <a:r>
              <a:rPr lang="en-US" altLang="zh-CN" sz="2800" dirty="0"/>
              <a:t>《</a:t>
            </a:r>
            <a:r>
              <a:rPr lang="zh-CN" altLang="en-US" sz="2800" dirty="0"/>
              <a:t>版本控制文档</a:t>
            </a:r>
            <a:r>
              <a:rPr lang="en-US" altLang="zh-CN" sz="2800" dirty="0"/>
              <a:t>》</a:t>
            </a:r>
          </a:p>
          <a:p>
            <a:r>
              <a:rPr lang="en-US" altLang="zh-CN" sz="2800" dirty="0"/>
              <a:t>《</a:t>
            </a:r>
            <a:r>
              <a:rPr lang="zh-CN" altLang="en-US" sz="2800" dirty="0"/>
              <a:t>源代码文档</a:t>
            </a:r>
            <a:r>
              <a:rPr lang="en-US" altLang="zh-CN" sz="2800" dirty="0"/>
              <a:t>》</a:t>
            </a:r>
          </a:p>
        </p:txBody>
      </p:sp>
      <p:sp>
        <p:nvSpPr>
          <p:cNvPr id="17" name="直接连接符 24">
            <a:extLst>
              <a:ext uri="{FF2B5EF4-FFF2-40B4-BE49-F238E27FC236}">
                <a16:creationId xmlns:a16="http://schemas.microsoft.com/office/drawing/2014/main" id="{584E9595-0180-45DA-B5ED-626F25B4D8DD}"/>
              </a:ext>
            </a:extLst>
          </p:cNvPr>
          <p:cNvSpPr>
            <a:spLocks noChangeShapeType="1"/>
          </p:cNvSpPr>
          <p:nvPr/>
        </p:nvSpPr>
        <p:spPr bwMode="auto">
          <a:xfrm>
            <a:off x="6096000" y="1889646"/>
            <a:ext cx="4337203" cy="6914"/>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a:extLst>
              <a:ext uri="{FF2B5EF4-FFF2-40B4-BE49-F238E27FC236}">
                <a16:creationId xmlns:a16="http://schemas.microsoft.com/office/drawing/2014/main" id="{004D01BB-5142-48F3-BAAA-4E233D459237}"/>
              </a:ext>
            </a:extLst>
          </p:cNvPr>
          <p:cNvSpPr>
            <a:spLocks noChangeArrowheads="1"/>
          </p:cNvSpPr>
          <p:nvPr/>
        </p:nvSpPr>
        <p:spPr bwMode="auto">
          <a:xfrm>
            <a:off x="5822633" y="1191395"/>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p>
        </p:txBody>
      </p:sp>
      <p:sp>
        <p:nvSpPr>
          <p:cNvPr id="3" name="矩形 2">
            <a:extLst>
              <a:ext uri="{FF2B5EF4-FFF2-40B4-BE49-F238E27FC236}">
                <a16:creationId xmlns:a16="http://schemas.microsoft.com/office/drawing/2014/main" id="{9BF1E952-F168-48C5-BA16-E58D419DB23F}"/>
              </a:ext>
            </a:extLst>
          </p:cNvPr>
          <p:cNvSpPr/>
          <p:nvPr/>
        </p:nvSpPr>
        <p:spPr>
          <a:xfrm>
            <a:off x="5822633" y="2151864"/>
            <a:ext cx="5170797" cy="4401205"/>
          </a:xfrm>
          <a:prstGeom prst="rect">
            <a:avLst/>
          </a:prstGeom>
        </p:spPr>
        <p:txBody>
          <a:bodyPr wrap="square">
            <a:spAutoFit/>
          </a:bodyPr>
          <a:lstStyle/>
          <a:p>
            <a:r>
              <a:rPr lang="en-US" altLang="zh-CN" sz="2800" dirty="0"/>
              <a:t>《</a:t>
            </a:r>
            <a:r>
              <a:rPr lang="zh-CN" altLang="en-US" sz="2800" dirty="0"/>
              <a:t>可行性分析报告</a:t>
            </a:r>
            <a:r>
              <a:rPr lang="en-US" altLang="zh-CN" sz="2800" dirty="0"/>
              <a:t>》</a:t>
            </a:r>
          </a:p>
          <a:p>
            <a:r>
              <a:rPr lang="en-US" altLang="zh-CN" sz="2800" dirty="0"/>
              <a:t>《</a:t>
            </a:r>
            <a:r>
              <a:rPr lang="zh-CN" altLang="en-US" sz="2800" dirty="0"/>
              <a:t>项目开发计划</a:t>
            </a:r>
            <a:r>
              <a:rPr lang="en-US" altLang="zh-CN" sz="2800" dirty="0"/>
              <a:t>》</a:t>
            </a:r>
          </a:p>
          <a:p>
            <a:r>
              <a:rPr lang="en-US" altLang="zh-CN" sz="2800" dirty="0"/>
              <a:t>《</a:t>
            </a:r>
            <a:r>
              <a:rPr lang="zh-CN" altLang="en-US" sz="2800" dirty="0"/>
              <a:t>软件需求说明书</a:t>
            </a:r>
            <a:r>
              <a:rPr lang="en-US" altLang="zh-CN" sz="2800" dirty="0"/>
              <a:t>》</a:t>
            </a:r>
            <a:r>
              <a:rPr lang="zh-CN" altLang="en-US" sz="2800" dirty="0"/>
              <a:t>（</a:t>
            </a:r>
            <a:r>
              <a:rPr lang="en-US" altLang="zh-CN" sz="2800" dirty="0"/>
              <a:t>《</a:t>
            </a:r>
            <a:r>
              <a:rPr lang="zh-CN" altLang="en-US" sz="2800" dirty="0"/>
              <a:t>软件规格说明书</a:t>
            </a:r>
            <a:r>
              <a:rPr lang="en-US" altLang="zh-CN" sz="2800" dirty="0"/>
              <a:t>》</a:t>
            </a:r>
            <a:r>
              <a:rPr lang="zh-CN" altLang="en-US" sz="2800" dirty="0"/>
              <a:t>）</a:t>
            </a:r>
            <a:endParaRPr lang="en-US" altLang="zh-CN" sz="2800" dirty="0"/>
          </a:p>
          <a:p>
            <a:r>
              <a:rPr lang="en-US" altLang="zh-CN" sz="2800" dirty="0"/>
              <a:t>《</a:t>
            </a:r>
            <a:r>
              <a:rPr lang="zh-CN" altLang="en-US" sz="2800" dirty="0"/>
              <a:t>概要设计说明书</a:t>
            </a:r>
            <a:r>
              <a:rPr lang="en-US" altLang="zh-CN" sz="2800" dirty="0"/>
              <a:t>》</a:t>
            </a:r>
          </a:p>
          <a:p>
            <a:r>
              <a:rPr lang="en-US" altLang="zh-CN" sz="2800" dirty="0"/>
              <a:t>《</a:t>
            </a:r>
            <a:r>
              <a:rPr lang="zh-CN" altLang="en-US" sz="2800" dirty="0"/>
              <a:t>详细设计说明书</a:t>
            </a:r>
            <a:r>
              <a:rPr lang="en-US" altLang="zh-CN" sz="2800" dirty="0"/>
              <a:t>》</a:t>
            </a:r>
            <a:endParaRPr lang="zh-CN" altLang="en-US" sz="2800" dirty="0"/>
          </a:p>
          <a:p>
            <a:r>
              <a:rPr lang="en-US" altLang="zh-CN" sz="2800" dirty="0"/>
              <a:t>《</a:t>
            </a:r>
            <a:r>
              <a:rPr lang="zh-CN" altLang="en-US" sz="2800" dirty="0"/>
              <a:t>测试计划</a:t>
            </a:r>
            <a:r>
              <a:rPr lang="en-US" altLang="zh-CN" sz="2800" dirty="0"/>
              <a:t>》</a:t>
            </a:r>
          </a:p>
          <a:p>
            <a:r>
              <a:rPr lang="en-US" altLang="zh-CN" sz="2800" dirty="0"/>
              <a:t>《</a:t>
            </a:r>
            <a:r>
              <a:rPr lang="zh-CN" altLang="en-US" sz="2800" dirty="0"/>
              <a:t>项目开发总结报告</a:t>
            </a:r>
            <a:r>
              <a:rPr lang="en-US" altLang="zh-CN" sz="2800" dirty="0"/>
              <a:t>》</a:t>
            </a:r>
          </a:p>
          <a:p>
            <a:r>
              <a:rPr lang="en-US" altLang="zh-CN" sz="2800" dirty="0"/>
              <a:t>《</a:t>
            </a:r>
            <a:r>
              <a:rPr lang="zh-CN" altLang="en-US" sz="2800" dirty="0"/>
              <a:t>软件问题报告</a:t>
            </a:r>
            <a:r>
              <a:rPr lang="en-US" altLang="zh-CN" sz="2800" dirty="0"/>
              <a:t>》</a:t>
            </a:r>
          </a:p>
          <a:p>
            <a:r>
              <a:rPr lang="en-US" altLang="zh-CN" sz="2800" dirty="0"/>
              <a:t>《</a:t>
            </a:r>
            <a:r>
              <a:rPr lang="zh-CN" altLang="en-US" sz="2800" dirty="0"/>
              <a:t>软件修改报告</a:t>
            </a:r>
            <a:r>
              <a:rPr lang="en-US" altLang="zh-CN" sz="2800" dirty="0"/>
              <a:t>》</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1.5</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系统运行环境</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631628" y="2132230"/>
            <a:ext cx="7128594" cy="1384995"/>
          </a:xfrm>
          <a:prstGeom prst="rect">
            <a:avLst/>
          </a:prstGeom>
        </p:spPr>
        <p:txBody>
          <a:bodyPr wrap="square">
            <a:spAutoFit/>
          </a:bodyPr>
          <a:lstStyle/>
          <a:p>
            <a:r>
              <a:rPr lang="zh-CN" altLang="en-US" sz="2800"/>
              <a:t>操作系统选择</a:t>
            </a:r>
            <a:r>
              <a:rPr lang="en-US" altLang="zh-CN" sz="2800" dirty="0"/>
              <a:t>Ubuntu</a:t>
            </a:r>
            <a:r>
              <a:rPr lang="zh-CN" altLang="en-US" sz="2800" dirty="0"/>
              <a:t>系统</a:t>
            </a:r>
          </a:p>
          <a:p>
            <a:r>
              <a:rPr lang="zh-CN" altLang="en-US" sz="2800" dirty="0"/>
              <a:t>开发语言选择</a:t>
            </a:r>
            <a:r>
              <a:rPr lang="en-US" altLang="zh-CN" sz="2800" dirty="0"/>
              <a:t>PHP, HTML, CSS, </a:t>
            </a:r>
            <a:r>
              <a:rPr lang="en-US" altLang="zh-CN" sz="2800" dirty="0" err="1"/>
              <a:t>js</a:t>
            </a:r>
            <a:r>
              <a:rPr lang="en-US" altLang="zh-CN" sz="2800" dirty="0"/>
              <a:t>, XML</a:t>
            </a:r>
          </a:p>
          <a:p>
            <a:r>
              <a:rPr lang="zh-CN" altLang="en-US" sz="2800" dirty="0"/>
              <a:t>提供对外服务所要求的相应的安全保障</a:t>
            </a:r>
          </a:p>
        </p:txBody>
      </p:sp>
    </p:spTree>
    <p:extLst>
      <p:ext uri="{BB962C8B-B14F-4D97-AF65-F5344CB8AC3E}">
        <p14:creationId xmlns:p14="http://schemas.microsoft.com/office/powerpoint/2010/main" val="2508329730"/>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3015</TotalTime>
  <Pages>0</Pages>
  <Words>3635</Words>
  <Characters>0</Characters>
  <Application>Microsoft Office PowerPoint</Application>
  <DocSecurity>0</DocSecurity>
  <PresentationFormat>宽屏</PresentationFormat>
  <Lines>0</Lines>
  <Paragraphs>1023</Paragraphs>
  <Slides>56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Calibri</vt:lpstr>
      <vt:lpstr>微软雅黑</vt:lpstr>
      <vt:lpstr>Times New Roman</vt:lpstr>
      <vt:lpstr>宋体</vt:lpstr>
      <vt:lpstr>造字工房悦黑体验版纤细体</vt:lpstr>
      <vt:lpstr>张海山锐线体简</vt:lpstr>
      <vt:lpstr>Impact</vt:lpstr>
      <vt:lpstr>Gungsuh</vt:lpstr>
      <vt:lpstr>Gulim</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a6317775@qq.com</cp:lastModifiedBy>
  <cp:revision>69</cp:revision>
  <dcterms:created xsi:type="dcterms:W3CDTF">2014-01-18T01:07:00Z</dcterms:created>
  <dcterms:modified xsi:type="dcterms:W3CDTF">2018-11-29T11:25:11Z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