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256" r:id="rId3"/>
    <p:sldId id="309" r:id="rId4"/>
    <p:sldId id="311" r:id="rId5"/>
    <p:sldId id="310" r:id="rId6"/>
    <p:sldId id="316" r:id="rId7"/>
    <p:sldId id="312" r:id="rId8"/>
    <p:sldId id="314" r:id="rId9"/>
    <p:sldId id="257" r:id="rId10"/>
    <p:sldId id="313" r:id="rId11"/>
    <p:sldId id="260" r:id="rId12"/>
    <p:sldId id="315" r:id="rId13"/>
    <p:sldId id="353" r:id="rId14"/>
    <p:sldId id="320" r:id="rId15"/>
    <p:sldId id="261" r:id="rId16"/>
    <p:sldId id="328" r:id="rId17"/>
    <p:sldId id="324" r:id="rId18"/>
    <p:sldId id="335" r:id="rId19"/>
    <p:sldId id="337" r:id="rId20"/>
    <p:sldId id="336" r:id="rId21"/>
    <p:sldId id="357" r:id="rId22"/>
    <p:sldId id="358" r:id="rId23"/>
    <p:sldId id="359" r:id="rId24"/>
    <p:sldId id="360" r:id="rId25"/>
    <p:sldId id="361" r:id="rId26"/>
    <p:sldId id="363" r:id="rId27"/>
    <p:sldId id="364" r:id="rId28"/>
    <p:sldId id="362" r:id="rId29"/>
    <p:sldId id="356" r:id="rId30"/>
    <p:sldId id="318" r:id="rId31"/>
    <p:sldId id="329" r:id="rId32"/>
    <p:sldId id="340" r:id="rId33"/>
    <p:sldId id="344" r:id="rId34"/>
    <p:sldId id="346" r:id="rId35"/>
    <p:sldId id="323" r:id="rId36"/>
    <p:sldId id="321" r:id="rId37"/>
    <p:sldId id="327" r:id="rId38"/>
    <p:sldId id="326" r:id="rId39"/>
    <p:sldId id="325" r:id="rId40"/>
    <p:sldId id="332" r:id="rId41"/>
    <p:sldId id="330" r:id="rId42"/>
    <p:sldId id="347" r:id="rId43"/>
    <p:sldId id="352" r:id="rId44"/>
    <p:sldId id="350" r:id="rId45"/>
    <p:sldId id="348" r:id="rId46"/>
    <p:sldId id="331" r:id="rId47"/>
    <p:sldId id="365" r:id="rId48"/>
    <p:sldId id="334" r:id="rId49"/>
    <p:sldId id="264" r:id="rId50"/>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微软雅黑" panose="020B0503020204020204" pitchFamily="34" charset="-122"/>
      <p:regular r:id="rId59"/>
    </p:embeddedFont>
    <p:embeddedFont>
      <p:font typeface="Gulim" panose="020B0600000101010101" pitchFamily="34" charset="-127"/>
      <p:regular r:id="rId60"/>
    </p:embeddedFont>
    <p:embeddedFont>
      <p:font typeface="Gungsuh" panose="02030600000101010101" pitchFamily="18" charset="-127"/>
      <p:regular r:id="rId61"/>
    </p:embeddedFont>
    <p:embeddedFont>
      <p:font typeface="Impact" panose="020B0806030902050204" pitchFamily="34" charset="0"/>
      <p:regular r:id="rId6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font" Target="fonts/font8.fntdata"/><Relationship Id="rId61" Type="http://schemas.openxmlformats.org/officeDocument/2006/relationships/font" Target="fonts/font7.fntdata"/><Relationship Id="rId60" Type="http://schemas.openxmlformats.org/officeDocument/2006/relationships/font" Target="fonts/font6.fntdata"/><Relationship Id="rId6" Type="http://schemas.openxmlformats.org/officeDocument/2006/relationships/slide" Target="slides/slide4.xml"/><Relationship Id="rId59" Type="http://schemas.openxmlformats.org/officeDocument/2006/relationships/font" Target="fonts/font5.fntdata"/><Relationship Id="rId58" Type="http://schemas.openxmlformats.org/officeDocument/2006/relationships/font" Target="fonts/font4.fntdata"/><Relationship Id="rId57" Type="http://schemas.openxmlformats.org/officeDocument/2006/relationships/font" Target="fonts/font3.fntdata"/><Relationship Id="rId56" Type="http://schemas.openxmlformats.org/officeDocument/2006/relationships/font" Target="fonts/font2.fntdata"/><Relationship Id="rId55" Type="http://schemas.openxmlformats.org/officeDocument/2006/relationships/font" Target="fonts/font1.fntdata"/><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endParaRPr lang="zh-CN" altLang="zh-CN">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endParaRPr lang="zh-CN" altLang="en-US" sz="4800" b="1" dirty="0">
              <a:latin typeface="+mn-ea"/>
              <a:ea typeface="+mn-ea"/>
              <a:cs typeface="造字工房悦黑体验版纤细体"/>
              <a:sym typeface="造字工房悦黑体验版纤细体"/>
            </a:endParaRP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endParaRPr lang="zh-CN" altLang="en-US" sz="2400" dirty="0">
              <a:latin typeface="+mn-ea"/>
              <a:ea typeface="+mn-ea"/>
              <a:cs typeface="造字工房悦黑体验版纤细体"/>
              <a:sym typeface="造字工房悦黑体验版纤细体"/>
            </a:endParaRP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endParaRPr lang="zh-CN" altLang="en-US" dirty="0"/>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成员：陈依伦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吕煜杰</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endParaRPr lang="zh-CN" altLang="en-US" sz="2400" dirty="0">
              <a:latin typeface="+mn-ea"/>
              <a:ea typeface="+mn-ea"/>
              <a:cs typeface="造字工房悦黑体验版纤细体"/>
              <a:sym typeface="造字工房悦黑体验版纤细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gridCol w="3455140"/>
                <a:gridCol w="1885707"/>
                <a:gridCol w="3011849"/>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endParaRPr lang="zh-CN" altLang="en-US" sz="2800" dirty="0"/>
          </a:p>
        </p:txBody>
      </p:sp>
      <p:graphicFrame>
        <p:nvGraphicFramePr>
          <p:cNvPr id="5" name="表格 4"/>
          <p:cNvGraphicFramePr>
            <a:graphicFrameLocks noGrp="1"/>
          </p:cNvGraphicFramePr>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gridCol w="1959285"/>
                <a:gridCol w="2075952"/>
                <a:gridCol w="2604589"/>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860">
                <a:tc>
                  <a:txBody>
                    <a:bodyPr/>
                    <a:lstStyle/>
                    <a:p>
                      <a:pPr algn="ctr">
                        <a:spcAft>
                          <a:spcPts val="0"/>
                        </a:spcAft>
                      </a:pPr>
                      <a:r>
                        <a:rPr lang="zh-CN" sz="2400" kern="100" dirty="0">
                          <a:effectLst/>
                        </a:rPr>
                        <a:t>李逸欢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endParaRPr lang="zh-CN" altLang="en-US" sz="2800" dirty="0"/>
          </a:p>
        </p:txBody>
      </p:sp>
      <p:graphicFrame>
        <p:nvGraphicFramePr>
          <p:cNvPr id="3" name="表格 2"/>
          <p:cNvGraphicFramePr>
            <a:graphicFrameLocks noGrp="1"/>
          </p:cNvGraphicFramePr>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gridCol w="3478813"/>
                <a:gridCol w="2015404"/>
                <a:gridCol w="1911274"/>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endParaRPr lang="zh-CN" sz="2000" kern="100">
                        <a:effectLst/>
                      </a:endParaRPr>
                    </a:p>
                    <a:p>
                      <a:pPr algn="ctr">
                        <a:spcAft>
                          <a:spcPts val="0"/>
                        </a:spcAft>
                      </a:pPr>
                      <a:r>
                        <a:rPr lang="zh-CN" sz="2000" kern="100">
                          <a:effectLst/>
                        </a:rPr>
                        <a:t>配置管理员</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endParaRPr lang="zh-CN" sz="2000" kern="100">
                        <a:effectLst/>
                      </a:endParaRP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endParaRPr lang="zh-CN" sz="2000" kern="100">
                        <a:effectLst/>
                      </a:endParaRPr>
                    </a:p>
                    <a:p>
                      <a:pPr algn="ctr">
                        <a:spcAft>
                          <a:spcPts val="0"/>
                        </a:spcAft>
                      </a:pPr>
                      <a:r>
                        <a:rPr lang="zh-CN" sz="2000" kern="100">
                          <a:effectLst/>
                        </a:rPr>
                        <a:t>数据库管理员</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endParaRPr lang="zh-CN" sz="2000" kern="100">
                        <a:effectLst/>
                      </a:endParaRPr>
                    </a:p>
                    <a:p>
                      <a:pPr algn="ctr">
                        <a:spcAft>
                          <a:spcPts val="0"/>
                        </a:spcAft>
                      </a:pPr>
                      <a:r>
                        <a:rPr lang="zh-CN" sz="2000" kern="100">
                          <a:effectLst/>
                        </a:rPr>
                        <a:t>项目整体规划</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endParaRPr lang="zh-CN" sz="2000" kern="100">
                        <a:effectLst/>
                      </a:endParaRP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4" descr="810716925730207365"/>
          <p:cNvPicPr>
            <a:picLocks noChangeAspect="1"/>
          </p:cNvPicPr>
          <p:nvPr/>
        </p:nvPicPr>
        <p:blipFill>
          <a:blip r:embed="rId1"/>
          <a:stretch>
            <a:fillRect/>
          </a:stretch>
        </p:blipFill>
        <p:spPr>
          <a:xfrm>
            <a:off x="657860" y="1024255"/>
            <a:ext cx="11431270" cy="55003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descr="132399432537370854"/>
          <p:cNvPicPr/>
          <p:nvPr/>
        </p:nvPicPr>
        <p:blipFill>
          <a:blip r:embed="rId1"/>
          <a:stretch>
            <a:fillRect/>
          </a:stretch>
        </p:blipFill>
        <p:spPr>
          <a:xfrm>
            <a:off x="1055580" y="1339850"/>
            <a:ext cx="10368864" cy="51302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3215760" y="548760"/>
            <a:ext cx="851535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3171600" y="28038"/>
            <a:ext cx="8324850" cy="622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gridCol w="1566691"/>
                <a:gridCol w="5329189"/>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endParaRPr lang="zh-CN" sz="1600" kern="100" dirty="0">
                        <a:effectLst/>
                      </a:endParaRPr>
                    </a:p>
                    <a:p>
                      <a:pPr indent="304800" algn="just">
                        <a:spcAft>
                          <a:spcPts val="0"/>
                        </a:spcAft>
                      </a:pPr>
                      <a:r>
                        <a:rPr lang="zh-CN" sz="1600" kern="100" dirty="0">
                          <a:effectLst/>
                        </a:rPr>
                        <a:t>负责项目计划的制定和维护</a:t>
                      </a:r>
                      <a:endParaRPr lang="zh-CN" sz="1600" kern="100" dirty="0">
                        <a:effectLst/>
                      </a:endParaRPr>
                    </a:p>
                    <a:p>
                      <a:pPr indent="304800" algn="just">
                        <a:spcAft>
                          <a:spcPts val="0"/>
                        </a:spcAft>
                      </a:pPr>
                      <a:r>
                        <a:rPr lang="zh-CN" sz="1600" kern="100" dirty="0">
                          <a:effectLst/>
                        </a:rPr>
                        <a:t>负责资源的分配和协调活动</a:t>
                      </a:r>
                      <a:endParaRPr lang="zh-CN" sz="1600" kern="100" dirty="0">
                        <a:effectLst/>
                      </a:endParaRPr>
                    </a:p>
                    <a:p>
                      <a:pPr indent="304800" algn="just">
                        <a:spcAft>
                          <a:spcPts val="0"/>
                        </a:spcAft>
                      </a:pPr>
                      <a:r>
                        <a:rPr lang="zh-CN" sz="1600" kern="100" dirty="0">
                          <a:effectLst/>
                        </a:rPr>
                        <a:t>负责项目的跟踪和管理</a:t>
                      </a:r>
                      <a:endParaRPr lang="zh-CN" sz="1600" kern="100" dirty="0">
                        <a:effectLst/>
                      </a:endParaRPr>
                    </a:p>
                    <a:p>
                      <a:pPr indent="304800" algn="just">
                        <a:spcAft>
                          <a:spcPts val="0"/>
                        </a:spcAft>
                      </a:pPr>
                      <a:r>
                        <a:rPr lang="zh-CN" sz="1600" kern="100" dirty="0">
                          <a:effectLst/>
                        </a:rPr>
                        <a:t>参与项目技术评审和阶段评审</a:t>
                      </a:r>
                      <a:endParaRPr lang="zh-CN" sz="1600" kern="100" dirty="0">
                        <a:effectLst/>
                      </a:endParaRP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endParaRPr lang="zh-CN" sz="1600" kern="100" dirty="0">
                        <a:effectLst/>
                      </a:endParaRP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endParaRPr lang="zh-CN" sz="1600" kern="100" dirty="0">
                        <a:effectLst/>
                      </a:endParaRP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endParaRPr lang="zh-CN" sz="1600" kern="100" dirty="0">
                        <a:effectLst/>
                      </a:endParaRPr>
                    </a:p>
                    <a:p>
                      <a:pPr indent="304800" algn="just">
                        <a:spcAft>
                          <a:spcPts val="0"/>
                        </a:spcAft>
                      </a:pPr>
                      <a:r>
                        <a:rPr lang="zh-CN" sz="1600" kern="100" dirty="0">
                          <a:effectLst/>
                        </a:rPr>
                        <a:t>负责设计测试用例</a:t>
                      </a:r>
                      <a:endParaRPr lang="zh-CN" sz="1600" kern="100" dirty="0">
                        <a:effectLst/>
                      </a:endParaRP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endParaRPr lang="zh-CN" sz="1600" kern="100" dirty="0">
                        <a:effectLst/>
                      </a:endParaRPr>
                    </a:p>
                    <a:p>
                      <a:pPr indent="304800" algn="just">
                        <a:spcAft>
                          <a:spcPts val="0"/>
                        </a:spcAft>
                      </a:pPr>
                      <a:r>
                        <a:rPr lang="zh-CN" sz="1600" kern="100" dirty="0">
                          <a:effectLst/>
                        </a:rPr>
                        <a:t>建立与维护配置库</a:t>
                      </a:r>
                      <a:endParaRPr lang="zh-CN" sz="1600" kern="100" dirty="0">
                        <a:effectLst/>
                      </a:endParaRPr>
                    </a:p>
                    <a:p>
                      <a:pPr indent="304800" algn="just">
                        <a:spcAft>
                          <a:spcPts val="0"/>
                        </a:spcAft>
                      </a:pPr>
                      <a:r>
                        <a:rPr lang="zh-CN" sz="1600" kern="100" dirty="0">
                          <a:effectLst/>
                        </a:rPr>
                        <a:t>建立和发布基线</a:t>
                      </a:r>
                      <a:endParaRPr lang="zh-CN" sz="1600" kern="100" dirty="0">
                        <a:effectLst/>
                      </a:endParaRPr>
                    </a:p>
                    <a:p>
                      <a:pPr indent="304800" algn="just">
                        <a:spcAft>
                          <a:spcPts val="0"/>
                        </a:spcAft>
                      </a:pPr>
                      <a:r>
                        <a:rPr lang="zh-CN" sz="1600" kern="100" dirty="0">
                          <a:effectLst/>
                        </a:rPr>
                        <a:t>对配置库的状态进行跟踪和统计</a:t>
                      </a:r>
                      <a:endParaRPr lang="zh-CN" sz="1600" kern="100" dirty="0">
                        <a:effectLst/>
                      </a:endParaRP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endParaRPr lang="zh-CN" sz="1600" kern="100">
                        <a:effectLst/>
                      </a:endParaRP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endParaRPr lang="en-US" sz="2135" dirty="0">
                <a:latin typeface="Gulim" panose="020B0600000101010101" pitchFamily="34" charset="-127"/>
              </a:endParaRP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endParaRPr lang="en-US" sz="2135" dirty="0">
                <a:latin typeface="Gulim" panose="020B0600000101010101" pitchFamily="34" charset="-127"/>
              </a:endParaRP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endParaRPr lang="en-US" sz="2135" dirty="0">
                <a:latin typeface="Gulim" panose="020B0600000101010101" pitchFamily="34" charset="-127"/>
              </a:endParaRP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endParaRPr lang="en-US" sz="2135" dirty="0">
                <a:latin typeface="Gulim" panose="020B0600000101010101" pitchFamily="34" charset="-127"/>
              </a:endParaRP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endParaRPr lang="en-US" sz="2135" dirty="0">
                <a:latin typeface="Gulim" panose="020B0600000101010101" pitchFamily="34" charset="-127"/>
              </a:endParaRP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endParaRPr lang="en-US" sz="2135" dirty="0">
                <a:latin typeface="Gulim" panose="020B0600000101010101" pitchFamily="34" charset="-127"/>
              </a:endParaRP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endParaRPr lang="en-US" sz="2135" dirty="0">
                <a:latin typeface="Gulim" panose="020B0600000101010101" pitchFamily="34" charset="-127"/>
              </a:endParaRP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endParaRPr lang="en-US" sz="2135" dirty="0">
                <a:latin typeface="Gulim" panose="020B0600000101010101" pitchFamily="34" charset="-127"/>
              </a:endParaRP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endParaRPr lang="en-US" sz="2135" dirty="0">
                <a:latin typeface="Gulim" panose="020B0600000101010101" pitchFamily="34" charset="-127"/>
              </a:endParaRP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参考文献及分工评价</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endParaRPr lang="en-US" sz="2135" dirty="0">
                <a:latin typeface="Gulim" panose="020B0600000101010101" pitchFamily="34" charset="-127"/>
              </a:endParaRP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359772" y="1628850"/>
          <a:ext cx="8064673" cy="4426687"/>
        </p:xfrm>
        <a:graphic>
          <a:graphicData uri="http://schemas.openxmlformats.org/drawingml/2006/table">
            <a:tbl>
              <a:tblPr firstRow="1" firstCol="1" bandRow="1">
                <a:tableStyleId>{5C22544A-7EE6-4342-B048-85BDC9FD1C3A}</a:tableStyleId>
              </a:tblPr>
              <a:tblGrid>
                <a:gridCol w="1078604"/>
                <a:gridCol w="1349495"/>
                <a:gridCol w="1424055"/>
                <a:gridCol w="1587254"/>
                <a:gridCol w="1587254"/>
                <a:gridCol w="1038011"/>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endParaRPr lang="zh-CN" sz="2000" kern="100">
                        <a:effectLst/>
                      </a:endParaRPr>
                    </a:p>
                    <a:p>
                      <a:pPr marL="266700" indent="304800" algn="just">
                        <a:spcAft>
                          <a:spcPts val="600"/>
                        </a:spcAft>
                      </a:pPr>
                      <a:r>
                        <a:rPr lang="zh-CN" sz="2000" kern="100">
                          <a:effectLst/>
                        </a:rPr>
                        <a:t>进度汇报</a:t>
                      </a:r>
                      <a:endParaRPr lang="zh-CN" sz="2000" kern="100">
                        <a:effectLst/>
                      </a:endParaRPr>
                    </a:p>
                    <a:p>
                      <a:pPr marL="266700" indent="304800" algn="just">
                        <a:spcAft>
                          <a:spcPts val="600"/>
                        </a:spcAft>
                      </a:pPr>
                      <a:r>
                        <a:rPr lang="zh-CN" sz="2000" kern="100">
                          <a:effectLst/>
                        </a:rPr>
                        <a:t>进度检查</a:t>
                      </a:r>
                      <a:endParaRPr lang="zh-CN" sz="2000" kern="100">
                        <a:effectLst/>
                      </a:endParaRP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97887">
                <a:tc vMerge="1">
                  <a:tcPr/>
                </a:tc>
                <a:tc vMerge="1">
                  <a:tcPr/>
                </a:tc>
                <a:tc vMerge="1">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1271598" y="176007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gridCol w="2640530"/>
                <a:gridCol w="2639601"/>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70318">
                <a:tc>
                  <a:txBody>
                    <a:bodyPr/>
                    <a:lstStyle/>
                    <a:p>
                      <a:pPr marL="266700" indent="304800" algn="just">
                        <a:spcAft>
                          <a:spcPts val="600"/>
                        </a:spcAft>
                      </a:pPr>
                      <a:r>
                        <a:rPr lang="zh-CN" sz="2000" kern="100">
                          <a:effectLst/>
                        </a:rPr>
                        <a:t>任务下达</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任务分配</a:t>
                      </a:r>
                      <a:endParaRPr lang="zh-CN" sz="2000" kern="100">
                        <a:effectLst/>
                      </a:endParaRP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endParaRPr lang="zh-CN" sz="2000" kern="100" dirty="0">
                        <a:effectLst/>
                      </a:endParaRPr>
                    </a:p>
                    <a:p>
                      <a:pPr marL="266700" indent="304800" algn="just">
                        <a:spcAft>
                          <a:spcPts val="600"/>
                        </a:spcAft>
                      </a:pPr>
                      <a:r>
                        <a:rPr lang="zh-CN" sz="2000" kern="100" dirty="0">
                          <a:effectLst/>
                        </a:rPr>
                        <a:t>周总结</a:t>
                      </a:r>
                      <a:endParaRPr lang="zh-CN" sz="2000" kern="100" dirty="0">
                        <a:effectLst/>
                      </a:endParaRPr>
                    </a:p>
                    <a:p>
                      <a:pPr marL="266700" indent="304800" algn="just">
                        <a:spcAft>
                          <a:spcPts val="600"/>
                        </a:spcAft>
                      </a:pPr>
                      <a:r>
                        <a:rPr lang="zh-CN" sz="2000" kern="100" dirty="0">
                          <a:effectLst/>
                        </a:rPr>
                        <a:t>后续任务安排</a:t>
                      </a:r>
                      <a:endParaRPr lang="zh-CN" sz="2000" kern="100" dirty="0">
                        <a:effectLst/>
                      </a:endParaRPr>
                    </a:p>
                    <a:p>
                      <a:pPr marL="266700" indent="304800" algn="just">
                        <a:spcAft>
                          <a:spcPts val="600"/>
                        </a:spcAft>
                      </a:pPr>
                      <a:r>
                        <a:rPr lang="zh-CN" sz="2000" kern="100" dirty="0">
                          <a:effectLst/>
                        </a:rPr>
                        <a:t>会议纪要文档</a:t>
                      </a:r>
                      <a:endParaRPr lang="zh-CN" sz="2000" kern="100" dirty="0">
                        <a:effectLst/>
                      </a:endParaRPr>
                    </a:p>
                    <a:p>
                      <a:pPr marL="266700" indent="304800" algn="just">
                        <a:spcAft>
                          <a:spcPts val="600"/>
                        </a:spcAft>
                      </a:pPr>
                      <a:r>
                        <a:rPr lang="zh-CN" sz="2000" kern="100" dirty="0">
                          <a:effectLst/>
                        </a:rPr>
                        <a:t>会议录音</a:t>
                      </a:r>
                      <a:endParaRPr lang="zh-CN" sz="2000" kern="100" dirty="0">
                        <a:effectLst/>
                      </a:endParaRP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endParaRPr lang="zh-CN" altLang="zh-CN" dirty="0"/>
          </a:p>
        </p:txBody>
      </p:sp>
      <p:graphicFrame>
        <p:nvGraphicFramePr>
          <p:cNvPr id="4" name="表格 3"/>
          <p:cNvGraphicFramePr>
            <a:graphicFrameLocks noGrp="1"/>
          </p:cNvGraphicFramePr>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gridCol w="5601518"/>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126621" y="1133360"/>
          <a:ext cx="9792815" cy="5377536"/>
        </p:xfrm>
        <a:graphic>
          <a:graphicData uri="http://schemas.openxmlformats.org/drawingml/2006/table">
            <a:tbl>
              <a:tblPr firstRow="1" firstCol="1" bandRow="1">
                <a:tableStyleId>{5C22544A-7EE6-4342-B048-85BDC9FD1C3A}</a:tableStyleId>
              </a:tblPr>
              <a:tblGrid>
                <a:gridCol w="1471734"/>
                <a:gridCol w="5167215"/>
                <a:gridCol w="3153866"/>
              </a:tblGrid>
              <a:tr h="240468">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18604">
                <a:tc>
                  <a:txBody>
                    <a:bodyPr/>
                    <a:lstStyle/>
                    <a:p>
                      <a:pPr algn="just">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18604">
                <a:tc>
                  <a:txBody>
                    <a:bodyPr/>
                    <a:lstStyle/>
                    <a:p>
                      <a:pPr algn="just">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18604">
                <a:tc>
                  <a:txBody>
                    <a:bodyPr/>
                    <a:lstStyle/>
                    <a:p>
                      <a:pPr algn="just">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18604">
                <a:tc>
                  <a:txBody>
                    <a:bodyPr/>
                    <a:lstStyle/>
                    <a:p>
                      <a:pPr algn="just">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21404">
                <a:tc>
                  <a:txBody>
                    <a:bodyPr/>
                    <a:lstStyle/>
                    <a:p>
                      <a:pPr algn="just">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会议纪要，会议录音</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12164">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en-US" sz="1600" kern="100">
                          <a:effectLst/>
                        </a:rPr>
                        <a:t>6</a:t>
                      </a:r>
                      <a:endParaRPr lang="zh-CN" sz="1600" kern="100">
                        <a:effectLst/>
                      </a:endParaRPr>
                    </a:p>
                    <a:p>
                      <a:pPr marL="266700" indent="3048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600"/>
                        </a:spcAft>
                      </a:pPr>
                      <a:r>
                        <a:rPr lang="en-US" sz="1600" kern="100" dirty="0">
                          <a:effectLst/>
                        </a:rPr>
                        <a:t> </a:t>
                      </a:r>
                      <a:endParaRPr lang="zh-CN" sz="1600" kern="100" dirty="0">
                        <a:effectLst/>
                      </a:endParaRPr>
                    </a:p>
                    <a:p>
                      <a:pPr marL="266700" indent="304800" algn="just">
                        <a:spcAft>
                          <a:spcPts val="600"/>
                        </a:spcAft>
                      </a:pPr>
                      <a:r>
                        <a:rPr lang="zh-CN" sz="1600" kern="100" dirty="0">
                          <a:effectLst/>
                        </a:rPr>
                        <a:t>组员需要携带电脑以及准备工作汇报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5332353" y="290513"/>
            <a:ext cx="6218459" cy="59822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2"/>
          <a:stretch>
            <a:fillRect/>
          </a:stretch>
        </p:blipFill>
        <p:spPr>
          <a:xfrm>
            <a:off x="5272933" y="290513"/>
            <a:ext cx="5959356" cy="61041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客户：杨枨老师、侯宏伦老师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gridCol w="2503547"/>
              </a:tblGrid>
              <a:tr h="0">
                <a:tc>
                  <a:txBody>
                    <a:bodyPr/>
                    <a:lstStyle/>
                    <a:p>
                      <a:pPr algn="just">
                        <a:spcAft>
                          <a:spcPts val="0"/>
                        </a:spcAft>
                      </a:pPr>
                      <a:r>
                        <a:rPr lang="zh-CN" sz="1800" kern="100">
                          <a:effectLst/>
                        </a:rPr>
                        <a:t>方式</a:t>
                      </a:r>
                      <a:endParaRPr lang="zh-CN" sz="1800" kern="100">
                        <a:effectLst/>
                      </a:endParaRP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endParaRPr lang="zh-CN" sz="1800" kern="100">
                        <a:effectLst/>
                      </a:endParaRP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endParaRPr lang="zh-CN" sz="1800" kern="100">
                        <a:effectLst/>
                      </a:endParaRPr>
                    </a:p>
                    <a:p>
                      <a:pPr marL="266700" indent="304800" algn="just">
                        <a:spcAft>
                          <a:spcPts val="600"/>
                        </a:spcAft>
                      </a:pPr>
                      <a:r>
                        <a:rPr lang="zh-CN" sz="1800" kern="100">
                          <a:effectLst/>
                        </a:rPr>
                        <a:t>询问问题</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endParaRPr lang="zh-CN" sz="1800" kern="100">
                        <a:effectLst/>
                      </a:endParaRPr>
                    </a:p>
                    <a:p>
                      <a:pPr marL="266700" indent="304800" algn="just">
                        <a:spcAft>
                          <a:spcPts val="600"/>
                        </a:spcAft>
                      </a:pPr>
                      <a:r>
                        <a:rPr lang="zh-CN" sz="1800" kern="100">
                          <a:effectLst/>
                        </a:rPr>
                        <a:t>邮件预约</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endParaRPr lang="zh-CN" sz="1800" kern="100" dirty="0">
                        <a:effectLst/>
                      </a:endParaRP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1055580" y="1406839"/>
            <a:ext cx="10344354" cy="4450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gridCol w="2124030"/>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gridCol w="1368115"/>
                <a:gridCol w="1296108"/>
                <a:gridCol w="1224102"/>
                <a:gridCol w="1122996"/>
                <a:gridCol w="1159987"/>
                <a:gridCol w="1389322"/>
                <a:gridCol w="1728144"/>
              </a:tblGrid>
              <a:tr h="587626">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646411">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67154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79584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118291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G16</a:t>
                      </a:r>
                      <a:r>
                        <a:rPr lang="zh-CN" sz="1200" kern="100">
                          <a:effectLst/>
                        </a:rPr>
                        <a:t>该成员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项目经理经过审核认定该成员任务完成度不够或质量不佳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gridCol w="1296108"/>
                <a:gridCol w="1080090"/>
                <a:gridCol w="1111950"/>
                <a:gridCol w="1154051"/>
                <a:gridCol w="1174267"/>
                <a:gridCol w="1691739"/>
                <a:gridCol w="2059944"/>
              </a:tblGrid>
              <a:tr h="765550">
                <a:tc>
                  <a:txBody>
                    <a:bodyPr/>
                    <a:lstStyle/>
                    <a:p>
                      <a:pPr marL="266700" indent="306070" algn="just">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r>
              <a:tr h="765550">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项目经理任务质不足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528088">
                <a:tc>
                  <a:txBody>
                    <a:bodyPr/>
                    <a:lstStyle/>
                    <a:p>
                      <a:pPr marL="266700" indent="304800" algn="just">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1020734">
                <a:tc>
                  <a:txBody>
                    <a:bodyPr/>
                    <a:lstStyle/>
                    <a:p>
                      <a:pPr marL="266700" indent="304800" algn="just">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对客户的需求理解错误客户否认项目的部分需求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723020">
                <a:tc>
                  <a:txBody>
                    <a:bodyPr/>
                    <a:lstStyle/>
                    <a:p>
                      <a:pPr marL="266700" indent="304800" algn="just">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的任务超过截止时间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通知</a:t>
                      </a:r>
                      <a:r>
                        <a:rPr lang="en-US" sz="1200" kern="100">
                          <a:effectLst/>
                        </a:rPr>
                        <a:t>A</a:t>
                      </a:r>
                      <a:r>
                        <a:rPr lang="zh-CN" sz="1200" kern="100">
                          <a:effectLst/>
                        </a:rPr>
                        <a:t>并监督或者帮助</a:t>
                      </a:r>
                      <a:r>
                        <a:rPr lang="en-US" sz="1200" kern="100">
                          <a:effectLst/>
                        </a:rPr>
                        <a:t>A</a:t>
                      </a:r>
                      <a:r>
                        <a:rPr lang="zh-CN" sz="1200" kern="100">
                          <a:effectLst/>
                        </a:rPr>
                        <a:t>一起赶出进度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r h="723020">
                <a:tc>
                  <a:txBody>
                    <a:bodyPr/>
                    <a:lstStyle/>
                    <a:p>
                      <a:pPr marL="266700" indent="304800" algn="just">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gridCol w="1206240"/>
                <a:gridCol w="1123402"/>
                <a:gridCol w="1238939"/>
                <a:gridCol w="1238939"/>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endParaRPr lang="zh-CN" sz="2000" kern="100" dirty="0">
                        <a:effectLst/>
                      </a:endParaRP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gridCol w="1989482"/>
                <a:gridCol w="3195256"/>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endParaRPr lang="zh-CN" altLang="zh-CN" sz="2800" kern="100" dirty="0">
              <a:latin typeface="+mn-ea"/>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endParaRPr lang="en-US" altLang="zh-CN" sz="2000" dirty="0">
              <a:latin typeface="+mn-ea"/>
              <a:ea typeface="+mn-ea"/>
            </a:endParaRP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endParaRPr lang="zh-CN" altLang="en-US" sz="2000" dirty="0">
              <a:latin typeface="+mn-ea"/>
              <a:ea typeface="+mn-ea"/>
            </a:endParaRP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endParaRPr lang="zh-CN" altLang="en-US"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2207676" y="1464772"/>
            <a:ext cx="8600939" cy="48380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296503978750139473"/>
          <p:cNvPicPr/>
          <p:nvPr/>
        </p:nvPicPr>
        <p:blipFill>
          <a:blip r:embed="rId1"/>
          <a:stretch>
            <a:fillRect/>
          </a:stretch>
        </p:blipFill>
        <p:spPr>
          <a:xfrm>
            <a:off x="1941248" y="2852952"/>
            <a:ext cx="6602956" cy="29562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883315462159027712"/>
          <p:cNvPicPr/>
          <p:nvPr/>
        </p:nvPicPr>
        <p:blipFill>
          <a:blip r:embed="rId1"/>
          <a:stretch>
            <a:fillRect/>
          </a:stretch>
        </p:blipFill>
        <p:spPr>
          <a:xfrm>
            <a:off x="1631628" y="3495836"/>
            <a:ext cx="8568714" cy="295741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endParaRPr lang="en-US" altLang="zh-CN" sz="2000" dirty="0"/>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endParaRPr lang="en-US" altLang="zh-CN" sz="2000" dirty="0"/>
          </a:p>
          <a:p>
            <a:r>
              <a:rPr lang="en-US" altLang="zh-CN" sz="2000" dirty="0"/>
              <a:t>【3】</a:t>
            </a:r>
            <a:r>
              <a:rPr lang="zh-CN" altLang="en-US" sz="2000" dirty="0"/>
              <a:t>百度百科</a:t>
            </a:r>
            <a:r>
              <a:rPr lang="en-US" altLang="zh-CN" sz="2000" dirty="0"/>
              <a:t>https://wenku.baidu.com/view/7b1cc77ee45c3b3567ec8bad.html 【2018/10/11 19:23 pm】 </a:t>
            </a:r>
            <a:endParaRPr lang="en-US" altLang="zh-CN" sz="2000" dirty="0"/>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endParaRPr lang="en-US" altLang="zh-CN" sz="2000" dirty="0"/>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endParaRPr lang="en-US" altLang="zh-CN" sz="2000" dirty="0"/>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endParaRPr lang="en-US" altLang="zh-CN" sz="2000" dirty="0"/>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39712" y="2060886"/>
            <a:ext cx="7459980" cy="2584450"/>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                                       </a:t>
            </a:r>
            <a:r>
              <a:rPr lang="en-US" altLang="zh-CN" dirty="0"/>
              <a:t>89</a:t>
            </a:r>
            <a:r>
              <a:rPr lang="zh-CN" altLang="en-US" dirty="0"/>
              <a:t>分</a:t>
            </a:r>
            <a:endParaRPr lang="zh-CN" altLang="en-US" dirty="0"/>
          </a:p>
          <a:p>
            <a:endParaRPr lang="en-US" altLang="zh-CN" dirty="0"/>
          </a:p>
          <a:p>
            <a:r>
              <a:rPr lang="zh-CN" altLang="en-US" dirty="0"/>
              <a:t>陈依伦</a:t>
            </a:r>
            <a:r>
              <a:rPr lang="en-US" altLang="zh-CN" dirty="0"/>
              <a:t>——WBS</a:t>
            </a:r>
            <a:r>
              <a:rPr lang="zh-CN" altLang="en-US" dirty="0"/>
              <a:t>图、项目范围管理子计划                                      </a:t>
            </a:r>
            <a:r>
              <a:rPr lang="en-US" altLang="zh-CN" dirty="0"/>
              <a:t>90</a:t>
            </a:r>
            <a:r>
              <a:rPr lang="zh-CN" altLang="en-US" dirty="0"/>
              <a:t>分</a:t>
            </a:r>
            <a:endParaRPr lang="zh-CN" altLang="en-US" dirty="0"/>
          </a:p>
          <a:p>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endParaRPr lang="zh-CN" altLang="en-US" dirty="0"/>
          </a:p>
          <a:p>
            <a:endParaRPr lang="en-US" altLang="zh-CN" dirty="0"/>
          </a:p>
          <a:p>
            <a:r>
              <a:rPr lang="zh-CN" altLang="en-US" dirty="0"/>
              <a:t>徐毓茜</a:t>
            </a:r>
            <a:r>
              <a:rPr lang="en-US" altLang="zh-CN" dirty="0"/>
              <a:t>——</a:t>
            </a:r>
            <a:r>
              <a:rPr lang="zh-CN" altLang="en-US" dirty="0"/>
              <a:t>项目干系人管理子计划、项目成本管理子计划              </a:t>
            </a:r>
            <a:r>
              <a:rPr lang="en-US" altLang="zh-CN" dirty="0"/>
              <a:t>91</a:t>
            </a:r>
            <a:r>
              <a:rPr lang="zh-CN" altLang="en-US" dirty="0"/>
              <a:t>分   </a:t>
            </a:r>
            <a:endParaRPr lang="zh-CN" altLang="en-US" dirty="0"/>
          </a:p>
          <a:p>
            <a:r>
              <a:rPr lang="zh-CN" altLang="en-US" dirty="0"/>
              <a:t>        </a:t>
            </a:r>
            <a:endParaRPr lang="en-US" altLang="zh-CN" dirty="0"/>
          </a:p>
          <a:p>
            <a:r>
              <a:rPr lang="zh-CN" altLang="en-US" dirty="0"/>
              <a:t>马益亮</a:t>
            </a:r>
            <a:r>
              <a:rPr lang="en-US" altLang="zh-CN" dirty="0"/>
              <a:t>——</a:t>
            </a:r>
            <a:r>
              <a:rPr lang="zh-CN" altLang="en-US" dirty="0"/>
              <a:t>项目风险管理子计划                                                      </a:t>
            </a:r>
            <a:r>
              <a:rPr lang="en-US" altLang="zh-CN" dirty="0"/>
              <a:t>88</a:t>
            </a:r>
            <a:r>
              <a:rPr lang="zh-CN" altLang="en-US" dirty="0"/>
              <a:t>分</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FFC00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endParaRPr lang="zh-CN" altLang="en-US" sz="4400" b="1" dirty="0">
              <a:solidFill>
                <a:srgbClr val="000000"/>
              </a:solidFill>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endParaRPr lang="zh-CN" altLang="en-US" sz="3200" b="1" dirty="0">
              <a:solidFill>
                <a:srgbClr val="000000"/>
              </a:solidFill>
              <a:latin typeface="+mn-ea"/>
              <a:ea typeface="+mn-ea"/>
              <a:cs typeface="造字工房悦黑体验版纤细体"/>
              <a:sym typeface="造字工房悦黑体验版纤细体"/>
            </a:endParaRPr>
          </a:p>
        </p:txBody>
      </p:sp>
      <p:sp>
        <p:nvSpPr>
          <p:cNvPr id="15373" name="文本框 29"/>
          <p:cNvSpPr>
            <a:spLocks noChangeArrowheads="1"/>
          </p:cNvSpPr>
          <p:nvPr/>
        </p:nvSpPr>
        <p:spPr bwMode="auto">
          <a:xfrm>
            <a:off x="365561" y="3385631"/>
            <a:ext cx="359886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endParaRPr lang="en-US" altLang="zh-CN" sz="2800" dirty="0"/>
          </a:p>
          <a:p>
            <a:r>
              <a:rPr lang="en-US" altLang="zh-CN" sz="2800" dirty="0"/>
              <a:t>《</a:t>
            </a:r>
            <a:r>
              <a:rPr lang="zh-CN" altLang="en-US" sz="2800" dirty="0"/>
              <a:t>需求变更申请文档</a:t>
            </a:r>
            <a:r>
              <a:rPr lang="en-US" altLang="zh-CN" sz="2800" dirty="0"/>
              <a:t>》</a:t>
            </a:r>
            <a:endParaRPr lang="en-US" altLang="zh-CN" sz="2800" dirty="0"/>
          </a:p>
          <a:p>
            <a:r>
              <a:rPr lang="en-US" altLang="zh-CN" sz="2800" dirty="0"/>
              <a:t>《</a:t>
            </a:r>
            <a:r>
              <a:rPr lang="zh-CN" altLang="en-US" sz="2800" dirty="0"/>
              <a:t>输入输出文档</a:t>
            </a:r>
            <a:r>
              <a:rPr lang="en-US" altLang="zh-CN" sz="2800" dirty="0"/>
              <a:t>》</a:t>
            </a:r>
            <a:endParaRPr lang="en-US" altLang="zh-CN" sz="2800" dirty="0"/>
          </a:p>
          <a:p>
            <a:r>
              <a:rPr lang="en-US" altLang="zh-CN" sz="2800" dirty="0"/>
              <a:t>《</a:t>
            </a:r>
            <a:r>
              <a:rPr lang="zh-CN" altLang="en-US" sz="2800" dirty="0"/>
              <a:t>版本控制文档</a:t>
            </a:r>
            <a:r>
              <a:rPr lang="en-US" altLang="zh-CN" sz="2800" dirty="0"/>
              <a:t>》</a:t>
            </a:r>
            <a:endParaRPr lang="en-US" altLang="zh-CN" sz="2800" dirty="0"/>
          </a:p>
          <a:p>
            <a:endParaRPr lang="en-US" altLang="zh-CN" sz="2800" dirty="0"/>
          </a:p>
        </p:txBody>
      </p:sp>
      <p:sp>
        <p:nvSpPr>
          <p:cNvPr id="17" name="直接连接符 24"/>
          <p:cNvSpPr>
            <a:spLocks noChangeShapeType="1"/>
          </p:cNvSpPr>
          <p:nvPr/>
        </p:nvSpPr>
        <p:spPr bwMode="auto">
          <a:xfrm>
            <a:off x="6096000" y="188964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endParaRPr lang="zh-CN" altLang="en-US" sz="3200" b="1" dirty="0">
              <a:solidFill>
                <a:srgbClr val="000000"/>
              </a:solidFill>
              <a:latin typeface="+mj-ea"/>
              <a:ea typeface="+mj-ea"/>
              <a:cs typeface="造字工房悦黑体验版纤细体"/>
              <a:sym typeface="造字工房悦黑体验版纤细体"/>
            </a:endParaRPr>
          </a:p>
        </p:txBody>
      </p:sp>
      <p:sp>
        <p:nvSpPr>
          <p:cNvPr id="3" name="矩形 2"/>
          <p:cNvSpPr/>
          <p:nvPr/>
        </p:nvSpPr>
        <p:spPr>
          <a:xfrm>
            <a:off x="5822633" y="2151864"/>
            <a:ext cx="5170797" cy="3539430"/>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endParaRPr lang="en-US" altLang="zh-CN" sz="2800" dirty="0"/>
          </a:p>
          <a:p>
            <a:r>
              <a:rPr lang="en-US" altLang="zh-CN" sz="2800" dirty="0"/>
              <a:t>《</a:t>
            </a:r>
            <a:r>
              <a:rPr lang="zh-CN" altLang="en-US" sz="2800" dirty="0"/>
              <a:t>项目开发计划</a:t>
            </a:r>
            <a:r>
              <a:rPr lang="en-US" altLang="zh-CN" sz="2800" dirty="0"/>
              <a:t>》</a:t>
            </a:r>
            <a:endParaRPr lang="en-US" altLang="zh-CN" sz="2800" dirty="0"/>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endParaRPr lang="en-US" altLang="zh-CN" sz="2800" dirty="0"/>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endParaRPr lang="en-US" altLang="zh-CN" sz="2800" dirty="0"/>
          </a:p>
          <a:p>
            <a:r>
              <a:rPr lang="en-US" altLang="zh-CN" sz="2800" dirty="0"/>
              <a:t>《</a:t>
            </a:r>
            <a:r>
              <a:rPr lang="zh-CN" altLang="en-US" sz="2800" dirty="0"/>
              <a:t>项目开发总结报告</a:t>
            </a:r>
            <a:r>
              <a:rPr lang="en-US" altLang="zh-CN" sz="2800" dirty="0"/>
              <a:t>》</a:t>
            </a:r>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endParaRPr sz="2400" dirty="0"/>
          </a:p>
          <a:p>
            <a:r>
              <a:rPr sz="2400" dirty="0"/>
              <a:t>提供对外服务所要求的相应的安全保障</a:t>
            </a:r>
            <a:endParaRPr sz="2400" dirty="0"/>
          </a:p>
          <a:p>
            <a:endParaRPr sz="2400" dirty="0"/>
          </a:p>
          <a:p>
            <a:r>
              <a:rPr sz="2400" dirty="0"/>
              <a:t>操作系统:  Ubuntu</a:t>
            </a:r>
            <a:endParaRPr sz="2400" dirty="0"/>
          </a:p>
          <a:p>
            <a:endParaRPr sz="2400" dirty="0"/>
          </a:p>
          <a:p>
            <a:r>
              <a:rPr sz="2400" dirty="0"/>
              <a:t>办公软件：Microsoft Office 2013</a:t>
            </a:r>
            <a:endParaRPr sz="2400" dirty="0"/>
          </a:p>
          <a:p>
            <a:r>
              <a:rPr sz="2400" dirty="0"/>
              <a:t>Microsoft Project 2013</a:t>
            </a:r>
            <a:endParaRPr sz="2400" dirty="0"/>
          </a:p>
          <a:p>
            <a:endParaRPr sz="2400" dirty="0"/>
          </a:p>
          <a:p>
            <a:r>
              <a:rPr sz="2400" dirty="0"/>
              <a:t>界面设计：Axure RP 8</a:t>
            </a:r>
            <a:endParaRPr sz="2400" dirty="0"/>
          </a:p>
          <a:p>
            <a:endParaRPr sz="2400" dirty="0"/>
          </a:p>
          <a:p>
            <a:r>
              <a:rPr sz="2400" dirty="0"/>
              <a:t>建模工具：Visio2010</a:t>
            </a:r>
            <a:endParaRPr sz="2400" dirty="0"/>
          </a:p>
          <a:p>
            <a:endParaRPr sz="2400" dirty="0"/>
          </a:p>
          <a:p>
            <a:r>
              <a:rPr sz="2400" dirty="0"/>
              <a:t>配置管理：GitHub</a:t>
            </a:r>
            <a:endParaRPr sz="2400" dirty="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6405</Words>
  <Application>WPS 演示</Application>
  <PresentationFormat>宽屏</PresentationFormat>
  <Paragraphs>1223</Paragraphs>
  <Slides>48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48</vt:i4>
      </vt:variant>
    </vt:vector>
  </HeadingPairs>
  <TitlesOfParts>
    <vt:vector size="62" baseType="lpstr">
      <vt:lpstr>Arial</vt:lpstr>
      <vt:lpstr>宋体</vt:lpstr>
      <vt:lpstr>Wingdings</vt:lpstr>
      <vt:lpstr>Calibri</vt:lpstr>
      <vt:lpstr>微软雅黑</vt:lpstr>
      <vt:lpstr>造字工房悦黑体验版纤细体</vt:lpstr>
      <vt:lpstr>Gulim</vt:lpstr>
      <vt:lpstr>Gungsuh</vt:lpstr>
      <vt:lpstr>Impact</vt:lpstr>
      <vt:lpstr>Times New Roman</vt:lpstr>
      <vt:lpstr>张海山锐线体简</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80</cp:revision>
  <dcterms:created xsi:type="dcterms:W3CDTF">2014-01-18T01:07:00Z</dcterms:created>
  <dcterms:modified xsi:type="dcterms:W3CDTF">2018-11-30T12:25:17Z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