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6" r:id="rId2"/>
    <p:sldId id="267" r:id="rId3"/>
    <p:sldId id="268" r:id="rId4"/>
    <p:sldId id="257" r:id="rId5"/>
    <p:sldId id="300" r:id="rId6"/>
    <p:sldId id="303" r:id="rId7"/>
    <p:sldId id="276" r:id="rId8"/>
    <p:sldId id="279" r:id="rId9"/>
    <p:sldId id="278" r:id="rId10"/>
    <p:sldId id="280" r:id="rId11"/>
    <p:sldId id="281" r:id="rId12"/>
    <p:sldId id="282" r:id="rId13"/>
    <p:sldId id="283" r:id="rId14"/>
    <p:sldId id="284" r:id="rId15"/>
    <p:sldId id="285" r:id="rId16"/>
    <p:sldId id="296" r:id="rId17"/>
    <p:sldId id="286" r:id="rId18"/>
    <p:sldId id="288" r:id="rId19"/>
    <p:sldId id="289" r:id="rId20"/>
    <p:sldId id="291" r:id="rId21"/>
    <p:sldId id="290" r:id="rId22"/>
    <p:sldId id="269" r:id="rId23"/>
    <p:sldId id="292" r:id="rId24"/>
    <p:sldId id="294" r:id="rId25"/>
    <p:sldId id="277" r:id="rId26"/>
    <p:sldId id="270" r:id="rId27"/>
    <p:sldId id="295" r:id="rId28"/>
    <p:sldId id="299" r:id="rId29"/>
    <p:sldId id="297" r:id="rId30"/>
    <p:sldId id="302" r:id="rId31"/>
    <p:sldId id="298" r:id="rId32"/>
    <p:sldId id="301" r:id="rId33"/>
    <p:sldId id="304" r:id="rId34"/>
    <p:sldId id="305" r:id="rId35"/>
    <p:sldId id="271" r:id="rId36"/>
    <p:sldId id="259" r:id="rId37"/>
    <p:sldId id="264" r:id="rId38"/>
  </p:sldIdLst>
  <p:sldSz cx="12192000" cy="6858000"/>
  <p:notesSz cx="6858000" cy="9144000"/>
  <p:embeddedFontLst>
    <p:embeddedFont>
      <p:font typeface="Impact" panose="020B0806030902050204" pitchFamily="34" charset="0"/>
      <p:regular r:id="rId40"/>
    </p:embeddedFont>
    <p:embeddedFont>
      <p:font typeface="Gungsuh" panose="02010600030101010101" charset="-127"/>
      <p:regular r:id="rId41"/>
    </p:embeddedFont>
    <p:embeddedFont>
      <p:font typeface="黑体" panose="02010609060101010101" pitchFamily="49" charset="-122"/>
      <p:regular r:id="rId42"/>
    </p:embeddedFont>
    <p:embeddedFont>
      <p:font typeface="微软雅黑" panose="020B0503020204020204" pitchFamily="34" charset="-122"/>
      <p:regular r:id="rId43"/>
      <p:bold r:id="rId44"/>
    </p:embeddedFont>
    <p:embeddedFont>
      <p:font typeface="Calibri" panose="020F0502020204030204" pitchFamily="34" charset="0"/>
      <p:regular r:id="rId45"/>
      <p:bold r:id="rId46"/>
      <p:italic r:id="rId47"/>
      <p:boldItalic r:id="rId48"/>
    </p:embeddedFont>
    <p:embeddedFont>
      <p:font typeface="幼圆" panose="02010509060101010101" pitchFamily="49" charset="-122"/>
      <p:regular r:id="rId49"/>
    </p:embeddedFont>
    <p:embeddedFont>
      <p:font typeface="等线" panose="02010600030101010101" pitchFamily="2" charset="-122"/>
      <p:regular r:id="rId50"/>
      <p:bold r:id="rId51"/>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2019/1/2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2019/1/2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2019/1/2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2019/1/2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2019/1/2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2019/1/2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2019/1/2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2019/1/2</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2019/1/2</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2019/1/2</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2019/1/2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2019/1/2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2019/1/2</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0" name="文本框 5"/>
          <p:cNvSpPr>
            <a:spLocks noChangeArrowheads="1"/>
          </p:cNvSpPr>
          <p:nvPr/>
        </p:nvSpPr>
        <p:spPr bwMode="auto">
          <a:xfrm>
            <a:off x="623888" y="2708275"/>
            <a:ext cx="25923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400">
                <a:solidFill>
                  <a:schemeClr val="bg1"/>
                </a:solidFill>
                <a:latin typeface="Gungsuh" pitchFamily="18" charset="-127"/>
                <a:ea typeface="Gungsuh" pitchFamily="18" charset="-127"/>
                <a:sym typeface="Gungsuh" pitchFamily="18" charset="-127"/>
              </a:rPr>
              <a:t>LOGO</a:t>
            </a:r>
            <a:endParaRPr lang="zh-CN" altLang="en-US" sz="4400">
              <a:solidFill>
                <a:schemeClr val="bg1"/>
              </a:solidFill>
              <a:latin typeface="Gungsuh" pitchFamily="18" charset="-127"/>
              <a:ea typeface="Gungsuh" pitchFamily="18" charset="-127"/>
              <a:sym typeface="Gungsuh" pitchFamily="18" charset="-127"/>
            </a:endParaRPr>
          </a:p>
        </p:txBody>
      </p:sp>
      <p:sp>
        <p:nvSpPr>
          <p:cNvPr id="14341" name="文本框 6"/>
          <p:cNvSpPr>
            <a:spLocks noChangeArrowheads="1"/>
          </p:cNvSpPr>
          <p:nvPr/>
        </p:nvSpPr>
        <p:spPr bwMode="auto">
          <a:xfrm>
            <a:off x="3863975" y="2349500"/>
            <a:ext cx="7127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800" b="1" dirty="0">
                <a:solidFill>
                  <a:srgbClr val="737373"/>
                </a:solidFill>
                <a:latin typeface="微软雅黑" pitchFamily="34" charset="-122"/>
                <a:ea typeface="造字工房悦黑体验版纤细体"/>
                <a:cs typeface="造字工房悦黑体验版纤细体"/>
                <a:sym typeface="造字工房悦黑体验版纤细体"/>
              </a:rPr>
              <a:t>SRS</a:t>
            </a:r>
            <a:r>
              <a:rPr lang="zh-CN" altLang="en-US" sz="4800" b="1" dirty="0">
                <a:solidFill>
                  <a:srgbClr val="737373"/>
                </a:solidFill>
                <a:latin typeface="微软雅黑" pitchFamily="34" charset="-122"/>
                <a:ea typeface="造字工房悦黑体验版纤细体"/>
                <a:cs typeface="造字工房悦黑体验版纤细体"/>
                <a:sym typeface="造字工房悦黑体验版纤细体"/>
              </a:rPr>
              <a:t>评审</a:t>
            </a:r>
          </a:p>
        </p:txBody>
      </p:sp>
      <p:sp>
        <p:nvSpPr>
          <p:cNvPr id="7"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8" name="矩形 7"/>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p>
        </p:txBody>
      </p:sp>
      <p:sp>
        <p:nvSpPr>
          <p:cNvPr id="9"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p>
        </p:txBody>
      </p:sp>
      <p:pic>
        <p:nvPicPr>
          <p:cNvPr id="3" name="图片 2"/>
          <p:cNvPicPr>
            <a:picLocks noChangeAspect="1"/>
          </p:cNvPicPr>
          <p:nvPr/>
        </p:nvPicPr>
        <p:blipFill>
          <a:blip r:embed="rId2"/>
          <a:stretch>
            <a:fillRect/>
          </a:stretch>
        </p:blipFill>
        <p:spPr>
          <a:xfrm>
            <a:off x="748238" y="2135804"/>
            <a:ext cx="2342097" cy="18942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各用户代表确认</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9" name="图片 8"/>
          <p:cNvPicPr>
            <a:picLocks noChangeAspect="1"/>
          </p:cNvPicPr>
          <p:nvPr/>
        </p:nvPicPr>
        <p:blipFill>
          <a:blip r:embed="rId2"/>
          <a:stretch>
            <a:fillRect/>
          </a:stretch>
        </p:blipFill>
        <p:spPr>
          <a:xfrm>
            <a:off x="263514" y="1459018"/>
            <a:ext cx="11732162" cy="4423602"/>
          </a:xfrm>
          <a:prstGeom prst="rect">
            <a:avLst/>
          </a:prstGeom>
        </p:spPr>
      </p:pic>
    </p:spTree>
    <p:extLst>
      <p:ext uri="{BB962C8B-B14F-4D97-AF65-F5344CB8AC3E}">
        <p14:creationId xmlns:p14="http://schemas.microsoft.com/office/powerpoint/2010/main" val="1530806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各用户代表确认</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2"/>
          <a:stretch>
            <a:fillRect/>
          </a:stretch>
        </p:blipFill>
        <p:spPr>
          <a:xfrm>
            <a:off x="191508" y="1447897"/>
            <a:ext cx="11831248" cy="4546600"/>
          </a:xfrm>
          <a:prstGeom prst="rect">
            <a:avLst/>
          </a:prstGeom>
        </p:spPr>
      </p:pic>
    </p:spTree>
    <p:extLst>
      <p:ext uri="{BB962C8B-B14F-4D97-AF65-F5344CB8AC3E}">
        <p14:creationId xmlns:p14="http://schemas.microsoft.com/office/powerpoint/2010/main" val="3561365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各用户代表确认</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2"/>
          <a:stretch>
            <a:fillRect/>
          </a:stretch>
        </p:blipFill>
        <p:spPr>
          <a:xfrm>
            <a:off x="124999" y="1571298"/>
            <a:ext cx="12069830" cy="4849811"/>
          </a:xfrm>
          <a:prstGeom prst="rect">
            <a:avLst/>
          </a:prstGeom>
        </p:spPr>
      </p:pic>
    </p:spTree>
    <p:extLst>
      <p:ext uri="{BB962C8B-B14F-4D97-AF65-F5344CB8AC3E}">
        <p14:creationId xmlns:p14="http://schemas.microsoft.com/office/powerpoint/2010/main" val="1797332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记录</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2" name="矩形 1"/>
          <p:cNvSpPr/>
          <p:nvPr/>
        </p:nvSpPr>
        <p:spPr>
          <a:xfrm>
            <a:off x="6744054" y="3140976"/>
            <a:ext cx="2975994" cy="923330"/>
          </a:xfrm>
          <a:prstGeom prst="rect">
            <a:avLst/>
          </a:prstGeom>
        </p:spPr>
        <p:txBody>
          <a:bodyPr wrap="square">
            <a:spAutoFit/>
          </a:bodyPr>
          <a:lstStyle/>
          <a:p>
            <a:pPr eaLnBrk="1" hangingPunct="1"/>
            <a:r>
              <a:rPr lang="zh-CN" altLang="en-US" dirty="0"/>
              <a:t>以访谈的方式逐步向各个用户代表获取以及确定以获取的需求。</a:t>
            </a:r>
            <a:endParaRPr lang="zh-CN" altLang="en-US" sz="1600" dirty="0"/>
          </a:p>
        </p:txBody>
      </p:sp>
      <p:pic>
        <p:nvPicPr>
          <p:cNvPr id="4" name="图片 3"/>
          <p:cNvPicPr>
            <a:picLocks noChangeAspect="1"/>
          </p:cNvPicPr>
          <p:nvPr/>
        </p:nvPicPr>
        <p:blipFill>
          <a:blip r:embed="rId2"/>
          <a:stretch>
            <a:fillRect/>
          </a:stretch>
        </p:blipFill>
        <p:spPr>
          <a:xfrm>
            <a:off x="1271598" y="1556844"/>
            <a:ext cx="4968414" cy="2287048"/>
          </a:xfrm>
          <a:prstGeom prst="rect">
            <a:avLst/>
          </a:prstGeom>
        </p:spPr>
      </p:pic>
      <p:pic>
        <p:nvPicPr>
          <p:cNvPr id="5" name="图片 4"/>
          <p:cNvPicPr>
            <a:picLocks noChangeAspect="1"/>
          </p:cNvPicPr>
          <p:nvPr/>
        </p:nvPicPr>
        <p:blipFill>
          <a:blip r:embed="rId3"/>
          <a:stretch>
            <a:fillRect/>
          </a:stretch>
        </p:blipFill>
        <p:spPr>
          <a:xfrm>
            <a:off x="1271598" y="4051133"/>
            <a:ext cx="4968414" cy="2566938"/>
          </a:xfrm>
          <a:prstGeom prst="rect">
            <a:avLst/>
          </a:prstGeom>
        </p:spPr>
      </p:pic>
    </p:spTree>
    <p:extLst>
      <p:ext uri="{BB962C8B-B14F-4D97-AF65-F5344CB8AC3E}">
        <p14:creationId xmlns:p14="http://schemas.microsoft.com/office/powerpoint/2010/main" val="3645024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界面原型</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2"/>
          <a:stretch>
            <a:fillRect/>
          </a:stretch>
        </p:blipFill>
        <p:spPr>
          <a:xfrm>
            <a:off x="335520" y="1633538"/>
            <a:ext cx="7900224" cy="4988043"/>
          </a:xfrm>
          <a:prstGeom prst="rect">
            <a:avLst/>
          </a:prstGeom>
        </p:spPr>
      </p:pic>
      <p:sp>
        <p:nvSpPr>
          <p:cNvPr id="6" name="矩形 5"/>
          <p:cNvSpPr/>
          <p:nvPr/>
        </p:nvSpPr>
        <p:spPr>
          <a:xfrm>
            <a:off x="8688388" y="3204229"/>
            <a:ext cx="2880240" cy="923330"/>
          </a:xfrm>
          <a:prstGeom prst="rect">
            <a:avLst/>
          </a:prstGeom>
        </p:spPr>
        <p:txBody>
          <a:bodyPr wrap="square">
            <a:spAutoFit/>
          </a:bodyPr>
          <a:lstStyle/>
          <a:p>
            <a:r>
              <a:rPr lang="zh-CN" altLang="en-US" dirty="0"/>
              <a:t> 在访谈过程中用</a:t>
            </a:r>
            <a:r>
              <a:rPr lang="en-US" altLang="zh-CN" dirty="0" err="1"/>
              <a:t>Axure</a:t>
            </a:r>
            <a:r>
              <a:rPr lang="en-US" altLang="zh-CN" dirty="0"/>
              <a:t> </a:t>
            </a:r>
            <a:r>
              <a:rPr lang="en-US" altLang="zh-CN" dirty="0" err="1"/>
              <a:t>Rp</a:t>
            </a:r>
            <a:r>
              <a:rPr lang="zh-CN" altLang="en-US" dirty="0"/>
              <a:t>制作的界面原型来更清晰的获取及确定需求。</a:t>
            </a:r>
          </a:p>
        </p:txBody>
      </p:sp>
    </p:spTree>
    <p:extLst>
      <p:ext uri="{BB962C8B-B14F-4D97-AF65-F5344CB8AC3E}">
        <p14:creationId xmlns:p14="http://schemas.microsoft.com/office/powerpoint/2010/main" val="1654085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用例描述</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934" y="209241"/>
            <a:ext cx="6146272" cy="6313680"/>
          </a:xfrm>
          <a:prstGeom prst="rect">
            <a:avLst/>
          </a:prstGeom>
        </p:spPr>
      </p:pic>
    </p:spTree>
    <p:extLst>
      <p:ext uri="{BB962C8B-B14F-4D97-AF65-F5344CB8AC3E}">
        <p14:creationId xmlns:p14="http://schemas.microsoft.com/office/powerpoint/2010/main" val="1801914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用例</a:t>
            </a: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测试</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426" y="404748"/>
            <a:ext cx="5619750" cy="59245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 y="1418303"/>
            <a:ext cx="5173339" cy="5372313"/>
          </a:xfrm>
          <a:prstGeom prst="rect">
            <a:avLst/>
          </a:prstGeom>
        </p:spPr>
      </p:pic>
    </p:spTree>
    <p:extLst>
      <p:ext uri="{BB962C8B-B14F-4D97-AF65-F5344CB8AC3E}">
        <p14:creationId xmlns:p14="http://schemas.microsoft.com/office/powerpoint/2010/main" val="81556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用例图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015" y="1746251"/>
            <a:ext cx="7915275" cy="4514850"/>
          </a:xfrm>
          <a:prstGeom prst="rect">
            <a:avLst/>
          </a:prstGeom>
        </p:spPr>
      </p:pic>
    </p:spTree>
    <p:extLst>
      <p:ext uri="{BB962C8B-B14F-4D97-AF65-F5344CB8AC3E}">
        <p14:creationId xmlns:p14="http://schemas.microsoft.com/office/powerpoint/2010/main" val="43808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2083030" y="1887537"/>
            <a:ext cx="9557431" cy="3062249"/>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pitchFamily="49" charset="-122"/>
                <a:cs typeface="Times New Roman" panose="02020603050405020304" pitchFamily="18" charset="0"/>
              </a:rPr>
              <a:t>6.1</a:t>
            </a:r>
            <a:r>
              <a:rPr lang="zh-CN" altLang="zh-CN" sz="2800" b="1" kern="100" dirty="0">
                <a:ea typeface="黑体" panose="02010609060101010101" pitchFamily="49" charset="-122"/>
                <a:cs typeface="Times New Roman" panose="02020603050405020304" pitchFamily="18" charset="0"/>
              </a:rPr>
              <a:t>可用性</a:t>
            </a:r>
          </a:p>
          <a:p>
            <a:pPr algn="just">
              <a:spcAft>
                <a:spcPts val="0"/>
              </a:spcAft>
            </a:pPr>
            <a:r>
              <a:rPr lang="en-US" altLang="zh-CN" sz="1400" kern="100" dirty="0">
                <a:latin typeface="Calibri" panose="020F0502020204030204" pitchFamily="34" charset="0"/>
                <a:cs typeface="Times New Roman" panose="02020603050405020304" pitchFamily="18" charset="0"/>
              </a:rPr>
              <a:t> </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）用户可以通过搜索的方式进行快速方便地查找课程或教师。</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）学生和教师都可以从自己的个人中心里找到之前关注的课程或教师。</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）网站将会提示学生所关注课程或教师的未读通知。</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）用户在讨论版里的发言可以进行撤销。</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）网站允许用户下载课程资料。</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）网站里包括课程介绍，学生可以通过课程介绍决定要不要关注该课程。</a:t>
            </a:r>
          </a:p>
        </p:txBody>
      </p:sp>
    </p:spTree>
    <p:extLst>
      <p:ext uri="{BB962C8B-B14F-4D97-AF65-F5344CB8AC3E}">
        <p14:creationId xmlns:p14="http://schemas.microsoft.com/office/powerpoint/2010/main" val="60093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2" name="矩形 1"/>
          <p:cNvSpPr/>
          <p:nvPr/>
        </p:nvSpPr>
        <p:spPr>
          <a:xfrm>
            <a:off x="1983946" y="1988880"/>
            <a:ext cx="9114964" cy="2846805"/>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pitchFamily="49" charset="-122"/>
                <a:cs typeface="Times New Roman" panose="02020603050405020304" pitchFamily="18" charset="0"/>
              </a:rPr>
              <a:t>6.2</a:t>
            </a:r>
            <a:r>
              <a:rPr lang="zh-CN" altLang="zh-CN" sz="2800" b="1" kern="100" dirty="0">
                <a:ea typeface="黑体" panose="02010609060101010101" pitchFamily="49" charset="-122"/>
                <a:cs typeface="Times New Roman" panose="02020603050405020304" pitchFamily="18" charset="0"/>
              </a:rPr>
              <a:t>性能</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）用户可以通过搜索的方式进行快速方便地查找课程或教师。</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）学生和教师都可以从自己的个人中心里找到之前关注的课程或教师。</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）网站将会提示学生所关注课程或教师的未读通知。</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）用户在讨论版里的发言可以进行撤销。</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）网站允许用户下载课程资料。</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）网站里包括课程介绍，学生可以通过课程介绍决定要不要关注该课程。</a:t>
            </a:r>
          </a:p>
        </p:txBody>
      </p:sp>
    </p:spTree>
    <p:extLst>
      <p:ext uri="{BB962C8B-B14F-4D97-AF65-F5344CB8AC3E}">
        <p14:creationId xmlns:p14="http://schemas.microsoft.com/office/powerpoint/2010/main" val="3850123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613514" y="264931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p>
        </p:txBody>
      </p:sp>
      <p:sp>
        <p:nvSpPr>
          <p:cNvPr id="23" name="Oval 22"/>
          <p:cNvSpPr/>
          <p:nvPr/>
        </p:nvSpPr>
        <p:spPr>
          <a:xfrm>
            <a:off x="1613514" y="3922038"/>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p>
        </p:txBody>
      </p:sp>
      <p:sp>
        <p:nvSpPr>
          <p:cNvPr id="35" name="Oval 34"/>
          <p:cNvSpPr/>
          <p:nvPr/>
        </p:nvSpPr>
        <p:spPr>
          <a:xfrm>
            <a:off x="7072394" y="2647783"/>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p>
        </p:txBody>
      </p:sp>
      <p:sp>
        <p:nvSpPr>
          <p:cNvPr id="2" name="TextBox 10"/>
          <p:cNvSpPr txBox="1">
            <a:spLocks noChangeArrowheads="1"/>
          </p:cNvSpPr>
          <p:nvPr/>
        </p:nvSpPr>
        <p:spPr bwMode="auto">
          <a:xfrm>
            <a:off x="2581254" y="279473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zh-CN" altLang="en-US" sz="2800" dirty="0" smtClean="0">
                <a:solidFill>
                  <a:schemeClr val="tx1"/>
                </a:solidFill>
                <a:latin typeface="微软雅黑" panose="020B0503020204020204" pitchFamily="34" charset="-122"/>
                <a:ea typeface="微软雅黑" panose="020B0503020204020204" pitchFamily="34" charset="-122"/>
              </a:rPr>
              <a:t>需求确认</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TextBox 23"/>
          <p:cNvSpPr txBox="1">
            <a:spLocks noChangeArrowheads="1"/>
          </p:cNvSpPr>
          <p:nvPr/>
        </p:nvSpPr>
        <p:spPr bwMode="auto">
          <a:xfrm>
            <a:off x="2581254" y="4017541"/>
            <a:ext cx="2964446"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需求优先级分析</a:t>
            </a:r>
          </a:p>
        </p:txBody>
      </p:sp>
      <p:sp>
        <p:nvSpPr>
          <p:cNvPr id="8" name="TextBox 47"/>
          <p:cNvSpPr txBox="1">
            <a:spLocks noChangeArrowheads="1"/>
          </p:cNvSpPr>
          <p:nvPr/>
        </p:nvSpPr>
        <p:spPr bwMode="auto">
          <a:xfrm>
            <a:off x="8040162" y="2793480"/>
            <a:ext cx="332444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en-US" altLang="zh-CN" sz="2800" dirty="0" smtClean="0">
                <a:latin typeface="微软雅黑" panose="020B0503020204020204" pitchFamily="34" charset="-122"/>
                <a:ea typeface="微软雅黑" panose="020B0503020204020204" pitchFamily="34" charset="-122"/>
              </a:rPr>
              <a:t>SRS</a:t>
            </a:r>
            <a:endParaRPr lang="zh-CN" altLang="en-US" sz="2800" dirty="0">
              <a:latin typeface="微软雅黑" panose="020B0503020204020204" pitchFamily="34" charset="-122"/>
              <a:ea typeface="微软雅黑" panose="020B0503020204020204" pitchFamily="34" charset="-122"/>
            </a:endParaRPr>
          </a:p>
        </p:txBody>
      </p:sp>
      <p:sp>
        <p:nvSpPr>
          <p:cNvPr id="16" name="Oval 38"/>
          <p:cNvSpPr/>
          <p:nvPr/>
        </p:nvSpPr>
        <p:spPr>
          <a:xfrm>
            <a:off x="7078894" y="3899564"/>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p>
        </p:txBody>
      </p:sp>
      <p:sp>
        <p:nvSpPr>
          <p:cNvPr id="17" name="TextBox 35"/>
          <p:cNvSpPr txBox="1">
            <a:spLocks noChangeArrowheads="1"/>
          </p:cNvSpPr>
          <p:nvPr/>
        </p:nvSpPr>
        <p:spPr bwMode="auto">
          <a:xfrm>
            <a:off x="8149926" y="4044982"/>
            <a:ext cx="292665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Arial" panose="020B0604020202020204" pitchFamily="34" charset="0"/>
              <a:buNone/>
            </a:pPr>
            <a:r>
              <a:rPr lang="zh-CN" altLang="en-US" sz="2800" dirty="0" smtClean="0">
                <a:latin typeface="微软雅黑" panose="020B0503020204020204" pitchFamily="34" charset="-122"/>
                <a:ea typeface="微软雅黑" panose="020B0503020204020204" pitchFamily="34" charset="-122"/>
              </a:rPr>
              <a:t>小组分工及评价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14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2" name="矩形 1"/>
          <p:cNvSpPr/>
          <p:nvPr/>
        </p:nvSpPr>
        <p:spPr>
          <a:xfrm>
            <a:off x="1983946" y="1988880"/>
            <a:ext cx="9114964" cy="1696234"/>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pitchFamily="49" charset="-122"/>
                <a:cs typeface="Times New Roman" panose="02020603050405020304" pitchFamily="18" charset="0"/>
              </a:rPr>
              <a:t>6.3</a:t>
            </a:r>
            <a:r>
              <a:rPr lang="zh-CN" altLang="en-US" sz="2800" b="1" kern="100" dirty="0" smtClean="0">
                <a:ea typeface="黑体" panose="02010609060101010101" pitchFamily="49" charset="-122"/>
                <a:cs typeface="Times New Roman" panose="02020603050405020304" pitchFamily="18" charset="0"/>
              </a:rPr>
              <a:t>保密性</a:t>
            </a:r>
            <a:endParaRPr lang="zh-CN" altLang="en-US" sz="2800" b="1" kern="100" dirty="0">
              <a:ea typeface="黑体" panose="02010609060101010101" pitchFamily="49" charset="-122"/>
              <a:cs typeface="Times New Roman" panose="02020603050405020304" pitchFamily="18" charset="0"/>
            </a:endParaRPr>
          </a:p>
          <a:p>
            <a:pPr algn="just">
              <a:lnSpc>
                <a:spcPct val="172000"/>
              </a:lnSpc>
              <a:spcBef>
                <a:spcPts val="1300"/>
              </a:spcBef>
              <a:spcAft>
                <a:spcPts val="1300"/>
              </a:spcAft>
            </a:pPr>
            <a:r>
              <a:rPr lang="zh-CN" altLang="en-US" sz="2000" kern="100" dirty="0">
                <a:latin typeface="+mn-ea"/>
                <a:ea typeface="+mn-ea"/>
                <a:cs typeface="Times New Roman" panose="02020603050405020304" pitchFamily="18" charset="0"/>
              </a:rPr>
              <a:t>所有涉及功能信息或个人身份信息的网络事务，都需进行加密操作。</a:t>
            </a:r>
          </a:p>
        </p:txBody>
      </p:sp>
    </p:spTree>
    <p:extLst>
      <p:ext uri="{BB962C8B-B14F-4D97-AF65-F5344CB8AC3E}">
        <p14:creationId xmlns:p14="http://schemas.microsoft.com/office/powerpoint/2010/main" val="3298400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质量属性</a:t>
            </a: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3" name="矩形 2"/>
          <p:cNvSpPr/>
          <p:nvPr/>
        </p:nvSpPr>
        <p:spPr>
          <a:xfrm>
            <a:off x="1949450" y="1468819"/>
            <a:ext cx="8812473" cy="5001241"/>
          </a:xfrm>
          <a:prstGeom prst="rect">
            <a:avLst/>
          </a:prstGeom>
        </p:spPr>
        <p:txBody>
          <a:bodyPr wrap="square">
            <a:spAutoFit/>
          </a:bodyPr>
          <a:lstStyle/>
          <a:p>
            <a:pPr algn="just">
              <a:lnSpc>
                <a:spcPct val="172000"/>
              </a:lnSpc>
              <a:spcBef>
                <a:spcPts val="1300"/>
              </a:spcBef>
              <a:spcAft>
                <a:spcPts val="1300"/>
              </a:spcAft>
            </a:pPr>
            <a:r>
              <a:rPr lang="en-US" altLang="zh-CN" sz="2800" b="1" kern="100" dirty="0">
                <a:ea typeface="黑体" panose="02010609060101010101" pitchFamily="49" charset="-122"/>
                <a:cs typeface="Times New Roman" panose="02020603050405020304" pitchFamily="18" charset="0"/>
              </a:rPr>
              <a:t>6.4</a:t>
            </a:r>
            <a:r>
              <a:rPr lang="zh-CN" altLang="zh-CN" sz="2800" b="1" kern="100" dirty="0" smtClean="0">
                <a:ea typeface="黑体" panose="02010609060101010101" pitchFamily="49" charset="-122"/>
                <a:cs typeface="Times New Roman" panose="02020603050405020304" pitchFamily="18" charset="0"/>
              </a:rPr>
              <a:t>安全性</a:t>
            </a:r>
            <a:endParaRPr lang="zh-CN" altLang="zh-CN" sz="14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）权限控制</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根据不同用户角色，设置相应权限，用户的重要操作都做相应的日志记录以备查看，没有权限的用户禁止使用系统。只有管理员用户才能对学生、教师用户进行管理操作；游客用户只能浏览网站的首页，必须登录后才能进行其他操作；学生与教师用户只能下载所关注课程的资料和参与课程讨论版的讨论；教师用户只能上传自己开设的课程的资料。</a:t>
            </a: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）重要数据加密</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所有涉及功能信息或个人身份信息的网络事务，都需进行加密操作。</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）数据备份</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允许用户进行数据的备份和恢复，以弥补数据的破坏和丢失。</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）记录日志</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本网站能够记录系统运行时所发生的所有错误，包括本机错误和网络错误。这些错误记录便于查找错误的原因。日志同时记录用户的关键性操作信息。</a:t>
            </a:r>
          </a:p>
        </p:txBody>
      </p:sp>
    </p:spTree>
    <p:extLst>
      <p:ext uri="{BB962C8B-B14F-4D97-AF65-F5344CB8AC3E}">
        <p14:creationId xmlns:p14="http://schemas.microsoft.com/office/powerpoint/2010/main" val="4041109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460285" y="4107871"/>
            <a:ext cx="36302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需求优先级分析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805842"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635352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62657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70954"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150839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2</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90" name="任意多边形 18"/>
          <p:cNvSpPr>
            <a:spLocks noChangeArrowheads="1"/>
          </p:cNvSpPr>
          <p:nvPr/>
        </p:nvSpPr>
        <p:spPr bwMode="auto">
          <a:xfrm>
            <a:off x="287337" y="4132840"/>
            <a:ext cx="5267325" cy="2435225"/>
          </a:xfrm>
          <a:custGeom>
            <a:avLst/>
            <a:gdLst>
              <a:gd name="T0" fmla="*/ 4537267 w 9245080"/>
              <a:gd name="T1" fmla="*/ 0 h 4397330"/>
              <a:gd name="T2" fmla="*/ 5581446 w 9245080"/>
              <a:gd name="T3" fmla="*/ 1044033 h 4397330"/>
              <a:gd name="T4" fmla="*/ 5580869 w 9245080"/>
              <a:gd name="T5" fmla="*/ 1050135 h 4397330"/>
              <a:gd name="T6" fmla="*/ 5598114 w 9245080"/>
              <a:gd name="T7" fmla="*/ 1021949 h 4397330"/>
              <a:gd name="T8" fmla="*/ 7252055 w 9245080"/>
              <a:gd name="T9" fmla="*/ 148864 h 4397330"/>
              <a:gd name="T10" fmla="*/ 9246640 w 9245080"/>
              <a:gd name="T11" fmla="*/ 2129145 h 4397330"/>
              <a:gd name="T12" fmla="*/ 7252055 w 9245080"/>
              <a:gd name="T13" fmla="*/ 4109425 h 4397330"/>
              <a:gd name="T14" fmla="*/ 5257471 w 9245080"/>
              <a:gd name="T15" fmla="*/ 2129145 h 4397330"/>
              <a:gd name="T16" fmla="*/ 5267768 w 9245080"/>
              <a:gd name="T17" fmla="*/ 1926672 h 4397330"/>
              <a:gd name="T18" fmla="*/ 5293125 w 9245080"/>
              <a:gd name="T19" fmla="*/ 1761705 h 4397330"/>
              <a:gd name="T20" fmla="*/ 5172019 w 9245080"/>
              <a:gd name="T21" fmla="*/ 1873078 h 4397330"/>
              <a:gd name="T22" fmla="*/ 4644029 w 9245080"/>
              <a:gd name="T23" fmla="*/ 2082674 h 4397330"/>
              <a:gd name="T24" fmla="*/ 4550672 w 9245080"/>
              <a:gd name="T25" fmla="*/ 2087387 h 4397330"/>
              <a:gd name="T26" fmla="*/ 4611983 w 9245080"/>
              <a:gd name="T27" fmla="*/ 2133229 h 4397330"/>
              <a:gd name="T28" fmla="*/ 5077137 w 9245080"/>
              <a:gd name="T29" fmla="*/ 3119427 h 4397330"/>
              <a:gd name="T30" fmla="*/ 3798921 w 9245080"/>
              <a:gd name="T31" fmla="*/ 4397467 h 4397330"/>
              <a:gd name="T32" fmla="*/ 2520706 w 9245080"/>
              <a:gd name="T33" fmla="*/ 3119427 h 4397330"/>
              <a:gd name="T34" fmla="*/ 2527304 w 9245080"/>
              <a:gd name="T35" fmla="*/ 2988756 h 4397330"/>
              <a:gd name="T36" fmla="*/ 2534052 w 9245080"/>
              <a:gd name="T37" fmla="*/ 2944553 h 4397330"/>
              <a:gd name="T38" fmla="*/ 2470047 w 9245080"/>
              <a:gd name="T39" fmla="*/ 2992410 h 4397330"/>
              <a:gd name="T40" fmla="*/ 1584267 w 9245080"/>
              <a:gd name="T41" fmla="*/ 3262938 h 4397330"/>
              <a:gd name="T42" fmla="*/ 0 w 9245080"/>
              <a:gd name="T43" fmla="*/ 1678891 h 4397330"/>
              <a:gd name="T44" fmla="*/ 1584267 w 9245080"/>
              <a:gd name="T45" fmla="*/ 94842 h 4397330"/>
              <a:gd name="T46" fmla="*/ 3168534 w 9245080"/>
              <a:gd name="T47" fmla="*/ 1678891 h 4397330"/>
              <a:gd name="T48" fmla="*/ 3136346 w 9245080"/>
              <a:gd name="T49" fmla="*/ 1998131 h 4397330"/>
              <a:gd name="T50" fmla="*/ 3127240 w 9245080"/>
              <a:gd name="T51" fmla="*/ 2033548 h 4397330"/>
              <a:gd name="T52" fmla="*/ 3189647 w 9245080"/>
              <a:gd name="T53" fmla="*/ 1995639 h 4397330"/>
              <a:gd name="T54" fmla="*/ 3798921 w 9245080"/>
              <a:gd name="T55" fmla="*/ 1841387 h 4397330"/>
              <a:gd name="T56" fmla="*/ 3867801 w 9245080"/>
              <a:gd name="T57" fmla="*/ 1844865 h 4397330"/>
              <a:gd name="T58" fmla="*/ 3798925 w 9245080"/>
              <a:gd name="T59" fmla="*/ 1782275 h 4397330"/>
              <a:gd name="T60" fmla="*/ 3493092 w 9245080"/>
              <a:gd name="T61" fmla="*/ 1044033 h 4397330"/>
              <a:gd name="T62" fmla="*/ 4537267 w 9245080"/>
              <a:gd name="T63" fmla="*/ 0 h 43973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45080"/>
              <a:gd name="T97" fmla="*/ 0 h 4397330"/>
              <a:gd name="T98" fmla="*/ 9245080 w 9245080"/>
              <a:gd name="T99" fmla="*/ 4397330 h 43973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45080" h="4397330">
                <a:moveTo>
                  <a:pt x="4536504" y="0"/>
                </a:moveTo>
                <a:cubicBezTo>
                  <a:pt x="5113089" y="0"/>
                  <a:pt x="5580504" y="467415"/>
                  <a:pt x="5580504" y="1044000"/>
                </a:cubicBezTo>
                <a:lnTo>
                  <a:pt x="5579928" y="1050102"/>
                </a:lnTo>
                <a:lnTo>
                  <a:pt x="5597171" y="1021918"/>
                </a:lnTo>
                <a:cubicBezTo>
                  <a:pt x="5955551" y="495176"/>
                  <a:pt x="6562462" y="148858"/>
                  <a:pt x="7250832" y="148858"/>
                </a:cubicBezTo>
                <a:cubicBezTo>
                  <a:pt x="8352225" y="148858"/>
                  <a:pt x="9245080" y="1035433"/>
                  <a:pt x="9245080" y="2129078"/>
                </a:cubicBezTo>
                <a:cubicBezTo>
                  <a:pt x="9245080" y="3222723"/>
                  <a:pt x="8352225" y="4109298"/>
                  <a:pt x="7250832" y="4109298"/>
                </a:cubicBezTo>
                <a:cubicBezTo>
                  <a:pt x="6149439" y="4109298"/>
                  <a:pt x="5256584" y="3222723"/>
                  <a:pt x="5256584" y="2129078"/>
                </a:cubicBezTo>
                <a:cubicBezTo>
                  <a:pt x="5256584" y="2060725"/>
                  <a:pt x="5260072" y="1993181"/>
                  <a:pt x="5266880" y="1926612"/>
                </a:cubicBezTo>
                <a:lnTo>
                  <a:pt x="5292235" y="1761650"/>
                </a:lnTo>
                <a:lnTo>
                  <a:pt x="5171148" y="1873020"/>
                </a:lnTo>
                <a:cubicBezTo>
                  <a:pt x="5021819" y="1987509"/>
                  <a:pt x="4840663" y="2062561"/>
                  <a:pt x="4643247" y="2082610"/>
                </a:cubicBezTo>
                <a:lnTo>
                  <a:pt x="4549906" y="2087323"/>
                </a:lnTo>
                <a:lnTo>
                  <a:pt x="4611207" y="2133163"/>
                </a:lnTo>
                <a:cubicBezTo>
                  <a:pt x="4895239" y="2367567"/>
                  <a:pt x="5076280" y="2722306"/>
                  <a:pt x="5076280" y="3119330"/>
                </a:cubicBezTo>
                <a:cubicBezTo>
                  <a:pt x="5076280" y="3825150"/>
                  <a:pt x="4504100" y="4397330"/>
                  <a:pt x="3798280" y="4397330"/>
                </a:cubicBezTo>
                <a:cubicBezTo>
                  <a:pt x="3092460" y="4397330"/>
                  <a:pt x="2520280" y="3825150"/>
                  <a:pt x="2520280" y="3119330"/>
                </a:cubicBezTo>
                <a:cubicBezTo>
                  <a:pt x="2520280" y="3075217"/>
                  <a:pt x="2522516" y="3031625"/>
                  <a:pt x="2526878" y="2988662"/>
                </a:cubicBezTo>
                <a:lnTo>
                  <a:pt x="2533624" y="2944463"/>
                </a:lnTo>
                <a:lnTo>
                  <a:pt x="2469630" y="2992317"/>
                </a:lnTo>
                <a:cubicBezTo>
                  <a:pt x="2216822" y="3163111"/>
                  <a:pt x="1912057" y="3262839"/>
                  <a:pt x="1584000" y="3262839"/>
                </a:cubicBezTo>
                <a:cubicBezTo>
                  <a:pt x="709181" y="3262839"/>
                  <a:pt x="0" y="2553658"/>
                  <a:pt x="0" y="1678839"/>
                </a:cubicBezTo>
                <a:cubicBezTo>
                  <a:pt x="0" y="804020"/>
                  <a:pt x="709181" y="94839"/>
                  <a:pt x="1584000" y="94839"/>
                </a:cubicBezTo>
                <a:cubicBezTo>
                  <a:pt x="2458819" y="94839"/>
                  <a:pt x="3168000" y="804020"/>
                  <a:pt x="3168000" y="1678839"/>
                </a:cubicBezTo>
                <a:cubicBezTo>
                  <a:pt x="3168000" y="1788192"/>
                  <a:pt x="3156919" y="1894956"/>
                  <a:pt x="3135819" y="1998070"/>
                </a:cubicBezTo>
                <a:lnTo>
                  <a:pt x="3126713" y="2033485"/>
                </a:lnTo>
                <a:lnTo>
                  <a:pt x="3189110" y="1995578"/>
                </a:lnTo>
                <a:cubicBezTo>
                  <a:pt x="3370194" y="1897207"/>
                  <a:pt x="3577712" y="1841330"/>
                  <a:pt x="3798280" y="1841330"/>
                </a:cubicBezTo>
                <a:lnTo>
                  <a:pt x="3867149" y="1844808"/>
                </a:lnTo>
                <a:lnTo>
                  <a:pt x="3798285" y="1782220"/>
                </a:lnTo>
                <a:cubicBezTo>
                  <a:pt x="3609358" y="1593293"/>
                  <a:pt x="3492504" y="1332293"/>
                  <a:pt x="3492504" y="1044000"/>
                </a:cubicBezTo>
                <a:cubicBezTo>
                  <a:pt x="3492504" y="467415"/>
                  <a:pt x="3959919" y="0"/>
                  <a:pt x="4536504" y="0"/>
                </a:cubicBezTo>
                <a:close/>
              </a:path>
            </a:pathLst>
          </a:custGeom>
          <a:solidFill>
            <a:schemeClr val="bg1"/>
          </a:solidFill>
          <a:ln w="57150">
            <a:solidFill>
              <a:srgbClr val="5DB3B0"/>
            </a:solidFill>
            <a:bevel/>
            <a:headEnd/>
            <a:tailEnd/>
          </a:ln>
        </p:spPr>
        <p:txBody>
          <a:bodyPr anchor="ctr"/>
          <a:lstStyle/>
          <a:p>
            <a:endParaRPr lang="zh-CN" altLang="en-US"/>
          </a:p>
        </p:txBody>
      </p:sp>
      <p:sp>
        <p:nvSpPr>
          <p:cNvPr id="4" name="矩形 3"/>
          <p:cNvSpPr/>
          <p:nvPr/>
        </p:nvSpPr>
        <p:spPr>
          <a:xfrm>
            <a:off x="4367856" y="1768252"/>
            <a:ext cx="3070071" cy="833433"/>
          </a:xfrm>
          <a:prstGeom prst="rect">
            <a:avLst/>
          </a:prstGeom>
        </p:spPr>
        <p:txBody>
          <a:bodyPr wrap="none">
            <a:spAutoFit/>
          </a:bodyPr>
          <a:lstStyle/>
          <a:p>
            <a:pPr algn="just">
              <a:lnSpc>
                <a:spcPct val="172000"/>
              </a:lnSpc>
              <a:spcBef>
                <a:spcPts val="1300"/>
              </a:spcBef>
              <a:spcAft>
                <a:spcPts val="1300"/>
              </a:spcAft>
            </a:pPr>
            <a:r>
              <a:rPr lang="zh-CN" altLang="en-US" sz="2800" b="1" kern="100" dirty="0" smtClean="0">
                <a:ea typeface="黑体" panose="02010609060101010101" pitchFamily="49" charset="-122"/>
                <a:cs typeface="Times New Roman" panose="02020603050405020304" pitchFamily="18" charset="0"/>
              </a:rPr>
              <a:t>用户代表相对权重</a:t>
            </a:r>
            <a:endParaRPr lang="zh-CN" altLang="zh-CN" sz="2800" kern="100" dirty="0">
              <a:latin typeface="Calibri" panose="020F0502020204030204" pitchFamily="34"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188950663"/>
              </p:ext>
            </p:extLst>
          </p:nvPr>
        </p:nvGraphicFramePr>
        <p:xfrm>
          <a:off x="695549" y="2868230"/>
          <a:ext cx="10800902" cy="731520"/>
        </p:xfrm>
        <a:graphic>
          <a:graphicData uri="http://schemas.openxmlformats.org/drawingml/2006/table">
            <a:tbl>
              <a:tblPr firstRow="1" firstCol="1" bandRow="1">
                <a:tableStyleId>{5C22544A-7EE6-4342-B048-85BDC9FD1C3A}</a:tableStyleId>
              </a:tblPr>
              <a:tblGrid>
                <a:gridCol w="1581784">
                  <a:extLst>
                    <a:ext uri="{9D8B030D-6E8A-4147-A177-3AD203B41FA5}">
                      <a16:colId xmlns:a16="http://schemas.microsoft.com/office/drawing/2014/main" val="425094966"/>
                    </a:ext>
                  </a:extLst>
                </a:gridCol>
                <a:gridCol w="1827675">
                  <a:extLst>
                    <a:ext uri="{9D8B030D-6E8A-4147-A177-3AD203B41FA5}">
                      <a16:colId xmlns:a16="http://schemas.microsoft.com/office/drawing/2014/main" val="4218506950"/>
                    </a:ext>
                  </a:extLst>
                </a:gridCol>
                <a:gridCol w="1757945">
                  <a:extLst>
                    <a:ext uri="{9D8B030D-6E8A-4147-A177-3AD203B41FA5}">
                      <a16:colId xmlns:a16="http://schemas.microsoft.com/office/drawing/2014/main" val="619657282"/>
                    </a:ext>
                  </a:extLst>
                </a:gridCol>
                <a:gridCol w="1927989">
                  <a:extLst>
                    <a:ext uri="{9D8B030D-6E8A-4147-A177-3AD203B41FA5}">
                      <a16:colId xmlns:a16="http://schemas.microsoft.com/office/drawing/2014/main" val="4203226370"/>
                    </a:ext>
                  </a:extLst>
                </a:gridCol>
                <a:gridCol w="1749381">
                  <a:extLst>
                    <a:ext uri="{9D8B030D-6E8A-4147-A177-3AD203B41FA5}">
                      <a16:colId xmlns:a16="http://schemas.microsoft.com/office/drawing/2014/main" val="1690592950"/>
                    </a:ext>
                  </a:extLst>
                </a:gridCol>
                <a:gridCol w="1956128">
                  <a:extLst>
                    <a:ext uri="{9D8B030D-6E8A-4147-A177-3AD203B41FA5}">
                      <a16:colId xmlns:a16="http://schemas.microsoft.com/office/drawing/2014/main" val="1872065016"/>
                    </a:ext>
                  </a:extLst>
                </a:gridCol>
              </a:tblGrid>
              <a:tr h="180975">
                <a:tc>
                  <a:txBody>
                    <a:bodyPr/>
                    <a:lstStyle/>
                    <a:p>
                      <a:pPr algn="just">
                        <a:spcAft>
                          <a:spcPts val="0"/>
                        </a:spcAft>
                      </a:pPr>
                      <a:r>
                        <a:rPr lang="zh-CN" sz="2400" kern="100" dirty="0">
                          <a:effectLst/>
                        </a:rPr>
                        <a:t>　</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指导者用户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学习者用户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管理员用户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游客用户</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客户代表</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3739353"/>
                  </a:ext>
                </a:extLst>
              </a:tr>
              <a:tr h="180975">
                <a:tc>
                  <a:txBody>
                    <a:bodyPr/>
                    <a:lstStyle/>
                    <a:p>
                      <a:pPr algn="just">
                        <a:spcAft>
                          <a:spcPts val="0"/>
                        </a:spcAft>
                      </a:pPr>
                      <a:r>
                        <a:rPr lang="zh-CN" sz="2400" kern="100">
                          <a:effectLst/>
                        </a:rPr>
                        <a:t>相对权重</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a:effectLst/>
                        </a:rPr>
                        <a:t>　</a:t>
                      </a:r>
                      <a:r>
                        <a:rPr lang="en-US" sz="2400" kern="1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400" kern="100" dirty="0">
                          <a:effectLst/>
                        </a:rPr>
                        <a:t>　</a:t>
                      </a:r>
                      <a:r>
                        <a:rPr lang="en-US" sz="2400" kern="100" dirty="0">
                          <a:effectLst/>
                        </a:rPr>
                        <a:t>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400" kern="100" dirty="0">
                          <a:effectLst/>
                        </a:rPr>
                        <a:t>1.5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54974801"/>
                  </a:ext>
                </a:extLst>
              </a:tr>
            </a:tbl>
          </a:graphicData>
        </a:graphic>
      </p:graphicFrame>
    </p:spTree>
    <p:extLst>
      <p:ext uri="{BB962C8B-B14F-4D97-AF65-F5344CB8AC3E}">
        <p14:creationId xmlns:p14="http://schemas.microsoft.com/office/powerpoint/2010/main" val="2770077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2</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pic>
        <p:nvPicPr>
          <p:cNvPr id="3" name="图片 2"/>
          <p:cNvPicPr>
            <a:picLocks noChangeAspect="1"/>
          </p:cNvPicPr>
          <p:nvPr/>
        </p:nvPicPr>
        <p:blipFill>
          <a:blip r:embed="rId2"/>
          <a:stretch>
            <a:fillRect/>
          </a:stretch>
        </p:blipFill>
        <p:spPr>
          <a:xfrm>
            <a:off x="6575532" y="404748"/>
            <a:ext cx="5616468" cy="5835862"/>
          </a:xfrm>
          <a:prstGeom prst="rect">
            <a:avLst/>
          </a:prstGeom>
        </p:spPr>
      </p:pic>
      <p:sp>
        <p:nvSpPr>
          <p:cNvPr id="5" name="矩形 4"/>
          <p:cNvSpPr/>
          <p:nvPr/>
        </p:nvSpPr>
        <p:spPr>
          <a:xfrm>
            <a:off x="2547543" y="2574025"/>
            <a:ext cx="3359772" cy="1938992"/>
          </a:xfrm>
          <a:prstGeom prst="rect">
            <a:avLst/>
          </a:prstGeom>
        </p:spPr>
        <p:txBody>
          <a:bodyPr wrap="square">
            <a:spAutoFit/>
          </a:bodyPr>
          <a:lstStyle/>
          <a:p>
            <a:pPr>
              <a:buNone/>
            </a:pPr>
            <a:r>
              <a:rPr lang="zh-CN" altLang="en-US" sz="2400" b="1" dirty="0">
                <a:latin typeface="+mn-ea"/>
              </a:rPr>
              <a:t>向所有</a:t>
            </a:r>
            <a:r>
              <a:rPr lang="zh-CN" altLang="en-US" sz="2400" b="1" dirty="0">
                <a:latin typeface="+mn-ea"/>
              </a:rPr>
              <a:t>用户</a:t>
            </a:r>
            <a:r>
              <a:rPr lang="zh-CN" altLang="en-US" sz="2400" b="1" dirty="0">
                <a:latin typeface="+mn-ea"/>
              </a:rPr>
              <a:t>代表发送需求优先级打分表，用户</a:t>
            </a:r>
            <a:r>
              <a:rPr lang="zh-CN" altLang="en-US" sz="2400" b="1" dirty="0">
                <a:latin typeface="+mn-ea"/>
              </a:rPr>
              <a:t>代表</a:t>
            </a:r>
            <a:r>
              <a:rPr lang="zh-CN" altLang="en-US" sz="2400" b="1" dirty="0">
                <a:latin typeface="+mn-ea"/>
              </a:rPr>
              <a:t>将为每个功能的相对损失与相对利益进行打分。</a:t>
            </a:r>
          </a:p>
        </p:txBody>
      </p:sp>
    </p:spTree>
    <p:extLst>
      <p:ext uri="{BB962C8B-B14F-4D97-AF65-F5344CB8AC3E}">
        <p14:creationId xmlns:p14="http://schemas.microsoft.com/office/powerpoint/2010/main" val="257972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2</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需求优先级分析</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90" name="任意多边形 18"/>
          <p:cNvSpPr>
            <a:spLocks noChangeArrowheads="1"/>
          </p:cNvSpPr>
          <p:nvPr/>
        </p:nvSpPr>
        <p:spPr bwMode="auto">
          <a:xfrm>
            <a:off x="287337" y="4581096"/>
            <a:ext cx="4080519" cy="1986969"/>
          </a:xfrm>
          <a:custGeom>
            <a:avLst/>
            <a:gdLst>
              <a:gd name="T0" fmla="*/ 4537267 w 9245080"/>
              <a:gd name="T1" fmla="*/ 0 h 4397330"/>
              <a:gd name="T2" fmla="*/ 5581446 w 9245080"/>
              <a:gd name="T3" fmla="*/ 1044033 h 4397330"/>
              <a:gd name="T4" fmla="*/ 5580869 w 9245080"/>
              <a:gd name="T5" fmla="*/ 1050135 h 4397330"/>
              <a:gd name="T6" fmla="*/ 5598114 w 9245080"/>
              <a:gd name="T7" fmla="*/ 1021949 h 4397330"/>
              <a:gd name="T8" fmla="*/ 7252055 w 9245080"/>
              <a:gd name="T9" fmla="*/ 148864 h 4397330"/>
              <a:gd name="T10" fmla="*/ 9246640 w 9245080"/>
              <a:gd name="T11" fmla="*/ 2129145 h 4397330"/>
              <a:gd name="T12" fmla="*/ 7252055 w 9245080"/>
              <a:gd name="T13" fmla="*/ 4109425 h 4397330"/>
              <a:gd name="T14" fmla="*/ 5257471 w 9245080"/>
              <a:gd name="T15" fmla="*/ 2129145 h 4397330"/>
              <a:gd name="T16" fmla="*/ 5267768 w 9245080"/>
              <a:gd name="T17" fmla="*/ 1926672 h 4397330"/>
              <a:gd name="T18" fmla="*/ 5293125 w 9245080"/>
              <a:gd name="T19" fmla="*/ 1761705 h 4397330"/>
              <a:gd name="T20" fmla="*/ 5172019 w 9245080"/>
              <a:gd name="T21" fmla="*/ 1873078 h 4397330"/>
              <a:gd name="T22" fmla="*/ 4644029 w 9245080"/>
              <a:gd name="T23" fmla="*/ 2082674 h 4397330"/>
              <a:gd name="T24" fmla="*/ 4550672 w 9245080"/>
              <a:gd name="T25" fmla="*/ 2087387 h 4397330"/>
              <a:gd name="T26" fmla="*/ 4611983 w 9245080"/>
              <a:gd name="T27" fmla="*/ 2133229 h 4397330"/>
              <a:gd name="T28" fmla="*/ 5077137 w 9245080"/>
              <a:gd name="T29" fmla="*/ 3119427 h 4397330"/>
              <a:gd name="T30" fmla="*/ 3798921 w 9245080"/>
              <a:gd name="T31" fmla="*/ 4397467 h 4397330"/>
              <a:gd name="T32" fmla="*/ 2520706 w 9245080"/>
              <a:gd name="T33" fmla="*/ 3119427 h 4397330"/>
              <a:gd name="T34" fmla="*/ 2527304 w 9245080"/>
              <a:gd name="T35" fmla="*/ 2988756 h 4397330"/>
              <a:gd name="T36" fmla="*/ 2534052 w 9245080"/>
              <a:gd name="T37" fmla="*/ 2944553 h 4397330"/>
              <a:gd name="T38" fmla="*/ 2470047 w 9245080"/>
              <a:gd name="T39" fmla="*/ 2992410 h 4397330"/>
              <a:gd name="T40" fmla="*/ 1584267 w 9245080"/>
              <a:gd name="T41" fmla="*/ 3262938 h 4397330"/>
              <a:gd name="T42" fmla="*/ 0 w 9245080"/>
              <a:gd name="T43" fmla="*/ 1678891 h 4397330"/>
              <a:gd name="T44" fmla="*/ 1584267 w 9245080"/>
              <a:gd name="T45" fmla="*/ 94842 h 4397330"/>
              <a:gd name="T46" fmla="*/ 3168534 w 9245080"/>
              <a:gd name="T47" fmla="*/ 1678891 h 4397330"/>
              <a:gd name="T48" fmla="*/ 3136346 w 9245080"/>
              <a:gd name="T49" fmla="*/ 1998131 h 4397330"/>
              <a:gd name="T50" fmla="*/ 3127240 w 9245080"/>
              <a:gd name="T51" fmla="*/ 2033548 h 4397330"/>
              <a:gd name="T52" fmla="*/ 3189647 w 9245080"/>
              <a:gd name="T53" fmla="*/ 1995639 h 4397330"/>
              <a:gd name="T54" fmla="*/ 3798921 w 9245080"/>
              <a:gd name="T55" fmla="*/ 1841387 h 4397330"/>
              <a:gd name="T56" fmla="*/ 3867801 w 9245080"/>
              <a:gd name="T57" fmla="*/ 1844865 h 4397330"/>
              <a:gd name="T58" fmla="*/ 3798925 w 9245080"/>
              <a:gd name="T59" fmla="*/ 1782275 h 4397330"/>
              <a:gd name="T60" fmla="*/ 3493092 w 9245080"/>
              <a:gd name="T61" fmla="*/ 1044033 h 4397330"/>
              <a:gd name="T62" fmla="*/ 4537267 w 9245080"/>
              <a:gd name="T63" fmla="*/ 0 h 43973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45080"/>
              <a:gd name="T97" fmla="*/ 0 h 4397330"/>
              <a:gd name="T98" fmla="*/ 9245080 w 9245080"/>
              <a:gd name="T99" fmla="*/ 4397330 h 43973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45080" h="4397330">
                <a:moveTo>
                  <a:pt x="4536504" y="0"/>
                </a:moveTo>
                <a:cubicBezTo>
                  <a:pt x="5113089" y="0"/>
                  <a:pt x="5580504" y="467415"/>
                  <a:pt x="5580504" y="1044000"/>
                </a:cubicBezTo>
                <a:lnTo>
                  <a:pt x="5579928" y="1050102"/>
                </a:lnTo>
                <a:lnTo>
                  <a:pt x="5597171" y="1021918"/>
                </a:lnTo>
                <a:cubicBezTo>
                  <a:pt x="5955551" y="495176"/>
                  <a:pt x="6562462" y="148858"/>
                  <a:pt x="7250832" y="148858"/>
                </a:cubicBezTo>
                <a:cubicBezTo>
                  <a:pt x="8352225" y="148858"/>
                  <a:pt x="9245080" y="1035433"/>
                  <a:pt x="9245080" y="2129078"/>
                </a:cubicBezTo>
                <a:cubicBezTo>
                  <a:pt x="9245080" y="3222723"/>
                  <a:pt x="8352225" y="4109298"/>
                  <a:pt x="7250832" y="4109298"/>
                </a:cubicBezTo>
                <a:cubicBezTo>
                  <a:pt x="6149439" y="4109298"/>
                  <a:pt x="5256584" y="3222723"/>
                  <a:pt x="5256584" y="2129078"/>
                </a:cubicBezTo>
                <a:cubicBezTo>
                  <a:pt x="5256584" y="2060725"/>
                  <a:pt x="5260072" y="1993181"/>
                  <a:pt x="5266880" y="1926612"/>
                </a:cubicBezTo>
                <a:lnTo>
                  <a:pt x="5292235" y="1761650"/>
                </a:lnTo>
                <a:lnTo>
                  <a:pt x="5171148" y="1873020"/>
                </a:lnTo>
                <a:cubicBezTo>
                  <a:pt x="5021819" y="1987509"/>
                  <a:pt x="4840663" y="2062561"/>
                  <a:pt x="4643247" y="2082610"/>
                </a:cubicBezTo>
                <a:lnTo>
                  <a:pt x="4549906" y="2087323"/>
                </a:lnTo>
                <a:lnTo>
                  <a:pt x="4611207" y="2133163"/>
                </a:lnTo>
                <a:cubicBezTo>
                  <a:pt x="4895239" y="2367567"/>
                  <a:pt x="5076280" y="2722306"/>
                  <a:pt x="5076280" y="3119330"/>
                </a:cubicBezTo>
                <a:cubicBezTo>
                  <a:pt x="5076280" y="3825150"/>
                  <a:pt x="4504100" y="4397330"/>
                  <a:pt x="3798280" y="4397330"/>
                </a:cubicBezTo>
                <a:cubicBezTo>
                  <a:pt x="3092460" y="4397330"/>
                  <a:pt x="2520280" y="3825150"/>
                  <a:pt x="2520280" y="3119330"/>
                </a:cubicBezTo>
                <a:cubicBezTo>
                  <a:pt x="2520280" y="3075217"/>
                  <a:pt x="2522516" y="3031625"/>
                  <a:pt x="2526878" y="2988662"/>
                </a:cubicBezTo>
                <a:lnTo>
                  <a:pt x="2533624" y="2944463"/>
                </a:lnTo>
                <a:lnTo>
                  <a:pt x="2469630" y="2992317"/>
                </a:lnTo>
                <a:cubicBezTo>
                  <a:pt x="2216822" y="3163111"/>
                  <a:pt x="1912057" y="3262839"/>
                  <a:pt x="1584000" y="3262839"/>
                </a:cubicBezTo>
                <a:cubicBezTo>
                  <a:pt x="709181" y="3262839"/>
                  <a:pt x="0" y="2553658"/>
                  <a:pt x="0" y="1678839"/>
                </a:cubicBezTo>
                <a:cubicBezTo>
                  <a:pt x="0" y="804020"/>
                  <a:pt x="709181" y="94839"/>
                  <a:pt x="1584000" y="94839"/>
                </a:cubicBezTo>
                <a:cubicBezTo>
                  <a:pt x="2458819" y="94839"/>
                  <a:pt x="3168000" y="804020"/>
                  <a:pt x="3168000" y="1678839"/>
                </a:cubicBezTo>
                <a:cubicBezTo>
                  <a:pt x="3168000" y="1788192"/>
                  <a:pt x="3156919" y="1894956"/>
                  <a:pt x="3135819" y="1998070"/>
                </a:cubicBezTo>
                <a:lnTo>
                  <a:pt x="3126713" y="2033485"/>
                </a:lnTo>
                <a:lnTo>
                  <a:pt x="3189110" y="1995578"/>
                </a:lnTo>
                <a:cubicBezTo>
                  <a:pt x="3370194" y="1897207"/>
                  <a:pt x="3577712" y="1841330"/>
                  <a:pt x="3798280" y="1841330"/>
                </a:cubicBezTo>
                <a:lnTo>
                  <a:pt x="3867149" y="1844808"/>
                </a:lnTo>
                <a:lnTo>
                  <a:pt x="3798285" y="1782220"/>
                </a:lnTo>
                <a:cubicBezTo>
                  <a:pt x="3609358" y="1593293"/>
                  <a:pt x="3492504" y="1332293"/>
                  <a:pt x="3492504" y="1044000"/>
                </a:cubicBezTo>
                <a:cubicBezTo>
                  <a:pt x="3492504" y="467415"/>
                  <a:pt x="3959919" y="0"/>
                  <a:pt x="4536504" y="0"/>
                </a:cubicBezTo>
                <a:close/>
              </a:path>
            </a:pathLst>
          </a:custGeom>
          <a:solidFill>
            <a:schemeClr val="bg1"/>
          </a:solidFill>
          <a:ln w="57150">
            <a:solidFill>
              <a:srgbClr val="5DB3B0"/>
            </a:solidFill>
            <a:bevel/>
            <a:headEnd/>
            <a:tailEnd/>
          </a:ln>
        </p:spPr>
        <p:txBody>
          <a:bodyPr anchor="ctr"/>
          <a:lstStyle/>
          <a:p>
            <a:endParaRPr lang="zh-CN" altLang="en-US"/>
          </a:p>
        </p:txBody>
      </p:sp>
      <p:sp>
        <p:nvSpPr>
          <p:cNvPr id="2" name="矩形 1"/>
          <p:cNvSpPr/>
          <p:nvPr/>
        </p:nvSpPr>
        <p:spPr>
          <a:xfrm>
            <a:off x="1703634" y="1844868"/>
            <a:ext cx="9072756" cy="2308324"/>
          </a:xfrm>
          <a:prstGeom prst="rect">
            <a:avLst/>
          </a:prstGeom>
        </p:spPr>
        <p:txBody>
          <a:bodyPr wrap="square">
            <a:spAutoFit/>
          </a:bodyPr>
          <a:lstStyle/>
          <a:p>
            <a:pPr algn="just">
              <a:spcAft>
                <a:spcPts val="0"/>
              </a:spcAft>
            </a:pPr>
            <a:r>
              <a:rPr lang="zh-CN" altLang="zh-CN" sz="2400" kern="100" dirty="0">
                <a:latin typeface="Times New Roman" panose="02020603050405020304" pitchFamily="18" charset="0"/>
              </a:rPr>
              <a:t>打分标准为：</a:t>
            </a:r>
            <a:r>
              <a:rPr lang="zh-CN" altLang="zh-CN" sz="2400" b="1" kern="100" dirty="0">
                <a:latin typeface="Times New Roman" panose="02020603050405020304" pitchFamily="18" charset="0"/>
              </a:rPr>
              <a:t>打分范围为</a:t>
            </a:r>
            <a:r>
              <a:rPr lang="en-US" altLang="zh-CN" sz="2400" b="1" kern="100" dirty="0">
                <a:latin typeface="Times New Roman" panose="02020603050405020304" pitchFamily="18" charset="0"/>
              </a:rPr>
              <a:t>1-9</a:t>
            </a: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代表影响非常轻微，</a:t>
            </a:r>
            <a:r>
              <a:rPr lang="en-US" altLang="zh-CN" sz="2400" kern="100" dirty="0">
                <a:latin typeface="Times New Roman" panose="02020603050405020304" pitchFamily="18" charset="0"/>
              </a:rPr>
              <a:t>2</a:t>
            </a:r>
            <a:r>
              <a:rPr lang="zh-CN" altLang="zh-CN" sz="2400" kern="100" dirty="0">
                <a:latin typeface="Times New Roman" panose="02020603050405020304" pitchFamily="18" charset="0"/>
              </a:rPr>
              <a:t>代表影响轻微，</a:t>
            </a:r>
            <a:r>
              <a:rPr lang="en-US" altLang="zh-CN" sz="2400" kern="100" dirty="0">
                <a:latin typeface="Times New Roman" panose="02020603050405020304" pitchFamily="18" charset="0"/>
              </a:rPr>
              <a:t>3</a:t>
            </a:r>
            <a:r>
              <a:rPr lang="zh-CN" altLang="zh-CN" sz="2400" kern="100" dirty="0">
                <a:latin typeface="Times New Roman" panose="02020603050405020304" pitchFamily="18" charset="0"/>
              </a:rPr>
              <a:t>代表影响较为轻微，</a:t>
            </a:r>
            <a:r>
              <a:rPr lang="en-US" altLang="zh-CN" sz="2400" kern="100" dirty="0">
                <a:latin typeface="Times New Roman" panose="02020603050405020304" pitchFamily="18" charset="0"/>
              </a:rPr>
              <a:t>4</a:t>
            </a:r>
            <a:r>
              <a:rPr lang="zh-CN" altLang="zh-CN" sz="2400" kern="100" dirty="0">
                <a:latin typeface="Times New Roman" panose="02020603050405020304" pitchFamily="18" charset="0"/>
              </a:rPr>
              <a:t>代表影响一般，</a:t>
            </a:r>
            <a:r>
              <a:rPr lang="en-US" altLang="zh-CN" sz="2400" kern="100" dirty="0">
                <a:latin typeface="Times New Roman" panose="02020603050405020304" pitchFamily="18" charset="0"/>
              </a:rPr>
              <a:t>5</a:t>
            </a:r>
            <a:r>
              <a:rPr lang="zh-CN" altLang="zh-CN" sz="2400" kern="100" dirty="0">
                <a:latin typeface="Times New Roman" panose="02020603050405020304" pitchFamily="18" charset="0"/>
              </a:rPr>
              <a:t>代表影响有点重要，</a:t>
            </a:r>
            <a:r>
              <a:rPr lang="en-US" altLang="zh-CN" sz="2400" kern="100" dirty="0">
                <a:latin typeface="Times New Roman" panose="02020603050405020304" pitchFamily="18" charset="0"/>
              </a:rPr>
              <a:t>6</a:t>
            </a:r>
            <a:r>
              <a:rPr lang="zh-CN" altLang="zh-CN" sz="2400" kern="100" dirty="0">
                <a:latin typeface="Times New Roman" panose="02020603050405020304" pitchFamily="18" charset="0"/>
              </a:rPr>
              <a:t>代表影响较为重要，</a:t>
            </a:r>
            <a:r>
              <a:rPr lang="en-US" altLang="zh-CN" sz="2400" kern="100" dirty="0">
                <a:latin typeface="Times New Roman" panose="02020603050405020304" pitchFamily="18" charset="0"/>
              </a:rPr>
              <a:t>7</a:t>
            </a:r>
            <a:r>
              <a:rPr lang="zh-CN" altLang="zh-CN" sz="2400" kern="100" dirty="0">
                <a:latin typeface="Times New Roman" panose="02020603050405020304" pitchFamily="18" charset="0"/>
              </a:rPr>
              <a:t>代表影响重要，</a:t>
            </a:r>
            <a:r>
              <a:rPr lang="en-US" altLang="zh-CN" sz="2400" kern="100" dirty="0">
                <a:latin typeface="Times New Roman" panose="02020603050405020304" pitchFamily="18" charset="0"/>
              </a:rPr>
              <a:t>8</a:t>
            </a:r>
            <a:r>
              <a:rPr lang="zh-CN" altLang="zh-CN" sz="2400" kern="100" dirty="0">
                <a:latin typeface="Times New Roman" panose="02020603050405020304" pitchFamily="18" charset="0"/>
              </a:rPr>
              <a:t>代表影响很重要，</a:t>
            </a:r>
            <a:r>
              <a:rPr lang="en-US" altLang="zh-CN" sz="2400" kern="100" dirty="0">
                <a:latin typeface="Times New Roman" panose="02020603050405020304" pitchFamily="18" charset="0"/>
              </a:rPr>
              <a:t>9</a:t>
            </a:r>
            <a:r>
              <a:rPr lang="zh-CN" altLang="zh-CN" sz="2400" kern="100" dirty="0">
                <a:latin typeface="Times New Roman" panose="02020603050405020304" pitchFamily="18" charset="0"/>
              </a:rPr>
              <a:t>代表极具影响。</a:t>
            </a:r>
          </a:p>
          <a:p>
            <a:pPr algn="just">
              <a:spcAft>
                <a:spcPts val="0"/>
              </a:spcAft>
            </a:pPr>
            <a:r>
              <a:rPr lang="en-US" altLang="zh-CN" sz="2400" kern="100" dirty="0">
                <a:latin typeface="Times New Roman" panose="02020603050405020304" pitchFamily="18" charset="0"/>
              </a:rPr>
              <a:t> </a:t>
            </a:r>
            <a:endParaRPr lang="zh-CN" altLang="zh-CN" sz="2400" kern="100" dirty="0">
              <a:latin typeface="Times New Roman" panose="02020603050405020304" pitchFamily="18" charset="0"/>
            </a:endParaRPr>
          </a:p>
          <a:p>
            <a:pPr algn="just">
              <a:spcAft>
                <a:spcPts val="0"/>
              </a:spcAft>
            </a:pPr>
            <a:r>
              <a:rPr lang="zh-CN" altLang="zh-CN" sz="2400" kern="100" dirty="0">
                <a:latin typeface="Times New Roman" panose="02020603050405020304" pitchFamily="18" charset="0"/>
              </a:rPr>
              <a:t>优先级采用</a:t>
            </a:r>
            <a:r>
              <a:rPr lang="en-US" altLang="zh-CN" sz="2400" kern="100" dirty="0">
                <a:latin typeface="Times New Roman" panose="02020603050405020304" pitchFamily="18" charset="0"/>
              </a:rPr>
              <a:t>QFD</a:t>
            </a:r>
            <a:r>
              <a:rPr lang="zh-CN" altLang="zh-CN" sz="2400" kern="100" dirty="0">
                <a:latin typeface="Times New Roman" panose="02020603050405020304" pitchFamily="18" charset="0"/>
              </a:rPr>
              <a:t>算法。公式：优先级</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（价值）</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（成本</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风险）</a:t>
            </a:r>
          </a:p>
        </p:txBody>
      </p:sp>
    </p:spTree>
    <p:extLst>
      <p:ext uri="{BB962C8B-B14F-4D97-AF65-F5344CB8AC3E}">
        <p14:creationId xmlns:p14="http://schemas.microsoft.com/office/powerpoint/2010/main" val="3033819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244267" y="4114244"/>
            <a:ext cx="4062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dirty="0" smtClean="0">
                <a:solidFill>
                  <a:schemeClr val="bg1"/>
                </a:solidFill>
                <a:latin typeface="微软雅黑" panose="020B0503020204020204" pitchFamily="34" charset="-122"/>
                <a:ea typeface="微软雅黑" panose="020B0503020204020204" pitchFamily="34" charset="-122"/>
              </a:rPr>
              <a:t>SRS</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805842"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626579"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70954"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6344004"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07065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数据字典</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p:cNvSpPr/>
          <p:nvPr/>
        </p:nvSpPr>
        <p:spPr>
          <a:xfrm>
            <a:off x="335520" y="3096538"/>
            <a:ext cx="3724096" cy="369332"/>
          </a:xfrm>
          <a:prstGeom prst="rect">
            <a:avLst/>
          </a:prstGeom>
        </p:spPr>
        <p:txBody>
          <a:bodyPr wrap="none">
            <a:spAutoFit/>
          </a:bodyPr>
          <a:lstStyle/>
          <a:p>
            <a:r>
              <a:rPr lang="zh-CN" altLang="en-US" dirty="0">
                <a:cs typeface="宋体" panose="02010600030101010101" pitchFamily="2" charset="-122"/>
              </a:rPr>
              <a:t>采用</a:t>
            </a:r>
            <a:r>
              <a:rPr lang="en-US" altLang="zh-CN" dirty="0">
                <a:cs typeface="宋体" panose="02010600030101010101" pitchFamily="2" charset="-122"/>
              </a:rPr>
              <a:t>《</a:t>
            </a:r>
            <a:r>
              <a:rPr lang="zh-CN" altLang="en-US" dirty="0">
                <a:cs typeface="宋体" panose="02010600030101010101" pitchFamily="2" charset="-122"/>
              </a:rPr>
              <a:t>软件需求</a:t>
            </a:r>
            <a:r>
              <a:rPr lang="en-US" altLang="zh-CN" dirty="0">
                <a:cs typeface="宋体" panose="02010600030101010101" pitchFamily="2" charset="-122"/>
              </a:rPr>
              <a:t>》P519</a:t>
            </a:r>
            <a:r>
              <a:rPr lang="zh-CN" altLang="en-US" dirty="0">
                <a:cs typeface="宋体" panose="02010600030101010101" pitchFamily="2" charset="-122"/>
              </a:rPr>
              <a:t>页的模板。</a:t>
            </a:r>
            <a:endParaRPr lang="zh-CN" altLang="en-US" dirty="0">
              <a:latin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72307705"/>
              </p:ext>
            </p:extLst>
          </p:nvPr>
        </p:nvGraphicFramePr>
        <p:xfrm>
          <a:off x="4321741" y="2060886"/>
          <a:ext cx="7776648" cy="3352800"/>
        </p:xfrm>
        <a:graphic>
          <a:graphicData uri="http://schemas.openxmlformats.org/drawingml/2006/table">
            <a:tbl>
              <a:tblPr firstRow="1" firstCol="1" bandRow="1">
                <a:tableStyleId>{5C22544A-7EE6-4342-B048-85BDC9FD1C3A}</a:tableStyleId>
              </a:tblPr>
              <a:tblGrid>
                <a:gridCol w="1233819">
                  <a:extLst>
                    <a:ext uri="{9D8B030D-6E8A-4147-A177-3AD203B41FA5}">
                      <a16:colId xmlns:a16="http://schemas.microsoft.com/office/drawing/2014/main" val="2367967154"/>
                    </a:ext>
                  </a:extLst>
                </a:gridCol>
                <a:gridCol w="2811203">
                  <a:extLst>
                    <a:ext uri="{9D8B030D-6E8A-4147-A177-3AD203B41FA5}">
                      <a16:colId xmlns:a16="http://schemas.microsoft.com/office/drawing/2014/main" val="3818891693"/>
                    </a:ext>
                  </a:extLst>
                </a:gridCol>
                <a:gridCol w="787899">
                  <a:extLst>
                    <a:ext uri="{9D8B030D-6E8A-4147-A177-3AD203B41FA5}">
                      <a16:colId xmlns:a16="http://schemas.microsoft.com/office/drawing/2014/main" val="1839180461"/>
                    </a:ext>
                  </a:extLst>
                </a:gridCol>
                <a:gridCol w="787899">
                  <a:extLst>
                    <a:ext uri="{9D8B030D-6E8A-4147-A177-3AD203B41FA5}">
                      <a16:colId xmlns:a16="http://schemas.microsoft.com/office/drawing/2014/main" val="2653809631"/>
                    </a:ext>
                  </a:extLst>
                </a:gridCol>
                <a:gridCol w="1003732">
                  <a:extLst>
                    <a:ext uri="{9D8B030D-6E8A-4147-A177-3AD203B41FA5}">
                      <a16:colId xmlns:a16="http://schemas.microsoft.com/office/drawing/2014/main" val="1670907307"/>
                    </a:ext>
                  </a:extLst>
                </a:gridCol>
                <a:gridCol w="1152096">
                  <a:extLst>
                    <a:ext uri="{9D8B030D-6E8A-4147-A177-3AD203B41FA5}">
                      <a16:colId xmlns:a16="http://schemas.microsoft.com/office/drawing/2014/main" val="46241413"/>
                    </a:ext>
                  </a:extLst>
                </a:gridCol>
              </a:tblGrid>
              <a:tr h="576531">
                <a:tc>
                  <a:txBody>
                    <a:bodyPr/>
                    <a:lstStyle/>
                    <a:p>
                      <a:pPr algn="just">
                        <a:spcAft>
                          <a:spcPts val="0"/>
                        </a:spcAft>
                      </a:pPr>
                      <a:r>
                        <a:rPr lang="zh-CN" sz="2000" kern="100" dirty="0">
                          <a:effectLst/>
                        </a:rPr>
                        <a:t>数据元素</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数据类型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数据长度</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默认值</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可否为空</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0009227"/>
                  </a:ext>
                </a:extLst>
              </a:tr>
              <a:tr h="288266">
                <a:tc>
                  <a:txBody>
                    <a:bodyPr/>
                    <a:lstStyle/>
                    <a:p>
                      <a:pPr algn="just">
                        <a:spcAft>
                          <a:spcPts val="0"/>
                        </a:spcAft>
                      </a:pPr>
                      <a:r>
                        <a:rPr lang="zh-CN" sz="2000" kern="100">
                          <a:effectLst/>
                        </a:rPr>
                        <a:t>用户账号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用户登录的账号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4~18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9098749"/>
                  </a:ext>
                </a:extLst>
              </a:tr>
              <a:tr h="288266">
                <a:tc>
                  <a:txBody>
                    <a:bodyPr/>
                    <a:lstStyle/>
                    <a:p>
                      <a:pPr algn="just">
                        <a:spcAft>
                          <a:spcPts val="0"/>
                        </a:spcAft>
                      </a:pPr>
                      <a:r>
                        <a:rPr lang="zh-CN" sz="2000" kern="100">
                          <a:effectLst/>
                        </a:rPr>
                        <a:t>用户名</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描述该用户的名称</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4~18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4820584"/>
                  </a:ext>
                </a:extLst>
              </a:tr>
              <a:tr h="288266">
                <a:tc>
                  <a:txBody>
                    <a:bodyPr/>
                    <a:lstStyle/>
                    <a:p>
                      <a:pPr algn="just">
                        <a:spcAft>
                          <a:spcPts val="0"/>
                        </a:spcAft>
                      </a:pPr>
                      <a:r>
                        <a:rPr lang="zh-CN" sz="2000" kern="100">
                          <a:effectLst/>
                        </a:rPr>
                        <a:t>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该用户登录所需要使用的密码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8~20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2338230"/>
                  </a:ext>
                </a:extLst>
              </a:tr>
              <a:tr h="288266">
                <a:tc>
                  <a:txBody>
                    <a:bodyPr/>
                    <a:lstStyle/>
                    <a:p>
                      <a:pPr algn="just">
                        <a:spcAft>
                          <a:spcPts val="0"/>
                        </a:spcAft>
                      </a:pPr>
                      <a:r>
                        <a:rPr lang="zh-CN" sz="2000" kern="100">
                          <a:effectLst/>
                        </a:rPr>
                        <a:t>确认密码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作为确认第二次输入的密码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8~20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7908358"/>
                  </a:ext>
                </a:extLst>
              </a:tr>
              <a:tr h="288266">
                <a:tc>
                  <a:txBody>
                    <a:bodyPr/>
                    <a:lstStyle/>
                    <a:p>
                      <a:pPr algn="just">
                        <a:spcAft>
                          <a:spcPts val="0"/>
                        </a:spcAft>
                      </a:pPr>
                      <a:r>
                        <a:rPr lang="zh-CN" sz="2000" kern="100">
                          <a:effectLst/>
                        </a:rPr>
                        <a:t>性别</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描述用户的性别</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String</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男</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NO</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0377617"/>
                  </a:ext>
                </a:extLst>
              </a:tr>
              <a:tr h="288266">
                <a:tc>
                  <a:txBody>
                    <a:bodyPr/>
                    <a:lstStyle/>
                    <a:p>
                      <a:pPr algn="just">
                        <a:spcAft>
                          <a:spcPts val="0"/>
                        </a:spcAft>
                      </a:pPr>
                      <a:r>
                        <a:rPr lang="zh-CN" sz="2000" kern="100">
                          <a:effectLst/>
                        </a:rPr>
                        <a:t>手机号码</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用户的联系方式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NULL</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9073488"/>
                  </a:ext>
                </a:extLst>
              </a:tr>
              <a:tr h="288266">
                <a:tc>
                  <a:txBody>
                    <a:bodyPr/>
                    <a:lstStyle/>
                    <a:p>
                      <a:pPr algn="just">
                        <a:spcAft>
                          <a:spcPts val="0"/>
                        </a:spcAft>
                      </a:pPr>
                      <a:r>
                        <a:rPr lang="zh-CN" sz="2000" kern="100">
                          <a:effectLst/>
                        </a:rPr>
                        <a:t>邮箱</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用户的联系方式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String</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10~28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NULL</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NO</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463752"/>
                  </a:ext>
                </a:extLst>
              </a:tr>
            </a:tbl>
          </a:graphicData>
        </a:graphic>
      </p:graphicFrame>
      <p:sp>
        <p:nvSpPr>
          <p:cNvPr id="4" name="矩形 3"/>
          <p:cNvSpPr/>
          <p:nvPr/>
        </p:nvSpPr>
        <p:spPr>
          <a:xfrm>
            <a:off x="4655880" y="1155184"/>
            <a:ext cx="7108371" cy="369332"/>
          </a:xfrm>
          <a:prstGeom prst="rect">
            <a:avLst/>
          </a:prstGeom>
        </p:spPr>
        <p:txBody>
          <a:bodyPr wrap="square">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用户注册信息</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用户账号</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密码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确认密码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性别</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手机号码</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邮箱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24301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E-R</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p:cNvPicPr>
            <a:picLocks noChangeAspect="1"/>
          </p:cNvPicPr>
          <p:nvPr/>
        </p:nvPicPr>
        <p:blipFill>
          <a:blip r:embed="rId2"/>
          <a:stretch>
            <a:fillRect/>
          </a:stretch>
        </p:blipFill>
        <p:spPr>
          <a:xfrm>
            <a:off x="911225" y="1545844"/>
            <a:ext cx="10656888" cy="4738055"/>
          </a:xfrm>
          <a:prstGeom prst="rect">
            <a:avLst/>
          </a:prstGeom>
        </p:spPr>
      </p:pic>
    </p:spTree>
    <p:extLst>
      <p:ext uri="{BB962C8B-B14F-4D97-AF65-F5344CB8AC3E}">
        <p14:creationId xmlns:p14="http://schemas.microsoft.com/office/powerpoint/2010/main" val="1000051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E-R</a:t>
            </a: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p:cNvPicPr>
            <a:picLocks noChangeAspect="1"/>
          </p:cNvPicPr>
          <p:nvPr/>
        </p:nvPicPr>
        <p:blipFill>
          <a:blip r:embed="rId2"/>
          <a:stretch>
            <a:fillRect/>
          </a:stretch>
        </p:blipFill>
        <p:spPr>
          <a:xfrm>
            <a:off x="407526" y="1452318"/>
            <a:ext cx="11448954" cy="5115148"/>
          </a:xfrm>
          <a:prstGeom prst="rect">
            <a:avLst/>
          </a:prstGeom>
        </p:spPr>
      </p:pic>
    </p:spTree>
    <p:extLst>
      <p:ext uri="{BB962C8B-B14F-4D97-AF65-F5344CB8AC3E}">
        <p14:creationId xmlns:p14="http://schemas.microsoft.com/office/powerpoint/2010/main" val="3860846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smtClean="0">
                <a:solidFill>
                  <a:schemeClr val="bg1"/>
                </a:solidFill>
                <a:latin typeface="微软雅黑" panose="020B0503020204020204" pitchFamily="34" charset="-122"/>
                <a:ea typeface="微软雅黑" panose="020B0503020204020204" pitchFamily="34" charset="-122"/>
              </a:rPr>
              <a:t>需求确认</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735970"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600902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6283657"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556707"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501828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用例图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7" name="图片 6"/>
          <p:cNvPicPr/>
          <p:nvPr/>
        </p:nvPicPr>
        <p:blipFill>
          <a:blip r:embed="rId2"/>
          <a:stretch>
            <a:fillRect/>
          </a:stretch>
        </p:blipFill>
        <p:spPr>
          <a:xfrm>
            <a:off x="2495700" y="1479966"/>
            <a:ext cx="7704642" cy="4872792"/>
          </a:xfrm>
          <a:prstGeom prst="rect">
            <a:avLst/>
          </a:prstGeom>
          <a:noFill/>
          <a:ln w="9525">
            <a:noFill/>
          </a:ln>
        </p:spPr>
      </p:pic>
    </p:spTree>
    <p:extLst>
      <p:ext uri="{BB962C8B-B14F-4D97-AF65-F5344CB8AC3E}">
        <p14:creationId xmlns:p14="http://schemas.microsoft.com/office/powerpoint/2010/main" val="2047024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对话框图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7999" y="620767"/>
            <a:ext cx="6559101" cy="5853116"/>
          </a:xfrm>
          <a:prstGeom prst="rect">
            <a:avLst/>
          </a:prstGeom>
        </p:spPr>
      </p:pic>
    </p:spTree>
    <p:extLst>
      <p:ext uri="{BB962C8B-B14F-4D97-AF65-F5344CB8AC3E}">
        <p14:creationId xmlns:p14="http://schemas.microsoft.com/office/powerpoint/2010/main" val="1867455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顺序图</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7" name="图片 6"/>
          <p:cNvPicPr/>
          <p:nvPr/>
        </p:nvPicPr>
        <p:blipFill>
          <a:blip r:embed="rId2"/>
          <a:stretch>
            <a:fillRect/>
          </a:stretch>
        </p:blipFill>
        <p:spPr>
          <a:xfrm>
            <a:off x="1920800" y="1419342"/>
            <a:ext cx="9288774" cy="4973102"/>
          </a:xfrm>
          <a:prstGeom prst="rect">
            <a:avLst/>
          </a:prstGeom>
        </p:spPr>
      </p:pic>
    </p:spTree>
    <p:extLst>
      <p:ext uri="{BB962C8B-B14F-4D97-AF65-F5344CB8AC3E}">
        <p14:creationId xmlns:p14="http://schemas.microsoft.com/office/powerpoint/2010/main" val="3263853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外部接口</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p:cNvSpPr/>
          <p:nvPr/>
        </p:nvSpPr>
        <p:spPr>
          <a:xfrm>
            <a:off x="877105" y="2607068"/>
            <a:ext cx="4536378" cy="1938992"/>
          </a:xfrm>
          <a:prstGeom prst="rect">
            <a:avLst/>
          </a:prstGeom>
        </p:spPr>
        <p:txBody>
          <a:bodyPr wrap="square">
            <a:spAutoFit/>
          </a:bodyPr>
          <a:lstStyle/>
          <a:p>
            <a:r>
              <a:rPr lang="zh-CN" altLang="en-US" sz="2000" dirty="0">
                <a:cs typeface="宋体" panose="02010600030101010101" pitchFamily="2" charset="-122"/>
              </a:rPr>
              <a:t> 服务器选用</a:t>
            </a:r>
            <a:r>
              <a:rPr lang="en-US" altLang="zh-CN" sz="2000" dirty="0">
                <a:cs typeface="宋体" panose="02010600030101010101" pitchFamily="2" charset="-122"/>
              </a:rPr>
              <a:t>Intel </a:t>
            </a:r>
            <a:r>
              <a:rPr lang="zh-CN" altLang="en-US" sz="2000" dirty="0">
                <a:cs typeface="宋体" panose="02010600030101010101" pitchFamily="2" charset="-122"/>
              </a:rPr>
              <a:t>，以</a:t>
            </a:r>
            <a:r>
              <a:rPr lang="en-US" altLang="zh-CN" sz="2000" dirty="0">
                <a:cs typeface="宋体" panose="02010600030101010101" pitchFamily="2" charset="-122"/>
              </a:rPr>
              <a:t>Windows</a:t>
            </a:r>
            <a:r>
              <a:rPr lang="zh-CN" altLang="en-US" sz="2000" dirty="0">
                <a:cs typeface="宋体" panose="02010600030101010101" pitchFamily="2" charset="-122"/>
              </a:rPr>
              <a:t>开发平台，提供对外服务器所要求的相应的安全保障。网站使用</a:t>
            </a:r>
            <a:r>
              <a:rPr lang="en-US" altLang="zh-CN" sz="2000" dirty="0" err="1">
                <a:cs typeface="宋体" panose="02010600030101010101" pitchFamily="2" charset="-122"/>
              </a:rPr>
              <a:t>Axure</a:t>
            </a:r>
            <a:r>
              <a:rPr lang="en-US" altLang="zh-CN" sz="2000" dirty="0">
                <a:cs typeface="宋体" panose="02010600030101010101" pitchFamily="2" charset="-122"/>
              </a:rPr>
              <a:t> RP</a:t>
            </a:r>
            <a:r>
              <a:rPr lang="zh-CN" altLang="en-US" sz="2000" dirty="0">
                <a:cs typeface="宋体" panose="02010600030101010101" pitchFamily="2" charset="-122"/>
              </a:rPr>
              <a:t>开发界面原型，配合</a:t>
            </a:r>
            <a:r>
              <a:rPr lang="en-US" altLang="zh-CN" sz="2000" dirty="0">
                <a:cs typeface="宋体" panose="02010600030101010101" pitchFamily="2" charset="-122"/>
              </a:rPr>
              <a:t>HTML5</a:t>
            </a:r>
            <a:r>
              <a:rPr lang="zh-CN" altLang="en-US" sz="2000" dirty="0">
                <a:cs typeface="宋体" panose="02010600030101010101" pitchFamily="2" charset="-122"/>
              </a:rPr>
              <a:t>语言进行前端的开发，数据库的建立选择</a:t>
            </a:r>
            <a:r>
              <a:rPr lang="en-US" altLang="zh-CN" sz="2000" dirty="0">
                <a:cs typeface="宋体" panose="02010600030101010101" pitchFamily="2" charset="-122"/>
              </a:rPr>
              <a:t>SQL</a:t>
            </a:r>
            <a:r>
              <a:rPr lang="zh-CN" altLang="en-US" sz="2000" dirty="0">
                <a:cs typeface="宋体" panose="02010600030101010101" pitchFamily="2" charset="-122"/>
              </a:rPr>
              <a:t>数据库使用</a:t>
            </a:r>
            <a:r>
              <a:rPr lang="en-US" altLang="zh-CN" sz="2000" dirty="0">
                <a:cs typeface="宋体" panose="02010600030101010101" pitchFamily="2" charset="-122"/>
              </a:rPr>
              <a:t>Java</a:t>
            </a:r>
            <a:r>
              <a:rPr lang="zh-CN" altLang="en-US" sz="2000" dirty="0">
                <a:cs typeface="宋体" panose="02010600030101010101" pitchFamily="2" charset="-122"/>
              </a:rPr>
              <a:t>语言存储相关的数据。</a:t>
            </a:r>
            <a:endParaRPr lang="zh-CN" altLang="en-US" sz="2000" dirty="0"/>
          </a:p>
        </p:txBody>
      </p:sp>
      <p:sp>
        <p:nvSpPr>
          <p:cNvPr id="8" name="矩形 7"/>
          <p:cNvSpPr/>
          <p:nvPr/>
        </p:nvSpPr>
        <p:spPr>
          <a:xfrm>
            <a:off x="5762694" y="1380768"/>
            <a:ext cx="3608480" cy="523220"/>
          </a:xfrm>
          <a:prstGeom prst="rect">
            <a:avLst/>
          </a:prstGeom>
        </p:spPr>
        <p:txBody>
          <a:bodyPr wrap="square">
            <a:spAutoFit/>
          </a:bodyPr>
          <a:lstStyle/>
          <a:p>
            <a:r>
              <a:rPr lang="zh-CN" altLang="en-US" sz="2800" b="1" dirty="0" smtClean="0">
                <a:cs typeface="宋体" panose="02010600030101010101" pitchFamily="2" charset="-122"/>
              </a:rPr>
              <a:t>硬件接口（服务器）</a:t>
            </a:r>
            <a:endParaRPr lang="zh-CN" altLang="en-US" sz="2800" b="1" dirty="0"/>
          </a:p>
        </p:txBody>
      </p:sp>
      <p:graphicFrame>
        <p:nvGraphicFramePr>
          <p:cNvPr id="9" name="表格 8"/>
          <p:cNvGraphicFramePr>
            <a:graphicFrameLocks noGrp="1"/>
          </p:cNvGraphicFramePr>
          <p:nvPr>
            <p:extLst>
              <p:ext uri="{D42A27DB-BD31-4B8C-83A1-F6EECF244321}">
                <p14:modId xmlns:p14="http://schemas.microsoft.com/office/powerpoint/2010/main" val="2247072577"/>
              </p:ext>
            </p:extLst>
          </p:nvPr>
        </p:nvGraphicFramePr>
        <p:xfrm>
          <a:off x="5762692" y="1881961"/>
          <a:ext cx="5851392" cy="1450215"/>
        </p:xfrm>
        <a:graphic>
          <a:graphicData uri="http://schemas.openxmlformats.org/drawingml/2006/table">
            <a:tbl>
              <a:tblPr>
                <a:tableStyleId>{5C22544A-7EE6-4342-B048-85BDC9FD1C3A}</a:tableStyleId>
              </a:tblPr>
              <a:tblGrid>
                <a:gridCol w="2925696">
                  <a:extLst>
                    <a:ext uri="{9D8B030D-6E8A-4147-A177-3AD203B41FA5}">
                      <a16:colId xmlns:a16="http://schemas.microsoft.com/office/drawing/2014/main" val="23455966"/>
                    </a:ext>
                  </a:extLst>
                </a:gridCol>
                <a:gridCol w="2925696">
                  <a:extLst>
                    <a:ext uri="{9D8B030D-6E8A-4147-A177-3AD203B41FA5}">
                      <a16:colId xmlns:a16="http://schemas.microsoft.com/office/drawing/2014/main" val="2453847217"/>
                    </a:ext>
                  </a:extLst>
                </a:gridCol>
              </a:tblGrid>
              <a:tr h="290043">
                <a:tc>
                  <a:txBody>
                    <a:bodyPr/>
                    <a:lstStyle/>
                    <a:p>
                      <a:pPr algn="just">
                        <a:spcAft>
                          <a:spcPts val="0"/>
                        </a:spcAft>
                      </a:pPr>
                      <a:r>
                        <a:rPr lang="zh-CN" sz="1200" kern="100">
                          <a:effectLst/>
                        </a:rPr>
                        <a:t>项目</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接口信息</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739802179"/>
                  </a:ext>
                </a:extLst>
              </a:tr>
              <a:tr h="290043">
                <a:tc>
                  <a:txBody>
                    <a:bodyPr/>
                    <a:lstStyle/>
                    <a:p>
                      <a:pPr algn="just">
                        <a:spcAft>
                          <a:spcPts val="0"/>
                        </a:spcAft>
                      </a:pPr>
                      <a:r>
                        <a:rPr lang="zh-CN" sz="1200" kern="100" dirty="0">
                          <a:effectLst/>
                        </a:rPr>
                        <a:t>主频</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a:effectLst/>
                        </a:rPr>
                        <a:t>HP Z800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44276291"/>
                  </a:ext>
                </a:extLst>
              </a:tr>
              <a:tr h="290043">
                <a:tc>
                  <a:txBody>
                    <a:bodyPr/>
                    <a:lstStyle/>
                    <a:p>
                      <a:pPr algn="just">
                        <a:spcAft>
                          <a:spcPts val="0"/>
                        </a:spcAft>
                      </a:pPr>
                      <a:r>
                        <a:rPr lang="zh-CN" sz="1200" kern="100" dirty="0">
                          <a:effectLst/>
                        </a:rPr>
                        <a:t>磁盘</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a:effectLst/>
                        </a:rPr>
                        <a:t>SCSI</a:t>
                      </a:r>
                      <a:r>
                        <a:rPr lang="zh-CN" sz="1200" kern="100">
                          <a:effectLst/>
                        </a:rPr>
                        <a:t>接口、转速</a:t>
                      </a:r>
                      <a:r>
                        <a:rPr lang="en-US" sz="1200" kern="100">
                          <a:effectLst/>
                        </a:rPr>
                        <a:t>10000</a:t>
                      </a:r>
                      <a:r>
                        <a:rPr lang="zh-CN" sz="1200" kern="100">
                          <a:effectLst/>
                        </a:rPr>
                        <a:t>转</a:t>
                      </a:r>
                      <a:r>
                        <a:rPr lang="en-US" sz="1200" kern="100">
                          <a:effectLst/>
                        </a:rPr>
                        <a:t>/</a:t>
                      </a:r>
                      <a:r>
                        <a:rPr lang="zh-CN" sz="1200" kern="100">
                          <a:effectLst/>
                        </a:rPr>
                        <a:t>秒以上</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568739287"/>
                  </a:ext>
                </a:extLst>
              </a:tr>
              <a:tr h="290043">
                <a:tc>
                  <a:txBody>
                    <a:bodyPr/>
                    <a:lstStyle/>
                    <a:p>
                      <a:pPr algn="just">
                        <a:spcAft>
                          <a:spcPts val="0"/>
                        </a:spcAft>
                      </a:pPr>
                      <a:r>
                        <a:rPr lang="zh-CN" sz="1200" kern="100">
                          <a:effectLst/>
                        </a:rPr>
                        <a:t>网卡</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浙江大学城市学院校园网、</a:t>
                      </a:r>
                      <a:r>
                        <a:rPr lang="en-US" sz="1200" kern="100">
                          <a:effectLst/>
                        </a:rPr>
                        <a:t>100M</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33714316"/>
                  </a:ext>
                </a:extLst>
              </a:tr>
              <a:tr h="290043">
                <a:tc>
                  <a:txBody>
                    <a:bodyPr/>
                    <a:lstStyle/>
                    <a:p>
                      <a:pPr algn="just">
                        <a:spcAft>
                          <a:spcPts val="0"/>
                        </a:spcAft>
                      </a:pPr>
                      <a:r>
                        <a:rPr lang="zh-CN" sz="1200" kern="100" dirty="0">
                          <a:effectLst/>
                        </a:rPr>
                        <a:t>备份</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dirty="0">
                          <a:effectLst/>
                        </a:rPr>
                        <a:t>数据备份使用</a:t>
                      </a:r>
                      <a:r>
                        <a:rPr lang="en-US" sz="1200" kern="100" dirty="0">
                          <a:effectLst/>
                        </a:rPr>
                        <a:t>RAID5</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972653876"/>
                  </a:ext>
                </a:extLst>
              </a:tr>
            </a:tbl>
          </a:graphicData>
        </a:graphic>
      </p:graphicFrame>
      <p:sp>
        <p:nvSpPr>
          <p:cNvPr id="10" name="矩形 9"/>
          <p:cNvSpPr/>
          <p:nvPr/>
        </p:nvSpPr>
        <p:spPr>
          <a:xfrm>
            <a:off x="5762695" y="3332177"/>
            <a:ext cx="3608479" cy="523220"/>
          </a:xfrm>
          <a:prstGeom prst="rect">
            <a:avLst/>
          </a:prstGeom>
        </p:spPr>
        <p:txBody>
          <a:bodyPr wrap="square">
            <a:spAutoFit/>
          </a:bodyPr>
          <a:lstStyle/>
          <a:p>
            <a:r>
              <a:rPr lang="zh-CN" altLang="en-US" sz="2800" b="1" dirty="0" smtClean="0">
                <a:cs typeface="宋体" panose="02010600030101010101" pitchFamily="2" charset="-122"/>
              </a:rPr>
              <a:t>软件接口（服务器）</a:t>
            </a:r>
            <a:endParaRPr lang="zh-CN" altLang="en-US" sz="2800" b="1" dirty="0"/>
          </a:p>
        </p:txBody>
      </p:sp>
      <p:graphicFrame>
        <p:nvGraphicFramePr>
          <p:cNvPr id="11" name="表格 10"/>
          <p:cNvGraphicFramePr>
            <a:graphicFrameLocks noGrp="1"/>
          </p:cNvGraphicFramePr>
          <p:nvPr>
            <p:extLst>
              <p:ext uri="{D42A27DB-BD31-4B8C-83A1-F6EECF244321}">
                <p14:modId xmlns:p14="http://schemas.microsoft.com/office/powerpoint/2010/main" val="314243251"/>
              </p:ext>
            </p:extLst>
          </p:nvPr>
        </p:nvGraphicFramePr>
        <p:xfrm>
          <a:off x="5762694" y="3855394"/>
          <a:ext cx="5851390" cy="1190008"/>
        </p:xfrm>
        <a:graphic>
          <a:graphicData uri="http://schemas.openxmlformats.org/drawingml/2006/table">
            <a:tbl>
              <a:tblPr>
                <a:tableStyleId>{5C22544A-7EE6-4342-B048-85BDC9FD1C3A}</a:tableStyleId>
              </a:tblPr>
              <a:tblGrid>
                <a:gridCol w="2925695">
                  <a:extLst>
                    <a:ext uri="{9D8B030D-6E8A-4147-A177-3AD203B41FA5}">
                      <a16:colId xmlns:a16="http://schemas.microsoft.com/office/drawing/2014/main" val="2824619994"/>
                    </a:ext>
                  </a:extLst>
                </a:gridCol>
                <a:gridCol w="2925695">
                  <a:extLst>
                    <a:ext uri="{9D8B030D-6E8A-4147-A177-3AD203B41FA5}">
                      <a16:colId xmlns:a16="http://schemas.microsoft.com/office/drawing/2014/main" val="3748744475"/>
                    </a:ext>
                  </a:extLst>
                </a:gridCol>
              </a:tblGrid>
              <a:tr h="297502">
                <a:tc>
                  <a:txBody>
                    <a:bodyPr/>
                    <a:lstStyle/>
                    <a:p>
                      <a:pPr algn="just">
                        <a:spcAft>
                          <a:spcPts val="0"/>
                        </a:spcAft>
                      </a:pPr>
                      <a:r>
                        <a:rPr lang="zh-CN" sz="1200" kern="100">
                          <a:effectLst/>
                        </a:rPr>
                        <a:t>项目</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dirty="0">
                          <a:effectLst/>
                        </a:rPr>
                        <a:t>接口信息</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144715836"/>
                  </a:ext>
                </a:extLst>
              </a:tr>
              <a:tr h="297502">
                <a:tc>
                  <a:txBody>
                    <a:bodyPr/>
                    <a:lstStyle/>
                    <a:p>
                      <a:pPr algn="just">
                        <a:spcAft>
                          <a:spcPts val="0"/>
                        </a:spcAft>
                      </a:pPr>
                      <a:r>
                        <a:rPr lang="zh-CN" sz="1200" kern="100">
                          <a:effectLst/>
                        </a:rPr>
                        <a:t>操作系统</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a:effectLst/>
                        </a:rPr>
                        <a:t>Linux</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89643825"/>
                  </a:ext>
                </a:extLst>
              </a:tr>
              <a:tr h="297502">
                <a:tc>
                  <a:txBody>
                    <a:bodyPr/>
                    <a:lstStyle/>
                    <a:p>
                      <a:pPr algn="just">
                        <a:spcAft>
                          <a:spcPts val="0"/>
                        </a:spcAft>
                      </a:pPr>
                      <a:r>
                        <a:rPr lang="zh-CN" sz="1200" kern="100">
                          <a:effectLst/>
                        </a:rPr>
                        <a:t>服务器软件</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a:effectLst/>
                        </a:rPr>
                        <a:t>Apache5.5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91530370"/>
                  </a:ext>
                </a:extLst>
              </a:tr>
              <a:tr h="297502">
                <a:tc>
                  <a:txBody>
                    <a:bodyPr/>
                    <a:lstStyle/>
                    <a:p>
                      <a:pPr algn="just">
                        <a:spcAft>
                          <a:spcPts val="0"/>
                        </a:spcAft>
                      </a:pPr>
                      <a:r>
                        <a:rPr lang="zh-CN" sz="1200" kern="100" dirty="0">
                          <a:effectLst/>
                        </a:rPr>
                        <a:t>数据库</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dirty="0">
                          <a:effectLst/>
                        </a:rPr>
                        <a:t>Mysql5.5</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20948862"/>
                  </a:ext>
                </a:extLst>
              </a:tr>
            </a:tbl>
          </a:graphicData>
        </a:graphic>
      </p:graphicFrame>
    </p:spTree>
    <p:extLst>
      <p:ext uri="{BB962C8B-B14F-4D97-AF65-F5344CB8AC3E}">
        <p14:creationId xmlns:p14="http://schemas.microsoft.com/office/powerpoint/2010/main" val="3800996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3</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外部接口</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2" name="矩形 11"/>
          <p:cNvSpPr/>
          <p:nvPr/>
        </p:nvSpPr>
        <p:spPr>
          <a:xfrm>
            <a:off x="2588202" y="1628850"/>
            <a:ext cx="3659662" cy="523220"/>
          </a:xfrm>
          <a:prstGeom prst="rect">
            <a:avLst/>
          </a:prstGeom>
        </p:spPr>
        <p:txBody>
          <a:bodyPr wrap="square">
            <a:spAutoFit/>
          </a:bodyPr>
          <a:lstStyle/>
          <a:p>
            <a:r>
              <a:rPr lang="zh-CN" altLang="en-US" sz="2800" b="1" dirty="0" smtClean="0">
                <a:cs typeface="宋体" panose="02010600030101010101" pitchFamily="2" charset="-122"/>
              </a:rPr>
              <a:t>硬件接口（客户端）</a:t>
            </a:r>
            <a:endParaRPr lang="zh-CN" altLang="en-US" sz="2800" b="1" dirty="0"/>
          </a:p>
        </p:txBody>
      </p:sp>
      <p:sp>
        <p:nvSpPr>
          <p:cNvPr id="13" name="矩形 12"/>
          <p:cNvSpPr/>
          <p:nvPr/>
        </p:nvSpPr>
        <p:spPr>
          <a:xfrm>
            <a:off x="2588202" y="3592865"/>
            <a:ext cx="3725839" cy="523220"/>
          </a:xfrm>
          <a:prstGeom prst="rect">
            <a:avLst/>
          </a:prstGeom>
        </p:spPr>
        <p:txBody>
          <a:bodyPr wrap="square">
            <a:spAutoFit/>
          </a:bodyPr>
          <a:lstStyle/>
          <a:p>
            <a:r>
              <a:rPr lang="zh-CN" altLang="en-US" sz="2800" b="1" dirty="0" smtClean="0">
                <a:cs typeface="宋体" panose="02010600030101010101" pitchFamily="2" charset="-122"/>
              </a:rPr>
              <a:t>软件接口（客户端）</a:t>
            </a:r>
            <a:endParaRPr lang="zh-CN" altLang="en-US" sz="2800" b="1" dirty="0"/>
          </a:p>
        </p:txBody>
      </p:sp>
      <p:graphicFrame>
        <p:nvGraphicFramePr>
          <p:cNvPr id="14" name="表格 13"/>
          <p:cNvGraphicFramePr>
            <a:graphicFrameLocks noGrp="1"/>
          </p:cNvGraphicFramePr>
          <p:nvPr>
            <p:extLst>
              <p:ext uri="{D42A27DB-BD31-4B8C-83A1-F6EECF244321}">
                <p14:modId xmlns:p14="http://schemas.microsoft.com/office/powerpoint/2010/main" val="3097634285"/>
              </p:ext>
            </p:extLst>
          </p:nvPr>
        </p:nvGraphicFramePr>
        <p:xfrm>
          <a:off x="2718377" y="2152070"/>
          <a:ext cx="5989236" cy="1367768"/>
        </p:xfrm>
        <a:graphic>
          <a:graphicData uri="http://schemas.openxmlformats.org/drawingml/2006/table">
            <a:tbl>
              <a:tblPr>
                <a:tableStyleId>{5C22544A-7EE6-4342-B048-85BDC9FD1C3A}</a:tableStyleId>
              </a:tblPr>
              <a:tblGrid>
                <a:gridCol w="2994618">
                  <a:extLst>
                    <a:ext uri="{9D8B030D-6E8A-4147-A177-3AD203B41FA5}">
                      <a16:colId xmlns:a16="http://schemas.microsoft.com/office/drawing/2014/main" val="1185259868"/>
                    </a:ext>
                  </a:extLst>
                </a:gridCol>
                <a:gridCol w="2994618">
                  <a:extLst>
                    <a:ext uri="{9D8B030D-6E8A-4147-A177-3AD203B41FA5}">
                      <a16:colId xmlns:a16="http://schemas.microsoft.com/office/drawing/2014/main" val="3915966515"/>
                    </a:ext>
                  </a:extLst>
                </a:gridCol>
              </a:tblGrid>
              <a:tr h="341942">
                <a:tc>
                  <a:txBody>
                    <a:bodyPr/>
                    <a:lstStyle/>
                    <a:p>
                      <a:pPr algn="just">
                        <a:spcAft>
                          <a:spcPts val="0"/>
                        </a:spcAft>
                      </a:pPr>
                      <a:r>
                        <a:rPr lang="zh-CN" sz="1200" kern="100">
                          <a:effectLst/>
                        </a:rPr>
                        <a:t>项目</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接口信息</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204552927"/>
                  </a:ext>
                </a:extLst>
              </a:tr>
              <a:tr h="341942">
                <a:tc>
                  <a:txBody>
                    <a:bodyPr/>
                    <a:lstStyle/>
                    <a:p>
                      <a:pPr algn="just">
                        <a:spcAft>
                          <a:spcPts val="0"/>
                        </a:spcAft>
                      </a:pPr>
                      <a:r>
                        <a:rPr lang="zh-CN" sz="1200" kern="100">
                          <a:effectLst/>
                        </a:rPr>
                        <a:t>主频</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主流配置即可</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68188230"/>
                  </a:ext>
                </a:extLst>
              </a:tr>
              <a:tr h="341942">
                <a:tc>
                  <a:txBody>
                    <a:bodyPr/>
                    <a:lstStyle/>
                    <a:p>
                      <a:pPr algn="just">
                        <a:spcAft>
                          <a:spcPts val="0"/>
                        </a:spcAft>
                      </a:pPr>
                      <a:r>
                        <a:rPr lang="zh-CN" sz="1200" kern="100">
                          <a:effectLst/>
                        </a:rPr>
                        <a:t>显卡</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分辨率</a:t>
                      </a:r>
                      <a:r>
                        <a:rPr lang="en-US" sz="1200" kern="100">
                          <a:effectLst/>
                        </a:rPr>
                        <a:t>1024*768</a:t>
                      </a:r>
                      <a:r>
                        <a:rPr lang="zh-CN" sz="1200" kern="100">
                          <a:effectLst/>
                        </a:rPr>
                        <a:t>以上</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63771024"/>
                  </a:ext>
                </a:extLst>
              </a:tr>
              <a:tr h="341942">
                <a:tc>
                  <a:txBody>
                    <a:bodyPr/>
                    <a:lstStyle/>
                    <a:p>
                      <a:pPr algn="just">
                        <a:spcAft>
                          <a:spcPts val="0"/>
                        </a:spcAft>
                      </a:pPr>
                      <a:r>
                        <a:rPr lang="zh-CN" sz="1200" kern="100">
                          <a:effectLst/>
                        </a:rPr>
                        <a:t>网卡</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dirty="0">
                          <a:effectLst/>
                        </a:rPr>
                        <a:t>浙江大学城市学院校园网、</a:t>
                      </a:r>
                      <a:r>
                        <a:rPr lang="en-US" sz="1200" kern="100" dirty="0">
                          <a:effectLst/>
                        </a:rPr>
                        <a:t>10M</a:t>
                      </a:r>
                      <a:r>
                        <a:rPr lang="zh-CN" sz="1200" kern="100" dirty="0">
                          <a:effectLst/>
                        </a:rPr>
                        <a:t>以上</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2889479"/>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13943443"/>
              </p:ext>
            </p:extLst>
          </p:nvPr>
        </p:nvGraphicFramePr>
        <p:xfrm>
          <a:off x="2665136" y="4116085"/>
          <a:ext cx="6042476" cy="1310445"/>
        </p:xfrm>
        <a:graphic>
          <a:graphicData uri="http://schemas.openxmlformats.org/drawingml/2006/table">
            <a:tbl>
              <a:tblPr>
                <a:tableStyleId>{5C22544A-7EE6-4342-B048-85BDC9FD1C3A}</a:tableStyleId>
              </a:tblPr>
              <a:tblGrid>
                <a:gridCol w="3021238">
                  <a:extLst>
                    <a:ext uri="{9D8B030D-6E8A-4147-A177-3AD203B41FA5}">
                      <a16:colId xmlns:a16="http://schemas.microsoft.com/office/drawing/2014/main" val="659026357"/>
                    </a:ext>
                  </a:extLst>
                </a:gridCol>
                <a:gridCol w="3021238">
                  <a:extLst>
                    <a:ext uri="{9D8B030D-6E8A-4147-A177-3AD203B41FA5}">
                      <a16:colId xmlns:a16="http://schemas.microsoft.com/office/drawing/2014/main" val="399402521"/>
                    </a:ext>
                  </a:extLst>
                </a:gridCol>
              </a:tblGrid>
              <a:tr h="436815">
                <a:tc>
                  <a:txBody>
                    <a:bodyPr/>
                    <a:lstStyle/>
                    <a:p>
                      <a:pPr algn="just">
                        <a:spcAft>
                          <a:spcPts val="0"/>
                        </a:spcAft>
                      </a:pPr>
                      <a:r>
                        <a:rPr lang="zh-CN" sz="1200" kern="100">
                          <a:effectLst/>
                        </a:rPr>
                        <a:t>项目</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zh-CN" sz="1200" kern="100">
                          <a:effectLst/>
                        </a:rPr>
                        <a:t>接口信息</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146566183"/>
                  </a:ext>
                </a:extLst>
              </a:tr>
              <a:tr h="436815">
                <a:tc>
                  <a:txBody>
                    <a:bodyPr/>
                    <a:lstStyle/>
                    <a:p>
                      <a:pPr algn="just">
                        <a:spcAft>
                          <a:spcPts val="0"/>
                        </a:spcAft>
                      </a:pPr>
                      <a:r>
                        <a:rPr lang="zh-CN" sz="1200" kern="100">
                          <a:effectLst/>
                        </a:rPr>
                        <a:t>操作系统</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dirty="0">
                          <a:effectLst/>
                        </a:rPr>
                        <a:t>Windows XP/7/8/10</a:t>
                      </a:r>
                      <a:r>
                        <a:rPr lang="zh-CN" sz="1200" kern="100" dirty="0">
                          <a:effectLst/>
                        </a:rPr>
                        <a:t>、</a:t>
                      </a:r>
                      <a:r>
                        <a:rPr lang="en-US" sz="1200" kern="100" dirty="0">
                          <a:effectLst/>
                        </a:rPr>
                        <a:t>Linux</a:t>
                      </a:r>
                      <a:r>
                        <a:rPr lang="zh-CN" sz="1200" kern="100" dirty="0">
                          <a:effectLst/>
                        </a:rPr>
                        <a:t>、</a:t>
                      </a:r>
                      <a:r>
                        <a:rPr lang="en-US" sz="1200" kern="100" dirty="0">
                          <a:effectLst/>
                        </a:rPr>
                        <a:t>Mac OS</a:t>
                      </a:r>
                      <a:r>
                        <a:rPr lang="zh-CN" sz="1200" kern="100" dirty="0">
                          <a:effectLst/>
                        </a:rPr>
                        <a:t>等</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62506461"/>
                  </a:ext>
                </a:extLst>
              </a:tr>
              <a:tr h="436815">
                <a:tc>
                  <a:txBody>
                    <a:bodyPr/>
                    <a:lstStyle/>
                    <a:p>
                      <a:pPr algn="just">
                        <a:spcAft>
                          <a:spcPts val="0"/>
                        </a:spcAft>
                      </a:pPr>
                      <a:r>
                        <a:rPr lang="zh-CN" sz="1200" kern="100">
                          <a:effectLst/>
                        </a:rPr>
                        <a:t>浏览器</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just">
                        <a:spcAft>
                          <a:spcPts val="0"/>
                        </a:spcAft>
                      </a:pPr>
                      <a:r>
                        <a:rPr lang="en-US" sz="1200" kern="100" dirty="0">
                          <a:effectLst/>
                        </a:rPr>
                        <a:t>IE</a:t>
                      </a:r>
                      <a:r>
                        <a:rPr lang="zh-CN" sz="1200" kern="100" dirty="0">
                          <a:effectLst/>
                        </a:rPr>
                        <a:t>、</a:t>
                      </a:r>
                      <a:r>
                        <a:rPr lang="en-US" sz="1200" kern="100" dirty="0">
                          <a:effectLst/>
                        </a:rPr>
                        <a:t>Firefox</a:t>
                      </a:r>
                      <a:r>
                        <a:rPr lang="zh-CN" sz="1200" kern="100" dirty="0">
                          <a:effectLst/>
                        </a:rPr>
                        <a:t>、</a:t>
                      </a:r>
                      <a:r>
                        <a:rPr lang="en-US" sz="1200" kern="100" dirty="0">
                          <a:effectLst/>
                        </a:rPr>
                        <a:t>Chrome</a:t>
                      </a:r>
                      <a:r>
                        <a:rPr lang="zh-CN" sz="1200" kern="100" dirty="0">
                          <a:effectLst/>
                        </a:rPr>
                        <a:t>等</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41839521"/>
                  </a:ext>
                </a:extLst>
              </a:tr>
            </a:tbl>
          </a:graphicData>
        </a:graphic>
      </p:graphicFrame>
    </p:spTree>
    <p:extLst>
      <p:ext uri="{BB962C8B-B14F-4D97-AF65-F5344CB8AC3E}">
        <p14:creationId xmlns:p14="http://schemas.microsoft.com/office/powerpoint/2010/main" val="3137977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585188" y="4094296"/>
            <a:ext cx="3558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小组分工及评价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74177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600688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627993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55457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071925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3" y="2278063"/>
            <a:ext cx="53276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1" name="组合 71"/>
          <p:cNvGrpSpPr>
            <a:grpSpLocks/>
          </p:cNvGrpSpPr>
          <p:nvPr/>
        </p:nvGrpSpPr>
        <p:grpSpPr bwMode="auto">
          <a:xfrm rot="10800000">
            <a:off x="3562350" y="4486275"/>
            <a:ext cx="1036638" cy="315913"/>
            <a:chOff x="0" y="0"/>
            <a:chExt cx="1620032" cy="504056"/>
          </a:xfrm>
        </p:grpSpPr>
        <p:sp>
          <p:nvSpPr>
            <p:cNvPr id="17457" name="直接连接符 72"/>
            <p:cNvSpPr>
              <a:spLocks noChangeShapeType="1"/>
            </p:cNvSpPr>
            <p:nvPr/>
          </p:nvSpPr>
          <p:spPr bwMode="auto">
            <a:xfrm flipV="1">
              <a:off x="0" y="0"/>
              <a:ext cx="288032" cy="504056"/>
            </a:xfrm>
            <a:prstGeom prst="line">
              <a:avLst/>
            </a:prstGeom>
            <a:noFill/>
            <a:ln w="12700">
              <a:solidFill>
                <a:srgbClr val="83BEC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直接连接符 73"/>
            <p:cNvSpPr>
              <a:spLocks noChangeShapeType="1"/>
            </p:cNvSpPr>
            <p:nvPr/>
          </p:nvSpPr>
          <p:spPr bwMode="auto">
            <a:xfrm>
              <a:off x="288032" y="0"/>
              <a:ext cx="1332000" cy="1"/>
            </a:xfrm>
            <a:prstGeom prst="line">
              <a:avLst/>
            </a:prstGeom>
            <a:noFill/>
            <a:ln w="12700">
              <a:solidFill>
                <a:srgbClr val="83BEC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2" name="组合 68"/>
          <p:cNvGrpSpPr>
            <a:grpSpLocks/>
          </p:cNvGrpSpPr>
          <p:nvPr/>
        </p:nvGrpSpPr>
        <p:grpSpPr bwMode="auto">
          <a:xfrm flipH="1">
            <a:off x="3867150" y="2205038"/>
            <a:ext cx="1274763" cy="504825"/>
            <a:chOff x="0" y="0"/>
            <a:chExt cx="1620032" cy="504056"/>
          </a:xfrm>
        </p:grpSpPr>
        <p:sp>
          <p:nvSpPr>
            <p:cNvPr id="17455" name="直接连接符 69"/>
            <p:cNvSpPr>
              <a:spLocks noChangeShapeType="1"/>
            </p:cNvSpPr>
            <p:nvPr/>
          </p:nvSpPr>
          <p:spPr bwMode="auto">
            <a:xfrm flipV="1">
              <a:off x="0" y="0"/>
              <a:ext cx="288032" cy="504056"/>
            </a:xfrm>
            <a:prstGeom prst="line">
              <a:avLst/>
            </a:prstGeom>
            <a:noFill/>
            <a:ln w="12700">
              <a:solidFill>
                <a:srgbClr val="B5D8D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直接连接符 70"/>
            <p:cNvSpPr>
              <a:spLocks noChangeShapeType="1"/>
            </p:cNvSpPr>
            <p:nvPr/>
          </p:nvSpPr>
          <p:spPr bwMode="auto">
            <a:xfrm>
              <a:off x="288032" y="0"/>
              <a:ext cx="1332000" cy="1"/>
            </a:xfrm>
            <a:prstGeom prst="line">
              <a:avLst/>
            </a:prstGeom>
            <a:noFill/>
            <a:ln w="12700">
              <a:solidFill>
                <a:srgbClr val="B5D8DA"/>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3" name="组合 28"/>
          <p:cNvGrpSpPr>
            <a:grpSpLocks/>
          </p:cNvGrpSpPr>
          <p:nvPr/>
        </p:nvGrpSpPr>
        <p:grpSpPr bwMode="auto">
          <a:xfrm>
            <a:off x="6743700" y="2206625"/>
            <a:ext cx="1619250" cy="503238"/>
            <a:chOff x="0" y="0"/>
            <a:chExt cx="1620032" cy="504056"/>
          </a:xfrm>
        </p:grpSpPr>
        <p:sp>
          <p:nvSpPr>
            <p:cNvPr id="17453" name="直接连接符 25"/>
            <p:cNvSpPr>
              <a:spLocks noChangeShapeType="1"/>
            </p:cNvSpPr>
            <p:nvPr/>
          </p:nvSpPr>
          <p:spPr bwMode="auto">
            <a:xfrm flipV="1">
              <a:off x="0" y="0"/>
              <a:ext cx="288032" cy="504056"/>
            </a:xfrm>
            <a:prstGeom prst="line">
              <a:avLst/>
            </a:prstGeom>
            <a:noFill/>
            <a:ln w="12700">
              <a:solidFill>
                <a:srgbClr val="47979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直接连接符 27"/>
            <p:cNvSpPr>
              <a:spLocks noChangeShapeType="1"/>
            </p:cNvSpPr>
            <p:nvPr/>
          </p:nvSpPr>
          <p:spPr bwMode="auto">
            <a:xfrm>
              <a:off x="288032" y="0"/>
              <a:ext cx="1332000" cy="1"/>
            </a:xfrm>
            <a:prstGeom prst="line">
              <a:avLst/>
            </a:prstGeom>
            <a:noFill/>
            <a:ln w="12700">
              <a:solidFill>
                <a:srgbClr val="479796"/>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4</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小组分工</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7422" name="组合 75"/>
          <p:cNvGrpSpPr>
            <a:grpSpLocks/>
          </p:cNvGrpSpPr>
          <p:nvPr/>
        </p:nvGrpSpPr>
        <p:grpSpPr bwMode="auto">
          <a:xfrm rot="10800000" flipH="1">
            <a:off x="7175500" y="4625975"/>
            <a:ext cx="1238250" cy="420688"/>
            <a:chOff x="0" y="0"/>
            <a:chExt cx="1620032" cy="504056"/>
          </a:xfrm>
        </p:grpSpPr>
        <p:sp>
          <p:nvSpPr>
            <p:cNvPr id="17427" name="直接连接符 76"/>
            <p:cNvSpPr>
              <a:spLocks noChangeShapeType="1"/>
            </p:cNvSpPr>
            <p:nvPr/>
          </p:nvSpPr>
          <p:spPr bwMode="auto">
            <a:xfrm flipV="1">
              <a:off x="0" y="0"/>
              <a:ext cx="288032" cy="504056"/>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直接连接符 77"/>
            <p:cNvSpPr>
              <a:spLocks noChangeShapeType="1"/>
            </p:cNvSpPr>
            <p:nvPr/>
          </p:nvSpPr>
          <p:spPr bwMode="auto">
            <a:xfrm>
              <a:off x="288032" y="0"/>
              <a:ext cx="1332000" cy="1"/>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25" name="文本框 80"/>
          <p:cNvSpPr>
            <a:spLocks noChangeArrowheads="1"/>
          </p:cNvSpPr>
          <p:nvPr/>
        </p:nvSpPr>
        <p:spPr bwMode="auto">
          <a:xfrm>
            <a:off x="4752701" y="836234"/>
            <a:ext cx="29299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陈依伦</a:t>
            </a:r>
            <a:r>
              <a:rPr lang="en-US" altLang="zh-CN" sz="2000" dirty="0" smtClean="0">
                <a:latin typeface="造字工房悦黑体验版纤细体"/>
                <a:ea typeface="造字工房悦黑体验版纤细体"/>
                <a:cs typeface="造字工房悦黑体验版纤细体"/>
                <a:sym typeface="造字工房悦黑体验版纤细体"/>
              </a:rPr>
              <a:t>90</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顺序图的绘制、数据字典的编写、</a:t>
            </a:r>
            <a:r>
              <a:rPr lang="en-US" altLang="zh-CN" sz="2000" dirty="0" smtClean="0">
                <a:latin typeface="造字工房悦黑体验版纤细体"/>
                <a:ea typeface="造字工房悦黑体验版纤细体"/>
                <a:cs typeface="造字工房悦黑体验版纤细体"/>
                <a:sym typeface="造字工房悦黑体验版纤细体"/>
              </a:rPr>
              <a:t>SRS</a:t>
            </a:r>
            <a:r>
              <a:rPr lang="zh-CN" altLang="en-US" sz="2000" dirty="0" smtClean="0">
                <a:latin typeface="造字工房悦黑体验版纤细体"/>
                <a:ea typeface="造字工房悦黑体验版纤细体"/>
                <a:cs typeface="造字工房悦黑体验版纤细体"/>
                <a:sym typeface="造字工房悦黑体验版纤细体"/>
              </a:rPr>
              <a:t>的编写、会议的记录</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1" name="文本框 80"/>
          <p:cNvSpPr>
            <a:spLocks noChangeArrowheads="1"/>
          </p:cNvSpPr>
          <p:nvPr/>
        </p:nvSpPr>
        <p:spPr bwMode="auto">
          <a:xfrm>
            <a:off x="1335364" y="1940422"/>
            <a:ext cx="27444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吕煜杰</a:t>
            </a:r>
            <a:r>
              <a:rPr lang="en-US" altLang="zh-CN" sz="2000" dirty="0" smtClean="0">
                <a:latin typeface="造字工房悦黑体验版纤细体"/>
                <a:ea typeface="造字工房悦黑体验版纤细体"/>
                <a:cs typeface="造字工房悦黑体验版纤细体"/>
                <a:sym typeface="造字工房悦黑体验版纤细体"/>
              </a:rPr>
              <a:t>88</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对话框图</a:t>
            </a:r>
            <a:r>
              <a:rPr lang="zh-CN" altLang="en-US" sz="2000" dirty="0" smtClean="0">
                <a:latin typeface="造字工房悦黑体验版纤细体"/>
                <a:ea typeface="造字工房悦黑体验版纤细体"/>
                <a:cs typeface="造字工房悦黑体验版纤细体"/>
                <a:sym typeface="造字工房悦黑体验版纤细体"/>
              </a:rPr>
              <a:t>的绘制，</a:t>
            </a:r>
            <a:r>
              <a:rPr lang="en-US" altLang="zh-CN" sz="2000" dirty="0" smtClean="0">
                <a:latin typeface="造字工房悦黑体验版纤细体"/>
                <a:ea typeface="造字工房悦黑体验版纤细体"/>
                <a:cs typeface="造字工房悦黑体验版纤细体"/>
                <a:sym typeface="造字工房悦黑体验版纤细体"/>
              </a:rPr>
              <a:t>SRS</a:t>
            </a:r>
            <a:r>
              <a:rPr lang="zh-CN" altLang="en-US" sz="2000" dirty="0" smtClean="0">
                <a:latin typeface="造字工房悦黑体验版纤细体"/>
                <a:ea typeface="造字工房悦黑体验版纤细体"/>
                <a:cs typeface="造字工房悦黑体验版纤细体"/>
                <a:sym typeface="造字工房悦黑体验版纤细体"/>
              </a:rPr>
              <a:t>的编写</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2" name="文本框 80"/>
          <p:cNvSpPr>
            <a:spLocks noChangeArrowheads="1"/>
          </p:cNvSpPr>
          <p:nvPr/>
        </p:nvSpPr>
        <p:spPr bwMode="auto">
          <a:xfrm>
            <a:off x="8615362" y="1857624"/>
            <a:ext cx="27370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马益</a:t>
            </a:r>
            <a:r>
              <a:rPr lang="zh-CN" altLang="en-US" sz="2000" dirty="0" smtClean="0">
                <a:latin typeface="造字工房悦黑体验版纤细体"/>
                <a:ea typeface="造字工房悦黑体验版纤细体"/>
                <a:cs typeface="造字工房悦黑体验版纤细体"/>
                <a:sym typeface="造字工房悦黑体验版纤细体"/>
              </a:rPr>
              <a:t>亮</a:t>
            </a:r>
            <a:r>
              <a:rPr lang="en-US" altLang="zh-CN" sz="2000" dirty="0" smtClean="0">
                <a:latin typeface="造字工房悦黑体验版纤细体"/>
                <a:ea typeface="造字工房悦黑体验版纤细体"/>
                <a:cs typeface="造字工房悦黑体验版纤细体"/>
                <a:sym typeface="造字工房悦黑体验版纤细体"/>
              </a:rPr>
              <a:t>89</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用例测试的编写，</a:t>
            </a:r>
            <a:r>
              <a:rPr lang="en-US" altLang="zh-CN" sz="2000" dirty="0" smtClean="0">
                <a:latin typeface="造字工房悦黑体验版纤细体"/>
                <a:ea typeface="造字工房悦黑体验版纤细体"/>
                <a:cs typeface="造字工房悦黑体验版纤细体"/>
                <a:sym typeface="造字工房悦黑体验版纤细体"/>
              </a:rPr>
              <a:t>SRS</a:t>
            </a:r>
            <a:r>
              <a:rPr lang="zh-CN" altLang="en-US" sz="2000" dirty="0" smtClean="0">
                <a:latin typeface="造字工房悦黑体验版纤细体"/>
                <a:ea typeface="造字工房悦黑体验版纤细体"/>
                <a:cs typeface="造字工房悦黑体验版纤细体"/>
                <a:sym typeface="造字工房悦黑体验版纤细体"/>
              </a:rPr>
              <a:t>的编写</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3" name="文本框 80"/>
          <p:cNvSpPr>
            <a:spLocks noChangeArrowheads="1"/>
          </p:cNvSpPr>
          <p:nvPr/>
        </p:nvSpPr>
        <p:spPr bwMode="auto">
          <a:xfrm>
            <a:off x="1351576" y="4451598"/>
            <a:ext cx="22107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陈佳</a:t>
            </a:r>
            <a:r>
              <a:rPr lang="zh-CN" altLang="en-US" sz="2000" dirty="0" smtClean="0">
                <a:latin typeface="造字工房悦黑体验版纤细体"/>
                <a:ea typeface="造字工房悦黑体验版纤细体"/>
                <a:cs typeface="造字工房悦黑体验版纤细体"/>
                <a:sym typeface="造字工房悦黑体验版纤细体"/>
              </a:rPr>
              <a:t>敏</a:t>
            </a:r>
            <a:r>
              <a:rPr lang="en-US" altLang="zh-CN" sz="2000" dirty="0" smtClean="0">
                <a:latin typeface="造字工房悦黑体验版纤细体"/>
                <a:ea typeface="造字工房悦黑体验版纤细体"/>
                <a:cs typeface="造字工房悦黑体验版纤细体"/>
                <a:sym typeface="造字工房悦黑体验版纤细体"/>
              </a:rPr>
              <a:t>92</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itchFamily="34" charset="0"/>
              <a:buNone/>
            </a:pPr>
            <a:r>
              <a:rPr lang="zh-CN" altLang="en-US" sz="2000" dirty="0">
                <a:latin typeface="造字工房悦黑体验版纤细体"/>
                <a:ea typeface="造字工房悦黑体验版纤细体"/>
                <a:cs typeface="造字工房悦黑体验版纤细体"/>
                <a:sym typeface="造字工房悦黑体验版纤细体"/>
              </a:rPr>
              <a:t>界面</a:t>
            </a:r>
            <a:r>
              <a:rPr lang="zh-CN" altLang="en-US" sz="2000" dirty="0" smtClean="0">
                <a:latin typeface="造字工房悦黑体验版纤细体"/>
                <a:ea typeface="造字工房悦黑体验版纤细体"/>
                <a:cs typeface="造字工房悦黑体验版纤细体"/>
                <a:sym typeface="造字工房悦黑体验版纤细体"/>
              </a:rPr>
              <a:t>原型与用户手册的制作</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
        <p:nvSpPr>
          <p:cNvPr id="54" name="文本框 80"/>
          <p:cNvSpPr>
            <a:spLocks noChangeArrowheads="1"/>
          </p:cNvSpPr>
          <p:nvPr/>
        </p:nvSpPr>
        <p:spPr bwMode="auto">
          <a:xfrm>
            <a:off x="8596982" y="4625975"/>
            <a:ext cx="24449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徐毓茜</a:t>
            </a:r>
            <a:r>
              <a:rPr lang="en-US" altLang="zh-CN" sz="2000" dirty="0" smtClean="0">
                <a:latin typeface="造字工房悦黑体验版纤细体"/>
                <a:ea typeface="造字工房悦黑体验版纤细体"/>
                <a:cs typeface="造字工房悦黑体验版纤细体"/>
                <a:sym typeface="造字工房悦黑体验版纤细体"/>
              </a:rPr>
              <a:t>91</a:t>
            </a:r>
            <a:r>
              <a:rPr lang="zh-CN" altLang="en-US" sz="2000" dirty="0" smtClean="0">
                <a:latin typeface="造字工房悦黑体验版纤细体"/>
                <a:ea typeface="造字工房悦黑体验版纤细体"/>
                <a:cs typeface="造字工房悦黑体验版纤细体"/>
                <a:sym typeface="造字工房悦黑体验版纤细体"/>
              </a:rPr>
              <a:t>分</a:t>
            </a:r>
            <a:endParaRPr lang="en-US" altLang="zh-CN" sz="2000" dirty="0" smtClean="0">
              <a:latin typeface="造字工房悦黑体验版纤细体"/>
              <a:ea typeface="造字工房悦黑体验版纤细体"/>
              <a:cs typeface="造字工房悦黑体验版纤细体"/>
              <a:sym typeface="造字工房悦黑体验版纤细体"/>
            </a:endParaRPr>
          </a:p>
          <a:p>
            <a:pPr algn="ctr" eaLnBrk="1" hangingPunct="1">
              <a:buFont typeface="Arial" pitchFamily="34" charset="0"/>
              <a:buNone/>
            </a:pPr>
            <a:r>
              <a:rPr lang="zh-CN" altLang="en-US" sz="2000" dirty="0" smtClean="0">
                <a:latin typeface="造字工房悦黑体验版纤细体"/>
                <a:ea typeface="造字工房悦黑体验版纤细体"/>
                <a:cs typeface="造字工房悦黑体验版纤细体"/>
                <a:sym typeface="造字工房悦黑体验版纤细体"/>
              </a:rPr>
              <a:t>用例描述、</a:t>
            </a:r>
            <a:r>
              <a:rPr lang="en-US" altLang="zh-CN" sz="2000" dirty="0" smtClean="0">
                <a:latin typeface="造字工房悦黑体验版纤细体"/>
                <a:ea typeface="造字工房悦黑体验版纤细体"/>
                <a:cs typeface="造字工房悦黑体验版纤细体"/>
                <a:sym typeface="造字工房悦黑体验版纤细体"/>
              </a:rPr>
              <a:t>SRS</a:t>
            </a:r>
            <a:r>
              <a:rPr lang="zh-CN" altLang="en-US" sz="2000" dirty="0" smtClean="0">
                <a:latin typeface="造字工房悦黑体验版纤细体"/>
                <a:ea typeface="造字工房悦黑体验版纤细体"/>
                <a:cs typeface="造字工房悦黑体验版纤细体"/>
                <a:sym typeface="造字工房悦黑体验版纤细体"/>
              </a:rPr>
              <a:t>的编写，用例图的绘制</a:t>
            </a:r>
            <a:endParaRPr lang="zh-CN" altLang="en-US" sz="20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p:cNvPicPr>
            <a:picLocks noChangeAspect="1"/>
          </p:cNvPicPr>
          <p:nvPr/>
        </p:nvPicPr>
        <p:blipFill>
          <a:blip r:embed="rId3"/>
          <a:stretch>
            <a:fillRect/>
          </a:stretch>
        </p:blipFill>
        <p:spPr>
          <a:xfrm>
            <a:off x="1612632" y="2414233"/>
            <a:ext cx="2342097" cy="1894242"/>
          </a:xfrm>
          <a:prstGeom prst="rect">
            <a:avLst/>
          </a:prstGeom>
        </p:spPr>
      </p:pic>
      <p:sp>
        <p:nvSpPr>
          <p:cNvPr id="16" name="文本框 3"/>
          <p:cNvSpPr>
            <a:spLocks noChangeArrowheads="1"/>
          </p:cNvSpPr>
          <p:nvPr/>
        </p:nvSpPr>
        <p:spPr bwMode="auto">
          <a:xfrm>
            <a:off x="4943904" y="4005048"/>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谢谢观赏！</a:t>
            </a:r>
            <a:r>
              <a:rPr lang="en-US" altLang="zh-CN" sz="4400" dirty="0" smtClean="0">
                <a:solidFill>
                  <a:srgbClr val="7F7F7F"/>
                </a:solidFill>
                <a:latin typeface="造字工房悦黑体验版纤细体"/>
                <a:ea typeface="造字工房悦黑体验版纤细体"/>
                <a:cs typeface="造字工房悦黑体验版纤细体"/>
                <a:sym typeface="造字工房悦黑体验版纤细体"/>
              </a:rPr>
              <a:t>-G16</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微软雅黑" pitchFamily="34" charset="-122"/>
                <a:ea typeface="造字工房悦黑体验版纤细体"/>
                <a:cs typeface="造字工房悦黑体验版纤细体"/>
                <a:sym typeface="造字工房悦黑体验版纤细体"/>
              </a:rPr>
              <a:t>需求确认</a:t>
            </a:r>
            <a:endParaRPr lang="zh-CN" altLang="en-US" sz="4400" dirty="0">
              <a:solidFill>
                <a:srgbClr val="7F7F7F"/>
              </a:solidFill>
              <a:latin typeface="微软雅黑"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9552288"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8" name="任意多边形 22"/>
          <p:cNvSpPr>
            <a:spLocks noChangeArrowheads="1"/>
          </p:cNvSpPr>
          <p:nvPr/>
        </p:nvSpPr>
        <p:spPr bwMode="auto">
          <a:xfrm>
            <a:off x="9660238" y="2870200"/>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2" name="矩形 1"/>
          <p:cNvSpPr/>
          <p:nvPr/>
        </p:nvSpPr>
        <p:spPr>
          <a:xfrm>
            <a:off x="2554512" y="2024022"/>
            <a:ext cx="6624552" cy="1908215"/>
          </a:xfrm>
          <a:prstGeom prst="rect">
            <a:avLst/>
          </a:prstGeom>
        </p:spPr>
        <p:txBody>
          <a:bodyPr wrap="square">
            <a:spAutoFit/>
          </a:bodyPr>
          <a:lstStyle/>
          <a:p>
            <a:pPr indent="266700" algn="just">
              <a:spcAft>
                <a:spcPts val="0"/>
              </a:spcAft>
            </a:pPr>
            <a:r>
              <a:rPr lang="zh-CN" altLang="en-US" sz="2800" kern="100" dirty="0" smtClean="0">
                <a:latin typeface="+mn-ea"/>
                <a:ea typeface="+mn-ea"/>
                <a:cs typeface="Times New Roman" panose="02020603050405020304" pitchFamily="18" charset="0"/>
              </a:rPr>
              <a:t>编写</a:t>
            </a:r>
            <a:r>
              <a:rPr lang="en-US" altLang="zh-CN" sz="2800" kern="100" dirty="0" smtClean="0">
                <a:latin typeface="+mn-ea"/>
                <a:ea typeface="+mn-ea"/>
                <a:cs typeface="Times New Roman" panose="02020603050405020304" pitchFamily="18" charset="0"/>
              </a:rPr>
              <a:t>《SRS》</a:t>
            </a:r>
            <a:r>
              <a:rPr lang="zh-CN" altLang="en-US" sz="2800" kern="100" dirty="0" smtClean="0">
                <a:latin typeface="+mn-ea"/>
                <a:ea typeface="+mn-ea"/>
                <a:cs typeface="Times New Roman" panose="02020603050405020304" pitchFamily="18" charset="0"/>
              </a:rPr>
              <a:t>目的</a:t>
            </a:r>
            <a:endParaRPr lang="en-US" altLang="zh-CN" sz="2800" kern="100" dirty="0" smtClean="0">
              <a:latin typeface="+mn-ea"/>
              <a:ea typeface="+mn-ea"/>
              <a:cs typeface="Times New Roman" panose="02020603050405020304" pitchFamily="18" charset="0"/>
            </a:endParaRPr>
          </a:p>
          <a:p>
            <a:pPr indent="266700" algn="just">
              <a:spcAft>
                <a:spcPts val="0"/>
              </a:spcAft>
            </a:pPr>
            <a:r>
              <a:rPr lang="zh-CN" altLang="zh-CN" kern="100" dirty="0" smtClean="0">
                <a:latin typeface="+mn-ea"/>
                <a:ea typeface="+mn-ea"/>
                <a:cs typeface="Times New Roman" panose="02020603050405020304" pitchFamily="18" charset="0"/>
              </a:rPr>
              <a:t>本需求规格说明书对“基于项目的案例教学系统”做了全面的用户需求分析，包括了</a:t>
            </a:r>
            <a:r>
              <a:rPr lang="zh-CN" altLang="en-US" kern="100" dirty="0" smtClean="0">
                <a:latin typeface="+mn-ea"/>
                <a:ea typeface="+mn-ea"/>
                <a:cs typeface="Times New Roman" panose="02020603050405020304" pitchFamily="18" charset="0"/>
              </a:rPr>
              <a:t>指导者</a:t>
            </a:r>
            <a:r>
              <a:rPr lang="zh-CN" altLang="zh-CN" kern="100" dirty="0" smtClean="0">
                <a:latin typeface="+mn-ea"/>
                <a:ea typeface="+mn-ea"/>
                <a:cs typeface="Times New Roman" panose="02020603050405020304" pitchFamily="18" charset="0"/>
              </a:rPr>
              <a:t>，</a:t>
            </a:r>
            <a:r>
              <a:rPr lang="zh-CN" altLang="en-US" kern="100" dirty="0" smtClean="0">
                <a:latin typeface="+mn-ea"/>
                <a:ea typeface="+mn-ea"/>
                <a:cs typeface="Times New Roman" panose="02020603050405020304" pitchFamily="18" charset="0"/>
              </a:rPr>
              <a:t>学习者</a:t>
            </a:r>
            <a:r>
              <a:rPr lang="zh-CN" altLang="zh-CN" kern="100" dirty="0" smtClean="0">
                <a:latin typeface="+mn-ea"/>
                <a:ea typeface="+mn-ea"/>
                <a:cs typeface="Times New Roman" panose="02020603050405020304" pitchFamily="18" charset="0"/>
              </a:rPr>
              <a:t>，管理员，游客。明确软件必要的功能性需求以及非功能性需求，界面以及用例，使研究人员和开发人员能够清楚的了解该系统的功能与用户需求，并以此为依据对之后的后续工作起一个参照和标准的作用。</a:t>
            </a:r>
            <a:endParaRPr lang="zh-CN" altLang="zh-CN" sz="1400" kern="100" dirty="0">
              <a:latin typeface="+mn-ea"/>
              <a:ea typeface="+mn-ea"/>
              <a:cs typeface="Times New Roman" panose="02020603050405020304" pitchFamily="18" charset="0"/>
            </a:endParaRPr>
          </a:p>
        </p:txBody>
      </p:sp>
      <p:sp>
        <p:nvSpPr>
          <p:cNvPr id="3" name="矩形 2"/>
          <p:cNvSpPr/>
          <p:nvPr/>
        </p:nvSpPr>
        <p:spPr>
          <a:xfrm>
            <a:off x="2636645" y="4109878"/>
            <a:ext cx="2698175" cy="523220"/>
          </a:xfrm>
          <a:prstGeom prst="rect">
            <a:avLst/>
          </a:prstGeom>
        </p:spPr>
        <p:txBody>
          <a:bodyPr wrap="none">
            <a:spAutoFit/>
          </a:bodyPr>
          <a:lstStyle/>
          <a:p>
            <a:pPr algn="ctr" eaLnBrk="1" hangingPunct="1"/>
            <a:r>
              <a:rPr lang="en-US" altLang="zh-CN" sz="2800" dirty="0">
                <a:cs typeface="Arial" panose="020B0604020202020204" pitchFamily="34" charset="0"/>
              </a:rPr>
              <a:t>《</a:t>
            </a:r>
            <a:r>
              <a:rPr lang="zh-CN" altLang="en-US" sz="2800" dirty="0">
                <a:cs typeface="Arial" panose="020B0604020202020204" pitchFamily="34" charset="0"/>
              </a:rPr>
              <a:t>愿景与范围</a:t>
            </a:r>
            <a:r>
              <a:rPr lang="en-US" altLang="zh-CN" sz="2800" dirty="0">
                <a:cs typeface="Arial" panose="020B0604020202020204" pitchFamily="34" charset="0"/>
              </a:rPr>
              <a:t>》</a:t>
            </a:r>
            <a:endParaRPr lang="zh-CN" altLang="en-US" sz="2800" dirty="0">
              <a:cs typeface="Arial" panose="020B0604020202020204" pitchFamily="34" charset="0"/>
            </a:endParaRPr>
          </a:p>
        </p:txBody>
      </p:sp>
      <p:sp>
        <p:nvSpPr>
          <p:cNvPr id="19" name="矩形 34"/>
          <p:cNvSpPr>
            <a:spLocks noChangeArrowheads="1"/>
          </p:cNvSpPr>
          <p:nvPr/>
        </p:nvSpPr>
        <p:spPr bwMode="auto">
          <a:xfrm>
            <a:off x="2737007" y="4811043"/>
            <a:ext cx="5195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dirty="0" smtClean="0">
                <a:latin typeface="Arial" panose="020B0604020202020204" pitchFamily="34" charset="0"/>
              </a:rPr>
              <a:t>定义项目的目标及实现范围。</a:t>
            </a:r>
            <a:endParaRPr lang="zh-CN" altLang="en-US"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微软雅黑" pitchFamily="34" charset="-122"/>
                <a:ea typeface="造字工房悦黑体验版纤细体"/>
                <a:cs typeface="造字工房悦黑体验版纤细体"/>
                <a:sym typeface="造字工房悦黑体验版纤细体"/>
              </a:rPr>
              <a:t>需求确认</a:t>
            </a:r>
            <a:endParaRPr lang="zh-CN" altLang="en-US" sz="4400" dirty="0">
              <a:solidFill>
                <a:srgbClr val="7F7F7F"/>
              </a:solidFill>
              <a:latin typeface="微软雅黑"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037" y="1484838"/>
            <a:ext cx="8064672" cy="4905006"/>
          </a:xfrm>
          <a:prstGeom prst="rect">
            <a:avLst/>
          </a:prstGeom>
        </p:spPr>
      </p:pic>
    </p:spTree>
    <p:extLst>
      <p:ext uri="{BB962C8B-B14F-4D97-AF65-F5344CB8AC3E}">
        <p14:creationId xmlns:p14="http://schemas.microsoft.com/office/powerpoint/2010/main" val="2960416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微软雅黑" pitchFamily="34" charset="-122"/>
                <a:ea typeface="造字工房悦黑体验版纤细体"/>
                <a:cs typeface="造字工房悦黑体验版纤细体"/>
                <a:sym typeface="造字工房悦黑体验版纤细体"/>
              </a:rPr>
              <a:t>需求确认</a:t>
            </a:r>
            <a:endParaRPr lang="zh-CN" altLang="en-US" sz="4400" dirty="0">
              <a:solidFill>
                <a:srgbClr val="7F7F7F"/>
              </a:solidFill>
              <a:latin typeface="微软雅黑"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p:cNvPicPr>
            <a:picLocks noChangeAspect="1"/>
          </p:cNvPicPr>
          <p:nvPr/>
        </p:nvPicPr>
        <p:blipFill>
          <a:blip r:embed="rId2"/>
          <a:stretch>
            <a:fillRect/>
          </a:stretch>
        </p:blipFill>
        <p:spPr>
          <a:xfrm>
            <a:off x="3143754" y="1570429"/>
            <a:ext cx="6685191" cy="4691867"/>
          </a:xfrm>
          <a:prstGeom prst="rect">
            <a:avLst/>
          </a:prstGeom>
        </p:spPr>
      </p:pic>
    </p:spTree>
    <p:extLst>
      <p:ext uri="{BB962C8B-B14F-4D97-AF65-F5344CB8AC3E}">
        <p14:creationId xmlns:p14="http://schemas.microsoft.com/office/powerpoint/2010/main" val="1002506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a:t>
            </a:r>
          </a:p>
        </p:txBody>
      </p:sp>
      <p:sp>
        <p:nvSpPr>
          <p:cNvPr id="22533"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3" name="组合 40"/>
          <p:cNvGrpSpPr>
            <a:grpSpLocks/>
          </p:cNvGrpSpPr>
          <p:nvPr/>
        </p:nvGrpSpPr>
        <p:grpSpPr bwMode="auto">
          <a:xfrm>
            <a:off x="398463" y="1587500"/>
            <a:ext cx="2924175" cy="4630738"/>
            <a:chOff x="-9526" y="0"/>
            <a:chExt cx="2924400" cy="4629838"/>
          </a:xfrm>
        </p:grpSpPr>
        <p:sp>
          <p:nvSpPr>
            <p:cNvPr id="14" name="矩形 1"/>
            <p:cNvSpPr>
              <a:spLocks noChangeArrowheads="1"/>
            </p:cNvSpPr>
            <p:nvPr/>
          </p:nvSpPr>
          <p:spPr bwMode="auto">
            <a:xfrm>
              <a:off x="-9526" y="750742"/>
              <a:ext cx="2914874" cy="387909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从专业相关学生</a:t>
              </a:r>
              <a:r>
                <a:rPr lang="zh-CN" altLang="en-US" sz="2400" dirty="0">
                  <a:solidFill>
                    <a:srgbClr val="132F55"/>
                  </a:solidFill>
                </a:rPr>
                <a:t>的角度同附近的学生一同探讨决定并提出学生方的需求与界面的要求。</a:t>
              </a:r>
            </a:p>
          </p:txBody>
        </p:sp>
        <p:grpSp>
          <p:nvGrpSpPr>
            <p:cNvPr id="15" name="组合 36"/>
            <p:cNvGrpSpPr>
              <a:grpSpLocks/>
            </p:cNvGrpSpPr>
            <p:nvPr/>
          </p:nvGrpSpPr>
          <p:grpSpPr bwMode="auto">
            <a:xfrm>
              <a:off x="0" y="0"/>
              <a:ext cx="2914874" cy="690429"/>
              <a:chOff x="0" y="0"/>
              <a:chExt cx="2914874" cy="690429"/>
            </a:xfrm>
          </p:grpSpPr>
          <p:sp>
            <p:nvSpPr>
              <p:cNvPr id="16" name="矩形 16"/>
              <p:cNvSpPr>
                <a:spLocks noChangeArrowheads="1"/>
              </p:cNvSpPr>
              <p:nvPr/>
            </p:nvSpPr>
            <p:spPr bwMode="auto">
              <a:xfrm>
                <a:off x="0" y="0"/>
                <a:ext cx="2914874" cy="690429"/>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7" name="文本框 24"/>
              <p:cNvSpPr txBox="1">
                <a:spLocks noChangeArrowheads="1"/>
              </p:cNvSpPr>
              <p:nvPr/>
            </p:nvSpPr>
            <p:spPr bwMode="auto">
              <a:xfrm>
                <a:off x="157798" y="134430"/>
                <a:ext cx="2629757" cy="4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专业学习者代表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18" name="组合 41"/>
          <p:cNvGrpSpPr>
            <a:grpSpLocks/>
          </p:cNvGrpSpPr>
          <p:nvPr/>
        </p:nvGrpSpPr>
        <p:grpSpPr bwMode="auto">
          <a:xfrm>
            <a:off x="3371850" y="1587500"/>
            <a:ext cx="2771775" cy="4630738"/>
            <a:chOff x="0" y="0"/>
            <a:chExt cx="2772000" cy="3818783"/>
          </a:xfrm>
        </p:grpSpPr>
        <p:sp>
          <p:nvSpPr>
            <p:cNvPr id="19" name="矩形 8"/>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从非本专业学生的角度同附近的学生一同探讨决定并提出学生方的需求与界面的要求。</a:t>
              </a:r>
              <a:endParaRPr lang="zh-CN" altLang="en-US" sz="2400" dirty="0">
                <a:solidFill>
                  <a:srgbClr val="132F55"/>
                </a:solidFill>
              </a:endParaRPr>
            </a:p>
          </p:txBody>
        </p:sp>
        <p:grpSp>
          <p:nvGrpSpPr>
            <p:cNvPr id="20" name="组合 37"/>
            <p:cNvGrpSpPr>
              <a:grpSpLocks/>
            </p:cNvGrpSpPr>
            <p:nvPr/>
          </p:nvGrpSpPr>
          <p:grpSpPr bwMode="auto">
            <a:xfrm>
              <a:off x="0" y="0"/>
              <a:ext cx="2772000" cy="569479"/>
              <a:chOff x="0" y="0"/>
              <a:chExt cx="2772000" cy="569479"/>
            </a:xfrm>
          </p:grpSpPr>
          <p:sp>
            <p:nvSpPr>
              <p:cNvPr id="21" name="矩形 17"/>
              <p:cNvSpPr>
                <a:spLocks noChangeArrowheads="1"/>
              </p:cNvSpPr>
              <p:nvPr/>
            </p:nvSpPr>
            <p:spPr bwMode="auto">
              <a:xfrm>
                <a:off x="0" y="0"/>
                <a:ext cx="2772000" cy="569479"/>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2" name="文本框 25"/>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a:solidFill>
                      <a:srgbClr val="132F55"/>
                    </a:solidFill>
                    <a:latin typeface="Arial" panose="020B0604020202020204" pitchFamily="34" charset="0"/>
                    <a:cs typeface="Arial" panose="020B0604020202020204" pitchFamily="34" charset="0"/>
                  </a:rPr>
                  <a:t>非</a:t>
                </a:r>
                <a:r>
                  <a:rPr lang="zh-CN" altLang="en-US" sz="2400" dirty="0" smtClean="0">
                    <a:solidFill>
                      <a:srgbClr val="132F55"/>
                    </a:solidFill>
                    <a:latin typeface="Arial" panose="020B0604020202020204" pitchFamily="34" charset="0"/>
                    <a:cs typeface="Arial" panose="020B0604020202020204" pitchFamily="34" charset="0"/>
                  </a:rPr>
                  <a:t>专业学习者代表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23" name="组合 42"/>
          <p:cNvGrpSpPr>
            <a:grpSpLocks/>
          </p:cNvGrpSpPr>
          <p:nvPr/>
        </p:nvGrpSpPr>
        <p:grpSpPr bwMode="auto">
          <a:xfrm>
            <a:off x="6191250" y="1587501"/>
            <a:ext cx="2771775" cy="4630737"/>
            <a:chOff x="0" y="1"/>
            <a:chExt cx="2772000" cy="3818782"/>
          </a:xfrm>
        </p:grpSpPr>
        <p:sp>
          <p:nvSpPr>
            <p:cNvPr id="24" name="矩形 10"/>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zh-CN" altLang="en-US" sz="2400" dirty="0" smtClean="0">
                  <a:solidFill>
                    <a:srgbClr val="132F55"/>
                  </a:solidFill>
                </a:rPr>
                <a:t>         同分析师交流与沟通，提出指导者的需求，在开发过程中发现和总结存在的问题和弊端并审查最终结果。</a:t>
              </a:r>
            </a:p>
          </p:txBody>
        </p:sp>
        <p:grpSp>
          <p:nvGrpSpPr>
            <p:cNvPr id="25" name="组合 38"/>
            <p:cNvGrpSpPr>
              <a:grpSpLocks/>
            </p:cNvGrpSpPr>
            <p:nvPr/>
          </p:nvGrpSpPr>
          <p:grpSpPr bwMode="auto">
            <a:xfrm>
              <a:off x="0" y="1"/>
              <a:ext cx="2772000" cy="569478"/>
              <a:chOff x="0" y="1"/>
              <a:chExt cx="2772000" cy="569478"/>
            </a:xfrm>
          </p:grpSpPr>
          <p:sp>
            <p:nvSpPr>
              <p:cNvPr id="26" name="矩形 18"/>
              <p:cNvSpPr>
                <a:spLocks noChangeArrowheads="1"/>
              </p:cNvSpPr>
              <p:nvPr/>
            </p:nvSpPr>
            <p:spPr bwMode="auto">
              <a:xfrm>
                <a:off x="0" y="1"/>
                <a:ext cx="2772000" cy="569478"/>
              </a:xfrm>
              <a:prstGeom prst="rect">
                <a:avLst/>
              </a:prstGeom>
              <a:solidFill>
                <a:schemeClr val="bg1">
                  <a:alpha val="8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7" name="文本框 26"/>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a:solidFill>
                      <a:srgbClr val="132F55"/>
                    </a:solidFill>
                    <a:latin typeface="Arial" panose="020B0604020202020204" pitchFamily="34" charset="0"/>
                    <a:cs typeface="Arial" panose="020B0604020202020204" pitchFamily="34" charset="0"/>
                  </a:rPr>
                  <a:t>指导者</a:t>
                </a:r>
                <a:r>
                  <a:rPr lang="zh-CN" altLang="en-US" sz="2400" dirty="0" smtClean="0">
                    <a:solidFill>
                      <a:srgbClr val="132F55"/>
                    </a:solidFill>
                    <a:latin typeface="Arial" panose="020B0604020202020204" pitchFamily="34" charset="0"/>
                    <a:cs typeface="Arial" panose="020B0604020202020204" pitchFamily="34" charset="0"/>
                  </a:rPr>
                  <a:t>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grpSp>
        <p:nvGrpSpPr>
          <p:cNvPr id="28" name="组合 43"/>
          <p:cNvGrpSpPr>
            <a:grpSpLocks/>
          </p:cNvGrpSpPr>
          <p:nvPr/>
        </p:nvGrpSpPr>
        <p:grpSpPr bwMode="auto">
          <a:xfrm>
            <a:off x="9012238" y="1587501"/>
            <a:ext cx="2771775" cy="4630737"/>
            <a:chOff x="0" y="1"/>
            <a:chExt cx="2772000" cy="3818782"/>
          </a:xfrm>
        </p:grpSpPr>
        <p:sp>
          <p:nvSpPr>
            <p:cNvPr id="29" name="矩形 13"/>
            <p:cNvSpPr>
              <a:spLocks noChangeArrowheads="1"/>
            </p:cNvSpPr>
            <p:nvPr/>
          </p:nvSpPr>
          <p:spPr bwMode="auto">
            <a:xfrm>
              <a:off x="0" y="619227"/>
              <a:ext cx="2772000" cy="3199556"/>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zh-CN" altLang="en-US" sz="2400" dirty="0" smtClean="0">
                  <a:solidFill>
                    <a:srgbClr val="132F55"/>
                  </a:solidFill>
                </a:rPr>
                <a:t>         以管理员的身份提出需求并拟定好设计方案，发现过程中的问题并提出。</a:t>
              </a:r>
            </a:p>
          </p:txBody>
        </p:sp>
        <p:grpSp>
          <p:nvGrpSpPr>
            <p:cNvPr id="30" name="组合 39"/>
            <p:cNvGrpSpPr>
              <a:grpSpLocks/>
            </p:cNvGrpSpPr>
            <p:nvPr/>
          </p:nvGrpSpPr>
          <p:grpSpPr bwMode="auto">
            <a:xfrm>
              <a:off x="0" y="1"/>
              <a:ext cx="2772000" cy="569478"/>
              <a:chOff x="0" y="1"/>
              <a:chExt cx="2772000" cy="569478"/>
            </a:xfrm>
          </p:grpSpPr>
          <p:sp>
            <p:nvSpPr>
              <p:cNvPr id="31" name="矩形 19"/>
              <p:cNvSpPr>
                <a:spLocks noChangeArrowheads="1"/>
              </p:cNvSpPr>
              <p:nvPr/>
            </p:nvSpPr>
            <p:spPr bwMode="auto">
              <a:xfrm>
                <a:off x="0" y="1"/>
                <a:ext cx="2772000" cy="569478"/>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2" name="文本框 27"/>
              <p:cNvSpPr txBox="1">
                <a:spLocks noChangeArrowheads="1"/>
              </p:cNvSpPr>
              <p:nvPr/>
            </p:nvSpPr>
            <p:spPr bwMode="auto">
              <a:xfrm>
                <a:off x="71121" y="134430"/>
                <a:ext cx="2629757" cy="38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管理员代表</a:t>
                </a:r>
                <a:endParaRPr lang="zh-CN" altLang="en-US" sz="2400" dirty="0">
                  <a:solidFill>
                    <a:srgbClr val="132F55"/>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35263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left)">
                                      <p:cBhvr>
                                        <p:cTn id="8" dur="500"/>
                                        <p:tgtEl>
                                          <p:spTgt spid="1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nodeType="after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ppt_x</p:attrName>
                                        </p:attrNameLst>
                                      </p:cBhvr>
                                      <p:tavLst>
                                        <p:tav tm="0">
                                          <p:val>
                                            <p:strVal val="#ppt_x-#ppt_w*1.125000"/>
                                          </p:val>
                                        </p:tav>
                                        <p:tav tm="100000">
                                          <p:val>
                                            <p:strVal val="#ppt_x"/>
                                          </p:val>
                                        </p:tav>
                                      </p:tavLst>
                                    </p:anim>
                                    <p:animEffect transition="in" filter="wipe(right)">
                                      <p:cBhvr>
                                        <p:cTn id="18" dur="500"/>
                                        <p:tgtEl>
                                          <p:spTgt spid="23"/>
                                        </p:tgtEl>
                                      </p:cBhvr>
                                    </p:animEffect>
                                  </p:childTnLst>
                                </p:cTn>
                              </p:par>
                            </p:childTnLst>
                          </p:cTn>
                        </p:par>
                        <p:par>
                          <p:cTn id="19" fill="hold">
                            <p:stCondLst>
                              <p:cond delay="1750"/>
                            </p:stCondLst>
                            <p:childTnLst>
                              <p:par>
                                <p:cTn id="20" presetID="12" presetClass="entr" presetSubtype="8" fill="hold" nodeType="afterEffect">
                                  <p:stCondLst>
                                    <p:cond delay="50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p:tgtEl>
                                          <p:spTgt spid="28"/>
                                        </p:tgtEl>
                                        <p:attrNameLst>
                                          <p:attrName>ppt_x</p:attrName>
                                        </p:attrNameLst>
                                      </p:cBhvr>
                                      <p:tavLst>
                                        <p:tav tm="0">
                                          <p:val>
                                            <p:strVal val="#ppt_x-#ppt_w*1.125000"/>
                                          </p:val>
                                        </p:tav>
                                        <p:tav tm="100000">
                                          <p:val>
                                            <p:strVal val="#ppt_x"/>
                                          </p:val>
                                        </p:tav>
                                      </p:tavLst>
                                    </p:anim>
                                    <p:animEffect transition="in" filter="wipe(right)">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rPr>
              <a:t>各用户代表</a:t>
            </a:r>
          </a:p>
        </p:txBody>
      </p:sp>
      <p:sp>
        <p:nvSpPr>
          <p:cNvPr id="22533"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3" name="矩形 1"/>
          <p:cNvSpPr>
            <a:spLocks noChangeArrowheads="1"/>
          </p:cNvSpPr>
          <p:nvPr/>
        </p:nvSpPr>
        <p:spPr bwMode="auto">
          <a:xfrm>
            <a:off x="1320305" y="2294369"/>
            <a:ext cx="2914650" cy="3879850"/>
          </a:xfrm>
          <a:prstGeom prst="rect">
            <a:avLst/>
          </a:prstGeom>
          <a:solidFill>
            <a:srgbClr val="DCDFE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zh-CN" altLang="en-US" sz="2400" dirty="0" smtClean="0">
                <a:solidFill>
                  <a:srgbClr val="132F55"/>
                </a:solidFill>
              </a:rPr>
              <a:t>         以游客的角度总结游客方的需求并提出。</a:t>
            </a:r>
            <a:endParaRPr lang="zh-CN" altLang="en-US" sz="2400" dirty="0">
              <a:solidFill>
                <a:srgbClr val="132F55"/>
              </a:solidFill>
            </a:endParaRPr>
          </a:p>
        </p:txBody>
      </p:sp>
      <p:sp>
        <p:nvSpPr>
          <p:cNvPr id="34" name="文本框 24"/>
          <p:cNvSpPr txBox="1">
            <a:spLocks noChangeArrowheads="1"/>
          </p:cNvSpPr>
          <p:nvPr/>
        </p:nvSpPr>
        <p:spPr bwMode="auto">
          <a:xfrm>
            <a:off x="1487616" y="1677937"/>
            <a:ext cx="2629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132F55"/>
                </a:solidFill>
                <a:latin typeface="Arial" panose="020B0604020202020204" pitchFamily="34" charset="0"/>
                <a:cs typeface="Arial" panose="020B0604020202020204" pitchFamily="34" charset="0"/>
              </a:rPr>
              <a:t>游客代表</a:t>
            </a:r>
            <a:endParaRPr lang="zh-CN" altLang="en-US" sz="2400" dirty="0">
              <a:solidFill>
                <a:srgbClr val="132F55"/>
              </a:solidFill>
              <a:latin typeface="Arial" panose="020B0604020202020204" pitchFamily="34" charset="0"/>
              <a:cs typeface="Arial" panose="020B0604020202020204" pitchFamily="34" charset="0"/>
            </a:endParaRPr>
          </a:p>
        </p:txBody>
      </p:sp>
      <p:sp>
        <p:nvSpPr>
          <p:cNvPr id="36" name="文本框 94"/>
          <p:cNvSpPr txBox="1">
            <a:spLocks noChangeArrowheads="1"/>
          </p:cNvSpPr>
          <p:nvPr/>
        </p:nvSpPr>
        <p:spPr bwMode="auto">
          <a:xfrm>
            <a:off x="8472198" y="2569517"/>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骆一辉</a:t>
            </a:r>
            <a:endParaRPr lang="zh-CN" altLang="en-US" sz="2400" b="1" dirty="0">
              <a:latin typeface="Arial" panose="020B0604020202020204" pitchFamily="34" charset="0"/>
              <a:cs typeface="Arial" panose="020B0604020202020204" pitchFamily="34" charset="0"/>
            </a:endParaRPr>
          </a:p>
        </p:txBody>
      </p:sp>
      <p:sp>
        <p:nvSpPr>
          <p:cNvPr id="37" name="任意多边形 95"/>
          <p:cNvSpPr>
            <a:spLocks/>
          </p:cNvSpPr>
          <p:nvPr/>
        </p:nvSpPr>
        <p:spPr bwMode="auto">
          <a:xfrm>
            <a:off x="8573798" y="3047377"/>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8" name="文本框 96"/>
          <p:cNvSpPr txBox="1">
            <a:spLocks noChangeArrowheads="1"/>
          </p:cNvSpPr>
          <p:nvPr/>
        </p:nvSpPr>
        <p:spPr bwMode="auto">
          <a:xfrm>
            <a:off x="8811923" y="2972742"/>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游客用户代表</a:t>
            </a:r>
            <a:endParaRPr lang="zh-CN" altLang="en-US" sz="1600" dirty="0">
              <a:latin typeface="Arial" panose="020B0604020202020204" pitchFamily="34" charset="0"/>
              <a:cs typeface="Arial" panose="020B0604020202020204" pitchFamily="34" charset="0"/>
            </a:endParaRPr>
          </a:p>
        </p:txBody>
      </p:sp>
      <p:grpSp>
        <p:nvGrpSpPr>
          <p:cNvPr id="39" name="组合 126"/>
          <p:cNvGrpSpPr>
            <a:grpSpLocks/>
          </p:cNvGrpSpPr>
          <p:nvPr/>
        </p:nvGrpSpPr>
        <p:grpSpPr bwMode="auto">
          <a:xfrm>
            <a:off x="8573798" y="3645553"/>
            <a:ext cx="269875" cy="691416"/>
            <a:chOff x="0" y="421260"/>
            <a:chExt cx="269890" cy="691151"/>
          </a:xfrm>
        </p:grpSpPr>
        <p:grpSp>
          <p:nvGrpSpPr>
            <p:cNvPr id="40" name="组合 98"/>
            <p:cNvGrpSpPr>
              <a:grpSpLocks/>
            </p:cNvGrpSpPr>
            <p:nvPr/>
          </p:nvGrpSpPr>
          <p:grpSpPr bwMode="auto">
            <a:xfrm>
              <a:off x="0" y="421260"/>
              <a:ext cx="269890" cy="269890"/>
              <a:chOff x="0" y="0"/>
              <a:chExt cx="269890" cy="269890"/>
            </a:xfrm>
          </p:grpSpPr>
          <p:sp>
            <p:nvSpPr>
              <p:cNvPr id="44" name="圆角矩形 115"/>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45"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99"/>
            <p:cNvGrpSpPr>
              <a:grpSpLocks/>
            </p:cNvGrpSpPr>
            <p:nvPr/>
          </p:nvGrpSpPr>
          <p:grpSpPr bwMode="auto">
            <a:xfrm>
              <a:off x="0" y="842521"/>
              <a:ext cx="269890" cy="269890"/>
              <a:chOff x="0" y="0"/>
              <a:chExt cx="269890" cy="269890"/>
            </a:xfrm>
          </p:grpSpPr>
          <p:sp>
            <p:nvSpPr>
              <p:cNvPr id="42" name="圆角矩形 109"/>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43" name="组合 1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0"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6" name="组合 130"/>
          <p:cNvGrpSpPr>
            <a:grpSpLocks/>
          </p:cNvGrpSpPr>
          <p:nvPr/>
        </p:nvGrpSpPr>
        <p:grpSpPr bwMode="auto">
          <a:xfrm>
            <a:off x="8945272" y="3706730"/>
            <a:ext cx="2435226" cy="587376"/>
            <a:chOff x="-1" y="420943"/>
            <a:chExt cx="2435180" cy="587735"/>
          </a:xfrm>
        </p:grpSpPr>
        <p:grpSp>
          <p:nvGrpSpPr>
            <p:cNvPr id="47" name="组合 101"/>
            <p:cNvGrpSpPr>
              <a:grpSpLocks/>
            </p:cNvGrpSpPr>
            <p:nvPr/>
          </p:nvGrpSpPr>
          <p:grpSpPr bwMode="auto">
            <a:xfrm>
              <a:off x="0" y="420943"/>
              <a:ext cx="2435179" cy="166791"/>
              <a:chOff x="0" y="748"/>
              <a:chExt cx="2330453" cy="166791"/>
            </a:xfrm>
          </p:grpSpPr>
          <p:sp>
            <p:nvSpPr>
              <p:cNvPr id="51" name="圆角矩形 105"/>
              <p:cNvSpPr>
                <a:spLocks noChangeArrowheads="1"/>
              </p:cNvSpPr>
              <p:nvPr/>
            </p:nvSpPr>
            <p:spPr bwMode="auto">
              <a:xfrm>
                <a:off x="0"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2" name="圆角矩形 106"/>
              <p:cNvSpPr>
                <a:spLocks noChangeArrowheads="1"/>
              </p:cNvSpPr>
              <p:nvPr/>
            </p:nvSpPr>
            <p:spPr bwMode="auto">
              <a:xfrm>
                <a:off x="0" y="748"/>
                <a:ext cx="759718" cy="16679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48" name="组合 102"/>
            <p:cNvGrpSpPr>
              <a:grpSpLocks/>
            </p:cNvGrpSpPr>
            <p:nvPr/>
          </p:nvGrpSpPr>
          <p:grpSpPr bwMode="auto">
            <a:xfrm>
              <a:off x="-1" y="838649"/>
              <a:ext cx="2435180" cy="170029"/>
              <a:chOff x="-4" y="-1740"/>
              <a:chExt cx="2330454" cy="170029"/>
            </a:xfrm>
          </p:grpSpPr>
          <p:sp>
            <p:nvSpPr>
              <p:cNvPr id="49" name="圆角矩形 103"/>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0" name="圆角矩形 104"/>
              <p:cNvSpPr>
                <a:spLocks noChangeArrowheads="1"/>
              </p:cNvSpPr>
              <p:nvPr/>
            </p:nvSpPr>
            <p:spPr bwMode="auto">
              <a:xfrm>
                <a:off x="-4" y="-1740"/>
                <a:ext cx="2330453"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4436" y="2184141"/>
            <a:ext cx="2733819" cy="2733819"/>
          </a:xfrm>
          <a:prstGeom prst="rect">
            <a:avLst/>
          </a:prstGeom>
        </p:spPr>
      </p:pic>
    </p:spTree>
    <p:extLst>
      <p:ext uri="{BB962C8B-B14F-4D97-AF65-F5344CB8AC3E}">
        <p14:creationId xmlns:p14="http://schemas.microsoft.com/office/powerpoint/2010/main" val="177555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ppt_w+.3"/>
                                          </p:val>
                                        </p:tav>
                                        <p:tav tm="100000">
                                          <p:val>
                                            <p:strVal val="#ppt_w"/>
                                          </p:val>
                                        </p:tav>
                                      </p:tavLst>
                                    </p:anim>
                                    <p:anim calcmode="lin" valueType="num">
                                      <p:cBhvr>
                                        <p:cTn id="8" dur="500" fill="hold"/>
                                        <p:tgtEl>
                                          <p:spTgt spid="36"/>
                                        </p:tgtEl>
                                        <p:attrNameLst>
                                          <p:attrName>ppt_h</p:attrName>
                                        </p:attrNameLst>
                                      </p:cBhvr>
                                      <p:tavLst>
                                        <p:tav tm="0">
                                          <p:val>
                                            <p:strVal val="#ppt_h"/>
                                          </p:val>
                                        </p:tav>
                                        <p:tav tm="100000">
                                          <p:val>
                                            <p:strVal val="#ppt_h"/>
                                          </p:val>
                                        </p:tav>
                                      </p:tavLst>
                                    </p:anim>
                                    <p:animEffect transition="in" filter="fade">
                                      <p:cBhvr>
                                        <p:cTn id="9" dur="500"/>
                                        <p:tgtEl>
                                          <p:spTgt spid="36"/>
                                        </p:tgtEl>
                                      </p:cBhvr>
                                    </p:animEffect>
                                  </p:childTnLst>
                                </p:cTn>
                              </p:par>
                              <p:par>
                                <p:cTn id="10" presetID="2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750"/>
                                        <p:tgtEl>
                                          <p:spTgt spid="38"/>
                                        </p:tgtEl>
                                      </p:cBhvr>
                                    </p:animEffect>
                                  </p:childTnLst>
                                </p:cTn>
                              </p:par>
                              <p:par>
                                <p:cTn id="17" presetID="12" presetClass="entr" presetSubtype="2"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ppt_x</p:attrName>
                                        </p:attrNameLst>
                                      </p:cBhvr>
                                      <p:tavLst>
                                        <p:tav tm="0">
                                          <p:val>
                                            <p:strVal val="#ppt_x+#ppt_w*1.125000"/>
                                          </p:val>
                                        </p:tav>
                                        <p:tav tm="100000">
                                          <p:val>
                                            <p:strVal val="#ppt_x"/>
                                          </p:val>
                                        </p:tav>
                                      </p:tavLst>
                                    </p:anim>
                                    <p:animEffect transition="in" filter="wipe(left)">
                                      <p:cBhvr>
                                        <p:cTn id="20" dur="500"/>
                                        <p:tgtEl>
                                          <p:spTgt spid="39"/>
                                        </p:tgtEl>
                                      </p:cBhvr>
                                    </p:animEffect>
                                  </p:childTnLst>
                                </p:cTn>
                              </p:par>
                              <p:par>
                                <p:cTn id="21" presetID="22" presetClass="entr" presetSubtype="8"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3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2531"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dirty="0">
                <a:solidFill>
                  <a:schemeClr val="bg1"/>
                </a:solidFill>
                <a:latin typeface="Gungsuh" pitchFamily="18" charset="-127"/>
                <a:ea typeface="Gungsuh" pitchFamily="18" charset="-127"/>
                <a:sym typeface="Gungsuh" pitchFamily="18" charset="-127"/>
              </a:rPr>
              <a:t>1</a:t>
            </a:r>
            <a:endParaRPr lang="zh-CN" altLang="en-US" sz="6000" dirty="0">
              <a:solidFill>
                <a:schemeClr val="bg1"/>
              </a:solidFill>
              <a:latin typeface="Gungsuh" pitchFamily="18" charset="-127"/>
              <a:ea typeface="Gungsuh" pitchFamily="18" charset="-127"/>
              <a:sym typeface="Gungsuh" pitchFamily="18" charset="-127"/>
            </a:endParaRPr>
          </a:p>
        </p:txBody>
      </p:sp>
      <p:sp>
        <p:nvSpPr>
          <p:cNvPr id="22532"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dirty="0" smtClean="0">
                <a:solidFill>
                  <a:srgbClr val="7F7F7F"/>
                </a:solidFill>
                <a:latin typeface="造字工房悦黑体验版纤细体"/>
                <a:ea typeface="造字工房悦黑体验版纤细体"/>
                <a:cs typeface="造字工房悦黑体验版纤细体"/>
                <a:sym typeface="造字工房悦黑体验版纤细体"/>
              </a:rPr>
              <a:t>各用户代表</a:t>
            </a:r>
            <a:endParaRPr lang="zh-CN" altLang="en-US" sz="4400" dirty="0">
              <a:solidFill>
                <a:srgbClr val="7F7F7F"/>
              </a:solidFill>
              <a:latin typeface="造字工房悦黑体验版纤细体"/>
              <a:ea typeface="造字工房悦黑体验版纤细体"/>
              <a:cs typeface="造字工房悦黑体验版纤细体"/>
              <a:sym typeface="造字工房悦黑体验版纤细体"/>
            </a:endParaRPr>
          </a:p>
        </p:txBody>
      </p:sp>
      <p:cxnSp>
        <p:nvCxnSpPr>
          <p:cNvPr id="33" name="直接连接符 14"/>
          <p:cNvCxnSpPr>
            <a:cxnSpLocks noChangeShapeType="1"/>
          </p:cNvCxnSpPr>
          <p:nvPr/>
        </p:nvCxnSpPr>
        <p:spPr bwMode="auto">
          <a:xfrm>
            <a:off x="398463" y="873125"/>
            <a:ext cx="11385550" cy="0"/>
          </a:xfrm>
          <a:prstGeom prst="line">
            <a:avLst/>
          </a:prstGeom>
          <a:noFill/>
          <a:ln w="6350">
            <a:solidFill>
              <a:schemeClr val="bg1">
                <a:alpha val="50195"/>
              </a:schemeClr>
            </a:solidFill>
            <a:round/>
            <a:headEnd/>
            <a:tailEnd/>
          </a:ln>
          <a:extLst>
            <a:ext uri="{909E8E84-426E-40DD-AFC4-6F175D3DCCD1}">
              <a14:hiddenFill xmlns:a14="http://schemas.microsoft.com/office/drawing/2010/main">
                <a:noFill/>
              </a14:hiddenFill>
            </a:ext>
          </a:extLst>
        </p:spPr>
      </p:cxnSp>
      <p:sp>
        <p:nvSpPr>
          <p:cNvPr id="38" name="文本框 3"/>
          <p:cNvSpPr txBox="1">
            <a:spLocks noChangeArrowheads="1"/>
          </p:cNvSpPr>
          <p:nvPr/>
        </p:nvSpPr>
        <p:spPr bwMode="auto">
          <a:xfrm>
            <a:off x="2746346" y="1845975"/>
            <a:ext cx="268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杨枨老师</a:t>
            </a:r>
            <a:endParaRPr lang="zh-CN" altLang="en-US" sz="2400" b="1" dirty="0">
              <a:latin typeface="Arial" panose="020B0604020202020204" pitchFamily="34" charset="0"/>
              <a:cs typeface="Arial" panose="020B0604020202020204" pitchFamily="34" charset="0"/>
            </a:endParaRPr>
          </a:p>
        </p:txBody>
      </p:sp>
      <p:sp>
        <p:nvSpPr>
          <p:cNvPr id="39" name="任意多边形 17"/>
          <p:cNvSpPr>
            <a:spLocks/>
          </p:cNvSpPr>
          <p:nvPr/>
        </p:nvSpPr>
        <p:spPr bwMode="auto">
          <a:xfrm>
            <a:off x="2980056" y="1656326"/>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40" name="文本框 4"/>
          <p:cNvSpPr txBox="1">
            <a:spLocks noChangeArrowheads="1"/>
          </p:cNvSpPr>
          <p:nvPr/>
        </p:nvSpPr>
        <p:spPr bwMode="auto">
          <a:xfrm>
            <a:off x="3086071" y="22492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a:latin typeface="Arial" panose="020B0604020202020204" pitchFamily="34" charset="0"/>
                <a:cs typeface="Arial" panose="020B0604020202020204" pitchFamily="34" charset="0"/>
              </a:rPr>
              <a:t>指导者</a:t>
            </a:r>
            <a:r>
              <a:rPr lang="zh-CN" altLang="en-US" sz="1600" dirty="0" smtClean="0">
                <a:latin typeface="Arial" panose="020B0604020202020204" pitchFamily="34" charset="0"/>
                <a:cs typeface="Arial" panose="020B0604020202020204" pitchFamily="34" charset="0"/>
              </a:rPr>
              <a:t>用户代表</a:t>
            </a:r>
            <a:endParaRPr lang="zh-CN" altLang="en-US" sz="1600" dirty="0">
              <a:latin typeface="Arial" panose="020B0604020202020204" pitchFamily="34" charset="0"/>
              <a:cs typeface="Arial" panose="020B0604020202020204" pitchFamily="34" charset="0"/>
            </a:endParaRPr>
          </a:p>
        </p:txBody>
      </p:sp>
      <p:grpSp>
        <p:nvGrpSpPr>
          <p:cNvPr id="41" name="组合 123"/>
          <p:cNvGrpSpPr>
            <a:grpSpLocks/>
          </p:cNvGrpSpPr>
          <p:nvPr/>
        </p:nvGrpSpPr>
        <p:grpSpPr bwMode="auto">
          <a:xfrm>
            <a:off x="2849533" y="2922011"/>
            <a:ext cx="269875" cy="691416"/>
            <a:chOff x="0" y="421260"/>
            <a:chExt cx="269890" cy="691151"/>
          </a:xfrm>
        </p:grpSpPr>
        <p:grpSp>
          <p:nvGrpSpPr>
            <p:cNvPr id="42" name="组合 29"/>
            <p:cNvGrpSpPr>
              <a:grpSpLocks/>
            </p:cNvGrpSpPr>
            <p:nvPr/>
          </p:nvGrpSpPr>
          <p:grpSpPr bwMode="auto">
            <a:xfrm>
              <a:off x="0" y="421260"/>
              <a:ext cx="269890" cy="269890"/>
              <a:chOff x="0" y="0"/>
              <a:chExt cx="269890" cy="269890"/>
            </a:xfrm>
          </p:grpSpPr>
          <p:sp>
            <p:nvSpPr>
              <p:cNvPr id="46" name="圆角矩形 26"/>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47"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3" name="组合 30"/>
            <p:cNvGrpSpPr>
              <a:grpSpLocks/>
            </p:cNvGrpSpPr>
            <p:nvPr/>
          </p:nvGrpSpPr>
          <p:grpSpPr bwMode="auto">
            <a:xfrm>
              <a:off x="0" y="842521"/>
              <a:ext cx="269890" cy="269890"/>
              <a:chOff x="0" y="0"/>
              <a:chExt cx="269890" cy="269890"/>
            </a:xfrm>
          </p:grpSpPr>
          <p:sp>
            <p:nvSpPr>
              <p:cNvPr id="44" name="圆角矩形 27"/>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45" name="组合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 y="57691"/>
                <a:ext cx="176794" cy="16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8" name="组合 127"/>
          <p:cNvGrpSpPr>
            <a:grpSpLocks/>
          </p:cNvGrpSpPr>
          <p:nvPr/>
        </p:nvGrpSpPr>
        <p:grpSpPr bwMode="auto">
          <a:xfrm>
            <a:off x="3221008" y="2973099"/>
            <a:ext cx="2519363" cy="597465"/>
            <a:chOff x="0" y="410848"/>
            <a:chExt cx="2435179" cy="597830"/>
          </a:xfrm>
        </p:grpSpPr>
        <p:grpSp>
          <p:nvGrpSpPr>
            <p:cNvPr id="49" name="组合 34"/>
            <p:cNvGrpSpPr>
              <a:grpSpLocks/>
            </p:cNvGrpSpPr>
            <p:nvPr/>
          </p:nvGrpSpPr>
          <p:grpSpPr bwMode="auto">
            <a:xfrm>
              <a:off x="0" y="410848"/>
              <a:ext cx="2435179" cy="176886"/>
              <a:chOff x="-3" y="-9347"/>
              <a:chExt cx="2330453" cy="176886"/>
            </a:xfrm>
          </p:grpSpPr>
          <p:sp>
            <p:nvSpPr>
              <p:cNvPr id="53" name="圆角矩形 35"/>
              <p:cNvSpPr>
                <a:spLocks noChangeArrowheads="1"/>
              </p:cNvSpPr>
              <p:nvPr/>
            </p:nvSpPr>
            <p:spPr bwMode="auto">
              <a:xfrm>
                <a:off x="-3"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4" name="圆角矩形 36"/>
              <p:cNvSpPr>
                <a:spLocks noChangeArrowheads="1"/>
              </p:cNvSpPr>
              <p:nvPr/>
            </p:nvSpPr>
            <p:spPr bwMode="auto">
              <a:xfrm>
                <a:off x="-3" y="-9347"/>
                <a:ext cx="2330453" cy="176886"/>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50" name="组合 37"/>
            <p:cNvGrpSpPr>
              <a:grpSpLocks/>
            </p:cNvGrpSpPr>
            <p:nvPr/>
          </p:nvGrpSpPr>
          <p:grpSpPr bwMode="auto">
            <a:xfrm>
              <a:off x="0" y="839157"/>
              <a:ext cx="2435179" cy="169521"/>
              <a:chOff x="-3" y="-1232"/>
              <a:chExt cx="2330453" cy="169521"/>
            </a:xfrm>
          </p:grpSpPr>
          <p:sp>
            <p:nvSpPr>
              <p:cNvPr id="51" name="圆角矩形 38"/>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52" name="圆角矩形 39"/>
              <p:cNvSpPr>
                <a:spLocks noChangeArrowheads="1"/>
              </p:cNvSpPr>
              <p:nvPr/>
            </p:nvSpPr>
            <p:spPr bwMode="auto">
              <a:xfrm>
                <a:off x="-3" y="-1232"/>
                <a:ext cx="1244544" cy="16952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55" name="文本框 42"/>
          <p:cNvSpPr txBox="1">
            <a:spLocks noChangeArrowheads="1"/>
          </p:cNvSpPr>
          <p:nvPr/>
        </p:nvSpPr>
        <p:spPr bwMode="auto">
          <a:xfrm>
            <a:off x="2849563" y="4257675"/>
            <a:ext cx="2682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a:latin typeface="Arial" panose="020B0604020202020204" pitchFamily="34" charset="0"/>
                <a:cs typeface="Arial" panose="020B0604020202020204" pitchFamily="34" charset="0"/>
              </a:rPr>
              <a:t>左文正</a:t>
            </a:r>
          </a:p>
        </p:txBody>
      </p:sp>
      <p:sp>
        <p:nvSpPr>
          <p:cNvPr id="56" name="任意多边形 43"/>
          <p:cNvSpPr>
            <a:spLocks/>
          </p:cNvSpPr>
          <p:nvPr/>
        </p:nvSpPr>
        <p:spPr bwMode="auto">
          <a:xfrm>
            <a:off x="2971439" y="4730251"/>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7" name="文本框 44"/>
          <p:cNvSpPr txBox="1">
            <a:spLocks noChangeArrowheads="1"/>
          </p:cNvSpPr>
          <p:nvPr/>
        </p:nvSpPr>
        <p:spPr bwMode="auto">
          <a:xfrm>
            <a:off x="3189288" y="46609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非专业</a:t>
            </a:r>
            <a:r>
              <a:rPr lang="zh-CN" altLang="en-US" sz="1600" dirty="0">
                <a:latin typeface="Arial" panose="020B0604020202020204" pitchFamily="34" charset="0"/>
                <a:cs typeface="Arial" panose="020B0604020202020204" pitchFamily="34" charset="0"/>
              </a:rPr>
              <a:t>学习者</a:t>
            </a:r>
            <a:r>
              <a:rPr lang="zh-CN" altLang="en-US" sz="1600" dirty="0" smtClean="0">
                <a:latin typeface="Arial" panose="020B0604020202020204" pitchFamily="34" charset="0"/>
                <a:cs typeface="Arial" panose="020B0604020202020204" pitchFamily="34" charset="0"/>
              </a:rPr>
              <a:t>用户代表</a:t>
            </a:r>
            <a:endParaRPr lang="zh-CN" altLang="en-US" sz="1600" dirty="0">
              <a:latin typeface="Arial" panose="020B0604020202020204" pitchFamily="34" charset="0"/>
              <a:cs typeface="Arial" panose="020B0604020202020204" pitchFamily="34" charset="0"/>
            </a:endParaRPr>
          </a:p>
        </p:txBody>
      </p:sp>
      <p:grpSp>
        <p:nvGrpSpPr>
          <p:cNvPr id="58" name="组合 125"/>
          <p:cNvGrpSpPr>
            <a:grpSpLocks/>
          </p:cNvGrpSpPr>
          <p:nvPr/>
        </p:nvGrpSpPr>
        <p:grpSpPr bwMode="auto">
          <a:xfrm>
            <a:off x="2952750" y="5333711"/>
            <a:ext cx="269875" cy="691416"/>
            <a:chOff x="0" y="421260"/>
            <a:chExt cx="269890" cy="691151"/>
          </a:xfrm>
        </p:grpSpPr>
        <p:grpSp>
          <p:nvGrpSpPr>
            <p:cNvPr id="59" name="组合 46"/>
            <p:cNvGrpSpPr>
              <a:grpSpLocks/>
            </p:cNvGrpSpPr>
            <p:nvPr/>
          </p:nvGrpSpPr>
          <p:grpSpPr bwMode="auto">
            <a:xfrm>
              <a:off x="0" y="421260"/>
              <a:ext cx="269890" cy="269890"/>
              <a:chOff x="0" y="0"/>
              <a:chExt cx="269890" cy="269890"/>
            </a:xfrm>
          </p:grpSpPr>
          <p:sp>
            <p:nvSpPr>
              <p:cNvPr id="63" name="圆角矩形 63"/>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64"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0" name="组合 47"/>
            <p:cNvGrpSpPr>
              <a:grpSpLocks/>
            </p:cNvGrpSpPr>
            <p:nvPr/>
          </p:nvGrpSpPr>
          <p:grpSpPr bwMode="auto">
            <a:xfrm>
              <a:off x="0" y="842521"/>
              <a:ext cx="269890" cy="269890"/>
              <a:chOff x="0" y="0"/>
              <a:chExt cx="269890" cy="269890"/>
            </a:xfrm>
          </p:grpSpPr>
          <p:sp>
            <p:nvSpPr>
              <p:cNvPr id="61" name="圆角矩形 57"/>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62" name="组合 5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5"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5" name="组合 129"/>
          <p:cNvGrpSpPr>
            <a:grpSpLocks/>
          </p:cNvGrpSpPr>
          <p:nvPr/>
        </p:nvGrpSpPr>
        <p:grpSpPr bwMode="auto">
          <a:xfrm>
            <a:off x="3324225" y="5394889"/>
            <a:ext cx="2435225" cy="587375"/>
            <a:chOff x="0" y="420944"/>
            <a:chExt cx="2435176" cy="587734"/>
          </a:xfrm>
        </p:grpSpPr>
        <p:grpSp>
          <p:nvGrpSpPr>
            <p:cNvPr id="66" name="组合 49"/>
            <p:cNvGrpSpPr>
              <a:grpSpLocks/>
            </p:cNvGrpSpPr>
            <p:nvPr/>
          </p:nvGrpSpPr>
          <p:grpSpPr bwMode="auto">
            <a:xfrm>
              <a:off x="0" y="420944"/>
              <a:ext cx="2435176" cy="166790"/>
              <a:chOff x="0" y="749"/>
              <a:chExt cx="2330450" cy="166790"/>
            </a:xfrm>
          </p:grpSpPr>
          <p:sp>
            <p:nvSpPr>
              <p:cNvPr id="70" name="圆角矩形 53"/>
              <p:cNvSpPr>
                <a:spLocks noChangeArrowheads="1"/>
              </p:cNvSpPr>
              <p:nvPr/>
            </p:nvSpPr>
            <p:spPr bwMode="auto">
              <a:xfrm>
                <a:off x="0" y="749"/>
                <a:ext cx="2330450"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71" name="圆角矩形 54"/>
              <p:cNvSpPr>
                <a:spLocks noChangeArrowheads="1"/>
              </p:cNvSpPr>
              <p:nvPr/>
            </p:nvSpPr>
            <p:spPr bwMode="auto">
              <a:xfrm>
                <a:off x="0" y="749"/>
                <a:ext cx="1516160" cy="166790"/>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67" name="组合 50"/>
            <p:cNvGrpSpPr>
              <a:grpSpLocks/>
            </p:cNvGrpSpPr>
            <p:nvPr/>
          </p:nvGrpSpPr>
          <p:grpSpPr bwMode="auto">
            <a:xfrm>
              <a:off x="0" y="838649"/>
              <a:ext cx="2435176" cy="170029"/>
              <a:chOff x="0" y="-1740"/>
              <a:chExt cx="2330450" cy="170029"/>
            </a:xfrm>
          </p:grpSpPr>
          <p:sp>
            <p:nvSpPr>
              <p:cNvPr id="68" name="圆角矩形 51"/>
              <p:cNvSpPr>
                <a:spLocks noChangeArrowheads="1"/>
              </p:cNvSpPr>
              <p:nvPr/>
            </p:nvSpPr>
            <p:spPr bwMode="auto">
              <a:xfrm>
                <a:off x="0" y="-89"/>
                <a:ext cx="2330450"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69" name="圆角矩形 52"/>
              <p:cNvSpPr>
                <a:spLocks noChangeArrowheads="1"/>
              </p:cNvSpPr>
              <p:nvPr/>
            </p:nvSpPr>
            <p:spPr bwMode="auto">
              <a:xfrm>
                <a:off x="0" y="-1740"/>
                <a:ext cx="2330450"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72" name="文本框 68"/>
          <p:cNvSpPr txBox="1">
            <a:spLocks noChangeArrowheads="1"/>
          </p:cNvSpPr>
          <p:nvPr/>
        </p:nvSpPr>
        <p:spPr bwMode="auto">
          <a:xfrm>
            <a:off x="8915349" y="1746251"/>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smtClean="0">
                <a:latin typeface="Arial" panose="020B0604020202020204" pitchFamily="34" charset="0"/>
                <a:cs typeface="Arial" panose="020B0604020202020204" pitchFamily="34" charset="0"/>
              </a:rPr>
              <a:t>潘琳学姐</a:t>
            </a:r>
            <a:endParaRPr lang="zh-CN" altLang="en-US" sz="2400" b="1" dirty="0">
              <a:latin typeface="Arial" panose="020B0604020202020204" pitchFamily="34" charset="0"/>
              <a:cs typeface="Arial" panose="020B0604020202020204" pitchFamily="34" charset="0"/>
            </a:endParaRPr>
          </a:p>
        </p:txBody>
      </p:sp>
      <p:sp>
        <p:nvSpPr>
          <p:cNvPr id="73" name="任意多边形 69"/>
          <p:cNvSpPr>
            <a:spLocks/>
          </p:cNvSpPr>
          <p:nvPr/>
        </p:nvSpPr>
        <p:spPr bwMode="auto">
          <a:xfrm>
            <a:off x="8821642" y="1647825"/>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4" name="文本框 70"/>
          <p:cNvSpPr txBox="1">
            <a:spLocks noChangeArrowheads="1"/>
          </p:cNvSpPr>
          <p:nvPr/>
        </p:nvSpPr>
        <p:spPr bwMode="auto">
          <a:xfrm>
            <a:off x="9255074" y="2149476"/>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管理员用户代表</a:t>
            </a:r>
            <a:endParaRPr lang="zh-CN" altLang="en-US" sz="1600" dirty="0">
              <a:latin typeface="Arial" panose="020B0604020202020204" pitchFamily="34" charset="0"/>
              <a:cs typeface="Arial" panose="020B0604020202020204" pitchFamily="34" charset="0"/>
            </a:endParaRPr>
          </a:p>
        </p:txBody>
      </p:sp>
      <p:grpSp>
        <p:nvGrpSpPr>
          <p:cNvPr id="75" name="组合 124"/>
          <p:cNvGrpSpPr>
            <a:grpSpLocks/>
          </p:cNvGrpSpPr>
          <p:nvPr/>
        </p:nvGrpSpPr>
        <p:grpSpPr bwMode="auto">
          <a:xfrm>
            <a:off x="9016949" y="2822287"/>
            <a:ext cx="269875" cy="691416"/>
            <a:chOff x="0" y="421260"/>
            <a:chExt cx="269890" cy="691151"/>
          </a:xfrm>
        </p:grpSpPr>
        <p:grpSp>
          <p:nvGrpSpPr>
            <p:cNvPr id="76" name="组合 72"/>
            <p:cNvGrpSpPr>
              <a:grpSpLocks/>
            </p:cNvGrpSpPr>
            <p:nvPr/>
          </p:nvGrpSpPr>
          <p:grpSpPr bwMode="auto">
            <a:xfrm>
              <a:off x="0" y="421260"/>
              <a:ext cx="269890" cy="269890"/>
              <a:chOff x="0" y="0"/>
              <a:chExt cx="269890" cy="269890"/>
            </a:xfrm>
          </p:grpSpPr>
          <p:sp>
            <p:nvSpPr>
              <p:cNvPr id="80" name="圆角矩形 89"/>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1"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 name="组合 73"/>
            <p:cNvGrpSpPr>
              <a:grpSpLocks/>
            </p:cNvGrpSpPr>
            <p:nvPr/>
          </p:nvGrpSpPr>
          <p:grpSpPr bwMode="auto">
            <a:xfrm>
              <a:off x="0" y="842521"/>
              <a:ext cx="269890" cy="269890"/>
              <a:chOff x="0" y="0"/>
              <a:chExt cx="269890" cy="269890"/>
            </a:xfrm>
          </p:grpSpPr>
          <p:sp>
            <p:nvSpPr>
              <p:cNvPr id="78" name="圆角矩形 83"/>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79" name="组合 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 y="57691"/>
                <a:ext cx="176794" cy="16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2" name="组合 128"/>
          <p:cNvGrpSpPr>
            <a:grpSpLocks/>
          </p:cNvGrpSpPr>
          <p:nvPr/>
        </p:nvGrpSpPr>
        <p:grpSpPr bwMode="auto">
          <a:xfrm>
            <a:off x="9388424" y="2873375"/>
            <a:ext cx="2435225" cy="597465"/>
            <a:chOff x="0" y="410848"/>
            <a:chExt cx="2435179" cy="597830"/>
          </a:xfrm>
        </p:grpSpPr>
        <p:grpSp>
          <p:nvGrpSpPr>
            <p:cNvPr id="83" name="组合 75"/>
            <p:cNvGrpSpPr>
              <a:grpSpLocks/>
            </p:cNvGrpSpPr>
            <p:nvPr/>
          </p:nvGrpSpPr>
          <p:grpSpPr bwMode="auto">
            <a:xfrm>
              <a:off x="0" y="410848"/>
              <a:ext cx="2435179" cy="176887"/>
              <a:chOff x="-3" y="-9347"/>
              <a:chExt cx="2330453" cy="176887"/>
            </a:xfrm>
          </p:grpSpPr>
          <p:sp>
            <p:nvSpPr>
              <p:cNvPr id="87" name="圆角矩形 79"/>
              <p:cNvSpPr>
                <a:spLocks noChangeArrowheads="1"/>
              </p:cNvSpPr>
              <p:nvPr/>
            </p:nvSpPr>
            <p:spPr bwMode="auto">
              <a:xfrm>
                <a:off x="-3"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8" name="圆角矩形 80"/>
              <p:cNvSpPr>
                <a:spLocks noChangeArrowheads="1"/>
              </p:cNvSpPr>
              <p:nvPr/>
            </p:nvSpPr>
            <p:spPr bwMode="auto">
              <a:xfrm>
                <a:off x="-3" y="-9347"/>
                <a:ext cx="2049393" cy="176887"/>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84" name="组合 76"/>
            <p:cNvGrpSpPr>
              <a:grpSpLocks/>
            </p:cNvGrpSpPr>
            <p:nvPr/>
          </p:nvGrpSpPr>
          <p:grpSpPr bwMode="auto">
            <a:xfrm>
              <a:off x="0" y="840389"/>
              <a:ext cx="2435179" cy="168289"/>
              <a:chOff x="0" y="0"/>
              <a:chExt cx="2330453" cy="168289"/>
            </a:xfrm>
          </p:grpSpPr>
          <p:sp>
            <p:nvSpPr>
              <p:cNvPr id="85" name="圆角矩形 77"/>
              <p:cNvSpPr>
                <a:spLocks noChangeArrowheads="1"/>
              </p:cNvSpPr>
              <p:nvPr/>
            </p:nvSpPr>
            <p:spPr bwMode="auto">
              <a:xfrm>
                <a:off x="0"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86" name="圆角矩形 78"/>
              <p:cNvSpPr>
                <a:spLocks noChangeArrowheads="1"/>
              </p:cNvSpPr>
              <p:nvPr/>
            </p:nvSpPr>
            <p:spPr bwMode="auto">
              <a:xfrm>
                <a:off x="0" y="-89"/>
                <a:ext cx="1791137" cy="168378"/>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sp>
        <p:nvSpPr>
          <p:cNvPr id="89" name="文本框 94"/>
          <p:cNvSpPr txBox="1">
            <a:spLocks noChangeArrowheads="1"/>
          </p:cNvSpPr>
          <p:nvPr/>
        </p:nvSpPr>
        <p:spPr bwMode="auto">
          <a:xfrm>
            <a:off x="8702675" y="4257675"/>
            <a:ext cx="2681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dirty="0">
                <a:latin typeface="Arial" panose="020B0604020202020204" pitchFamily="34" charset="0"/>
                <a:cs typeface="Arial" panose="020B0604020202020204" pitchFamily="34" charset="0"/>
              </a:rPr>
              <a:t>冯一鸣</a:t>
            </a:r>
          </a:p>
        </p:txBody>
      </p:sp>
      <p:sp>
        <p:nvSpPr>
          <p:cNvPr id="90" name="任意多边形 95"/>
          <p:cNvSpPr>
            <a:spLocks/>
          </p:cNvSpPr>
          <p:nvPr/>
        </p:nvSpPr>
        <p:spPr bwMode="auto">
          <a:xfrm>
            <a:off x="8804275" y="4735535"/>
            <a:ext cx="201613" cy="201613"/>
          </a:xfrm>
          <a:custGeom>
            <a:avLst/>
            <a:gdLst>
              <a:gd name="T0" fmla="*/ 76805 w 406684"/>
              <a:gd name="T1" fmla="*/ 63153 h 406684"/>
              <a:gd name="T2" fmla="*/ 76805 w 406684"/>
              <a:gd name="T3" fmla="*/ 143427 h 406684"/>
              <a:gd name="T4" fmla="*/ 146007 w 406684"/>
              <a:gd name="T5" fmla="*/ 103290 h 406684"/>
              <a:gd name="T6" fmla="*/ 76805 w 406684"/>
              <a:gd name="T7" fmla="*/ 63153 h 406684"/>
              <a:gd name="T8" fmla="*/ 100807 w 406684"/>
              <a:gd name="T9" fmla="*/ 0 h 406684"/>
              <a:gd name="T10" fmla="*/ 201613 w 406684"/>
              <a:gd name="T11" fmla="*/ 100807 h 406684"/>
              <a:gd name="T12" fmla="*/ 100807 w 406684"/>
              <a:gd name="T13" fmla="*/ 201613 h 406684"/>
              <a:gd name="T14" fmla="*/ 0 w 406684"/>
              <a:gd name="T15" fmla="*/ 100807 h 406684"/>
              <a:gd name="T16" fmla="*/ 100807 w 406684"/>
              <a:gd name="T17" fmla="*/ 0 h 4066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684"/>
              <a:gd name="T28" fmla="*/ 0 h 406684"/>
              <a:gd name="T29" fmla="*/ 406684 w 406684"/>
              <a:gd name="T30" fmla="*/ 406684 h 4066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684" h="406684">
                <a:moveTo>
                  <a:pt x="154927" y="127389"/>
                </a:moveTo>
                <a:lnTo>
                  <a:pt x="154927" y="289314"/>
                </a:lnTo>
                <a:lnTo>
                  <a:pt x="294518" y="208352"/>
                </a:lnTo>
                <a:lnTo>
                  <a:pt x="154927" y="127389"/>
                </a:lnTo>
                <a:close/>
                <a:moveTo>
                  <a:pt x="203342" y="0"/>
                </a:moveTo>
                <a:cubicBezTo>
                  <a:pt x="315645" y="0"/>
                  <a:pt x="406684" y="91039"/>
                  <a:pt x="406684" y="203342"/>
                </a:cubicBezTo>
                <a:cubicBezTo>
                  <a:pt x="406684" y="315645"/>
                  <a:pt x="315645" y="406684"/>
                  <a:pt x="203342" y="406684"/>
                </a:cubicBezTo>
                <a:cubicBezTo>
                  <a:pt x="91039" y="406684"/>
                  <a:pt x="0" y="315645"/>
                  <a:pt x="0" y="203342"/>
                </a:cubicBezTo>
                <a:cubicBezTo>
                  <a:pt x="0" y="91039"/>
                  <a:pt x="91039" y="0"/>
                  <a:pt x="203342" y="0"/>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1" name="文本框 96"/>
          <p:cNvSpPr txBox="1">
            <a:spLocks noChangeArrowheads="1"/>
          </p:cNvSpPr>
          <p:nvPr/>
        </p:nvSpPr>
        <p:spPr bwMode="auto">
          <a:xfrm>
            <a:off x="9042400" y="4660900"/>
            <a:ext cx="2654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zh-CN" altLang="en-US" sz="1600" dirty="0" smtClean="0">
                <a:latin typeface="Arial" panose="020B0604020202020204" pitchFamily="34" charset="0"/>
                <a:cs typeface="Arial" panose="020B0604020202020204" pitchFamily="34" charset="0"/>
              </a:rPr>
              <a:t>专业相关学习者用户代表</a:t>
            </a:r>
            <a:endParaRPr lang="zh-CN" altLang="en-US" sz="1600" dirty="0">
              <a:latin typeface="Arial" panose="020B0604020202020204" pitchFamily="34" charset="0"/>
              <a:cs typeface="Arial" panose="020B0604020202020204" pitchFamily="34" charset="0"/>
            </a:endParaRPr>
          </a:p>
        </p:txBody>
      </p:sp>
      <p:grpSp>
        <p:nvGrpSpPr>
          <p:cNvPr id="92" name="组合 126"/>
          <p:cNvGrpSpPr>
            <a:grpSpLocks/>
          </p:cNvGrpSpPr>
          <p:nvPr/>
        </p:nvGrpSpPr>
        <p:grpSpPr bwMode="auto">
          <a:xfrm>
            <a:off x="8804275" y="5333711"/>
            <a:ext cx="269875" cy="691416"/>
            <a:chOff x="0" y="421260"/>
            <a:chExt cx="269890" cy="691151"/>
          </a:xfrm>
        </p:grpSpPr>
        <p:grpSp>
          <p:nvGrpSpPr>
            <p:cNvPr id="93" name="组合 98"/>
            <p:cNvGrpSpPr>
              <a:grpSpLocks/>
            </p:cNvGrpSpPr>
            <p:nvPr/>
          </p:nvGrpSpPr>
          <p:grpSpPr bwMode="auto">
            <a:xfrm>
              <a:off x="0" y="421260"/>
              <a:ext cx="269890" cy="269890"/>
              <a:chOff x="0" y="0"/>
              <a:chExt cx="269890" cy="269890"/>
            </a:xfrm>
          </p:grpSpPr>
          <p:sp>
            <p:nvSpPr>
              <p:cNvPr id="97" name="圆角矩形 115"/>
              <p:cNvSpPr>
                <a:spLocks noChangeArrowheads="1"/>
              </p:cNvSpPr>
              <p:nvPr/>
            </p:nvSpPr>
            <p:spPr bwMode="auto">
              <a:xfrm>
                <a:off x="0" y="-734"/>
                <a:ext cx="269890" cy="271357"/>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98" name="Freeform 6"/>
              <p:cNvSpPr>
                <a:spLocks noEditPoints="1"/>
              </p:cNvSpPr>
              <p:nvPr/>
            </p:nvSpPr>
            <p:spPr bwMode="auto">
              <a:xfrm>
                <a:off x="15209" y="51069"/>
                <a:ext cx="239470" cy="167751"/>
              </a:xfrm>
              <a:custGeom>
                <a:avLst/>
                <a:gdLst>
                  <a:gd name="T0" fmla="*/ 187337 w 1254"/>
                  <a:gd name="T1" fmla="*/ 2106 h 876"/>
                  <a:gd name="T2" fmla="*/ 145897 w 1254"/>
                  <a:gd name="T3" fmla="*/ 21831 h 876"/>
                  <a:gd name="T4" fmla="*/ 144560 w 1254"/>
                  <a:gd name="T5" fmla="*/ 29107 h 876"/>
                  <a:gd name="T6" fmla="*/ 126037 w 1254"/>
                  <a:gd name="T7" fmla="*/ 34469 h 876"/>
                  <a:gd name="T8" fmla="*/ 120117 w 1254"/>
                  <a:gd name="T9" fmla="*/ 42321 h 876"/>
                  <a:gd name="T10" fmla="*/ 114197 w 1254"/>
                  <a:gd name="T11" fmla="*/ 34469 h 876"/>
                  <a:gd name="T12" fmla="*/ 94910 w 1254"/>
                  <a:gd name="T13" fmla="*/ 30065 h 876"/>
                  <a:gd name="T14" fmla="*/ 93573 w 1254"/>
                  <a:gd name="T15" fmla="*/ 22788 h 876"/>
                  <a:gd name="T16" fmla="*/ 52133 w 1254"/>
                  <a:gd name="T17" fmla="*/ 3064 h 876"/>
                  <a:gd name="T18" fmla="*/ 1528 w 1254"/>
                  <a:gd name="T19" fmla="*/ 70088 h 876"/>
                  <a:gd name="T20" fmla="*/ 32273 w 1254"/>
                  <a:gd name="T21" fmla="*/ 102259 h 876"/>
                  <a:gd name="T22" fmla="*/ 35901 w 1254"/>
                  <a:gd name="T23" fmla="*/ 100536 h 876"/>
                  <a:gd name="T24" fmla="*/ 86125 w 1254"/>
                  <a:gd name="T25" fmla="*/ 137686 h 876"/>
                  <a:gd name="T26" fmla="*/ 133294 w 1254"/>
                  <a:gd name="T27" fmla="*/ 167751 h 876"/>
                  <a:gd name="T28" fmla="*/ 187909 w 1254"/>
                  <a:gd name="T29" fmla="*/ 127920 h 876"/>
                  <a:gd name="T30" fmla="*/ 188291 w 1254"/>
                  <a:gd name="T31" fmla="*/ 124281 h 876"/>
                  <a:gd name="T32" fmla="*/ 201850 w 1254"/>
                  <a:gd name="T33" fmla="*/ 97663 h 876"/>
                  <a:gd name="T34" fmla="*/ 207197 w 1254"/>
                  <a:gd name="T35" fmla="*/ 101302 h 876"/>
                  <a:gd name="T36" fmla="*/ 210825 w 1254"/>
                  <a:gd name="T37" fmla="*/ 99770 h 876"/>
                  <a:gd name="T38" fmla="*/ 237942 w 1254"/>
                  <a:gd name="T39" fmla="*/ 62811 h 876"/>
                  <a:gd name="T40" fmla="*/ 11649 w 1254"/>
                  <a:gd name="T41" fmla="*/ 66641 h 876"/>
                  <a:gd name="T42" fmla="*/ 83643 w 1254"/>
                  <a:gd name="T43" fmla="*/ 28150 h 876"/>
                  <a:gd name="T44" fmla="*/ 174733 w 1254"/>
                  <a:gd name="T45" fmla="*/ 131750 h 876"/>
                  <a:gd name="T46" fmla="*/ 134248 w 1254"/>
                  <a:gd name="T47" fmla="*/ 102451 h 876"/>
                  <a:gd name="T48" fmla="*/ 159838 w 1254"/>
                  <a:gd name="T49" fmla="*/ 142665 h 876"/>
                  <a:gd name="T50" fmla="*/ 124509 w 1254"/>
                  <a:gd name="T51" fmla="*/ 117962 h 876"/>
                  <a:gd name="T52" fmla="*/ 144942 w 1254"/>
                  <a:gd name="T53" fmla="*/ 153772 h 876"/>
                  <a:gd name="T54" fmla="*/ 114006 w 1254"/>
                  <a:gd name="T55" fmla="*/ 133090 h 876"/>
                  <a:gd name="T56" fmla="*/ 133294 w 1254"/>
                  <a:gd name="T57" fmla="*/ 162389 h 876"/>
                  <a:gd name="T58" fmla="*/ 41439 w 1254"/>
                  <a:gd name="T59" fmla="*/ 93833 h 876"/>
                  <a:gd name="T60" fmla="*/ 112287 w 1254"/>
                  <a:gd name="T61" fmla="*/ 39065 h 876"/>
                  <a:gd name="T62" fmla="*/ 112860 w 1254"/>
                  <a:gd name="T63" fmla="*/ 53811 h 876"/>
                  <a:gd name="T64" fmla="*/ 96246 w 1254"/>
                  <a:gd name="T65" fmla="*/ 81578 h 876"/>
                  <a:gd name="T66" fmla="*/ 109805 w 1254"/>
                  <a:gd name="T67" fmla="*/ 92684 h 876"/>
                  <a:gd name="T68" fmla="*/ 131193 w 1254"/>
                  <a:gd name="T69" fmla="*/ 68939 h 876"/>
                  <a:gd name="T70" fmla="*/ 174924 w 1254"/>
                  <a:gd name="T71" fmla="*/ 117196 h 876"/>
                  <a:gd name="T72" fmla="*/ 182944 w 1254"/>
                  <a:gd name="T73" fmla="*/ 125622 h 876"/>
                  <a:gd name="T74" fmla="*/ 176834 w 1254"/>
                  <a:gd name="T75" fmla="*/ 112217 h 876"/>
                  <a:gd name="T76" fmla="*/ 133484 w 1254"/>
                  <a:gd name="T77" fmla="*/ 63577 h 876"/>
                  <a:gd name="T78" fmla="*/ 131575 w 1254"/>
                  <a:gd name="T79" fmla="*/ 62428 h 876"/>
                  <a:gd name="T80" fmla="*/ 109423 w 1254"/>
                  <a:gd name="T81" fmla="*/ 86939 h 876"/>
                  <a:gd name="T82" fmla="*/ 116871 w 1254"/>
                  <a:gd name="T83" fmla="*/ 56491 h 876"/>
                  <a:gd name="T84" fmla="*/ 149716 w 1254"/>
                  <a:gd name="T85" fmla="*/ 35235 h 876"/>
                  <a:gd name="T86" fmla="*/ 176834 w 1254"/>
                  <a:gd name="T87" fmla="*/ 112217 h 876"/>
                  <a:gd name="T88" fmla="*/ 155636 w 1254"/>
                  <a:gd name="T89" fmla="*/ 27384 h 876"/>
                  <a:gd name="T90" fmla="*/ 227821 w 1254"/>
                  <a:gd name="T91" fmla="*/ 65875 h 8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54"/>
                  <a:gd name="T139" fmla="*/ 0 h 876"/>
                  <a:gd name="T140" fmla="*/ 1254 w 1254"/>
                  <a:gd name="T141" fmla="*/ 876 h 8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54" h="876">
                    <a:moveTo>
                      <a:pt x="1246" y="328"/>
                    </a:moveTo>
                    <a:cubicBezTo>
                      <a:pt x="981" y="11"/>
                      <a:pt x="981" y="11"/>
                      <a:pt x="981" y="11"/>
                    </a:cubicBezTo>
                    <a:cubicBezTo>
                      <a:pt x="973" y="2"/>
                      <a:pt x="959" y="0"/>
                      <a:pt x="948" y="6"/>
                    </a:cubicBezTo>
                    <a:cubicBezTo>
                      <a:pt x="764" y="114"/>
                      <a:pt x="764" y="114"/>
                      <a:pt x="764" y="114"/>
                    </a:cubicBezTo>
                    <a:cubicBezTo>
                      <a:pt x="757" y="118"/>
                      <a:pt x="753" y="124"/>
                      <a:pt x="752" y="131"/>
                    </a:cubicBezTo>
                    <a:cubicBezTo>
                      <a:pt x="750" y="139"/>
                      <a:pt x="752" y="146"/>
                      <a:pt x="757" y="152"/>
                    </a:cubicBezTo>
                    <a:cubicBezTo>
                      <a:pt x="765" y="161"/>
                      <a:pt x="765" y="161"/>
                      <a:pt x="765" y="161"/>
                    </a:cubicBezTo>
                    <a:cubicBezTo>
                      <a:pt x="660" y="180"/>
                      <a:pt x="660" y="180"/>
                      <a:pt x="660" y="180"/>
                    </a:cubicBezTo>
                    <a:cubicBezTo>
                      <a:pt x="657" y="180"/>
                      <a:pt x="653" y="182"/>
                      <a:pt x="651" y="185"/>
                    </a:cubicBezTo>
                    <a:cubicBezTo>
                      <a:pt x="629" y="221"/>
                      <a:pt x="629" y="221"/>
                      <a:pt x="629" y="221"/>
                    </a:cubicBezTo>
                    <a:cubicBezTo>
                      <a:pt x="606" y="185"/>
                      <a:pt x="606" y="185"/>
                      <a:pt x="606" y="185"/>
                    </a:cubicBezTo>
                    <a:cubicBezTo>
                      <a:pt x="604" y="182"/>
                      <a:pt x="601" y="180"/>
                      <a:pt x="598" y="180"/>
                    </a:cubicBezTo>
                    <a:cubicBezTo>
                      <a:pt x="493" y="161"/>
                      <a:pt x="493" y="161"/>
                      <a:pt x="493" y="161"/>
                    </a:cubicBezTo>
                    <a:cubicBezTo>
                      <a:pt x="497" y="157"/>
                      <a:pt x="497" y="157"/>
                      <a:pt x="497" y="157"/>
                    </a:cubicBezTo>
                    <a:cubicBezTo>
                      <a:pt x="501" y="151"/>
                      <a:pt x="503" y="144"/>
                      <a:pt x="502" y="136"/>
                    </a:cubicBezTo>
                    <a:cubicBezTo>
                      <a:pt x="501" y="129"/>
                      <a:pt x="496" y="122"/>
                      <a:pt x="490" y="119"/>
                    </a:cubicBezTo>
                    <a:cubicBezTo>
                      <a:pt x="305" y="10"/>
                      <a:pt x="305" y="10"/>
                      <a:pt x="305" y="10"/>
                    </a:cubicBezTo>
                    <a:cubicBezTo>
                      <a:pt x="295" y="4"/>
                      <a:pt x="281" y="7"/>
                      <a:pt x="273" y="16"/>
                    </a:cubicBezTo>
                    <a:cubicBezTo>
                      <a:pt x="8" y="333"/>
                      <a:pt x="8" y="333"/>
                      <a:pt x="8" y="333"/>
                    </a:cubicBezTo>
                    <a:cubicBezTo>
                      <a:pt x="0" y="342"/>
                      <a:pt x="0" y="356"/>
                      <a:pt x="8" y="366"/>
                    </a:cubicBezTo>
                    <a:cubicBezTo>
                      <a:pt x="150" y="525"/>
                      <a:pt x="150" y="525"/>
                      <a:pt x="150" y="525"/>
                    </a:cubicBezTo>
                    <a:cubicBezTo>
                      <a:pt x="155" y="531"/>
                      <a:pt x="162" y="534"/>
                      <a:pt x="169" y="534"/>
                    </a:cubicBezTo>
                    <a:cubicBezTo>
                      <a:pt x="169" y="534"/>
                      <a:pt x="169" y="534"/>
                      <a:pt x="169" y="534"/>
                    </a:cubicBezTo>
                    <a:cubicBezTo>
                      <a:pt x="177" y="534"/>
                      <a:pt x="184" y="530"/>
                      <a:pt x="188" y="525"/>
                    </a:cubicBezTo>
                    <a:cubicBezTo>
                      <a:pt x="201" y="510"/>
                      <a:pt x="201" y="510"/>
                      <a:pt x="201" y="510"/>
                    </a:cubicBezTo>
                    <a:cubicBezTo>
                      <a:pt x="451" y="719"/>
                      <a:pt x="451" y="719"/>
                      <a:pt x="451" y="719"/>
                    </a:cubicBezTo>
                    <a:cubicBezTo>
                      <a:pt x="691" y="874"/>
                      <a:pt x="691" y="874"/>
                      <a:pt x="691" y="874"/>
                    </a:cubicBezTo>
                    <a:cubicBezTo>
                      <a:pt x="693" y="875"/>
                      <a:pt x="696" y="876"/>
                      <a:pt x="698" y="876"/>
                    </a:cubicBezTo>
                    <a:cubicBezTo>
                      <a:pt x="701" y="876"/>
                      <a:pt x="703" y="875"/>
                      <a:pt x="706" y="873"/>
                    </a:cubicBezTo>
                    <a:cubicBezTo>
                      <a:pt x="984" y="668"/>
                      <a:pt x="984" y="668"/>
                      <a:pt x="984" y="668"/>
                    </a:cubicBezTo>
                    <a:cubicBezTo>
                      <a:pt x="987" y="666"/>
                      <a:pt x="989" y="662"/>
                      <a:pt x="990" y="659"/>
                    </a:cubicBezTo>
                    <a:cubicBezTo>
                      <a:pt x="990" y="655"/>
                      <a:pt x="989" y="652"/>
                      <a:pt x="986" y="649"/>
                    </a:cubicBezTo>
                    <a:cubicBezTo>
                      <a:pt x="944" y="605"/>
                      <a:pt x="944" y="605"/>
                      <a:pt x="944" y="605"/>
                    </a:cubicBezTo>
                    <a:cubicBezTo>
                      <a:pt x="1057" y="510"/>
                      <a:pt x="1057" y="510"/>
                      <a:pt x="1057" y="510"/>
                    </a:cubicBezTo>
                    <a:cubicBezTo>
                      <a:pt x="1065" y="520"/>
                      <a:pt x="1065" y="520"/>
                      <a:pt x="1065" y="520"/>
                    </a:cubicBezTo>
                    <a:cubicBezTo>
                      <a:pt x="1070" y="526"/>
                      <a:pt x="1077" y="529"/>
                      <a:pt x="1085" y="529"/>
                    </a:cubicBezTo>
                    <a:cubicBezTo>
                      <a:pt x="1085" y="529"/>
                      <a:pt x="1085" y="529"/>
                      <a:pt x="1085" y="529"/>
                    </a:cubicBezTo>
                    <a:cubicBezTo>
                      <a:pt x="1092" y="529"/>
                      <a:pt x="1099" y="526"/>
                      <a:pt x="1104" y="521"/>
                    </a:cubicBezTo>
                    <a:cubicBezTo>
                      <a:pt x="1245" y="361"/>
                      <a:pt x="1245" y="361"/>
                      <a:pt x="1245" y="361"/>
                    </a:cubicBezTo>
                    <a:cubicBezTo>
                      <a:pt x="1254" y="352"/>
                      <a:pt x="1254" y="338"/>
                      <a:pt x="1246" y="328"/>
                    </a:cubicBezTo>
                    <a:close/>
                    <a:moveTo>
                      <a:pt x="168" y="470"/>
                    </a:moveTo>
                    <a:cubicBezTo>
                      <a:pt x="61" y="348"/>
                      <a:pt x="61" y="348"/>
                      <a:pt x="61" y="348"/>
                    </a:cubicBezTo>
                    <a:cubicBezTo>
                      <a:pt x="298" y="65"/>
                      <a:pt x="298" y="65"/>
                      <a:pt x="298" y="65"/>
                    </a:cubicBezTo>
                    <a:cubicBezTo>
                      <a:pt x="438" y="147"/>
                      <a:pt x="438" y="147"/>
                      <a:pt x="438" y="147"/>
                    </a:cubicBezTo>
                    <a:lnTo>
                      <a:pt x="168" y="470"/>
                    </a:lnTo>
                    <a:close/>
                    <a:moveTo>
                      <a:pt x="915" y="688"/>
                    </a:moveTo>
                    <a:cubicBezTo>
                      <a:pt x="720" y="516"/>
                      <a:pt x="720" y="516"/>
                      <a:pt x="720" y="516"/>
                    </a:cubicBezTo>
                    <a:cubicBezTo>
                      <a:pt x="703" y="535"/>
                      <a:pt x="703" y="535"/>
                      <a:pt x="703" y="535"/>
                    </a:cubicBezTo>
                    <a:cubicBezTo>
                      <a:pt x="894" y="703"/>
                      <a:pt x="894" y="703"/>
                      <a:pt x="894" y="703"/>
                    </a:cubicBezTo>
                    <a:cubicBezTo>
                      <a:pt x="837" y="745"/>
                      <a:pt x="837" y="745"/>
                      <a:pt x="837" y="745"/>
                    </a:cubicBezTo>
                    <a:cubicBezTo>
                      <a:pt x="668" y="597"/>
                      <a:pt x="668" y="597"/>
                      <a:pt x="668" y="597"/>
                    </a:cubicBezTo>
                    <a:cubicBezTo>
                      <a:pt x="652" y="616"/>
                      <a:pt x="652" y="616"/>
                      <a:pt x="652" y="616"/>
                    </a:cubicBezTo>
                    <a:cubicBezTo>
                      <a:pt x="816" y="760"/>
                      <a:pt x="816" y="760"/>
                      <a:pt x="816" y="760"/>
                    </a:cubicBezTo>
                    <a:cubicBezTo>
                      <a:pt x="759" y="803"/>
                      <a:pt x="759" y="803"/>
                      <a:pt x="759" y="803"/>
                    </a:cubicBezTo>
                    <a:cubicBezTo>
                      <a:pt x="614" y="676"/>
                      <a:pt x="614" y="676"/>
                      <a:pt x="614" y="676"/>
                    </a:cubicBezTo>
                    <a:cubicBezTo>
                      <a:pt x="597" y="695"/>
                      <a:pt x="597" y="695"/>
                      <a:pt x="597" y="695"/>
                    </a:cubicBezTo>
                    <a:cubicBezTo>
                      <a:pt x="738" y="818"/>
                      <a:pt x="738" y="818"/>
                      <a:pt x="738" y="818"/>
                    </a:cubicBezTo>
                    <a:cubicBezTo>
                      <a:pt x="698" y="848"/>
                      <a:pt x="698" y="848"/>
                      <a:pt x="698" y="848"/>
                    </a:cubicBezTo>
                    <a:cubicBezTo>
                      <a:pt x="466" y="699"/>
                      <a:pt x="466" y="699"/>
                      <a:pt x="466" y="699"/>
                    </a:cubicBezTo>
                    <a:cubicBezTo>
                      <a:pt x="217" y="490"/>
                      <a:pt x="217" y="490"/>
                      <a:pt x="217" y="490"/>
                    </a:cubicBezTo>
                    <a:cubicBezTo>
                      <a:pt x="474" y="184"/>
                      <a:pt x="474" y="184"/>
                      <a:pt x="474" y="184"/>
                    </a:cubicBezTo>
                    <a:cubicBezTo>
                      <a:pt x="588" y="204"/>
                      <a:pt x="588" y="204"/>
                      <a:pt x="588" y="204"/>
                    </a:cubicBezTo>
                    <a:cubicBezTo>
                      <a:pt x="614" y="244"/>
                      <a:pt x="614" y="244"/>
                      <a:pt x="614" y="244"/>
                    </a:cubicBezTo>
                    <a:cubicBezTo>
                      <a:pt x="591" y="281"/>
                      <a:pt x="591" y="281"/>
                      <a:pt x="591" y="281"/>
                    </a:cubicBezTo>
                    <a:cubicBezTo>
                      <a:pt x="503" y="409"/>
                      <a:pt x="503" y="409"/>
                      <a:pt x="503" y="409"/>
                    </a:cubicBezTo>
                    <a:cubicBezTo>
                      <a:pt x="499" y="415"/>
                      <a:pt x="500" y="422"/>
                      <a:pt x="504" y="426"/>
                    </a:cubicBezTo>
                    <a:cubicBezTo>
                      <a:pt x="566" y="481"/>
                      <a:pt x="566" y="481"/>
                      <a:pt x="566" y="481"/>
                    </a:cubicBezTo>
                    <a:cubicBezTo>
                      <a:pt x="569" y="484"/>
                      <a:pt x="572" y="485"/>
                      <a:pt x="575" y="484"/>
                    </a:cubicBezTo>
                    <a:cubicBezTo>
                      <a:pt x="579" y="484"/>
                      <a:pt x="582" y="483"/>
                      <a:pt x="584" y="480"/>
                    </a:cubicBezTo>
                    <a:cubicBezTo>
                      <a:pt x="687" y="360"/>
                      <a:pt x="687" y="360"/>
                      <a:pt x="687" y="360"/>
                    </a:cubicBezTo>
                    <a:cubicBezTo>
                      <a:pt x="714" y="401"/>
                      <a:pt x="714" y="401"/>
                      <a:pt x="714" y="401"/>
                    </a:cubicBezTo>
                    <a:cubicBezTo>
                      <a:pt x="916" y="612"/>
                      <a:pt x="916" y="612"/>
                      <a:pt x="916" y="612"/>
                    </a:cubicBezTo>
                    <a:cubicBezTo>
                      <a:pt x="916" y="612"/>
                      <a:pt x="916" y="612"/>
                      <a:pt x="916" y="612"/>
                    </a:cubicBezTo>
                    <a:cubicBezTo>
                      <a:pt x="958" y="656"/>
                      <a:pt x="958" y="656"/>
                      <a:pt x="958" y="656"/>
                    </a:cubicBezTo>
                    <a:lnTo>
                      <a:pt x="915" y="688"/>
                    </a:lnTo>
                    <a:close/>
                    <a:moveTo>
                      <a:pt x="926" y="586"/>
                    </a:moveTo>
                    <a:cubicBezTo>
                      <a:pt x="734" y="385"/>
                      <a:pt x="734" y="385"/>
                      <a:pt x="734" y="385"/>
                    </a:cubicBezTo>
                    <a:cubicBezTo>
                      <a:pt x="699" y="332"/>
                      <a:pt x="699" y="332"/>
                      <a:pt x="699" y="332"/>
                    </a:cubicBezTo>
                    <a:cubicBezTo>
                      <a:pt x="697" y="328"/>
                      <a:pt x="694" y="326"/>
                      <a:pt x="690" y="326"/>
                    </a:cubicBezTo>
                    <a:cubicBezTo>
                      <a:pt x="689" y="326"/>
                      <a:pt x="689" y="326"/>
                      <a:pt x="689" y="326"/>
                    </a:cubicBezTo>
                    <a:cubicBezTo>
                      <a:pt x="685" y="326"/>
                      <a:pt x="681" y="327"/>
                      <a:pt x="679" y="330"/>
                    </a:cubicBezTo>
                    <a:cubicBezTo>
                      <a:pt x="573" y="454"/>
                      <a:pt x="573" y="454"/>
                      <a:pt x="573" y="454"/>
                    </a:cubicBezTo>
                    <a:cubicBezTo>
                      <a:pt x="530" y="415"/>
                      <a:pt x="530" y="415"/>
                      <a:pt x="530" y="415"/>
                    </a:cubicBezTo>
                    <a:cubicBezTo>
                      <a:pt x="612" y="295"/>
                      <a:pt x="612" y="295"/>
                      <a:pt x="612" y="295"/>
                    </a:cubicBezTo>
                    <a:cubicBezTo>
                      <a:pt x="670" y="204"/>
                      <a:pt x="670" y="204"/>
                      <a:pt x="670" y="204"/>
                    </a:cubicBezTo>
                    <a:cubicBezTo>
                      <a:pt x="784" y="184"/>
                      <a:pt x="784" y="184"/>
                      <a:pt x="784" y="184"/>
                    </a:cubicBezTo>
                    <a:cubicBezTo>
                      <a:pt x="1041" y="490"/>
                      <a:pt x="1041" y="490"/>
                      <a:pt x="1041" y="490"/>
                    </a:cubicBezTo>
                    <a:lnTo>
                      <a:pt x="926" y="586"/>
                    </a:lnTo>
                    <a:close/>
                    <a:moveTo>
                      <a:pt x="1085" y="465"/>
                    </a:moveTo>
                    <a:cubicBezTo>
                      <a:pt x="815" y="143"/>
                      <a:pt x="815" y="143"/>
                      <a:pt x="815" y="143"/>
                    </a:cubicBezTo>
                    <a:cubicBezTo>
                      <a:pt x="956" y="61"/>
                      <a:pt x="956" y="61"/>
                      <a:pt x="956" y="61"/>
                    </a:cubicBezTo>
                    <a:cubicBezTo>
                      <a:pt x="1193" y="344"/>
                      <a:pt x="1193" y="344"/>
                      <a:pt x="1193" y="344"/>
                    </a:cubicBezTo>
                    <a:lnTo>
                      <a:pt x="1085" y="465"/>
                    </a:lnTo>
                    <a:close/>
                  </a:path>
                </a:pathLst>
              </a:custGeom>
              <a:solidFill>
                <a:srgbClr val="183D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4" name="组合 99"/>
            <p:cNvGrpSpPr>
              <a:grpSpLocks/>
            </p:cNvGrpSpPr>
            <p:nvPr/>
          </p:nvGrpSpPr>
          <p:grpSpPr bwMode="auto">
            <a:xfrm>
              <a:off x="0" y="842521"/>
              <a:ext cx="269890" cy="269890"/>
              <a:chOff x="0" y="0"/>
              <a:chExt cx="269890" cy="269890"/>
            </a:xfrm>
          </p:grpSpPr>
          <p:sp>
            <p:nvSpPr>
              <p:cNvPr id="95" name="圆角矩形 109"/>
              <p:cNvSpPr>
                <a:spLocks noChangeArrowheads="1"/>
              </p:cNvSpPr>
              <p:nvPr/>
            </p:nvSpPr>
            <p:spPr bwMode="auto">
              <a:xfrm>
                <a:off x="0" y="119"/>
                <a:ext cx="269890" cy="269771"/>
              </a:xfrm>
              <a:prstGeom prst="roundRect">
                <a:avLst>
                  <a:gd name="adj" fmla="val 16667"/>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pic>
            <p:nvPicPr>
              <p:cNvPr id="96" name="组合 1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0" y="57183"/>
                <a:ext cx="176794" cy="1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9" name="组合 130"/>
          <p:cNvGrpSpPr>
            <a:grpSpLocks/>
          </p:cNvGrpSpPr>
          <p:nvPr/>
        </p:nvGrpSpPr>
        <p:grpSpPr bwMode="auto">
          <a:xfrm>
            <a:off x="9175749" y="5394888"/>
            <a:ext cx="2435226" cy="587376"/>
            <a:chOff x="-1" y="420943"/>
            <a:chExt cx="2435180" cy="587735"/>
          </a:xfrm>
        </p:grpSpPr>
        <p:grpSp>
          <p:nvGrpSpPr>
            <p:cNvPr id="100" name="组合 101"/>
            <p:cNvGrpSpPr>
              <a:grpSpLocks/>
            </p:cNvGrpSpPr>
            <p:nvPr/>
          </p:nvGrpSpPr>
          <p:grpSpPr bwMode="auto">
            <a:xfrm>
              <a:off x="0" y="420943"/>
              <a:ext cx="2435179" cy="166791"/>
              <a:chOff x="0" y="748"/>
              <a:chExt cx="2330453" cy="166791"/>
            </a:xfrm>
          </p:grpSpPr>
          <p:sp>
            <p:nvSpPr>
              <p:cNvPr id="104" name="圆角矩形 105"/>
              <p:cNvSpPr>
                <a:spLocks noChangeArrowheads="1"/>
              </p:cNvSpPr>
              <p:nvPr/>
            </p:nvSpPr>
            <p:spPr bwMode="auto">
              <a:xfrm>
                <a:off x="0" y="749"/>
                <a:ext cx="2330453" cy="166790"/>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105" name="圆角矩形 106"/>
              <p:cNvSpPr>
                <a:spLocks noChangeArrowheads="1"/>
              </p:cNvSpPr>
              <p:nvPr/>
            </p:nvSpPr>
            <p:spPr bwMode="auto">
              <a:xfrm>
                <a:off x="0" y="748"/>
                <a:ext cx="759718" cy="166791"/>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nvGrpSpPr>
            <p:cNvPr id="101" name="组合 102"/>
            <p:cNvGrpSpPr>
              <a:grpSpLocks/>
            </p:cNvGrpSpPr>
            <p:nvPr/>
          </p:nvGrpSpPr>
          <p:grpSpPr bwMode="auto">
            <a:xfrm>
              <a:off x="-1" y="838649"/>
              <a:ext cx="2435180" cy="170029"/>
              <a:chOff x="-4" y="-1740"/>
              <a:chExt cx="2330454" cy="170029"/>
            </a:xfrm>
          </p:grpSpPr>
          <p:sp>
            <p:nvSpPr>
              <p:cNvPr id="102" name="圆角矩形 103"/>
              <p:cNvSpPr>
                <a:spLocks noChangeArrowheads="1"/>
              </p:cNvSpPr>
              <p:nvPr/>
            </p:nvSpPr>
            <p:spPr bwMode="auto">
              <a:xfrm>
                <a:off x="-3" y="-89"/>
                <a:ext cx="2330453" cy="168378"/>
              </a:xfrm>
              <a:prstGeom prst="roundRect">
                <a:avLst>
                  <a:gd name="adj" fmla="val 50000"/>
                </a:avLst>
              </a:prstGeom>
              <a:solidFill>
                <a:schemeClr val="bg1">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sp>
            <p:nvSpPr>
              <p:cNvPr id="103" name="圆角矩形 104"/>
              <p:cNvSpPr>
                <a:spLocks noChangeArrowheads="1"/>
              </p:cNvSpPr>
              <p:nvPr/>
            </p:nvSpPr>
            <p:spPr bwMode="auto">
              <a:xfrm>
                <a:off x="-4" y="-1740"/>
                <a:ext cx="2330453" cy="170029"/>
              </a:xfrm>
              <a:prstGeom prst="roundRect">
                <a:avLst>
                  <a:gd name="adj" fmla="val 50000"/>
                </a:avLst>
              </a:prstGeom>
              <a:solidFill>
                <a:srgbClr val="1E6991">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p>
            </p:txBody>
          </p:sp>
        </p:grpSp>
      </p:grpSp>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427" y="1920645"/>
            <a:ext cx="2132892" cy="2132892"/>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8825" y="1880986"/>
            <a:ext cx="2022643" cy="2024594"/>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730" y="4341210"/>
            <a:ext cx="1983533" cy="198353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9427" y="4206124"/>
            <a:ext cx="2118619" cy="2118619"/>
          </a:xfrm>
          <a:prstGeom prst="rect">
            <a:avLst/>
          </a:prstGeom>
        </p:spPr>
      </p:pic>
    </p:spTree>
    <p:extLst>
      <p:ext uri="{BB962C8B-B14F-4D97-AF65-F5344CB8AC3E}">
        <p14:creationId xmlns:p14="http://schemas.microsoft.com/office/powerpoint/2010/main" val="17862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ppt_w+.3"/>
                                          </p:val>
                                        </p:tav>
                                        <p:tav tm="100000">
                                          <p:val>
                                            <p:strVal val="#ppt_w"/>
                                          </p:val>
                                        </p:tav>
                                      </p:tavLst>
                                    </p:anim>
                                    <p:anim calcmode="lin" valueType="num">
                                      <p:cBhvr>
                                        <p:cTn id="8" dur="500" fill="hold"/>
                                        <p:tgtEl>
                                          <p:spTgt spid="38"/>
                                        </p:tgtEl>
                                        <p:attrNameLst>
                                          <p:attrName>ppt_h</p:attrName>
                                        </p:attrNameLst>
                                      </p:cBhvr>
                                      <p:tavLst>
                                        <p:tav tm="0">
                                          <p:val>
                                            <p:strVal val="#ppt_h"/>
                                          </p:val>
                                        </p:tav>
                                        <p:tav tm="100000">
                                          <p:val>
                                            <p:strVal val="#ppt_h"/>
                                          </p:val>
                                        </p:tav>
                                      </p:tavLst>
                                    </p:anim>
                                    <p:animEffect transition="in" filter="fade">
                                      <p:cBhvr>
                                        <p:cTn id="9" dur="500"/>
                                        <p:tgtEl>
                                          <p:spTgt spid="38"/>
                                        </p:tgtEl>
                                      </p:cBhvr>
                                    </p:animEffect>
                                  </p:childTnLst>
                                </p:cTn>
                              </p:par>
                              <p:par>
                                <p:cTn id="10" presetID="50" presetClass="entr" presetSubtype="0" decel="100000" fill="hold" grpId="0" nodeType="withEffect">
                                  <p:stCondLst>
                                    <p:cond delay="0"/>
                                  </p:stCondLst>
                                  <p:iterate type="lt">
                                    <p:tmPct val="10000"/>
                                  </p:iterate>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strVal val="#ppt_w+.3"/>
                                          </p:val>
                                        </p:tav>
                                        <p:tav tm="100000">
                                          <p:val>
                                            <p:strVal val="#ppt_w"/>
                                          </p:val>
                                        </p:tav>
                                      </p:tavLst>
                                    </p:anim>
                                    <p:anim calcmode="lin" valueType="num">
                                      <p:cBhvr>
                                        <p:cTn id="13" dur="500" fill="hold"/>
                                        <p:tgtEl>
                                          <p:spTgt spid="72"/>
                                        </p:tgtEl>
                                        <p:attrNameLst>
                                          <p:attrName>ppt_h</p:attrName>
                                        </p:attrNameLst>
                                      </p:cBhvr>
                                      <p:tavLst>
                                        <p:tav tm="0">
                                          <p:val>
                                            <p:strVal val="#ppt_h"/>
                                          </p:val>
                                        </p:tav>
                                        <p:tav tm="100000">
                                          <p:val>
                                            <p:strVal val="#ppt_h"/>
                                          </p:val>
                                        </p:tav>
                                      </p:tavLst>
                                    </p:anim>
                                    <p:animEffect transition="in" filter="fade">
                                      <p:cBhvr>
                                        <p:cTn id="14" dur="500"/>
                                        <p:tgtEl>
                                          <p:spTgt spid="72"/>
                                        </p:tgtEl>
                                      </p:cBhvr>
                                    </p:animEffect>
                                  </p:childTnLst>
                                </p:cTn>
                              </p:par>
                              <p:par>
                                <p:cTn id="15" presetID="50" presetClass="entr" presetSubtype="0" decel="100000" fill="hold" grpId="0" nodeType="withEffect">
                                  <p:stCondLst>
                                    <p:cond delay="0"/>
                                  </p:stCondLst>
                                  <p:iterate type="lt">
                                    <p:tmPct val="10000"/>
                                  </p:iterate>
                                  <p:childTnLst>
                                    <p:set>
                                      <p:cBhvr>
                                        <p:cTn id="16" dur="1" fill="hold">
                                          <p:stCondLst>
                                            <p:cond delay="0"/>
                                          </p:stCondLst>
                                        </p:cTn>
                                        <p:tgtEl>
                                          <p:spTgt spid="55"/>
                                        </p:tgtEl>
                                        <p:attrNameLst>
                                          <p:attrName>style.visibility</p:attrName>
                                        </p:attrNameLst>
                                      </p:cBhvr>
                                      <p:to>
                                        <p:strVal val="visible"/>
                                      </p:to>
                                    </p:set>
                                    <p:anim calcmode="lin" valueType="num">
                                      <p:cBhvr>
                                        <p:cTn id="17" dur="500" fill="hold"/>
                                        <p:tgtEl>
                                          <p:spTgt spid="55"/>
                                        </p:tgtEl>
                                        <p:attrNameLst>
                                          <p:attrName>ppt_w</p:attrName>
                                        </p:attrNameLst>
                                      </p:cBhvr>
                                      <p:tavLst>
                                        <p:tav tm="0">
                                          <p:val>
                                            <p:strVal val="#ppt_w+.3"/>
                                          </p:val>
                                        </p:tav>
                                        <p:tav tm="100000">
                                          <p:val>
                                            <p:strVal val="#ppt_w"/>
                                          </p:val>
                                        </p:tav>
                                      </p:tavLst>
                                    </p:anim>
                                    <p:anim calcmode="lin" valueType="num">
                                      <p:cBhvr>
                                        <p:cTn id="18" dur="500" fill="hold"/>
                                        <p:tgtEl>
                                          <p:spTgt spid="55"/>
                                        </p:tgtEl>
                                        <p:attrNameLst>
                                          <p:attrName>ppt_h</p:attrName>
                                        </p:attrNameLst>
                                      </p:cBhvr>
                                      <p:tavLst>
                                        <p:tav tm="0">
                                          <p:val>
                                            <p:strVal val="#ppt_h"/>
                                          </p:val>
                                        </p:tav>
                                        <p:tav tm="100000">
                                          <p:val>
                                            <p:strVal val="#ppt_h"/>
                                          </p:val>
                                        </p:tav>
                                      </p:tavLst>
                                    </p:anim>
                                    <p:animEffect transition="in" filter="fade">
                                      <p:cBhvr>
                                        <p:cTn id="19" dur="500"/>
                                        <p:tgtEl>
                                          <p:spTgt spid="55"/>
                                        </p:tgtEl>
                                      </p:cBhvr>
                                    </p:animEffect>
                                  </p:childTnLst>
                                </p:cTn>
                              </p:par>
                              <p:par>
                                <p:cTn id="20" presetID="50" presetClass="entr" presetSubtype="0" decel="100000" fill="hold" grpId="0" nodeType="withEffect">
                                  <p:stCondLst>
                                    <p:cond delay="0"/>
                                  </p:stCondLst>
                                  <p:iterate type="lt">
                                    <p:tmPct val="10000"/>
                                  </p:iterate>
                                  <p:childTnLst>
                                    <p:set>
                                      <p:cBhvr>
                                        <p:cTn id="21" dur="1" fill="hold">
                                          <p:stCondLst>
                                            <p:cond delay="0"/>
                                          </p:stCondLst>
                                        </p:cTn>
                                        <p:tgtEl>
                                          <p:spTgt spid="89"/>
                                        </p:tgtEl>
                                        <p:attrNameLst>
                                          <p:attrName>style.visibility</p:attrName>
                                        </p:attrNameLst>
                                      </p:cBhvr>
                                      <p:to>
                                        <p:strVal val="visible"/>
                                      </p:to>
                                    </p:set>
                                    <p:anim calcmode="lin" valueType="num">
                                      <p:cBhvr>
                                        <p:cTn id="22" dur="500" fill="hold"/>
                                        <p:tgtEl>
                                          <p:spTgt spid="89"/>
                                        </p:tgtEl>
                                        <p:attrNameLst>
                                          <p:attrName>ppt_w</p:attrName>
                                        </p:attrNameLst>
                                      </p:cBhvr>
                                      <p:tavLst>
                                        <p:tav tm="0">
                                          <p:val>
                                            <p:strVal val="#ppt_w+.3"/>
                                          </p:val>
                                        </p:tav>
                                        <p:tav tm="100000">
                                          <p:val>
                                            <p:strVal val="#ppt_w"/>
                                          </p:val>
                                        </p:tav>
                                      </p:tavLst>
                                    </p:anim>
                                    <p:anim calcmode="lin" valueType="num">
                                      <p:cBhvr>
                                        <p:cTn id="23" dur="500" fill="hold"/>
                                        <p:tgtEl>
                                          <p:spTgt spid="89"/>
                                        </p:tgtEl>
                                        <p:attrNameLst>
                                          <p:attrName>ppt_h</p:attrName>
                                        </p:attrNameLst>
                                      </p:cBhvr>
                                      <p:tavLst>
                                        <p:tav tm="0">
                                          <p:val>
                                            <p:strVal val="#ppt_h"/>
                                          </p:val>
                                        </p:tav>
                                        <p:tav tm="100000">
                                          <p:val>
                                            <p:strVal val="#ppt_h"/>
                                          </p:val>
                                        </p:tav>
                                      </p:tavLst>
                                    </p:anim>
                                    <p:animEffect transition="in" filter="fade">
                                      <p:cBhvr>
                                        <p:cTn id="24" dur="500"/>
                                        <p:tgtEl>
                                          <p:spTgt spid="89"/>
                                        </p:tgtEl>
                                      </p:cBhvr>
                                    </p:animEffect>
                                  </p:childTnLst>
                                </p:cTn>
                              </p:par>
                            </p:childTnLst>
                          </p:cTn>
                        </p:par>
                        <p:par>
                          <p:cTn id="25" fill="hold">
                            <p:stCondLst>
                              <p:cond delay="650"/>
                            </p:stCondLst>
                            <p:childTnLst>
                              <p:par>
                                <p:cTn id="26" presetID="23" presetClass="entr" presetSubtype="16"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 calcmode="lin" valueType="num">
                                      <p:cBhvr>
                                        <p:cTn id="32" dur="500" fill="hold"/>
                                        <p:tgtEl>
                                          <p:spTgt spid="73"/>
                                        </p:tgtEl>
                                        <p:attrNameLst>
                                          <p:attrName>ppt_w</p:attrName>
                                        </p:attrNameLst>
                                      </p:cBhvr>
                                      <p:tavLst>
                                        <p:tav tm="0">
                                          <p:val>
                                            <p:fltVal val="0"/>
                                          </p:val>
                                        </p:tav>
                                        <p:tav tm="100000">
                                          <p:val>
                                            <p:strVal val="#ppt_w"/>
                                          </p:val>
                                        </p:tav>
                                      </p:tavLst>
                                    </p:anim>
                                    <p:anim calcmode="lin" valueType="num">
                                      <p:cBhvr>
                                        <p:cTn id="33" dur="500" fill="hold"/>
                                        <p:tgtEl>
                                          <p:spTgt spid="73"/>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p:cTn id="36" dur="500" fill="hold"/>
                                        <p:tgtEl>
                                          <p:spTgt spid="56"/>
                                        </p:tgtEl>
                                        <p:attrNameLst>
                                          <p:attrName>ppt_w</p:attrName>
                                        </p:attrNameLst>
                                      </p:cBhvr>
                                      <p:tavLst>
                                        <p:tav tm="0">
                                          <p:val>
                                            <p:fltVal val="0"/>
                                          </p:val>
                                        </p:tav>
                                        <p:tav tm="100000">
                                          <p:val>
                                            <p:strVal val="#ppt_w"/>
                                          </p:val>
                                        </p:tav>
                                      </p:tavLst>
                                    </p:anim>
                                    <p:anim calcmode="lin" valueType="num">
                                      <p:cBhvr>
                                        <p:cTn id="37" dur="500" fill="hold"/>
                                        <p:tgtEl>
                                          <p:spTgt spid="56"/>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90"/>
                                        </p:tgtEl>
                                        <p:attrNameLst>
                                          <p:attrName>style.visibility</p:attrName>
                                        </p:attrNameLst>
                                      </p:cBhvr>
                                      <p:to>
                                        <p:strVal val="visible"/>
                                      </p:to>
                                    </p:set>
                                    <p:anim calcmode="lin" valueType="num">
                                      <p:cBhvr>
                                        <p:cTn id="40" dur="500" fill="hold"/>
                                        <p:tgtEl>
                                          <p:spTgt spid="90"/>
                                        </p:tgtEl>
                                        <p:attrNameLst>
                                          <p:attrName>ppt_w</p:attrName>
                                        </p:attrNameLst>
                                      </p:cBhvr>
                                      <p:tavLst>
                                        <p:tav tm="0">
                                          <p:val>
                                            <p:fltVal val="0"/>
                                          </p:val>
                                        </p:tav>
                                        <p:tav tm="100000">
                                          <p:val>
                                            <p:strVal val="#ppt_w"/>
                                          </p:val>
                                        </p:tav>
                                      </p:tavLst>
                                    </p:anim>
                                    <p:anim calcmode="lin" valueType="num">
                                      <p:cBhvr>
                                        <p:cTn id="41" dur="500" fill="hold"/>
                                        <p:tgtEl>
                                          <p:spTgt spid="90"/>
                                        </p:tgtEl>
                                        <p:attrNameLst>
                                          <p:attrName>ppt_h</p:attrName>
                                        </p:attrNameLst>
                                      </p:cBhvr>
                                      <p:tavLst>
                                        <p:tav tm="0">
                                          <p:val>
                                            <p:fltVal val="0"/>
                                          </p:val>
                                        </p:tav>
                                        <p:tav tm="100000">
                                          <p:val>
                                            <p:strVal val="#ppt_h"/>
                                          </p:val>
                                        </p:tav>
                                      </p:tavLst>
                                    </p:anim>
                                  </p:childTnLst>
                                </p:cTn>
                              </p:par>
                            </p:childTnLst>
                          </p:cTn>
                        </p:par>
                        <p:par>
                          <p:cTn id="42" fill="hold">
                            <p:stCondLst>
                              <p:cond delay="1150"/>
                            </p:stCondLst>
                            <p:childTnLst>
                              <p:par>
                                <p:cTn id="43" presetID="22" presetClass="entr" presetSubtype="8"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750"/>
                                        <p:tgtEl>
                                          <p:spTgt spid="4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wipe(left)">
                                      <p:cBhvr>
                                        <p:cTn id="48" dur="750"/>
                                        <p:tgtEl>
                                          <p:spTgt spid="7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left)">
                                      <p:cBhvr>
                                        <p:cTn id="51" dur="750"/>
                                        <p:tgtEl>
                                          <p:spTgt spid="5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wipe(left)">
                                      <p:cBhvr>
                                        <p:cTn id="54" dur="750"/>
                                        <p:tgtEl>
                                          <p:spTgt spid="91"/>
                                        </p:tgtEl>
                                      </p:cBhvr>
                                    </p:animEffect>
                                  </p:childTnLst>
                                </p:cTn>
                              </p:par>
                            </p:childTnLst>
                          </p:cTn>
                        </p:par>
                        <p:par>
                          <p:cTn id="55" fill="hold">
                            <p:stCondLst>
                              <p:cond delay="1900"/>
                            </p:stCondLst>
                            <p:childTnLst>
                              <p:par>
                                <p:cTn id="56" presetID="12" presetClass="entr" presetSubtype="2"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ppt_x</p:attrName>
                                        </p:attrNameLst>
                                      </p:cBhvr>
                                      <p:tavLst>
                                        <p:tav tm="0">
                                          <p:val>
                                            <p:strVal val="#ppt_x+#ppt_w*1.125000"/>
                                          </p:val>
                                        </p:tav>
                                        <p:tav tm="100000">
                                          <p:val>
                                            <p:strVal val="#ppt_x"/>
                                          </p:val>
                                        </p:tav>
                                      </p:tavLst>
                                    </p:anim>
                                    <p:animEffect transition="in" filter="wipe(left)">
                                      <p:cBhvr>
                                        <p:cTn id="59" dur="500"/>
                                        <p:tgtEl>
                                          <p:spTgt spid="41"/>
                                        </p:tgtEl>
                                      </p:cBhvr>
                                    </p:animEffect>
                                  </p:childTnLst>
                                </p:cTn>
                              </p:par>
                              <p:par>
                                <p:cTn id="60" presetID="12" presetClass="entr" presetSubtype="2"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 calcmode="lin" valueType="num">
                                      <p:cBhvr additive="base">
                                        <p:cTn id="62" dur="500"/>
                                        <p:tgtEl>
                                          <p:spTgt spid="75"/>
                                        </p:tgtEl>
                                        <p:attrNameLst>
                                          <p:attrName>ppt_x</p:attrName>
                                        </p:attrNameLst>
                                      </p:cBhvr>
                                      <p:tavLst>
                                        <p:tav tm="0">
                                          <p:val>
                                            <p:strVal val="#ppt_x+#ppt_w*1.125000"/>
                                          </p:val>
                                        </p:tav>
                                        <p:tav tm="100000">
                                          <p:val>
                                            <p:strVal val="#ppt_x"/>
                                          </p:val>
                                        </p:tav>
                                      </p:tavLst>
                                    </p:anim>
                                    <p:animEffect transition="in" filter="wipe(left)">
                                      <p:cBhvr>
                                        <p:cTn id="63" dur="500"/>
                                        <p:tgtEl>
                                          <p:spTgt spid="75"/>
                                        </p:tgtEl>
                                      </p:cBhvr>
                                    </p:animEffect>
                                  </p:childTnLst>
                                </p:cTn>
                              </p:par>
                              <p:par>
                                <p:cTn id="64" presetID="12" presetClass="entr" presetSubtype="2" fill="hold" nodeType="withEffect">
                                  <p:stCondLst>
                                    <p:cond delay="0"/>
                                  </p:stCondLst>
                                  <p:childTnLst>
                                    <p:set>
                                      <p:cBhvr>
                                        <p:cTn id="65" dur="1" fill="hold">
                                          <p:stCondLst>
                                            <p:cond delay="0"/>
                                          </p:stCondLst>
                                        </p:cTn>
                                        <p:tgtEl>
                                          <p:spTgt spid="58"/>
                                        </p:tgtEl>
                                        <p:attrNameLst>
                                          <p:attrName>style.visibility</p:attrName>
                                        </p:attrNameLst>
                                      </p:cBhvr>
                                      <p:to>
                                        <p:strVal val="visible"/>
                                      </p:to>
                                    </p:set>
                                    <p:anim calcmode="lin" valueType="num">
                                      <p:cBhvr additive="base">
                                        <p:cTn id="66" dur="500"/>
                                        <p:tgtEl>
                                          <p:spTgt spid="58"/>
                                        </p:tgtEl>
                                        <p:attrNameLst>
                                          <p:attrName>ppt_x</p:attrName>
                                        </p:attrNameLst>
                                      </p:cBhvr>
                                      <p:tavLst>
                                        <p:tav tm="0">
                                          <p:val>
                                            <p:strVal val="#ppt_x+#ppt_w*1.125000"/>
                                          </p:val>
                                        </p:tav>
                                        <p:tav tm="100000">
                                          <p:val>
                                            <p:strVal val="#ppt_x"/>
                                          </p:val>
                                        </p:tav>
                                      </p:tavLst>
                                    </p:anim>
                                    <p:animEffect transition="in" filter="wipe(left)">
                                      <p:cBhvr>
                                        <p:cTn id="67" dur="500"/>
                                        <p:tgtEl>
                                          <p:spTgt spid="58"/>
                                        </p:tgtEl>
                                      </p:cBhvr>
                                    </p:animEffect>
                                  </p:childTnLst>
                                </p:cTn>
                              </p:par>
                              <p:par>
                                <p:cTn id="68" presetID="12" presetClass="entr" presetSubtype="2"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 calcmode="lin" valueType="num">
                                      <p:cBhvr additive="base">
                                        <p:cTn id="70" dur="500"/>
                                        <p:tgtEl>
                                          <p:spTgt spid="92"/>
                                        </p:tgtEl>
                                        <p:attrNameLst>
                                          <p:attrName>ppt_x</p:attrName>
                                        </p:attrNameLst>
                                      </p:cBhvr>
                                      <p:tavLst>
                                        <p:tav tm="0">
                                          <p:val>
                                            <p:strVal val="#ppt_x+#ppt_w*1.125000"/>
                                          </p:val>
                                        </p:tav>
                                        <p:tav tm="100000">
                                          <p:val>
                                            <p:strVal val="#ppt_x"/>
                                          </p:val>
                                        </p:tav>
                                      </p:tavLst>
                                    </p:anim>
                                    <p:animEffect transition="in" filter="wipe(left)">
                                      <p:cBhvr>
                                        <p:cTn id="71" dur="500"/>
                                        <p:tgtEl>
                                          <p:spTgt spid="92"/>
                                        </p:tgtEl>
                                      </p:cBhvr>
                                    </p:animEffect>
                                  </p:childTnLst>
                                </p:cTn>
                              </p:par>
                            </p:childTnLst>
                          </p:cTn>
                        </p:par>
                        <p:par>
                          <p:cTn id="72" fill="hold">
                            <p:stCondLst>
                              <p:cond delay="2400"/>
                            </p:stCondLst>
                            <p:childTnLst>
                              <p:par>
                                <p:cTn id="73" presetID="22" presetClass="entr" presetSubtype="8" fill="hold"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750"/>
                                        <p:tgtEl>
                                          <p:spTgt spid="48"/>
                                        </p:tgtEl>
                                      </p:cBhvr>
                                    </p:animEffect>
                                  </p:childTnLst>
                                </p:cTn>
                              </p:par>
                              <p:par>
                                <p:cTn id="76" presetID="22" presetClass="entr" presetSubtype="8" fill="hold" nodeType="with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wipe(left)">
                                      <p:cBhvr>
                                        <p:cTn id="78" dur="750"/>
                                        <p:tgtEl>
                                          <p:spTgt spid="82"/>
                                        </p:tgtEl>
                                      </p:cBhvr>
                                    </p:animEffect>
                                  </p:childTnLst>
                                </p:cTn>
                              </p:par>
                              <p:par>
                                <p:cTn id="79" presetID="22" presetClass="entr" presetSubtype="8"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ipe(left)">
                                      <p:cBhvr>
                                        <p:cTn id="81" dur="750"/>
                                        <p:tgtEl>
                                          <p:spTgt spid="65"/>
                                        </p:tgtEl>
                                      </p:cBhvr>
                                    </p:animEffect>
                                  </p:childTnLst>
                                </p:cTn>
                              </p:par>
                              <p:par>
                                <p:cTn id="82" presetID="22" presetClass="entr" presetSubtype="8" fill="hold" nodeType="with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wipe(left)">
                                      <p:cBhvr>
                                        <p:cTn id="84" dur="75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p:bldP spid="40" grpId="0" autoUpdateAnimBg="0"/>
      <p:bldP spid="55" grpId="0" autoUpdateAnimBg="0"/>
      <p:bldP spid="57" grpId="0" autoUpdateAnimBg="0"/>
      <p:bldP spid="72" grpId="0" autoUpdateAnimBg="0"/>
      <p:bldP spid="74" grpId="0" autoUpdateAnimBg="0"/>
      <p:bldP spid="89" grpId="0" autoUpdateAnimBg="0"/>
      <p:bldP spid="91" grpId="0" autoUpdateAnimBg="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Pages>0</Pages>
  <Words>1022</Words>
  <Characters>0</Characters>
  <Application>Microsoft Office PowerPoint</Application>
  <DocSecurity>0</DocSecurity>
  <PresentationFormat>宽屏</PresentationFormat>
  <Lines>0</Lines>
  <Paragraphs>259</Paragraphs>
  <Slides>37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造字工房悦黑体验版纤细体</vt:lpstr>
      <vt:lpstr>Impact</vt:lpstr>
      <vt:lpstr>Gulim</vt:lpstr>
      <vt:lpstr>宋体</vt:lpstr>
      <vt:lpstr>Gungsuh</vt:lpstr>
      <vt:lpstr>黑体</vt:lpstr>
      <vt:lpstr>微软雅黑</vt:lpstr>
      <vt:lpstr>Calibri</vt:lpstr>
      <vt:lpstr>幼圆</vt:lpstr>
      <vt:lpstr>Arial</vt:lpstr>
      <vt:lpstr>等线</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CYL</cp:lastModifiedBy>
  <cp:revision>58</cp:revision>
  <dcterms:created xsi:type="dcterms:W3CDTF">2014-01-18T01:07:00Z</dcterms:created>
  <dcterms:modified xsi:type="dcterms:W3CDTF">2019-01-02T00:30:47Z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