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300" r:id="rId4"/>
    <p:sldId id="280" r:id="rId5"/>
    <p:sldId id="262" r:id="rId6"/>
    <p:sldId id="281" r:id="rId7"/>
    <p:sldId id="283" r:id="rId8"/>
    <p:sldId id="284" r:id="rId9"/>
    <p:sldId id="298" r:id="rId10"/>
    <p:sldId id="288" r:id="rId11"/>
    <p:sldId id="297" r:id="rId12"/>
    <p:sldId id="299" r:id="rId13"/>
    <p:sldId id="285" r:id="rId14"/>
    <p:sldId id="286" r:id="rId15"/>
    <p:sldId id="296" r:id="rId16"/>
    <p:sldId id="293" r:id="rId17"/>
    <p:sldId id="287" r:id="rId18"/>
    <p:sldId id="292" r:id="rId19"/>
    <p:sldId id="295" r:id="rId20"/>
    <p:sldId id="294" r:id="rId21"/>
    <p:sldId id="289" r:id="rId2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9663" autoAdjust="0"/>
  </p:normalViewPr>
  <p:slideViewPr>
    <p:cSldViewPr snapToGrid="0">
      <p:cViewPr varScale="1">
        <p:scale>
          <a:sx n="78" d="100"/>
          <a:sy n="78" d="100"/>
        </p:scale>
        <p:origin x="58" y="2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0" y="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63A13-F49B-4CB9-8376-8E62324CB03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144D0-493B-42DD-A9AD-217B41DA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5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my name is Young Sun Lee.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144D0-493B-42DD-A9AD-217B41DAD7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9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VGGNet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the 2014 ILSVRC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second-place model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known for its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simplicity and deep architecture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144D0-493B-42DD-A9AD-217B41DAD7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84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There are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various versions of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VGGNet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but I used VGGNet-16.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results showed that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both SGD and Adam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achieved an accuracy of 66%.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144D0-493B-42DD-A9AD-217B41DAD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74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ResNet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the 2015 ILSVRC winning model and is historic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for being the first to surpass human-level distinction capabilities.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ResNet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characterized by its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shortcut connections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that skip layers, as you can see in the diagram.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ResNet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very deep neural network,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but by using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shortcut connections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it can </a:t>
            </a:r>
            <a:r>
              <a:rPr lang="en-US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mitigate the problems of </a:t>
            </a:r>
            <a:r>
              <a:rPr lang="en-US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vanishing gradient</a:t>
            </a:r>
            <a:r>
              <a:rPr lang="en-US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exploding gradient, </a:t>
            </a: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and the gradient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can be easily propagated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to the previous layer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during backpropagation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144D0-493B-42DD-A9AD-217B41DAD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63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There are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several versions of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ResNet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and we used ResNet-50.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showed an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accuracy of 67%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when using Adam.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performance was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somewhat reduced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when using SGD.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144D0-493B-42DD-A9AD-217B41DAD7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43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model is based on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the one from the referenced paper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utilizes both CNN and Transformer architectures.</a:t>
            </a:r>
            <a:endParaRPr lang="en-US" dirty="0"/>
          </a:p>
          <a:p>
            <a:pPr marL="0" indent="0">
              <a:buFont typeface="+mj-lt"/>
              <a:buNone/>
            </a:pPr>
            <a:r>
              <a:rPr lang="en-US" dirty="0"/>
              <a:t>Firstly, facial images are fed into a </a:t>
            </a:r>
            <a:r>
              <a:rPr lang="en-US" b="1" i="1" dirty="0"/>
              <a:t>stem CNN </a:t>
            </a:r>
            <a:r>
              <a:rPr lang="en-US" dirty="0"/>
              <a:t>to extract feature maps. </a:t>
            </a:r>
          </a:p>
          <a:p>
            <a:pPr marL="0" indent="0">
              <a:buFont typeface="+mj-lt"/>
              <a:buNone/>
            </a:pPr>
            <a:r>
              <a:rPr lang="en-US" dirty="0"/>
              <a:t>Feature maps are then passed through the </a:t>
            </a:r>
            <a:r>
              <a:rPr lang="en-US" b="1" i="1" dirty="0"/>
              <a:t>local CNNs </a:t>
            </a:r>
            <a:r>
              <a:rPr lang="en-US" dirty="0"/>
              <a:t>to locate diverse useful feature areas. </a:t>
            </a:r>
          </a:p>
          <a:p>
            <a:pPr marL="0" indent="0">
              <a:buFont typeface="+mj-lt"/>
              <a:buNone/>
            </a:pPr>
            <a:r>
              <a:rPr lang="en-US" b="1" i="1" dirty="0"/>
              <a:t>1 × 1 convolution and reshape operations </a:t>
            </a:r>
            <a:r>
              <a:rPr lang="en-US" dirty="0"/>
              <a:t>are used to project feature maps to a sequence of feature vectors which can be directly input into MSAD (MAD in a Transformer encoder). </a:t>
            </a:r>
          </a:p>
          <a:p>
            <a:pPr marL="0" indent="0">
              <a:buFont typeface="+mj-lt"/>
              <a:buNone/>
            </a:pPr>
            <a:r>
              <a:rPr lang="en-US" b="1" i="1" dirty="0"/>
              <a:t>MSAD</a:t>
            </a:r>
            <a:r>
              <a:rPr lang="en-US" b="1" dirty="0"/>
              <a:t> (MAD in a Transformer encoder) </a:t>
            </a:r>
            <a:r>
              <a:rPr lang="en-US" dirty="0"/>
              <a:t>pushes </a:t>
            </a:r>
            <a:r>
              <a:rPr lang="en-US" b="1" dirty="0"/>
              <a:t>multi-head self-attention</a:t>
            </a:r>
            <a:r>
              <a:rPr lang="en-US" dirty="0"/>
              <a:t> to explore rich relations among different local patches.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MAD </a:t>
            </a:r>
            <a:r>
              <a:rPr lang="en-US" b="0" i="0" dirty="0"/>
              <a:t>stands for </a:t>
            </a:r>
            <a:r>
              <a:rPr lang="en-US" b="1" i="1" dirty="0"/>
              <a:t>Multi-Attention Dropping </a:t>
            </a:r>
            <a:br>
              <a:rPr lang="en-US" b="1" i="1" dirty="0"/>
            </a:br>
            <a:r>
              <a:rPr lang="en-US" dirty="0"/>
              <a:t>It is proposed to prevent neural networks from overfitting.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contrast with the </a:t>
            </a:r>
            <a:r>
              <a:rPr lang="en-US" b="1" dirty="0"/>
              <a:t>standard Dropout</a:t>
            </a:r>
            <a:r>
              <a:rPr lang="en-US" dirty="0"/>
              <a:t>, MAD adopts </a:t>
            </a:r>
            <a:r>
              <a:rPr lang="en-US" b="1" dirty="0"/>
              <a:t>a group of feature maps </a:t>
            </a:r>
            <a:r>
              <a:rPr lang="en-US" dirty="0"/>
              <a:t>(or vectors) as input and treats every feature map </a:t>
            </a:r>
            <a:r>
              <a:rPr lang="en-US" b="1" dirty="0"/>
              <a:t>as a whole</a:t>
            </a:r>
            <a:r>
              <a:rPr lang="en-US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means that one feature map is selected </a:t>
            </a:r>
            <a:r>
              <a:rPr lang="en-US" b="1" dirty="0"/>
              <a:t>from a uniform distribution</a:t>
            </a:r>
            <a:r>
              <a:rPr lang="en-US" dirty="0"/>
              <a:t> and is entirely </a:t>
            </a:r>
            <a:r>
              <a:rPr lang="en-US" b="1" dirty="0"/>
              <a:t>set to zeroes</a:t>
            </a:r>
            <a:r>
              <a:rPr lang="en-US" dirty="0"/>
              <a:t>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Optimizer is SGD. 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144D0-493B-42DD-A9AD-217B41DAD7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38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144D0-493B-42DD-A9AD-217B41DAD7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80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the paper, the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Stem CNN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named IR-50, which is a model similar to ResNet-50.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However, when ResNet-50 was used, it exceeded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the memory capacity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on Google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Colab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causing the training to stop.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 a result, I had to use ResNet-18.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Furthermore,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it was impossible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to implement MAD accurately, so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standard dropout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was used instead.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transformer in this project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also did not have the MAD layers. It is a regular transformer.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performance was about 68% with SGD.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Training did not occur with Adam.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144D0-493B-42DD-A9AD-217B41DAD7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50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model is from another paper,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And as you can see, it features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 hybrid form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combining CNN and Attention mechanisms.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144D0-493B-42DD-A9AD-217B41DAD7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2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i="0" dirty="0"/>
                  <a:t>The CNN is </a:t>
                </a:r>
                <a:r>
                  <a:rPr lang="en-US" b="1" i="0" dirty="0"/>
                  <a:t>Pre-trained ResNet18</a:t>
                </a:r>
                <a:r>
                  <a:rPr lang="en-US" b="0" i="0" dirty="0"/>
                  <a:t>. This </a:t>
                </a:r>
                <a:r>
                  <a:rPr lang="en-US" b="0" i="0" dirty="0" err="1"/>
                  <a:t>yiels</a:t>
                </a:r>
                <a:r>
                  <a:rPr lang="en-US" b="0" i="0" dirty="0"/>
                  <a:t> the </a:t>
                </a:r>
                <a:r>
                  <a:rPr lang="en-US" b="1" i="0" dirty="0"/>
                  <a:t>convolutional spatial feature map</a:t>
                </a:r>
                <a:r>
                  <a:rPr lang="en-US" b="0" i="0" dirty="0"/>
                  <a:t> </a:t>
                </a:r>
                <a:r>
                  <a:rPr lang="en-US" b="0" i="0" dirty="0" err="1"/>
                  <a:t>x_i</a:t>
                </a:r>
                <a:r>
                  <a:rPr lang="en-US" b="0" i="0" dirty="0"/>
                  <a:t>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i="0" dirty="0"/>
                  <a:t>The </a:t>
                </a:r>
                <a:r>
                  <a:rPr lang="en-US" b="1" i="0" dirty="0"/>
                  <a:t>CE-Unit</a:t>
                </a:r>
                <a:r>
                  <a:rPr lang="en-US" b="0" i="0" dirty="0"/>
                  <a:t> takes the </a:t>
                </a:r>
                <a:r>
                  <a:rPr lang="en-US" b="1" i="0" dirty="0"/>
                  <a:t>spatial feature map</a:t>
                </a:r>
                <a:r>
                  <a:rPr lang="en-US" b="0" i="0" dirty="0"/>
                  <a:t> as a context and yields an </a:t>
                </a:r>
                <a:r>
                  <a:rPr lang="en-US" b="1" i="0" dirty="0"/>
                  <a:t>encoded latent feature vector</a:t>
                </a:r>
                <a:r>
                  <a:rPr lang="en-US" b="0" i="0" dirty="0"/>
                  <a:t> to eliminate noise and irrelevant information. 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i="0" dirty="0"/>
                  <a:t>The </a:t>
                </a:r>
                <a:r>
                  <a:rPr lang="en-US" b="1" i="0" dirty="0"/>
                  <a:t>multi-head binary classification module</a:t>
                </a:r>
                <a:r>
                  <a:rPr lang="en-US" b="0" i="0" dirty="0"/>
                  <a:t> then calculates the attention weight.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i="0" dirty="0"/>
                  <a:t>The final loss is a combination of </a:t>
                </a:r>
                <a:r>
                  <a:rPr lang="en-US" b="1" i="0" dirty="0" err="1"/>
                  <a:t>softmax</a:t>
                </a:r>
                <a:r>
                  <a:rPr lang="en-US" b="1" i="0" dirty="0"/>
                  <a:t>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</m:oMath>
                </a14:m>
                <a:r>
                  <a:rPr lang="en-US" b="1" i="0" dirty="0"/>
                  <a:t> and sparse center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𝐬𝐜</m:t>
                        </m:r>
                      </m:sub>
                    </m:sSub>
                  </m:oMath>
                </a14:m>
                <a:r>
                  <a:rPr lang="en-US" b="0" i="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i="0" dirty="0"/>
                  <a:t>The optimizer</a:t>
                </a:r>
                <a:r>
                  <a:rPr lang="ko-KR" altLang="en-US" b="0" i="0" dirty="0"/>
                  <a:t> </a:t>
                </a:r>
                <a:r>
                  <a:rPr lang="en-US" altLang="ko-KR" b="0" i="0" dirty="0"/>
                  <a:t>is</a:t>
                </a:r>
                <a:r>
                  <a:rPr lang="en-US" b="0" i="0" dirty="0"/>
                  <a:t> SGD. 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i="0" dirty="0"/>
                  <a:t>The CNN is Pre-trained ResNet18. This </a:t>
                </a:r>
                <a:r>
                  <a:rPr lang="en-US" b="0" i="0" dirty="0" err="1"/>
                  <a:t>yiels</a:t>
                </a:r>
                <a:r>
                  <a:rPr lang="en-US" b="0" i="0" dirty="0"/>
                  <a:t> the convolutional spatial feature map </a:t>
                </a:r>
                <a:r>
                  <a:rPr lang="en-US" b="0" i="0" dirty="0" err="1"/>
                  <a:t>x_i</a:t>
                </a:r>
                <a:r>
                  <a:rPr lang="en-US" b="0" i="0" dirty="0"/>
                  <a:t>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i="0" dirty="0"/>
                  <a:t>The CE-Unit takes the spatial feature map as a context and yields an encoded latent feature vector to eliminate noise and irrelevant information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i="0" dirty="0"/>
                  <a:t>The multi-head binary classification module then calculates the attention weight.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i="0" dirty="0"/>
                  <a:t>The final loss is a combination of  </a:t>
                </a:r>
                <a:r>
                  <a:rPr lang="en-US" b="0" i="0" dirty="0" err="1"/>
                  <a:t>softmax</a:t>
                </a:r>
                <a:r>
                  <a:rPr lang="en-US" b="0" i="0" dirty="0"/>
                  <a:t> loss </a:t>
                </a:r>
                <a:r>
                  <a:rPr lang="en-US" b="0" i="0">
                    <a:latin typeface="Cambria Math" panose="02040503050406030204" pitchFamily="18" charset="0"/>
                  </a:rPr>
                  <a:t>L_s</a:t>
                </a:r>
                <a:r>
                  <a:rPr lang="en-US" b="0" i="0" dirty="0"/>
                  <a:t> and sparse center loss </a:t>
                </a:r>
                <a:r>
                  <a:rPr lang="en-US" b="0" i="0">
                    <a:latin typeface="Cambria Math" panose="02040503050406030204" pitchFamily="18" charset="0"/>
                  </a:rPr>
                  <a:t>L_sc</a:t>
                </a:r>
                <a:r>
                  <a:rPr lang="en-US" b="0" i="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i="0" dirty="0"/>
                  <a:t>Optimizer</a:t>
                </a:r>
                <a:r>
                  <a:rPr lang="ko-KR" altLang="en-US" b="0" i="0" dirty="0"/>
                  <a:t>는</a:t>
                </a:r>
                <a:r>
                  <a:rPr lang="en-US" b="0" i="0" dirty="0"/>
                  <a:t> SGD </a:t>
                </a:r>
                <a:r>
                  <a:rPr lang="ko-KR" altLang="en-US" b="0" i="0" dirty="0"/>
                  <a:t>입니다</a:t>
                </a:r>
                <a:r>
                  <a:rPr lang="en-US" b="0" i="0" dirty="0"/>
                  <a:t>. 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144D0-493B-42DD-A9AD-217B41DAD7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66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144D0-493B-42DD-A9AD-217B41DAD7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6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Emotion Recognition</a:t>
            </a:r>
            <a:r>
              <a:rPr lang="en-US" dirty="0"/>
              <a:t> is a technology that analyzes </a:t>
            </a:r>
            <a:r>
              <a:rPr lang="en-US" b="1" dirty="0"/>
              <a:t>facial expressions</a:t>
            </a:r>
            <a:r>
              <a:rPr lang="en-US" dirty="0"/>
              <a:t> to identify </a:t>
            </a:r>
            <a:r>
              <a:rPr lang="en-US" b="1" dirty="0"/>
              <a:t>human emotions</a:t>
            </a:r>
            <a:r>
              <a:rPr lang="en-US" dirty="0"/>
              <a:t> such as disgust, sur </a:t>
            </a:r>
            <a:r>
              <a:rPr lang="en-US" dirty="0" err="1"/>
              <a:t>prise</a:t>
            </a:r>
            <a:r>
              <a:rPr lang="en-US" dirty="0"/>
              <a:t> sad, fear, happy, etc.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144D0-493B-42DD-A9AD-217B41DAD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1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Attention was utilized, but the part where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the loss is combined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as in the paper, was not implemented.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accuracy reached 69%, which was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the highest performance observed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this model, although SGD was used in the paper, the results were better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when using Adam. </a:t>
            </a:r>
            <a:endParaRPr lang="en-US" altLang="ko-KR" b="1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144D0-493B-42DD-A9AD-217B41DAD7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2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Here is the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overall ranking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The two models from the paper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had the best results, followed by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ResNet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VGGNet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and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AlexNet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in that order.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 tried to train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 self-made CNN and transformer combination model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but it did not learn.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Thank you.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144D0-493B-42DD-A9AD-217B41DAD7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0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application areas of Emotion Recognition include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Digital advertising, online gaming, customer feedback analysis, healthcare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and more.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Furthermore, this technology has the potential to become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the foundation of true interaction between humans and computers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 the future.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challenges include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the lack of a strict academic definition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between expressions and emotions, and issues such as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bias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privacy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but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ethical usage standards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are currently being established.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144D0-493B-42DD-A9AD-217B41DAD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40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FER-2013 dataset is an </a:t>
            </a:r>
            <a:r>
              <a:rPr lang="en-US" altLang="ko-KR" sz="1200" b="1" dirty="0"/>
              <a:t>open-source dataset</a:t>
            </a:r>
            <a:r>
              <a:rPr lang="en-US" altLang="ko-KR" sz="1200" dirty="0"/>
              <a:t> originally created by </a:t>
            </a:r>
            <a:r>
              <a:rPr lang="en-US" altLang="ko-KR" sz="1200" b="1" dirty="0"/>
              <a:t>Pierre-Luc Carrier </a:t>
            </a:r>
            <a:r>
              <a:rPr lang="en-US" altLang="ko-KR" sz="1200" dirty="0"/>
              <a:t>and </a:t>
            </a:r>
            <a:r>
              <a:rPr lang="en-US" altLang="ko-KR" sz="1200" b="1" dirty="0"/>
              <a:t>Aaron Courville </a:t>
            </a:r>
            <a:r>
              <a:rPr lang="en-US" altLang="ko-KR" sz="1200" dirty="0"/>
              <a:t>for their ongoing project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and was publicly shared in preparation for a competition on Kaggle </a:t>
            </a:r>
            <a:r>
              <a:rPr lang="en-US" altLang="ko-KR" sz="1200" b="1" dirty="0"/>
              <a:t>just before ICML-2013</a:t>
            </a:r>
            <a:r>
              <a:rPr lang="en-US" altLang="ko-KR" sz="120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The dataset is categorized into </a:t>
            </a:r>
            <a:r>
              <a:rPr lang="en-US" altLang="ko-KR" sz="1200" b="1" dirty="0"/>
              <a:t>seven emotions</a:t>
            </a:r>
            <a:r>
              <a:rPr lang="en-US" altLang="ko-KR" sz="1200" dirty="0"/>
              <a:t>: Angry, Disgust, Fear, Happy, Neutral, Sad, and Surprise. </a:t>
            </a:r>
          </a:p>
          <a:p>
            <a:r>
              <a:rPr lang="en-US" dirty="0"/>
              <a:t>The dataset includes </a:t>
            </a:r>
            <a:r>
              <a:rPr lang="en-US" b="1" dirty="0"/>
              <a:t>off-frontal poses </a:t>
            </a:r>
            <a:r>
              <a:rPr lang="en-US" dirty="0"/>
              <a:t>and </a:t>
            </a:r>
            <a:r>
              <a:rPr lang="en-US" b="1" dirty="0"/>
              <a:t>various lighting conditions</a:t>
            </a:r>
            <a:r>
              <a:rPr lang="en-US" dirty="0"/>
              <a:t>, making the pictures relatively natural. </a:t>
            </a:r>
          </a:p>
          <a:p>
            <a:r>
              <a:rPr lang="en-US" altLang="ko-KR" dirty="0"/>
              <a:t>Natural photos are more difficult to distinguish. </a:t>
            </a:r>
          </a:p>
          <a:p>
            <a:r>
              <a:rPr lang="en-US" altLang="ko-KR" sz="1200" b="1" dirty="0"/>
              <a:t>Human performance </a:t>
            </a:r>
            <a:r>
              <a:rPr lang="en-US" altLang="ko-KR" sz="1200" dirty="0"/>
              <a:t>on this dataset is known to be around </a:t>
            </a:r>
            <a:r>
              <a:rPr lang="en-US" altLang="ko-KR" sz="1200" b="1" dirty="0"/>
              <a:t>65.5%.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144D0-493B-42DD-A9AD-217B41DAD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The images are </a:t>
            </a:r>
            <a:r>
              <a:rPr lang="en-US" altLang="ko-KR" sz="1200" b="1" dirty="0"/>
              <a:t>black and white </a:t>
            </a:r>
            <a:r>
              <a:rPr lang="en-US" altLang="ko-KR" sz="1200" dirty="0"/>
              <a:t>and 48x48 pixels. </a:t>
            </a:r>
          </a:p>
          <a:p>
            <a:r>
              <a:rPr lang="en-US" altLang="ko-KR" sz="1200" dirty="0"/>
              <a:t>There are </a:t>
            </a:r>
            <a:r>
              <a:rPr lang="en-US" altLang="ko-KR" sz="1200" b="1" dirty="0"/>
              <a:t>28,709 training images</a:t>
            </a:r>
            <a:r>
              <a:rPr lang="en-US" altLang="ko-KR" sz="1200" dirty="0"/>
              <a:t> and </a:t>
            </a:r>
            <a:r>
              <a:rPr lang="en-US" altLang="ko-KR" sz="1200" b="1" dirty="0"/>
              <a:t>3,589 test images</a:t>
            </a:r>
            <a:r>
              <a:rPr lang="en-US" altLang="ko-KR" sz="1200" dirty="0"/>
              <a:t>. </a:t>
            </a:r>
          </a:p>
          <a:p>
            <a:r>
              <a:rPr lang="en-US" altLang="ko-KR" sz="1200" b="1" dirty="0"/>
              <a:t>The number of images </a:t>
            </a:r>
            <a:r>
              <a:rPr lang="en-US" altLang="ko-KR" sz="1200" dirty="0"/>
              <a:t>is not the same </a:t>
            </a:r>
            <a:r>
              <a:rPr lang="en-US" altLang="ko-KR" sz="1200" b="1" dirty="0"/>
              <a:t>across different emotions</a:t>
            </a:r>
            <a:r>
              <a:rPr lang="en-US" altLang="ko-KR" sz="120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144D0-493B-42DD-A9AD-217B41DAD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59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data was augmented by applying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Random Rotation, Random Crop, and Random Horizontal Flip,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 described in the paper. 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Random erasing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was also mentioned in the paper, but it was not applied.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final size of the images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was set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to 224x224. 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The batch size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was initially 128, but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due to memory issues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it was reduced to 32. </a:t>
            </a:r>
          </a:p>
          <a:p>
            <a:r>
              <a:rPr lang="en-US" sz="12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Training data 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was shuffled, </a:t>
            </a:r>
            <a:r>
              <a:rPr lang="en-US" sz="12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test data 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was not shuffled.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144D0-493B-42DD-A9AD-217B41DAD7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92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models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compared in this project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are as follows: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Initially, I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was going to focus only on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AlexNet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TransFER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But because it was not possible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 implement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TransFER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exactly as in the paper, other models were also compared.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first three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are well-known models, and the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last two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are the models from the paper.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144D0-493B-42DD-A9AD-217B41DAD7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73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AlexNet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a well-known historical model that was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the winning model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of the 2012 ILSVRC.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this project,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AlexNet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was included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as a benchmark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144D0-493B-42DD-A9AD-217B41DAD7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1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accuracy of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AlexNet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was about 50%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when using Adam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around 40%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with SGD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Several other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learning rates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were tested, but 0.001 was the best.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Without data augmentation, there was no improvement in learning.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144D0-493B-42DD-A9AD-217B41DAD7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10033-F78A-0B00-B25F-831B84612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DB45D2-2098-FE46-F8A4-471A37448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1E935-0374-F8F6-32A5-A3D26C25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649E-94B8-4D09-A3E0-3FA82153DF7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35FD2-04DE-5F2E-5B0D-8E4FF961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D7744-D591-0EC7-ED47-FBE603B7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20E5-4434-4B69-A874-69B03D93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2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ABE45-1866-3229-D29A-B2C315EC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2BAD10-FB5C-26A2-9749-03CD9880F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6E906-9DD1-C0A5-57F8-9DEC46CA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649E-94B8-4D09-A3E0-3FA82153DF7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3D8D7-E74E-57FF-C353-6E360BD4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2BE77-4655-65A8-C218-2EB827E3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20E5-4434-4B69-A874-69B03D93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3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E3F037-35CD-FC71-976E-E01CB58FB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67B577-9140-8AAC-CA1F-28BACFC7B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F5890-B18D-75C7-9AF5-3DD99A97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649E-94B8-4D09-A3E0-3FA82153DF7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16C24-34AC-7722-CEA4-5BED225B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FC735-D339-1DA8-3594-880BB42D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20E5-4434-4B69-A874-69B03D93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85D71-70E6-3C11-71D4-D1811368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34695-2917-955C-275E-41912DEA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F6460-7C4B-68CF-E527-BCD9190B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649E-94B8-4D09-A3E0-3FA82153DF7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E3411-5999-BF3B-3E7A-0148B2D0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A103B-7D3C-F31E-3E70-254B055C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20E5-4434-4B69-A874-69B03D93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48692-972F-2459-3188-C7B9E74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BA2A3-A1A9-B68C-9C2D-ADF1749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E57D5-3089-6997-B26D-C2344559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649E-94B8-4D09-A3E0-3FA82153DF7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39FCB-D892-5FC7-0AE1-83FD3211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099E5-F2C4-073E-E097-4C243906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20E5-4434-4B69-A874-69B03D93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6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9D664-3056-255B-60E7-D10816C2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BA797-C09D-485C-F64A-FF41B2CC6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F6935-0CB9-E105-F032-2F44B030A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8A662B-5607-BA59-C1F8-93995A84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649E-94B8-4D09-A3E0-3FA82153DF7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5039-E282-9087-1C09-FF42A0E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72F8A-3447-E83E-9A1D-CF63A1F9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20E5-4434-4B69-A874-69B03D93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09F8A-A916-FA79-5583-1A355AE4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FF441-151D-C8D5-E1A6-1C2FC7E1D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93C34A-65EA-6013-17E6-FA5D160DC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3E6B93-FC14-5278-3E75-E5DDDE38D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033349-6044-D4BA-F446-573EE2D98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164D55-978F-E377-3EB5-01852CDB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649E-94B8-4D09-A3E0-3FA82153DF7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52FE30-DABB-8F35-EFEC-FD942021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14F12B-7375-7ADD-9AE2-90A95C0B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20E5-4434-4B69-A874-69B03D93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2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907B6-2BA6-2609-E621-124E7F16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D479A4-778A-3B7E-078F-BDF9414A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649E-94B8-4D09-A3E0-3FA82153DF7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D9773C-C4B2-8A39-F79B-81405201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9745CC-94CA-7086-18E8-F213747C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20E5-4434-4B69-A874-69B03D93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9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8B7D4D-D069-E974-D35D-1875906C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649E-94B8-4D09-A3E0-3FA82153DF7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6377CB-747E-DD2B-DE2F-4D35BB34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BCF5F3-4372-E461-BEC1-DDE0B2C0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20E5-4434-4B69-A874-69B03D93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4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63984-FA38-643A-0249-F7AC0A91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77FF8-6C91-F4A4-6302-23DD1CC4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8545F4-612E-1C39-0F6E-F27B00DE1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1D153-2A95-3810-DA6F-A4B83FAD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649E-94B8-4D09-A3E0-3FA82153DF7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60903-32EE-D092-7AD7-3D013959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B863EA-D66B-47EC-25F4-5DB1DAEE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20E5-4434-4B69-A874-69B03D93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34891-07AB-ADFA-1C84-75730F7E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E58C47-08C4-4E01-F734-8BE80E210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3B318-A52D-4E26-E4FE-B00A2B0AE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957D0-31E3-409F-DB6B-69FCA1BE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649E-94B8-4D09-A3E0-3FA82153DF7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E9E025-09BF-1109-DE9D-34736390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FB1BC-A5EF-B3A9-000C-B78DCC44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20E5-4434-4B69-A874-69B03D93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4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51D6A8-C8C0-E80F-B0D6-A9B2F344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77FBA-BA4C-EA95-9215-735DD6E1B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6D99E-C801-D66A-53B6-97CC4625A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A649E-94B8-4D09-A3E0-3FA82153DF7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1F2D6-565E-3A9C-A051-F6BD0DDAF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C8D64-D51A-5A2F-B4D6-997E29AE3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A20E5-4434-4B69-A874-69B03D93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3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217FC-BCF3-60DA-FD78-8CECC97F7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467" y="2006604"/>
            <a:ext cx="9872132" cy="11620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Learning Relation-Aware Facial Expression Representations </a:t>
            </a:r>
            <a:b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</a:b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with Transformers: A Performance Comparison with CNNs</a:t>
            </a:r>
            <a:endParaRPr lang="en-US" sz="32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04618C-3963-D4AB-3EC8-625A18732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9582"/>
            <a:ext cx="9144000" cy="968830"/>
          </a:xfrm>
        </p:spPr>
        <p:txBody>
          <a:bodyPr/>
          <a:lstStyle/>
          <a:p>
            <a:r>
              <a:rPr lang="en-US" dirty="0"/>
              <a:t>A20521362</a:t>
            </a:r>
          </a:p>
          <a:p>
            <a:r>
              <a:rPr lang="en-US" dirty="0"/>
              <a:t>Young Sun Lee</a:t>
            </a:r>
          </a:p>
        </p:txBody>
      </p:sp>
    </p:spTree>
    <p:extLst>
      <p:ext uri="{BB962C8B-B14F-4D97-AF65-F5344CB8AC3E}">
        <p14:creationId xmlns:p14="http://schemas.microsoft.com/office/powerpoint/2010/main" val="964238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0F309-01C6-6775-71B4-BAD40C92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209"/>
            <a:ext cx="10515600" cy="898072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VGGNet</a:t>
            </a:r>
            <a:r>
              <a:rPr lang="en-US" sz="36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0EFDC-36C4-C30C-1FAB-2F805C1BBA5C}"/>
              </a:ext>
            </a:extLst>
          </p:cNvPr>
          <p:cNvSpPr txBox="1"/>
          <p:nvPr/>
        </p:nvSpPr>
        <p:spPr>
          <a:xfrm>
            <a:off x="668867" y="2280779"/>
            <a:ext cx="10922000" cy="307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ea typeface="맑은 고딕" panose="020B0503020000020004" pitchFamily="50" charset="-127"/>
              </a:rPr>
              <a:t>Second</a:t>
            </a:r>
            <a:r>
              <a:rPr lang="ko-KR" altLang="en-US" dirty="0"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ea typeface="맑은 고딕" panose="020B0503020000020004" pitchFamily="50" charset="-127"/>
              </a:rPr>
              <a:t>in the 2014 ILSVRC (</a:t>
            </a:r>
            <a:r>
              <a:rPr lang="en-US" altLang="ko-KR" dirty="0" err="1">
                <a:ea typeface="맑은 고딕" panose="020B0503020000020004" pitchFamily="50" charset="-127"/>
              </a:rPr>
              <a:t>GoogleNet</a:t>
            </a:r>
            <a:r>
              <a:rPr lang="en-US" altLang="ko-KR" dirty="0">
                <a:ea typeface="맑은 고딕" panose="020B0503020000020004" pitchFamily="50" charset="-127"/>
              </a:rPr>
              <a:t> won the first place) </a:t>
            </a:r>
          </a:p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맑은 고딕" panose="020B0503020000020004" pitchFamily="50" charset="-127"/>
              </a:rPr>
              <a:t>Increased depth to enhance performance. (simple structure) </a:t>
            </a:r>
          </a:p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맑은 고딕" panose="020B0503020000020004" pitchFamily="50" charset="-127"/>
              </a:rPr>
              <a:t>'Very Deep Convolutional Networks For Large-Scale Image Recognition’ (compared six different architectures)</a:t>
            </a:r>
          </a:p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맑은 고딕" panose="020B0503020000020004" pitchFamily="50" charset="-127"/>
              </a:rPr>
              <a:t>Used only 3x3 size filters. </a:t>
            </a:r>
          </a:p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맑은 고딕" panose="020B0503020000020004" pitchFamily="50" charset="-127"/>
              </a:rPr>
              <a:t>The basic architecture: Conv layer - max-pooling to reduce resolution </a:t>
            </a:r>
          </a:p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맑은 고딕" panose="020B0503020000020004" pitchFamily="50" charset="-127"/>
              </a:rPr>
              <a:t>Started with 64 channels and doubled them each time the resolution was reduced by max-pooling.</a:t>
            </a:r>
          </a:p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맑은 고딕" panose="020B0503020000020004" pitchFamily="50" charset="-127"/>
              </a:rPr>
              <a:t>Three FC (Fully Connected) layers followed by a </a:t>
            </a:r>
            <a:r>
              <a:rPr lang="en-US" dirty="0" err="1">
                <a:ea typeface="맑은 고딕" panose="020B0503020000020004" pitchFamily="50" charset="-127"/>
              </a:rPr>
              <a:t>softmax</a:t>
            </a:r>
            <a:r>
              <a:rPr lang="en-US" dirty="0">
                <a:ea typeface="맑은 고딕" panose="020B0503020000020004" pitchFamily="50" charset="-127"/>
              </a:rPr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156974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0F309-01C6-6775-71B4-BAD40C92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883"/>
            <a:ext cx="10515600" cy="898072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VGGNet</a:t>
            </a:r>
            <a:r>
              <a:rPr lang="en-US" sz="3600" b="1" dirty="0"/>
              <a:t> – this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C59DD-6537-C920-C367-CADB17A34139}"/>
              </a:ext>
            </a:extLst>
          </p:cNvPr>
          <p:cNvSpPr txBox="1"/>
          <p:nvPr/>
        </p:nvSpPr>
        <p:spPr>
          <a:xfrm>
            <a:off x="643465" y="1872740"/>
            <a:ext cx="109389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Adjusted version of VGGNet-16 to fit the current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Composed of four convolutional stages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stage consists of two convolutional layers followed by max pooling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each convolution, batch normalization and </a:t>
            </a:r>
            <a:r>
              <a:rPr lang="en-US" dirty="0" err="1"/>
              <a:t>ReLU</a:t>
            </a:r>
            <a:r>
              <a:rPr lang="en-US" dirty="0"/>
              <a:t> activation are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convolutional layers are followed by three fully connected layers before reaching the final classification layer</a:t>
            </a:r>
          </a:p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B5E456-F996-D951-1FB1-77A255CDE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07" y="4923371"/>
            <a:ext cx="786765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6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0F309-01C6-6775-71B4-BAD40C92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" y="564616"/>
            <a:ext cx="10515600" cy="898072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ResNet-50 (Residual neural network) </a:t>
            </a:r>
            <a:endParaRPr 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0EFDC-36C4-C30C-1FAB-2F805C1BBA5C}"/>
              </a:ext>
            </a:extLst>
          </p:cNvPr>
          <p:cNvSpPr txBox="1"/>
          <p:nvPr/>
        </p:nvSpPr>
        <p:spPr>
          <a:xfrm>
            <a:off x="524933" y="4304316"/>
            <a:ext cx="11065934" cy="217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맑은 고딕" panose="020B0503020000020004" pitchFamily="50" charset="-127"/>
              </a:rPr>
              <a:t>Won the 2015 ILSVRC </a:t>
            </a:r>
          </a:p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Top-5 error rate in the competition was 3.57% (first neural network that surpassed humans(5%)) </a:t>
            </a:r>
          </a:p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Very deep neural network (mitigate the problems of vanishing gradient or exploding gradient)</a:t>
            </a:r>
            <a:endParaRPr lang="en-US" sz="1800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a typeface="맑은 고딕" panose="020B0503020000020004" pitchFamily="50" charset="-127"/>
              </a:rPr>
              <a:t>ResNet</a:t>
            </a:r>
            <a:r>
              <a:rPr lang="en-US" dirty="0">
                <a:ea typeface="맑은 고딕" panose="020B0503020000020004" pitchFamily="50" charset="-127"/>
              </a:rPr>
              <a:t> allowed connections between the </a:t>
            </a:r>
            <a:r>
              <a:rPr lang="en-US" dirty="0" err="1">
                <a:ea typeface="맑은 고딕" panose="020B0503020000020004" pitchFamily="50" charset="-127"/>
              </a:rPr>
              <a:t>i-th</a:t>
            </a:r>
            <a:r>
              <a:rPr lang="en-US" dirty="0">
                <a:ea typeface="맑은 고딕" panose="020B0503020000020004" pitchFamily="50" charset="-127"/>
              </a:rPr>
              <a:t> and (</a:t>
            </a:r>
            <a:r>
              <a:rPr lang="en-US" dirty="0" err="1">
                <a:ea typeface="맑은 고딕" panose="020B0503020000020004" pitchFamily="50" charset="-127"/>
              </a:rPr>
              <a:t>i+r</a:t>
            </a:r>
            <a:r>
              <a:rPr lang="en-US" dirty="0">
                <a:ea typeface="맑은 고딕" panose="020B0503020000020004" pitchFamily="50" charset="-127"/>
              </a:rPr>
              <a:t>)-</a:t>
            </a:r>
            <a:r>
              <a:rPr lang="en-US" dirty="0" err="1">
                <a:ea typeface="맑은 고딕" panose="020B0503020000020004" pitchFamily="50" charset="-127"/>
              </a:rPr>
              <a:t>th</a:t>
            </a:r>
            <a:r>
              <a:rPr lang="en-US" dirty="0">
                <a:ea typeface="맑은 고딕" panose="020B0503020000020004" pitchFamily="50" charset="-127"/>
              </a:rPr>
              <a:t> layers (shortcut connection) </a:t>
            </a:r>
          </a:p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맑은 고딕" panose="020B0503020000020004" pitchFamily="50" charset="-127"/>
              </a:rPr>
              <a:t>By using shortcut connection, gradient can be easily propagated to the previous layer during backpropagation </a:t>
            </a:r>
          </a:p>
        </p:txBody>
      </p:sp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B94F055B-D963-D9AA-5459-47E34CE33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1" y="1612475"/>
            <a:ext cx="4775083" cy="258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0F309-01C6-6775-71B4-BAD40C92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4876"/>
            <a:ext cx="10515600" cy="898072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ResNet-50 – this project </a:t>
            </a:r>
            <a:endParaRPr 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0EFDC-36C4-C30C-1FAB-2F805C1BBA5C}"/>
              </a:ext>
            </a:extLst>
          </p:cNvPr>
          <p:cNvSpPr txBox="1"/>
          <p:nvPr/>
        </p:nvSpPr>
        <p:spPr>
          <a:xfrm>
            <a:off x="702731" y="2695647"/>
            <a:ext cx="10515599" cy="7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a typeface="맑은 고딕" panose="020B0503020000020004" pitchFamily="50" charset="-127"/>
              </a:rPr>
              <a:t>ResNet</a:t>
            </a:r>
            <a:r>
              <a:rPr lang="en-US" dirty="0">
                <a:ea typeface="맑은 고딕" panose="020B0503020000020004" pitchFamily="50" charset="-127"/>
              </a:rPr>
              <a:t> comes in various versions like 18, 34, 50, 101, and 152, and for this project, I utilized </a:t>
            </a:r>
            <a:r>
              <a:rPr lang="en-US" b="1" dirty="0">
                <a:ea typeface="맑은 고딕" panose="020B0503020000020004" pitchFamily="50" charset="-127"/>
              </a:rPr>
              <a:t>ResNet-50</a:t>
            </a:r>
            <a:r>
              <a:rPr lang="en-US" dirty="0">
                <a:ea typeface="맑은 고딕" panose="020B0503020000020004" pitchFamily="50" charset="-127"/>
              </a:rPr>
              <a:t>, which was modified to accept an input of 224x224x1.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7D5B49-BC3F-3C64-A1FF-2F97E226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33" y="4259458"/>
            <a:ext cx="786765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27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0F309-01C6-6775-71B4-BAD40C92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544"/>
            <a:ext cx="10515600" cy="1239129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TransFER</a:t>
            </a:r>
            <a:r>
              <a:rPr lang="en-US" sz="3600" b="1" dirty="0"/>
              <a:t> </a:t>
            </a:r>
            <a:endParaRPr lang="en-US" sz="2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60B40-EAE4-09E9-2727-D6C064960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51666"/>
            <a:ext cx="10515600" cy="347427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그림 5" descr="텍스트, 도표, 평면도, 폰트이(가) 표시된 사진&#10;&#10;자동 생성된 설명">
            <a:extLst>
              <a:ext uri="{FF2B5EF4-FFF2-40B4-BE49-F238E27FC236}">
                <a16:creationId xmlns:a16="http://schemas.microsoft.com/office/drawing/2014/main" id="{F4524D8A-534D-FA75-A81C-FA2C34852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08" y="2047259"/>
            <a:ext cx="9853110" cy="40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26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0F309-01C6-6775-71B4-BAD40C92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148"/>
            <a:ext cx="10515600" cy="722319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TransFER</a:t>
            </a:r>
            <a:r>
              <a:rPr lang="en-US" sz="3600" b="1" dirty="0"/>
              <a:t> 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A3C6A-C00B-34A0-1C9C-90F5F715AE39}"/>
              </a:ext>
            </a:extLst>
          </p:cNvPr>
          <p:cNvSpPr txBox="1"/>
          <p:nvPr/>
        </p:nvSpPr>
        <p:spPr>
          <a:xfrm>
            <a:off x="766233" y="1800939"/>
            <a:ext cx="106933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Facial images are first fed into a </a:t>
            </a:r>
            <a:r>
              <a:rPr lang="en-US" b="1" i="1" dirty="0"/>
              <a:t>stem CNN </a:t>
            </a:r>
            <a:r>
              <a:rPr lang="en-US" dirty="0"/>
              <a:t>to extract feature maps (IR-50)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Feature maps are then passed through the </a:t>
            </a:r>
            <a:r>
              <a:rPr lang="en-US" b="1" i="1" dirty="0"/>
              <a:t>local CNNs </a:t>
            </a:r>
            <a:r>
              <a:rPr lang="en-US" dirty="0"/>
              <a:t>to locate diverse useful feature areas.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1 × 1 convolution and reshape operations </a:t>
            </a:r>
            <a:r>
              <a:rPr lang="en-US" dirty="0"/>
              <a:t>are used to project feature maps to a sequence of feature vectors which can be directly input into MSAD (MAD in a Transformer encoder) </a:t>
            </a:r>
          </a:p>
          <a:p>
            <a:pPr marL="342900" indent="-342900">
              <a:buFont typeface="+mj-lt"/>
              <a:buAutoNum type="arabicPeriod"/>
            </a:pPr>
            <a:endParaRPr lang="en-US" b="1" i="1" dirty="0"/>
          </a:p>
          <a:p>
            <a:pPr marL="342900" indent="-342900">
              <a:buFont typeface="+mj-lt"/>
              <a:buAutoNum type="arabicPeriod"/>
            </a:pPr>
            <a:r>
              <a:rPr lang="en-US" b="1" i="1" dirty="0"/>
              <a:t>MSAD</a:t>
            </a:r>
            <a:r>
              <a:rPr lang="en-US" b="1" dirty="0"/>
              <a:t> (MAD in a Transformer encoder) </a:t>
            </a:r>
            <a:r>
              <a:rPr lang="en-US" dirty="0"/>
              <a:t>pushes multi-head self-attention to explore rich relations among different local patches.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Optimizer: </a:t>
            </a:r>
            <a:r>
              <a:rPr lang="en-US" b="1" i="1" dirty="0"/>
              <a:t>SGD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MAD(Multi-Attention Dropping): </a:t>
            </a:r>
            <a:r>
              <a:rPr lang="en-US" dirty="0"/>
              <a:t>proposed to prevent neural networks from overfitting. In contrast with the standard Dropout, MAD adopts a group of feature maps (or vectors) as input and treats every feature map as a whole. This means that one feature map is selected from a uniform distribution and is entirely set to zeroes.</a:t>
            </a:r>
          </a:p>
        </p:txBody>
      </p:sp>
    </p:spTree>
    <p:extLst>
      <p:ext uri="{BB962C8B-B14F-4D97-AF65-F5344CB8AC3E}">
        <p14:creationId xmlns:p14="http://schemas.microsoft.com/office/powerpoint/2010/main" val="687965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EAFF952-AA6D-675B-C323-B8C5699F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481"/>
            <a:ext cx="6290733" cy="1239129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TransFER</a:t>
            </a:r>
            <a:r>
              <a:rPr lang="en-US" sz="3600" b="1" dirty="0"/>
              <a:t> – this project </a:t>
            </a:r>
            <a:br>
              <a:rPr lang="en-US" sz="3600" dirty="0"/>
            </a:br>
            <a:r>
              <a:rPr lang="en-US" sz="2400" b="1" dirty="0"/>
              <a:t>(ResNet-18 with Transformer and Dropouts)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B791D-DF36-567E-313F-BCDCCD6F8CC7}"/>
              </a:ext>
            </a:extLst>
          </p:cNvPr>
          <p:cNvSpPr txBox="1"/>
          <p:nvPr/>
        </p:nvSpPr>
        <p:spPr>
          <a:xfrm>
            <a:off x="7873997" y="975357"/>
            <a:ext cx="372533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 def forward(self, x):</a:t>
            </a:r>
          </a:p>
          <a:p>
            <a:r>
              <a:rPr lang="en-US" sz="1600" b="1" dirty="0"/>
              <a:t>        x = </a:t>
            </a:r>
            <a:r>
              <a:rPr lang="en-US" sz="1600" b="1" dirty="0" err="1"/>
              <a:t>self.stem_cnn</a:t>
            </a:r>
            <a:r>
              <a:rPr lang="en-US" sz="1600" b="1" dirty="0"/>
              <a:t>(x)</a:t>
            </a:r>
          </a:p>
          <a:p>
            <a:r>
              <a:rPr lang="en-US" sz="1600" b="1" dirty="0"/>
              <a:t>        x1 = self.local_cnn1(x)</a:t>
            </a:r>
          </a:p>
          <a:p>
            <a:r>
              <a:rPr lang="en-US" sz="1600" b="1" dirty="0"/>
              <a:t>        x2 = self.local_cnn2(x)</a:t>
            </a:r>
          </a:p>
          <a:p>
            <a:r>
              <a:rPr lang="en-US" sz="1600" b="1" dirty="0"/>
              <a:t>        x1 = </a:t>
            </a:r>
            <a:r>
              <a:rPr lang="en-US" sz="1600" b="1" dirty="0" err="1"/>
              <a:t>self.mad</a:t>
            </a:r>
            <a:r>
              <a:rPr lang="en-US" sz="1600" b="1" dirty="0"/>
              <a:t>(x1)</a:t>
            </a:r>
          </a:p>
          <a:p>
            <a:r>
              <a:rPr lang="en-US" sz="1600" b="1" dirty="0"/>
              <a:t>        x2 = </a:t>
            </a:r>
            <a:r>
              <a:rPr lang="en-US" sz="1600" b="1" dirty="0" err="1"/>
              <a:t>self.mad</a:t>
            </a:r>
            <a:r>
              <a:rPr lang="en-US" sz="1600" b="1" dirty="0"/>
              <a:t>(x2)</a:t>
            </a:r>
          </a:p>
          <a:p>
            <a:r>
              <a:rPr lang="en-US" sz="1600" b="1" dirty="0"/>
              <a:t>        x = torch.cat((x1, x2), dim=2)</a:t>
            </a:r>
          </a:p>
          <a:p>
            <a:r>
              <a:rPr lang="en-US" sz="1600" b="1" dirty="0"/>
              <a:t>        x = </a:t>
            </a:r>
            <a:r>
              <a:rPr lang="en-US" sz="1600" b="1" dirty="0" err="1"/>
              <a:t>x.permute</a:t>
            </a:r>
            <a:r>
              <a:rPr lang="en-US" sz="1600" b="1" dirty="0"/>
              <a:t>(0, 2, 3, 1).flatten(1, 2)</a:t>
            </a:r>
          </a:p>
          <a:p>
            <a:r>
              <a:rPr lang="en-US" sz="1600" b="1" dirty="0"/>
              <a:t>        x = </a:t>
            </a:r>
            <a:r>
              <a:rPr lang="en-US" sz="1600" b="1" dirty="0" err="1"/>
              <a:t>self.transformer_encoder</a:t>
            </a:r>
            <a:r>
              <a:rPr lang="en-US" sz="1600" b="1" dirty="0"/>
              <a:t>(x)</a:t>
            </a:r>
          </a:p>
          <a:p>
            <a:r>
              <a:rPr lang="en-US" sz="1600" b="1" dirty="0"/>
              <a:t>        x = </a:t>
            </a:r>
            <a:r>
              <a:rPr lang="en-US" sz="1600" b="1" dirty="0" err="1"/>
              <a:t>self.classifier</a:t>
            </a:r>
            <a:r>
              <a:rPr lang="en-US" sz="1600" b="1" dirty="0"/>
              <a:t>(</a:t>
            </a:r>
            <a:r>
              <a:rPr lang="en-US" sz="1600" b="1" dirty="0" err="1"/>
              <a:t>x.mean</a:t>
            </a:r>
            <a:r>
              <a:rPr lang="en-US" sz="1600" b="1" dirty="0"/>
              <a:t>(dim=1))</a:t>
            </a:r>
          </a:p>
          <a:p>
            <a:r>
              <a:rPr lang="en-US" sz="1600" b="1" dirty="0"/>
              <a:t>        return 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17264-0F7B-2A83-7097-B3E0966CF288}"/>
              </a:ext>
            </a:extLst>
          </p:cNvPr>
          <p:cNvSpPr txBox="1"/>
          <p:nvPr/>
        </p:nvSpPr>
        <p:spPr>
          <a:xfrm>
            <a:off x="829733" y="2161353"/>
            <a:ext cx="68410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Stem CNN: </a:t>
            </a:r>
            <a:r>
              <a:rPr lang="en-US" dirty="0"/>
              <a:t>ResNet-18 (ResNet-50 exceeded memory capacity of the </a:t>
            </a:r>
            <a:r>
              <a:rPr lang="en-US" dirty="0" err="1"/>
              <a:t>Colab</a:t>
            </a:r>
            <a:r>
              <a:rPr lang="en-US" dirty="0"/>
              <a:t> A100)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Local CNNs : </a:t>
            </a:r>
            <a:r>
              <a:rPr lang="en-US" dirty="0"/>
              <a:t>CNN1, CNN2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MAD: Standard dropout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Transformer: </a:t>
            </a:r>
            <a:endParaRPr lang="en-US" dirty="0"/>
          </a:p>
          <a:p>
            <a:r>
              <a:rPr lang="en-US" dirty="0"/>
              <a:t>        The encoder is transformer which doesn’t have a MAD layer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B211B0-4262-C7C1-1D2A-35E3D0D8D135}"/>
              </a:ext>
            </a:extLst>
          </p:cNvPr>
          <p:cNvSpPr/>
          <p:nvPr/>
        </p:nvSpPr>
        <p:spPr>
          <a:xfrm>
            <a:off x="7780867" y="931335"/>
            <a:ext cx="3928533" cy="287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A91D329-BF6E-9D8C-CFD4-72DAA0EC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07" y="4256624"/>
            <a:ext cx="786765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5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0F309-01C6-6775-71B4-BAD40C92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8613"/>
            <a:ext cx="10515600" cy="1103322"/>
          </a:xfrm>
        </p:spPr>
        <p:txBody>
          <a:bodyPr>
            <a:normAutofit/>
          </a:bodyPr>
          <a:lstStyle/>
          <a:p>
            <a:r>
              <a:rPr lang="en-US" sz="3600" b="1" dirty="0"/>
              <a:t>DACL </a:t>
            </a:r>
            <a:endParaRPr lang="en-US" sz="2400" b="1" dirty="0"/>
          </a:p>
        </p:txBody>
      </p:sp>
      <p:pic>
        <p:nvPicPr>
          <p:cNvPr id="6" name="그림 5" descr="텍스트, 스크린샷, 인간의 얼굴이(가) 표시된 사진&#10;&#10;자동 생성된 설명">
            <a:extLst>
              <a:ext uri="{FF2B5EF4-FFF2-40B4-BE49-F238E27FC236}">
                <a16:creationId xmlns:a16="http://schemas.microsoft.com/office/drawing/2014/main" id="{A42AFD34-D7CE-EC9F-EC81-2B000E0A9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52" y="2459879"/>
            <a:ext cx="8558955" cy="278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10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0F309-01C6-6775-71B4-BAD40C92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3944"/>
            <a:ext cx="10515600" cy="950923"/>
          </a:xfrm>
        </p:spPr>
        <p:txBody>
          <a:bodyPr>
            <a:normAutofit/>
          </a:bodyPr>
          <a:lstStyle/>
          <a:p>
            <a:r>
              <a:rPr lang="en-US" sz="3600" b="1" dirty="0"/>
              <a:t>DACL </a:t>
            </a:r>
            <a:endParaRPr lang="en-US" sz="2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60B40-EAE4-09E9-2727-D6C064960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5704"/>
            <a:ext cx="10515600" cy="465024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그림 4" descr="텍스트, 도표, 직사각형, 스크린샷이(가) 표시된 사진&#10;&#10;자동 생성된 설명">
            <a:extLst>
              <a:ext uri="{FF2B5EF4-FFF2-40B4-BE49-F238E27FC236}">
                <a16:creationId xmlns:a16="http://schemas.microsoft.com/office/drawing/2014/main" id="{1C19D3FE-A81B-DE27-682F-7820C3688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13" y="2046634"/>
            <a:ext cx="8831453" cy="40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5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0F309-01C6-6775-71B4-BAD40C92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1" y="818615"/>
            <a:ext cx="4588933" cy="1103322"/>
          </a:xfrm>
        </p:spPr>
        <p:txBody>
          <a:bodyPr>
            <a:normAutofit/>
          </a:bodyPr>
          <a:lstStyle/>
          <a:p>
            <a:r>
              <a:rPr lang="en-US" sz="3600" b="1" dirty="0"/>
              <a:t>DACL 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C4EDAF-AF73-522B-78AA-55DEB69F64A6}"/>
                  </a:ext>
                </a:extLst>
              </p:cNvPr>
              <p:cNvSpPr txBox="1"/>
              <p:nvPr/>
            </p:nvSpPr>
            <p:spPr>
              <a:xfrm>
                <a:off x="1066799" y="2499265"/>
                <a:ext cx="10727267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CNN is Pre-trained ResNet18. This </a:t>
                </a:r>
                <a:r>
                  <a:rPr lang="en-US" dirty="0" err="1"/>
                  <a:t>yiels</a:t>
                </a:r>
                <a:r>
                  <a:rPr lang="en-US" dirty="0"/>
                  <a:t> the convolutional spatial feature map. 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CE-Unit takes the spatial feature map as a context and yields </a:t>
                </a:r>
                <a:r>
                  <a:rPr lang="en-US" b="1" dirty="0"/>
                  <a:t>an encoded latent feature vector</a:t>
                </a:r>
                <a:r>
                  <a:rPr lang="en-US" dirty="0"/>
                  <a:t> to eliminate noise and irrelevant information 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multi-head binary classification module then calculates the </a:t>
                </a:r>
                <a:r>
                  <a:rPr lang="en-US" b="1" dirty="0"/>
                  <a:t>attention weight</a:t>
                </a:r>
                <a:r>
                  <a:rPr lang="en-US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final loss is a combination of  </a:t>
                </a:r>
                <a:r>
                  <a:rPr lang="en-US" b="1" i="1" dirty="0" err="1"/>
                  <a:t>softmax</a:t>
                </a:r>
                <a:r>
                  <a:rPr lang="en-US" b="1" i="1" dirty="0"/>
                  <a:t>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:r>
                  <a:rPr lang="en-US" b="1" i="1" dirty="0"/>
                  <a:t>sparse center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b="1" i="1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Optimizer: </a:t>
                </a:r>
                <a:r>
                  <a:rPr lang="en-US" b="1" i="1" dirty="0"/>
                  <a:t>SGD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C4EDAF-AF73-522B-78AA-55DEB69F6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2499265"/>
                <a:ext cx="10727267" cy="2862322"/>
              </a:xfrm>
              <a:prstGeom prst="rect">
                <a:avLst/>
              </a:prstGeom>
              <a:blipFill>
                <a:blip r:embed="rId3"/>
                <a:stretch>
                  <a:fillRect l="-341" t="-1277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10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E4DD1-E006-66C4-DB21-500FFED9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490" y="183821"/>
            <a:ext cx="10515600" cy="772905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What is Emotion Recognition?</a:t>
            </a:r>
            <a:endParaRPr lang="en-US" sz="3600" b="1" dirty="0"/>
          </a:p>
        </p:txBody>
      </p:sp>
      <p:pic>
        <p:nvPicPr>
          <p:cNvPr id="5" name="내용 개체 틀 4" descr="인간의 얼굴, 미소, 스크린샷, 콜라주이(가) 표시된 사진&#10;&#10;자동 생성된 설명">
            <a:extLst>
              <a:ext uri="{FF2B5EF4-FFF2-40B4-BE49-F238E27FC236}">
                <a16:creationId xmlns:a16="http://schemas.microsoft.com/office/drawing/2014/main" id="{AFB5598D-8C04-86E9-DDE3-386A60F39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21" y="1017588"/>
            <a:ext cx="9643358" cy="5432425"/>
          </a:xfrm>
        </p:spPr>
      </p:pic>
    </p:spTree>
    <p:extLst>
      <p:ext uri="{BB962C8B-B14F-4D97-AF65-F5344CB8AC3E}">
        <p14:creationId xmlns:p14="http://schemas.microsoft.com/office/powerpoint/2010/main" val="376995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29EFDF9-6725-368A-F5FE-DAB890F9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001"/>
            <a:ext cx="4055533" cy="1180427"/>
          </a:xfrm>
        </p:spPr>
        <p:txBody>
          <a:bodyPr>
            <a:normAutofit/>
          </a:bodyPr>
          <a:lstStyle/>
          <a:p>
            <a:r>
              <a:rPr lang="en-US" sz="3600" b="1" dirty="0"/>
              <a:t>DACL – this project  </a:t>
            </a:r>
            <a:br>
              <a:rPr lang="en-US" sz="3600" dirty="0"/>
            </a:br>
            <a:r>
              <a:rPr lang="en-US" sz="2400" b="1" dirty="0"/>
              <a:t>(ResNet-18 with Attention)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14CAAC-936B-87E2-D679-D2E4F75D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05" y="5041902"/>
            <a:ext cx="7867650" cy="119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696DB5-6CAE-621C-C13A-B3D7014E1C63}"/>
              </a:ext>
            </a:extLst>
          </p:cNvPr>
          <p:cNvSpPr txBox="1"/>
          <p:nvPr/>
        </p:nvSpPr>
        <p:spPr>
          <a:xfrm>
            <a:off x="926035" y="1420313"/>
            <a:ext cx="629603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input is transformed into significant features in the base model (ResNet-18)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dimensions of the feature map are altered before passing it to the attention module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 attention module enables focusing on the most important features, enhancing the model's predictive capability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tensor is flattened and then passed through a fully connected layer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part where the loss is combined, as in the paper, was not implemented.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21D2AC-899E-51F7-6C3B-8C1563ED3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028" y="1583263"/>
            <a:ext cx="3962743" cy="24287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5FB350-0EB7-CE41-C63E-7F13C511C37C}"/>
              </a:ext>
            </a:extLst>
          </p:cNvPr>
          <p:cNvSpPr txBox="1"/>
          <p:nvPr/>
        </p:nvSpPr>
        <p:spPr>
          <a:xfrm>
            <a:off x="7704666" y="1787834"/>
            <a:ext cx="36999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def forward(self, x):</a:t>
            </a:r>
          </a:p>
          <a:p>
            <a:r>
              <a:rPr lang="en-US" dirty="0"/>
              <a:t>        x = </a:t>
            </a:r>
            <a:r>
              <a:rPr lang="en-US" dirty="0" err="1"/>
              <a:t>self.base_model</a:t>
            </a:r>
            <a:r>
              <a:rPr lang="en-US" dirty="0"/>
              <a:t>(x)</a:t>
            </a:r>
          </a:p>
          <a:p>
            <a:r>
              <a:rPr lang="en-US" dirty="0"/>
              <a:t>        x = </a:t>
            </a:r>
            <a:r>
              <a:rPr lang="en-US" dirty="0" err="1"/>
              <a:t>x.view</a:t>
            </a:r>
            <a:r>
              <a:rPr lang="en-US" dirty="0"/>
              <a:t>(</a:t>
            </a:r>
            <a:r>
              <a:rPr lang="en-US" dirty="0" err="1"/>
              <a:t>x.size</a:t>
            </a:r>
            <a:r>
              <a:rPr lang="en-US" dirty="0"/>
              <a:t>(0), 512, 1, 1)  </a:t>
            </a:r>
          </a:p>
          <a:p>
            <a:r>
              <a:rPr lang="en-US" dirty="0"/>
              <a:t>        x = </a:t>
            </a:r>
            <a:r>
              <a:rPr lang="en-US" dirty="0" err="1"/>
              <a:t>self.attention</a:t>
            </a:r>
            <a:r>
              <a:rPr lang="en-US" dirty="0"/>
              <a:t>(x)</a:t>
            </a:r>
          </a:p>
          <a:p>
            <a:r>
              <a:rPr lang="en-US" dirty="0"/>
              <a:t>        x = </a:t>
            </a:r>
            <a:r>
              <a:rPr lang="en-US" dirty="0" err="1"/>
              <a:t>x.view</a:t>
            </a:r>
            <a:r>
              <a:rPr lang="en-US" dirty="0"/>
              <a:t>(</a:t>
            </a:r>
            <a:r>
              <a:rPr lang="en-US" dirty="0" err="1"/>
              <a:t>x.size</a:t>
            </a:r>
            <a:r>
              <a:rPr lang="en-US" dirty="0"/>
              <a:t>(0), -1)  </a:t>
            </a:r>
          </a:p>
          <a:p>
            <a:r>
              <a:rPr lang="en-US" dirty="0"/>
              <a:t>        x = </a:t>
            </a:r>
            <a:r>
              <a:rPr lang="en-US" dirty="0" err="1"/>
              <a:t>self.fc</a:t>
            </a:r>
            <a:r>
              <a:rPr lang="en-US" dirty="0"/>
              <a:t>(x)</a:t>
            </a:r>
          </a:p>
          <a:p>
            <a:r>
              <a:rPr lang="en-US" dirty="0"/>
              <a:t>        return x</a:t>
            </a:r>
          </a:p>
        </p:txBody>
      </p:sp>
    </p:spTree>
    <p:extLst>
      <p:ext uri="{BB962C8B-B14F-4D97-AF65-F5344CB8AC3E}">
        <p14:creationId xmlns:p14="http://schemas.microsoft.com/office/powerpoint/2010/main" val="198575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0F309-01C6-6775-71B4-BAD40C92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70" y="266017"/>
            <a:ext cx="1699528" cy="89807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/>
              <a:t>Accuracy</a:t>
            </a:r>
            <a:br>
              <a:rPr lang="en-US" altLang="ko-KR" sz="3600" b="1" dirty="0"/>
            </a:br>
            <a:r>
              <a:rPr lang="en-US" altLang="ko-KR" sz="3600" b="1" dirty="0"/>
              <a:t>Ranking</a:t>
            </a:r>
            <a:r>
              <a:rPr lang="ko-KR" altLang="en-US" sz="3600" b="1" dirty="0"/>
              <a:t> </a:t>
            </a:r>
            <a:endParaRPr lang="en-US"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FC559A-EEBE-7EE9-23E5-3EFC5F166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425" y="50800"/>
            <a:ext cx="742315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7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E4DD1-E006-66C4-DB21-500FFED9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392"/>
            <a:ext cx="10515600" cy="772905"/>
          </a:xfrm>
        </p:spPr>
        <p:txBody>
          <a:bodyPr>
            <a:normAutofit/>
          </a:bodyPr>
          <a:lstStyle/>
          <a:p>
            <a:r>
              <a:rPr lang="en-US" sz="3600" b="1" dirty="0"/>
              <a:t>What is Emotion Recognition?</a:t>
            </a:r>
            <a:endParaRPr lang="en-US" sz="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50F2A-880E-3DF9-2EA3-706B3847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337"/>
            <a:ext cx="10515600" cy="3920801"/>
          </a:xfrm>
        </p:spPr>
        <p:txBody>
          <a:bodyPr>
            <a:normAutofit/>
          </a:bodyPr>
          <a:lstStyle/>
          <a:p>
            <a:r>
              <a:rPr lang="en-US" altLang="ko-KR" sz="1600" b="1" i="1" dirty="0"/>
              <a:t>Definition:</a:t>
            </a:r>
            <a:r>
              <a:rPr lang="en-US" altLang="ko-KR" sz="1600" dirty="0"/>
              <a:t> A technology that analyzes facial expressions to identify human emotions such as happiness, sadness, surprise, etc.</a:t>
            </a:r>
          </a:p>
          <a:p>
            <a:r>
              <a:rPr lang="en-US" altLang="ko-KR" sz="1600" b="1" i="1" dirty="0"/>
              <a:t>Importance:</a:t>
            </a:r>
            <a:r>
              <a:rPr lang="en-US" altLang="ko-KR" sz="1600" dirty="0"/>
              <a:t> This can contribute to </a:t>
            </a:r>
            <a:r>
              <a:rPr lang="en-US" altLang="ko-KR" sz="1600" b="1" dirty="0"/>
              <a:t>human-computer interaction</a:t>
            </a:r>
            <a:r>
              <a:rPr lang="en-US" altLang="ko-KR" sz="1600" dirty="0"/>
              <a:t> and the empathic abilities of future robots.</a:t>
            </a:r>
          </a:p>
          <a:p>
            <a:r>
              <a:rPr lang="en-US" altLang="ko-KR" sz="1600" b="1" i="1" dirty="0"/>
              <a:t>Applications:</a:t>
            </a:r>
            <a:r>
              <a:rPr lang="en-US" altLang="ko-KR" sz="1600" dirty="0"/>
              <a:t> Digital advertising, online gaming, customer feedback analysis, healthcare.</a:t>
            </a:r>
          </a:p>
          <a:p>
            <a:r>
              <a:rPr lang="en-US" altLang="ko-KR" sz="1600" b="1" i="1" dirty="0"/>
              <a:t>Examples:</a:t>
            </a:r>
          </a:p>
          <a:p>
            <a:pPr marL="0" indent="0">
              <a:buNone/>
            </a:pPr>
            <a:r>
              <a:rPr lang="en-US" altLang="ko-KR" sz="1600" dirty="0"/>
              <a:t>        UAE: Assessing the emotional atmosphere of the population in public spaces.</a:t>
            </a:r>
          </a:p>
          <a:p>
            <a:pPr marL="0" indent="0">
              <a:buNone/>
            </a:pPr>
            <a:r>
              <a:rPr lang="en-US" altLang="ko-KR" sz="1600" dirty="0"/>
              <a:t>        Skyscanner: Measuring and improving customer satisfaction.</a:t>
            </a:r>
          </a:p>
          <a:p>
            <a:r>
              <a:rPr lang="en-US" altLang="ko-KR" sz="1600" b="1" i="1" dirty="0"/>
              <a:t>Challenges:</a:t>
            </a:r>
          </a:p>
          <a:p>
            <a:pPr marL="0" indent="0">
              <a:buNone/>
            </a:pPr>
            <a:r>
              <a:rPr lang="en-US" altLang="ko-KR" sz="1600" dirty="0"/>
              <a:t>        The rigorous definition of the relationship between expressions and emotions.</a:t>
            </a:r>
          </a:p>
          <a:p>
            <a:pPr marL="0" indent="0">
              <a:buNone/>
            </a:pPr>
            <a:r>
              <a:rPr lang="en-US" altLang="ko-KR" sz="1600" dirty="0"/>
              <a:t>        Ethical issues such as bias promotion, as well as privacy concerns.</a:t>
            </a:r>
          </a:p>
          <a:p>
            <a:pPr marL="0" indent="0">
              <a:buNone/>
            </a:pPr>
            <a:r>
              <a:rPr lang="en-US" altLang="ko-KR" sz="1600" dirty="0"/>
              <a:t>        The problem of fraud due to misuse.</a:t>
            </a:r>
          </a:p>
        </p:txBody>
      </p:sp>
    </p:spTree>
    <p:extLst>
      <p:ext uri="{BB962C8B-B14F-4D97-AF65-F5344CB8AC3E}">
        <p14:creationId xmlns:p14="http://schemas.microsoft.com/office/powerpoint/2010/main" val="133799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E4DD1-E006-66C4-DB21-500FFED9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905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Introduction to the FER-2013 Dataset</a:t>
            </a:r>
            <a:endParaRPr lang="en-US" sz="3600" b="1" dirty="0"/>
          </a:p>
        </p:txBody>
      </p:sp>
      <p:pic>
        <p:nvPicPr>
          <p:cNvPr id="5" name="내용 개체 틀 4" descr="흑백, 텍스트이(가) 표시된 사진&#10;&#10;자동 생성된 설명">
            <a:extLst>
              <a:ext uri="{FF2B5EF4-FFF2-40B4-BE49-F238E27FC236}">
                <a16:creationId xmlns:a16="http://schemas.microsoft.com/office/drawing/2014/main" id="{EE23F669-C6BE-6270-495D-1031E8B10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02" y="1306514"/>
            <a:ext cx="7491697" cy="448429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15884-AD90-5838-8E18-77AEA4ABB691}"/>
              </a:ext>
            </a:extLst>
          </p:cNvPr>
          <p:cNvSpPr txBox="1"/>
          <p:nvPr/>
        </p:nvSpPr>
        <p:spPr>
          <a:xfrm>
            <a:off x="2878669" y="60637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Angry, Disgust, Fear, Happy, Neutral, Sad, and Surprise.</a:t>
            </a:r>
          </a:p>
        </p:txBody>
      </p:sp>
    </p:spTree>
    <p:extLst>
      <p:ext uri="{BB962C8B-B14F-4D97-AF65-F5344CB8AC3E}">
        <p14:creationId xmlns:p14="http://schemas.microsoft.com/office/powerpoint/2010/main" val="320886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E4DD1-E006-66C4-DB21-500FFED9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3860"/>
            <a:ext cx="10515600" cy="772905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Introduction to the FER-2013 Dataset </a:t>
            </a:r>
            <a:endParaRPr 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50F2A-880E-3DF9-2EA3-706B3847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4" y="2313389"/>
            <a:ext cx="10515600" cy="3300012"/>
          </a:xfrm>
        </p:spPr>
        <p:txBody>
          <a:bodyPr>
            <a:normAutofit/>
          </a:bodyPr>
          <a:lstStyle/>
          <a:p>
            <a:r>
              <a:rPr lang="en-US" altLang="ko-KR" sz="1600" b="1" i="1" dirty="0"/>
              <a:t>Release: </a:t>
            </a:r>
            <a:r>
              <a:rPr lang="en-US" altLang="ko-KR" sz="1600" dirty="0"/>
              <a:t>The FER-2013 dataset is an open-source dataset originally created by Pierre-Luc Carrier and Aaron Courville for their ongoing project and was publicly shared in preparation for a competition on Kaggle just before ICML-2013.</a:t>
            </a:r>
          </a:p>
          <a:p>
            <a:r>
              <a:rPr lang="en-US" altLang="ko-KR" sz="1600" b="1" i="1" dirty="0"/>
              <a:t>Classes: </a:t>
            </a:r>
            <a:r>
              <a:rPr lang="en-US" altLang="ko-KR" sz="1600" dirty="0"/>
              <a:t>The dataset is categorized into seven emotions: Angry, Disgust, Fear, Happy, Neutral, Sad, and Surprise.</a:t>
            </a:r>
          </a:p>
          <a:p>
            <a:r>
              <a:rPr lang="en-US" altLang="ko-KR" sz="1600" b="1" i="1" dirty="0"/>
              <a:t>Image Size: </a:t>
            </a:r>
            <a:r>
              <a:rPr lang="en-US" altLang="ko-KR" sz="1600" dirty="0"/>
              <a:t>The images are 48x48 pixels.</a:t>
            </a:r>
          </a:p>
          <a:p>
            <a:r>
              <a:rPr lang="en-US" altLang="ko-KR" sz="1600" b="1" i="1" dirty="0"/>
              <a:t>Color: </a:t>
            </a:r>
            <a:r>
              <a:rPr lang="en-US" altLang="ko-KR" sz="1600" dirty="0"/>
              <a:t>black and white </a:t>
            </a:r>
          </a:p>
          <a:p>
            <a:r>
              <a:rPr lang="en-US" altLang="ko-KR" sz="1600" b="1" i="1" dirty="0"/>
              <a:t>Number of Data: </a:t>
            </a:r>
            <a:r>
              <a:rPr lang="en-US" altLang="ko-KR" sz="1600" dirty="0"/>
              <a:t>There are 28,709 training images and 3,589 test images.</a:t>
            </a:r>
          </a:p>
          <a:p>
            <a:r>
              <a:rPr lang="en-US" altLang="ko-KR" sz="1600" b="1" i="1" dirty="0"/>
              <a:t>Features: </a:t>
            </a:r>
            <a:r>
              <a:rPr lang="en-US" altLang="ko-KR" sz="1600" dirty="0"/>
              <a:t>The dataset includes off-frontal poses and various lighting conditions, making the pictures relatively natural. The number of images is not the same across different emotions.</a:t>
            </a:r>
          </a:p>
          <a:p>
            <a:endParaRPr lang="en-US" altLang="ko-KR" sz="1600" dirty="0"/>
          </a:p>
          <a:p>
            <a:r>
              <a:rPr lang="en-US" altLang="ko-KR" sz="1600" dirty="0"/>
              <a:t>Human performance on this dataset is known to be around </a:t>
            </a:r>
            <a:r>
              <a:rPr lang="en-US" altLang="ko-KR" sz="1600" b="1" dirty="0"/>
              <a:t>65.5%.</a:t>
            </a:r>
          </a:p>
        </p:txBody>
      </p:sp>
    </p:spTree>
    <p:extLst>
      <p:ext uri="{BB962C8B-B14F-4D97-AF65-F5344CB8AC3E}">
        <p14:creationId xmlns:p14="http://schemas.microsoft.com/office/powerpoint/2010/main" val="61569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0F309-01C6-6775-71B4-BAD40C92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284"/>
            <a:ext cx="10515600" cy="1069454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Data Transformation, Augmentation, </a:t>
            </a:r>
            <a:br>
              <a:rPr lang="en-US" sz="3600" b="1" dirty="0"/>
            </a:br>
            <a:r>
              <a:rPr lang="en-US" sz="3600" b="1" dirty="0"/>
              <a:t>and Data Loader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0EFDC-36C4-C30C-1FAB-2F805C1BBA5C}"/>
              </a:ext>
            </a:extLst>
          </p:cNvPr>
          <p:cNvSpPr txBox="1"/>
          <p:nvPr/>
        </p:nvSpPr>
        <p:spPr>
          <a:xfrm>
            <a:off x="838201" y="2407787"/>
            <a:ext cx="10515599" cy="323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b="1" i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Resizing: 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Resize images to 230x230 dimensions.</a:t>
            </a:r>
          </a:p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b="1" i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Data Augmentation:</a:t>
            </a:r>
          </a:p>
          <a:p>
            <a:pPr marR="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       Random Rotation (±15°)</a:t>
            </a:r>
          </a:p>
          <a:p>
            <a:pPr marR="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       Random Crop (224x224 with padding)</a:t>
            </a:r>
          </a:p>
          <a:p>
            <a:pPr marR="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       Random Horizontal Flip</a:t>
            </a:r>
          </a:p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b="1" i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Tensor Transformation: 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Convert images to </a:t>
            </a:r>
            <a:r>
              <a:rPr lang="en-US" sz="16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PyTorch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tensors.</a:t>
            </a:r>
          </a:p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b="1" i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Batch Size: </a:t>
            </a:r>
            <a:r>
              <a:rPr lang="en-US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32</a:t>
            </a:r>
            <a:endParaRPr lang="en-US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b="1" i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Shuffling: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Training data is shuffled, test data is not shuffled.</a:t>
            </a:r>
          </a:p>
        </p:txBody>
      </p:sp>
    </p:spTree>
    <p:extLst>
      <p:ext uri="{BB962C8B-B14F-4D97-AF65-F5344CB8AC3E}">
        <p14:creationId xmlns:p14="http://schemas.microsoft.com/office/powerpoint/2010/main" val="22300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0F309-01C6-6775-71B4-BAD40C92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5544"/>
            <a:ext cx="10515600" cy="898072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Models compared in this project </a:t>
            </a:r>
            <a:endParaRPr 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0EFDC-36C4-C30C-1FAB-2F805C1BBA5C}"/>
              </a:ext>
            </a:extLst>
          </p:cNvPr>
          <p:cNvSpPr txBox="1"/>
          <p:nvPr/>
        </p:nvSpPr>
        <p:spPr>
          <a:xfrm>
            <a:off x="838200" y="2272334"/>
            <a:ext cx="10515599" cy="270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AlexNet</a:t>
            </a:r>
            <a:endParaRPr lang="en-US" sz="2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VGGNet</a:t>
            </a:r>
            <a:endParaRPr lang="en-US" sz="240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ResNet-50 </a:t>
            </a:r>
          </a:p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TransFER</a:t>
            </a:r>
            <a:r>
              <a:rPr lang="en-US" sz="2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285750" marR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DACL </a:t>
            </a:r>
          </a:p>
        </p:txBody>
      </p:sp>
    </p:spTree>
    <p:extLst>
      <p:ext uri="{BB962C8B-B14F-4D97-AF65-F5344CB8AC3E}">
        <p14:creationId xmlns:p14="http://schemas.microsoft.com/office/powerpoint/2010/main" val="245438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0F309-01C6-6775-71B4-BAD40C92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278"/>
            <a:ext cx="10515600" cy="898072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AlexNet</a:t>
            </a:r>
            <a:r>
              <a:rPr lang="en-US" sz="36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0EFDC-36C4-C30C-1FAB-2F805C1BBA5C}"/>
              </a:ext>
            </a:extLst>
          </p:cNvPr>
          <p:cNvSpPr txBox="1"/>
          <p:nvPr/>
        </p:nvSpPr>
        <p:spPr>
          <a:xfrm>
            <a:off x="838201" y="2577113"/>
            <a:ext cx="10515599" cy="230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1st place in 2012 ILSVRC</a:t>
            </a:r>
            <a:r>
              <a:rPr lang="en-US" altLang="ko-KR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(performance difference of more than 10% over</a:t>
            </a:r>
            <a:r>
              <a:rPr lang="ko-KR" altLang="en-US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the</a:t>
            </a:r>
            <a:r>
              <a:rPr lang="ko-KR" altLang="en-US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second</a:t>
            </a:r>
            <a:r>
              <a:rPr lang="ko-KR" altLang="en-US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place)</a:t>
            </a:r>
          </a:p>
          <a:p>
            <a:pPr marR="0" lvl="0" algn="just" latinLnBrk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marR="0" lvl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Five convolutional layers followed by three fully-connected layers </a:t>
            </a:r>
          </a:p>
          <a:p>
            <a:pPr marL="285750" marR="0" lvl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marR="0" lvl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Activation function: </a:t>
            </a:r>
            <a:r>
              <a:rPr lang="en-US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ReLU</a:t>
            </a:r>
            <a:r>
              <a:rPr lang="en-US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marR="0" lvl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overlapping pooling, parallel use of two GPUs, local response normalization </a:t>
            </a:r>
          </a:p>
        </p:txBody>
      </p:sp>
    </p:spTree>
    <p:extLst>
      <p:ext uri="{BB962C8B-B14F-4D97-AF65-F5344CB8AC3E}">
        <p14:creationId xmlns:p14="http://schemas.microsoft.com/office/powerpoint/2010/main" val="196224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0F309-01C6-6775-71B4-BAD40C92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4945"/>
            <a:ext cx="10515600" cy="898072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AlexNet</a:t>
            </a:r>
            <a:r>
              <a:rPr lang="en-US" sz="3600" dirty="0"/>
              <a:t> – this project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0EFDC-36C4-C30C-1FAB-2F805C1BBA5C}"/>
              </a:ext>
            </a:extLst>
          </p:cNvPr>
          <p:cNvSpPr txBox="1"/>
          <p:nvPr/>
        </p:nvSpPr>
        <p:spPr>
          <a:xfrm>
            <a:off x="838201" y="2780780"/>
            <a:ext cx="10515599" cy="390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latinLnBrk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3 channel color photo of 256x256x3 </a:t>
            </a:r>
            <a:r>
              <a:rPr lang="en-US" kern="1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224x224x1 (FER-2013</a:t>
            </a:r>
            <a:r>
              <a:rPr lang="ko-KR" altLang="en-US" kern="1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kern="1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consists of grayscale images</a:t>
            </a:r>
            <a:r>
              <a:rPr lang="en-US" kern="1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endParaRPr lang="en-US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A7ED9B-4504-C471-7234-BE7762F56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10" y="3947587"/>
            <a:ext cx="786765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1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2343</Words>
  <Application>Microsoft Office PowerPoint</Application>
  <PresentationFormat>와이드스크린</PresentationFormat>
  <Paragraphs>230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Söhne</vt:lpstr>
      <vt:lpstr>맑은 고딕</vt:lpstr>
      <vt:lpstr>Arial</vt:lpstr>
      <vt:lpstr>Calibri</vt:lpstr>
      <vt:lpstr>Calibri Light</vt:lpstr>
      <vt:lpstr>Cambria Math</vt:lpstr>
      <vt:lpstr>Office 테마</vt:lpstr>
      <vt:lpstr>Learning Relation-Aware Facial Expression Representations  with Transformers: A Performance Comparison with CNNs</vt:lpstr>
      <vt:lpstr>What is Emotion Recognition?</vt:lpstr>
      <vt:lpstr>What is Emotion Recognition?</vt:lpstr>
      <vt:lpstr>Introduction to the FER-2013 Dataset</vt:lpstr>
      <vt:lpstr>Introduction to the FER-2013 Dataset </vt:lpstr>
      <vt:lpstr>Data Transformation, Augmentation,  and Data Loader Configuration</vt:lpstr>
      <vt:lpstr>Models compared in this project </vt:lpstr>
      <vt:lpstr>AlexNet </vt:lpstr>
      <vt:lpstr>AlexNet – this project </vt:lpstr>
      <vt:lpstr>VGGNet </vt:lpstr>
      <vt:lpstr>VGGNet – this project</vt:lpstr>
      <vt:lpstr>ResNet-50 (Residual neural network) </vt:lpstr>
      <vt:lpstr>ResNet-50 – this project </vt:lpstr>
      <vt:lpstr>TransFER </vt:lpstr>
      <vt:lpstr>TransFER </vt:lpstr>
      <vt:lpstr>TransFER – this project  (ResNet-18 with Transformer and Dropouts)</vt:lpstr>
      <vt:lpstr>DACL </vt:lpstr>
      <vt:lpstr>DACL </vt:lpstr>
      <vt:lpstr>DACL </vt:lpstr>
      <vt:lpstr>DACL – this project   (ResNet-18 with Attention) </vt:lpstr>
      <vt:lpstr>Accuracy Ranking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Drone: Data-aware Low-rank Compression for Large NLP Models</dc:title>
  <dc:creator>이영선</dc:creator>
  <cp:lastModifiedBy>이영선</cp:lastModifiedBy>
  <cp:revision>190</cp:revision>
  <cp:lastPrinted>2023-11-10T04:02:18Z</cp:lastPrinted>
  <dcterms:created xsi:type="dcterms:W3CDTF">2023-04-18T21:29:40Z</dcterms:created>
  <dcterms:modified xsi:type="dcterms:W3CDTF">2023-11-13T04:53:25Z</dcterms:modified>
</cp:coreProperties>
</file>