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media/image16.svg" ContentType="image/svg+xml"/>
  <Override PartName="/ppt/media/image18.svg" ContentType="image/svg+xml"/>
  <Override PartName="/ppt/media/image20.svg" ContentType="image/svg+xml"/>
  <Override PartName="/ppt/media/image22.svg" ContentType="image/svg+xml"/>
  <Override PartName="/ppt/media/image24.svg" ContentType="image/svg+xml"/>
  <Override PartName="/ppt/media/image26.svg" ContentType="image/svg+xml"/>
  <Override PartName="/ppt/media/image28.svg" ContentType="image/svg+xml"/>
  <Override PartName="/ppt/media/image30.svg" ContentType="image/svg+xml"/>
  <Override PartName="/ppt/media/image34.svg" ContentType="image/svg+xml"/>
  <Override PartName="/ppt/media/image36.svg" ContentType="image/svg+xml"/>
  <Override PartName="/ppt/media/image44.svg" ContentType="image/svg+xml"/>
  <Override PartName="/ppt/media/image46.svg" ContentType="image/svg+xml"/>
  <Override PartName="/ppt/media/image5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301" r:id="rId3"/>
    <p:sldId id="308" r:id="rId5"/>
    <p:sldId id="303" r:id="rId6"/>
    <p:sldId id="331" r:id="rId7"/>
    <p:sldId id="330" r:id="rId8"/>
    <p:sldId id="309" r:id="rId9"/>
    <p:sldId id="311" r:id="rId10"/>
    <p:sldId id="321" r:id="rId11"/>
    <p:sldId id="323" r:id="rId12"/>
    <p:sldId id="344" r:id="rId13"/>
    <p:sldId id="312" r:id="rId14"/>
    <p:sldId id="325" r:id="rId15"/>
    <p:sldId id="326" r:id="rId16"/>
    <p:sldId id="313" r:id="rId17"/>
    <p:sldId id="315" r:id="rId18"/>
    <p:sldId id="310" r:id="rId19"/>
    <p:sldId id="324" r:id="rId20"/>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43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1" autoAdjust="0"/>
    <p:restoredTop sz="87957" autoAdjust="0"/>
  </p:normalViewPr>
  <p:slideViewPr>
    <p:cSldViewPr snapToGrid="0">
      <p:cViewPr varScale="1">
        <p:scale>
          <a:sx n="80" d="100"/>
          <a:sy n="80" d="100"/>
        </p:scale>
        <p:origin x="12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4" Type="http://schemas.microsoft.com/office/2011/relationships/chartColorStyle" Target="colors1.xml"/><Relationship Id="rId3" Type="http://schemas.microsoft.com/office/2011/relationships/chartStyle" Target="style1.xml"/><Relationship Id="rId2" Type="http://schemas.openxmlformats.org/officeDocument/2006/relationships/image" Target="../media/image37.png"/><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0" vertOverflow="ellipsis" vert="horz" wrap="square" anchor="ctr" anchorCtr="1" forceAA="0"/>
          <a:lstStyle/>
          <a:p>
            <a:pPr defTabSz="914400">
              <a:defRPr lang="zh-CN" sz="14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r>
              <a:t>Java </a:t>
            </a:r>
            <a:r>
              <a:rPr lang="en-US" altLang="zh-CN"/>
              <a:t>P</a:t>
            </a:r>
            <a:r>
              <a:t>roject </a:t>
            </a:r>
            <a:r>
              <a:rPr lang="en-US" altLang="zh-CN"/>
              <a:t>M</a:t>
            </a:r>
            <a:r>
              <a:t>anagement </a:t>
            </a:r>
            <a:r>
              <a:rPr lang="en-US" altLang="zh-CN"/>
              <a:t>D</a:t>
            </a:r>
            <a:r>
              <a:t>evelopment</a:t>
            </a:r>
          </a:p>
        </c:rich>
      </c:tx>
      <c:layout>
        <c:manualLayout>
          <c:xMode val="edge"/>
          <c:yMode val="edge"/>
          <c:x val="0.218614045991299"/>
          <c:y val="0.0493402968664101"/>
        </c:manualLayout>
      </c:layout>
      <c:overlay val="0"/>
      <c:spPr>
        <a:noFill/>
        <a:ln>
          <a:noFill/>
        </a:ln>
        <a:effectLst/>
      </c:spPr>
    </c:title>
    <c:autoTitleDeleted val="0"/>
    <c:plotArea>
      <c:layout>
        <c:manualLayout>
          <c:layoutTarget val="inner"/>
          <c:xMode val="edge"/>
          <c:yMode val="edge"/>
          <c:x val="0.022"/>
          <c:y val="0.176852505292872"/>
          <c:w val="0.956"/>
          <c:h val="0.644375441072689"/>
        </c:manualLayout>
      </c:layout>
      <c:lineChart>
        <c:grouping val="standard"/>
        <c:varyColors val="0"/>
        <c:ser>
          <c:idx val="0"/>
          <c:order val="0"/>
          <c:tx>
            <c:strRef>
              <c:f>Sheet1!$B$1</c:f>
              <c:strCache>
                <c:ptCount val="1"/>
                <c:pt idx="0">
                  <c:v>Branch 1.X</c:v>
                </c:pt>
              </c:strCache>
            </c:strRef>
          </c:tx>
          <c:spPr>
            <a:ln w="28575" cap="rnd">
              <a:solidFill>
                <a:schemeClr val="accent2">
                  <a:tint val="58000"/>
                </a:schemeClr>
              </a:solidFill>
              <a:round/>
            </a:ln>
            <a:effectLst/>
          </c:spPr>
          <c:marker>
            <c:symbol val="circle"/>
            <c:size val="5"/>
            <c:spPr>
              <a:solidFill>
                <a:schemeClr val="accent2">
                  <a:tint val="58000"/>
                </a:schemeClr>
              </a:solidFill>
              <a:ln w="9525">
                <a:solidFill>
                  <a:schemeClr val="accent2">
                    <a:tint val="58000"/>
                  </a:schemeClr>
                </a:solidFill>
              </a:ln>
              <a:effectLst/>
            </c:spPr>
          </c:marker>
          <c:dLbls>
            <c:numFmt formatCode="General" sourceLinked="1"/>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9525" cap="flat" cmpd="sng" algn="ctr">
                      <a:solidFill>
                        <a:schemeClr val="tx1">
                          <a:lumMod val="35000"/>
                          <a:lumOff val="65000"/>
                        </a:schemeClr>
                      </a:solidFill>
                      <a:round/>
                    </a:ln>
                    <a:effectLst/>
                  </c:spPr>
                </c15:leaderLines>
              </c:ext>
            </c:extLst>
          </c:dLbls>
          <c:cat>
            <c:numRef>
              <c:f>Sheet1!$A$2:$A$6</c:f>
              <c:numCache>
                <c:formatCode>yyyy/m/d;@</c:formatCode>
                <c:ptCount val="5"/>
                <c:pt idx="0" c:formatCode="yyyy/m/d;@">
                  <c:v>44197</c:v>
                </c:pt>
                <c:pt idx="1" c:formatCode="yyyy/m/d;@">
                  <c:v>44287</c:v>
                </c:pt>
                <c:pt idx="2" c:formatCode="yyyy/m/d;@">
                  <c:v>44378</c:v>
                </c:pt>
                <c:pt idx="3" c:formatCode="yyyy/m/d;@">
                  <c:v>44470</c:v>
                </c:pt>
                <c:pt idx="4" c:formatCode="yyyy/m/d;@">
                  <c:v>44562</c:v>
                </c:pt>
              </c:numCache>
            </c:numRef>
          </c:cat>
          <c:val>
            <c:numRef>
              <c:f>Sheet1!$B$2:$B$6</c:f>
              <c:numCache>
                <c:formatCode>General</c:formatCode>
                <c:ptCount val="5"/>
                <c:pt idx="0">
                  <c:v>1</c:v>
                </c:pt>
                <c:pt idx="1">
                  <c:v>1.2</c:v>
                </c:pt>
                <c:pt idx="2">
                  <c:v>1.5</c:v>
                </c:pt>
                <c:pt idx="3">
                  <c:v>1.7</c:v>
                </c:pt>
                <c:pt idx="4">
                  <c:v>1.9</c:v>
                </c:pt>
              </c:numCache>
            </c:numRef>
          </c:val>
          <c:smooth val="0"/>
        </c:ser>
        <c:ser>
          <c:idx val="1"/>
          <c:order val="1"/>
          <c:tx>
            <c:strRef>
              <c:f>Sheet1!$C$1</c:f>
              <c:strCache>
                <c:ptCount val="1"/>
                <c:pt idx="0">
                  <c:v>Branch 2.X</c:v>
                </c:pt>
              </c:strCache>
            </c:strRef>
          </c:tx>
          <c:spPr>
            <a:ln w="28575" cap="rnd">
              <a:solidFill>
                <a:schemeClr val="accent2">
                  <a:tint val="86000"/>
                </a:schemeClr>
              </a:solidFill>
              <a:round/>
            </a:ln>
            <a:effectLst/>
          </c:spPr>
          <c:marker>
            <c:symbol val="circle"/>
            <c:size val="5"/>
            <c:spPr>
              <a:solidFill>
                <a:schemeClr val="accent2">
                  <a:tint val="86000"/>
                </a:schemeClr>
              </a:solidFill>
              <a:ln w="9525">
                <a:solidFill>
                  <a:schemeClr val="accent2">
                    <a:tint val="86000"/>
                  </a:schemeClr>
                </a:solidFill>
              </a:ln>
              <a:effectLst/>
            </c:spPr>
          </c:marker>
          <c:dLbls>
            <c:numFmt formatCode="General" sourceLinked="1"/>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9525" cap="flat" cmpd="sng" algn="ctr">
                      <a:solidFill>
                        <a:schemeClr val="tx1">
                          <a:lumMod val="35000"/>
                          <a:lumOff val="65000"/>
                        </a:schemeClr>
                      </a:solidFill>
                      <a:round/>
                    </a:ln>
                    <a:effectLst/>
                  </c:spPr>
                </c15:leaderLines>
              </c:ext>
            </c:extLst>
          </c:dLbls>
          <c:cat>
            <c:numRef>
              <c:f>Sheet1!$A$2:$A$6</c:f>
              <c:numCache>
                <c:formatCode>yyyy/m/d;@</c:formatCode>
                <c:ptCount val="5"/>
                <c:pt idx="0" c:formatCode="yyyy/m/d;@">
                  <c:v>44197</c:v>
                </c:pt>
                <c:pt idx="1" c:formatCode="yyyy/m/d;@">
                  <c:v>44287</c:v>
                </c:pt>
                <c:pt idx="2" c:formatCode="yyyy/m/d;@">
                  <c:v>44378</c:v>
                </c:pt>
                <c:pt idx="3" c:formatCode="yyyy/m/d;@">
                  <c:v>44470</c:v>
                </c:pt>
                <c:pt idx="4" c:formatCode="yyyy/m/d;@">
                  <c:v>44562</c:v>
                </c:pt>
              </c:numCache>
            </c:numRef>
          </c:cat>
          <c:val>
            <c:numRef>
              <c:f>Sheet1!$C$2:$C$6</c:f>
              <c:numCache>
                <c:formatCode>General</c:formatCode>
                <c:ptCount val="5"/>
                <c:pt idx="1">
                  <c:v>1.2</c:v>
                </c:pt>
                <c:pt idx="2">
                  <c:v>2.2</c:v>
                </c:pt>
                <c:pt idx="3">
                  <c:v>2.6</c:v>
                </c:pt>
                <c:pt idx="4">
                  <c:v>2.9</c:v>
                </c:pt>
              </c:numCache>
            </c:numRef>
          </c:val>
          <c:smooth val="0"/>
        </c:ser>
        <c:ser>
          <c:idx val="2"/>
          <c:order val="2"/>
          <c:tx>
            <c:strRef>
              <c:f>Sheet1!$D$1</c:f>
              <c:strCache>
                <c:ptCount val="1"/>
                <c:pt idx="0">
                  <c:v>Branch 3.X</c:v>
                </c:pt>
              </c:strCache>
            </c:strRef>
          </c:tx>
          <c:spPr>
            <a:ln w="28575" cap="rnd">
              <a:solidFill>
                <a:schemeClr val="accent2">
                  <a:shade val="86000"/>
                </a:schemeClr>
              </a:solidFill>
              <a:round/>
            </a:ln>
            <a:effectLst/>
          </c:spPr>
          <c:marker>
            <c:symbol val="circle"/>
            <c:size val="5"/>
            <c:spPr>
              <a:solidFill>
                <a:schemeClr val="accent2">
                  <a:shade val="86000"/>
                </a:schemeClr>
              </a:solidFill>
              <a:ln w="9525">
                <a:solidFill>
                  <a:schemeClr val="accent2">
                    <a:shade val="86000"/>
                  </a:schemeClr>
                </a:solidFill>
              </a:ln>
              <a:effectLst/>
            </c:spPr>
          </c:marker>
          <c:dLbls>
            <c:numFmt formatCode="General" sourceLinked="1"/>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9525" cap="flat" cmpd="sng" algn="ctr">
                      <a:solidFill>
                        <a:schemeClr val="tx1">
                          <a:lumMod val="35000"/>
                          <a:lumOff val="65000"/>
                        </a:schemeClr>
                      </a:solidFill>
                      <a:round/>
                    </a:ln>
                    <a:effectLst/>
                  </c:spPr>
                </c15:leaderLines>
              </c:ext>
            </c:extLst>
          </c:dLbls>
          <c:cat>
            <c:numRef>
              <c:f>Sheet1!$A$2:$A$6</c:f>
              <c:numCache>
                <c:formatCode>yyyy/m/d;@</c:formatCode>
                <c:ptCount val="5"/>
                <c:pt idx="0" c:formatCode="yyyy/m/d;@">
                  <c:v>44197</c:v>
                </c:pt>
                <c:pt idx="1" c:formatCode="yyyy/m/d;@">
                  <c:v>44287</c:v>
                </c:pt>
                <c:pt idx="2" c:formatCode="yyyy/m/d;@">
                  <c:v>44378</c:v>
                </c:pt>
                <c:pt idx="3" c:formatCode="yyyy/m/d;@">
                  <c:v>44470</c:v>
                </c:pt>
                <c:pt idx="4" c:formatCode="yyyy/m/d;@">
                  <c:v>44562</c:v>
                </c:pt>
              </c:numCache>
            </c:numRef>
          </c:cat>
          <c:val>
            <c:numRef>
              <c:f>Sheet1!$D$2:$D$6</c:f>
              <c:numCache>
                <c:formatCode>General</c:formatCode>
                <c:ptCount val="5"/>
                <c:pt idx="2">
                  <c:v>2.2</c:v>
                </c:pt>
                <c:pt idx="3">
                  <c:v>3.4</c:v>
                </c:pt>
                <c:pt idx="4">
                  <c:v>3.7</c:v>
                </c:pt>
              </c:numCache>
            </c:numRef>
          </c:val>
          <c:smooth val="0"/>
        </c:ser>
        <c:ser>
          <c:idx val="3"/>
          <c:order val="3"/>
          <c:tx>
            <c:strRef>
              <c:f>Sheet1!$E$1</c:f>
              <c:strCache>
                <c:ptCount val="1"/>
                <c:pt idx="0">
                  <c:v>Branch 4.X</c:v>
                </c:pt>
              </c:strCache>
            </c:strRef>
          </c:tx>
          <c:spPr>
            <a:ln w="28575" cap="rnd">
              <a:solidFill>
                <a:schemeClr val="accent2">
                  <a:shade val="58000"/>
                </a:schemeClr>
              </a:solidFill>
              <a:round/>
            </a:ln>
            <a:effectLst/>
          </c:spPr>
          <c:marker>
            <c:symbol val="circle"/>
            <c:size val="5"/>
            <c:spPr>
              <a:solidFill>
                <a:schemeClr val="accent2">
                  <a:shade val="58000"/>
                </a:schemeClr>
              </a:solidFill>
              <a:ln w="9525">
                <a:solidFill>
                  <a:schemeClr val="accent2">
                    <a:shade val="58000"/>
                  </a:schemeClr>
                </a:solidFill>
              </a:ln>
              <a:effectLst/>
            </c:spPr>
          </c:marker>
          <c:dLbls>
            <c:numFmt formatCode="General" sourceLinked="1"/>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9525" cap="flat" cmpd="sng" algn="ctr">
                      <a:solidFill>
                        <a:schemeClr val="tx1">
                          <a:lumMod val="35000"/>
                          <a:lumOff val="65000"/>
                        </a:schemeClr>
                      </a:solidFill>
                      <a:round/>
                    </a:ln>
                    <a:effectLst/>
                  </c:spPr>
                </c15:leaderLines>
              </c:ext>
            </c:extLst>
          </c:dLbls>
          <c:cat>
            <c:numRef>
              <c:f>Sheet1!$A$2:$A$6</c:f>
              <c:numCache>
                <c:formatCode>yyyy/m/d;@</c:formatCode>
                <c:ptCount val="5"/>
                <c:pt idx="0" c:formatCode="yyyy/m/d;@">
                  <c:v>44197</c:v>
                </c:pt>
                <c:pt idx="1" c:formatCode="yyyy/m/d;@">
                  <c:v>44287</c:v>
                </c:pt>
                <c:pt idx="2" c:formatCode="yyyy/m/d;@">
                  <c:v>44378</c:v>
                </c:pt>
                <c:pt idx="3" c:formatCode="yyyy/m/d;@">
                  <c:v>44470</c:v>
                </c:pt>
                <c:pt idx="4" c:formatCode="yyyy/m/d;@">
                  <c:v>44562</c:v>
                </c:pt>
              </c:numCache>
            </c:numRef>
          </c:cat>
          <c:val>
            <c:numRef>
              <c:f>Sheet1!$E$2:$E$6</c:f>
              <c:numCache>
                <c:formatCode>General</c:formatCode>
                <c:ptCount val="5"/>
                <c:pt idx="3">
                  <c:v>3.4</c:v>
                </c:pt>
                <c:pt idx="4">
                  <c:v>4.2</c:v>
                </c:pt>
              </c:numCache>
            </c:numRef>
          </c:val>
          <c:smooth val="0"/>
        </c:ser>
        <c:dLbls>
          <c:showLegendKey val="0"/>
          <c:showVal val="0"/>
          <c:showCatName val="0"/>
          <c:showSerName val="0"/>
          <c:showPercent val="0"/>
          <c:showBubbleSize val="0"/>
        </c:dLbls>
        <c:marker val="1"/>
        <c:smooth val="0"/>
        <c:axId val="739827152"/>
        <c:axId val="110927782"/>
      </c:lineChart>
      <c:dateAx>
        <c:axId val="739827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c:txPr>
        <c:crossAx val="110927782"/>
        <c:crosses val="autoZero"/>
        <c:auto val="1"/>
        <c:lblOffset val="100"/>
        <c:baseTimeUnit val="months"/>
      </c:dateAx>
      <c:valAx>
        <c:axId val="110927782"/>
        <c:scaling>
          <c:orientation val="minMax"/>
        </c:scaling>
        <c:delete val="1"/>
        <c:axPos val="l"/>
        <c:numFmt formatCode="General" sourceLinked="1"/>
        <c:majorTickMark val="none"/>
        <c:minorTickMark val="none"/>
        <c:tickLblPos val="nextTo"/>
        <c:txPr>
          <a:bodyPr rot="-60000000" spcFirstLastPara="0" vertOverflow="ellipsis" vert="horz" wrap="square" anchor="ctr" anchorCtr="1" forceAA="0"/>
          <a:lstStyle/>
          <a:p>
            <a:pPr>
              <a:defRPr lang="zh-CN"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c:txPr>
        <c:crossAx val="739827152"/>
        <c:crosses val="autoZero"/>
        <c:crossBetween val="between"/>
      </c:valAx>
      <c:spPr>
        <a:noFill/>
        <a:ln>
          <a:noFill/>
        </a:ln>
        <a:effectLst/>
      </c:spPr>
    </c:plotArea>
    <c:legend>
      <c:legendPos val="t"/>
      <c:layout>
        <c:manualLayout>
          <c:xMode val="edge"/>
          <c:yMode val="edge"/>
          <c:x val="0.224725502382432"/>
          <c:y val="0.116410115448048"/>
          <c:w val="0.5836"/>
          <c:h val="0.0622666666666667"/>
        </c:manualLayout>
      </c:layout>
      <c:overlay val="0"/>
      <c:spPr>
        <a:noFill/>
        <a:ln>
          <a:noFill/>
        </a:ln>
        <a:effectLst/>
      </c:spPr>
      <c:txPr>
        <a:bodyPr rot="0" spcFirstLastPara="0" vertOverflow="ellipsis" vert="horz" wrap="square" anchor="ctr" anchorCtr="1" forceAA="0"/>
        <a:lstStyle/>
        <a:p>
          <a:pPr>
            <a:defRPr lang="zh-CN"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c:txPr>
    </c:legend>
    <c:plotVisOnly val="1"/>
    <c:dispBlanksAs val="gap"/>
    <c:showDLblsOverMax val="0"/>
  </c:chart>
  <c:spPr>
    <a:blipFill rotWithShape="1">
      <a:blip xmlns:r="http://schemas.openxmlformats.org/officeDocument/2006/relationships" r:embed="rId2"/>
      <a:stretch>
        <a:fillRect/>
      </a:stretch>
    </a:blipFill>
    <a:ln w="9525" cap="flat" cmpd="sng" algn="ctr">
      <a:noFill/>
      <a:round/>
    </a:ln>
    <a:effectLst/>
  </c:spPr>
  <c:txPr>
    <a:bodyPr/>
    <a:lstStyle/>
    <a:p>
      <a:pPr>
        <a:defRPr lang="zh-CN">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c:txPr>
  <c:externalData r:id="rId1">
    <c:autoUpdate val="0"/>
  </c:externalData>
</c:chartSpace>
</file>

<file path=ppt/charts/colors1.xml><?xml version="1.0" encoding="utf-8"?>
<cs:colorStyle xmlns:cs="http://schemas.microsoft.com/office/drawing/2012/chartStyle" xmlns:a="http://schemas.openxmlformats.org/drawingml/2006/main" meth="withinLinearReversed" id="22">
  <a:schemeClr val="accent2"/>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good afternoon </a:t>
            </a:r>
            <a:r>
              <a:rPr lang="zh-CN" altLang="en-US"/>
              <a:t>，</a:t>
            </a:r>
            <a:r>
              <a:rPr lang="en-US" altLang="zh-CN"/>
              <a:t>im</a:t>
            </a:r>
            <a:r>
              <a:rPr lang="en-US" altLang="zh-CN"/>
              <a:t> sun qing from </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School of Cyber Security, University of Chinese Academy of Sciences in China</a:t>
            </a:r>
            <a:endParaRPr lang="en-US" altLang="zh-CN">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a:t>it is very glad to be here for this presentation</a:t>
            </a:r>
            <a:r>
              <a:rPr lang="zh-CN" altLang="en-US"/>
              <a:t>，</a:t>
            </a:r>
            <a:r>
              <a:rPr lang="en-US" altLang="zh-CN"/>
              <a:t>today im going to show my work VERJava</a:t>
            </a:r>
            <a:r>
              <a:rPr lang="zh-CN" altLang="en-US"/>
              <a:t>：</a:t>
            </a:r>
            <a:r>
              <a:rPr lang="zh-CN" altLang="en-US">
                <a:sym typeface="+mn-ea"/>
              </a:rPr>
              <a:t>Vulnerable Version Identification for Java OSS with a Two-Stage Analysis</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we show the overview of VERJava’s approach by this</a:t>
            </a:r>
            <a:endParaRPr lang="en-US"/>
          </a:p>
          <a:p>
            <a:r>
              <a:t>we illustrate the workflow of VERJava by using</a:t>
            </a:r>
            <a:r>
              <a:rPr lang="en-US"/>
              <a:t> </a:t>
            </a:r>
            <a:r>
              <a:t>Tomcat’s CVE-2011-0534 as an example. This CVE has a</a:t>
            </a:r>
            <a:r>
              <a:rPr lang="en-US"/>
              <a:t> </a:t>
            </a:r>
            <a:r>
              <a:t>fixing patch with an issue management ID , containing</a:t>
            </a:r>
            <a:r>
              <a:rPr lang="en-US"/>
              <a:t> </a:t>
            </a:r>
            <a:r>
              <a:t>five patch functions. </a:t>
            </a:r>
          </a:p>
          <a:p>
            <a:r>
              <a:t>At the information collection step, the</a:t>
            </a:r>
            <a:r>
              <a:rPr lang="en-US"/>
              <a:t> </a:t>
            </a:r>
            <a:r>
              <a:t>patch functions and all versions’ source code are collected.</a:t>
            </a:r>
          </a:p>
          <a:p>
            <a:r>
              <a:t>At the function-level stage, a</a:t>
            </a:r>
            <a:r>
              <a:rPr lang="en-US"/>
              <a:t> </a:t>
            </a:r>
            <a:r>
              <a:t>list of versions where each involved function is not patched</a:t>
            </a:r>
            <a:r>
              <a:rPr lang="en-US"/>
              <a:t> </a:t>
            </a:r>
            <a:r>
              <a:t>are calculated respectively.</a:t>
            </a:r>
          </a:p>
          <a:p>
            <a:r>
              <a:t>At the patch-level stage, basically, since almost all the five</a:t>
            </a:r>
            <a:r>
              <a:rPr lang="en-US"/>
              <a:t> </a:t>
            </a:r>
            <a:r>
              <a:t>functions are un-patched</a:t>
            </a:r>
            <a:r>
              <a:rPr lang="en-US"/>
              <a:t> in these versions , these versions are considered vulnerable to this CVE.</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Then</a:t>
            </a:r>
            <a:r>
              <a:rPr lang="zh-CN" altLang="en-US"/>
              <a:t>, the experimental effect of VERJava is introduced.</a:t>
            </a:r>
            <a:endParaRPr lang="zh-CN" altLang="en-US"/>
          </a:p>
          <a:p>
            <a:r>
              <a:rPr lang="en-US" altLang="zh-CN">
                <a:sym typeface="+mn-ea"/>
              </a:rPr>
              <a:t>Our dataset contains seven real-world open-source Java projects, including 167 CVEs, and extracts 344 patches from them</a:t>
            </a:r>
            <a:endParaRPr lang="zh-CN" altLang="en-US"/>
          </a:p>
          <a:p>
            <a:endParaRPr lang="zh-CN" altLang="en-US"/>
          </a:p>
          <a:p>
            <a:r>
              <a:rPr lang="zh-CN" altLang="en-US"/>
              <a:t>Experiments show that our VERJava has higher precision and recall compared to existing state-of-the-art work</a:t>
            </a:r>
            <a:endParaRPr lang="zh-CN" altLang="en-US"/>
          </a:p>
          <a:p>
            <a:endParaRPr lang="zh-CN" altLang="en-US"/>
          </a:p>
          <a:p>
            <a:r>
              <a:rPr lang="zh-CN" altLang="en-US"/>
              <a:t>我们收集的数据</a:t>
            </a:r>
            <a:endParaRPr lang="zh-CN" altLang="en-US"/>
          </a:p>
          <a:p>
            <a:r>
              <a:rPr lang="zh-CN" altLang="en-US"/>
              <a:t>然后实验显示和现有的最新的工作相比，我们的</a:t>
            </a:r>
            <a:r>
              <a:rPr lang="en-US" altLang="zh-CN"/>
              <a:t>VERJava</a:t>
            </a:r>
            <a:r>
              <a:rPr lang="zh-CN" altLang="en-US"/>
              <a:t>的准确率和召回率更高</a:t>
            </a:r>
            <a:endParaRPr lang="zh-CN" altLang="en-US"/>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In terms of time efficiency, the effect of VERJava is also better</a:t>
            </a:r>
            <a:endParaRPr lang="zh-CN" altLang="en-US"/>
          </a:p>
          <a:p>
            <a:endParaRPr lang="zh-CN" altLang="en-US"/>
          </a:p>
          <a:p>
            <a:r>
              <a:rPr lang="zh-CN" altLang="en-US"/>
              <a:t>时间效率上比对，也是</a:t>
            </a:r>
            <a:r>
              <a:rPr lang="en-US" altLang="zh-CN"/>
              <a:t>VERJava</a:t>
            </a:r>
            <a:r>
              <a:rPr lang="zh-CN" altLang="en-US"/>
              <a:t>的效果更好</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We manually annotated 167 CVEs. The</a:t>
            </a:r>
            <a:r>
              <a:rPr lang="en-US" altLang="zh-CN"/>
              <a:t> </a:t>
            </a:r>
            <a:r>
              <a:rPr lang="zh-CN" altLang="en-US"/>
              <a:t>annotation results show that NVD has incorrect version annotations for 121 CVEs (72%). </a:t>
            </a:r>
            <a:endParaRPr lang="zh-CN" altLang="en-US"/>
          </a:p>
          <a:p>
            <a:r>
              <a:rPr lang="zh-CN" altLang="en-US"/>
              <a:t> The NVD</a:t>
            </a:r>
            <a:r>
              <a:rPr lang="en-US" altLang="zh-CN"/>
              <a:t> </a:t>
            </a:r>
            <a:r>
              <a:rPr lang="zh-CN" altLang="en-US"/>
              <a:t>ranges seem overly conservative </a:t>
            </a:r>
            <a:endParaRPr lang="zh-CN" altLang="en-US"/>
          </a:p>
          <a:p>
            <a:endParaRPr lang="zh-CN" altLang="en-US"/>
          </a:p>
          <a:p>
            <a:r>
              <a:rPr lang="zh-CN" altLang="en-US"/>
              <a:t>During the manual analysis of the patch, we found repairs to sibling classes</a:t>
            </a:r>
            <a:r>
              <a:rPr lang="en-US" altLang="zh-CN"/>
              <a:t> </a:t>
            </a:r>
            <a:r>
              <a:rPr lang="zh-CN" altLang="en-US"/>
              <a:t>and interface classes.</a:t>
            </a:r>
            <a:endParaRPr lang="zh-CN" altLang="en-US"/>
          </a:p>
          <a:p>
            <a:r>
              <a:rPr lang="zh-CN" altLang="en-US"/>
              <a:t>We think this observation</a:t>
            </a:r>
            <a:r>
              <a:rPr lang="en-US" altLang="zh-CN"/>
              <a:t> </a:t>
            </a:r>
            <a:r>
              <a:rPr lang="zh-CN" altLang="en-US"/>
              <a:t>would give some clues in better recurring vulnerability detection for OO language. Specifically, by giving higher weights</a:t>
            </a:r>
            <a:endParaRPr lang="zh-CN" altLang="en-US"/>
          </a:p>
          <a:p>
            <a:r>
              <a:rPr lang="zh-CN" altLang="en-US"/>
              <a:t>to similar code snippets in sibling or interface classes, more</a:t>
            </a:r>
            <a:r>
              <a:rPr lang="en-US" altLang="zh-CN"/>
              <a:t> </a:t>
            </a:r>
            <a:r>
              <a:rPr lang="zh-CN" altLang="en-US"/>
              <a:t>recurring vulnerabilities may hopefully be found.</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we make this dataset open in this link</a:t>
            </a:r>
            <a:endParaRPr lang="zh-CN" altLang="en-US">
              <a:sym typeface="+mn-ea"/>
            </a:endParaRPr>
          </a:p>
          <a:p>
            <a:r>
              <a:rPr lang="en-US" altLang="zh-CN">
                <a:sym typeface="+mn-ea"/>
              </a:rPr>
              <a:t>we observed that </a:t>
            </a:r>
            <a:endParaRPr lang="en-US" altLang="zh-CN">
              <a:sym typeface="+mn-ea"/>
            </a:endParaRPr>
          </a:p>
          <a:p>
            <a:r>
              <a:rPr lang="zh-CN" altLang="en-US">
                <a:sym typeface="+mn-ea"/>
              </a:rPr>
              <a:t>proposed</a:t>
            </a:r>
            <a:r>
              <a:rPr lang="en-US" altLang="zh-CN">
                <a:sym typeface="+mn-ea"/>
              </a:rPr>
              <a:t> an approach</a:t>
            </a:r>
            <a:endParaRPr lang="zh-CN" altLang="en-US">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b="1" kern="0" noProof="0">
                <a:ln>
                  <a:noFill/>
                </a:ln>
                <a:solidFill>
                  <a:prstClr val="white"/>
                </a:solidFill>
                <a:effectLst/>
                <a:uLnTx/>
                <a:uFillTx/>
                <a:latin typeface="微软雅黑" panose="020B0503020204020204" pitchFamily="34" charset="-122"/>
                <a:ea typeface="微软雅黑" panose="020B0503020204020204" pitchFamily="34" charset="-122"/>
                <a:sym typeface="+mn-ea"/>
              </a:rPr>
              <a:t>Dynamic analysis approach </a:t>
            </a:r>
            <a:r>
              <a:rPr lang="zh-CN" altLang="en-US"/>
              <a:t>use fuzzing-based method for triggering. They first need a public PoC of CVE's reference version, and </a:t>
            </a:r>
            <a:r>
              <a:rPr lang="en-US" altLang="zh-CN"/>
              <a:t>trys</a:t>
            </a:r>
            <a:r>
              <a:rPr lang="zh-CN" altLang="en-US"/>
              <a:t> to generate triggerable PoCs for more versions.</a:t>
            </a:r>
            <a:endParaRPr lang="zh-CN" altLang="en-US"/>
          </a:p>
          <a:p>
            <a:r>
              <a:rPr lang="zh-CN" altLang="en-US"/>
              <a:t>Dynamical approach introduces no false positives, however, it cannot ensure the vulnerability existence for the versions that are failed to construct a mutated PoC, which means that it may have false negatives.</a:t>
            </a:r>
            <a:endParaRPr lang="zh-CN" altLang="en-US"/>
          </a:p>
          <a:p>
            <a:r>
              <a:rPr lang="zh-CN" altLang="en-US"/>
              <a:t>To address this problem in a light-weight way, static analysis approach based on the blame feature of version-control systems also leads an active line of research</a:t>
            </a:r>
            <a:r>
              <a:rPr lang="en-US" altLang="zh-CN"/>
              <a:t>.</a:t>
            </a:r>
            <a:endParaRPr lang="en-US" altLang="zh-CN"/>
          </a:p>
          <a:p>
            <a:r>
              <a:rPr lang="zh-CN" altLang="en-US"/>
              <a:t>Essentially, V-SZZ uses the git blame command for the deleted lines in the patch to locate the earliest commit that introduce the deleted lines. The versions between the inducing commit and the fixing commit are considered to be the range of vulnerable versions. </a:t>
            </a:r>
            <a:endParaRPr lang="zh-CN" altLang="en-US"/>
          </a:p>
          <a:p>
            <a:r>
              <a:rPr lang="zh-CN" altLang="en-US"/>
              <a:t>Such methods cannot handle the patches where the vulnerabilities are fixed by adding checks, namely, no deletion exists</a:t>
            </a:r>
            <a:endParaRPr lang="zh-CN" altLang="en-US"/>
          </a:p>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我们收集的数据</a:t>
            </a:r>
            <a:endParaRPr lang="zh-CN" altLang="en-US"/>
          </a:p>
          <a:p>
            <a:r>
              <a:rPr lang="zh-CN" altLang="en-US"/>
              <a:t>然后实验显示和现有的最新的工作相比，我们的</a:t>
            </a:r>
            <a:r>
              <a:rPr lang="en-US" altLang="zh-CN"/>
              <a:t>VERJava</a:t>
            </a:r>
            <a:r>
              <a:rPr lang="zh-CN" altLang="en-US"/>
              <a:t>的准确率和召回率更高</a:t>
            </a:r>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To patch the vulnerabilities in OSS , software maintainers often go to check the vulnerable versions of CVEs</a:t>
            </a:r>
          </a:p>
          <a:p>
            <a:r>
              <a:t>However, studies show that CVE's vulnerable version information in NVD is generally inaccurate. </a:t>
            </a:r>
          </a:p>
          <a:p>
            <a:r>
              <a:rPr lang="zh-CN" altLang="en-US"/>
              <a:t>Taking CVE-2016-5007 as an example, the version information provided by NVD is inaccurate.</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Incorrect </a:t>
            </a:r>
            <a:r>
              <a:rPr>
                <a:sym typeface="+mn-ea"/>
              </a:rPr>
              <a:t>vulnerable version information</a:t>
            </a:r>
            <a:r>
              <a:rPr lang="zh-CN" altLang="en-US">
                <a:sym typeface="+mn-ea"/>
              </a:rPr>
              <a:t> will have potential security risks. </a:t>
            </a:r>
            <a:endParaRPr lang="zh-CN" altLang="en-US">
              <a:sym typeface="+mn-ea"/>
            </a:endParaRPr>
          </a:p>
          <a:p>
            <a:r>
              <a:rPr>
                <a:sym typeface="+mn-ea"/>
              </a:rPr>
              <a:t>This could seriously mislead the repair for software maintainers, and greatly hinder the work of security</a:t>
            </a:r>
            <a:r>
              <a:rPr lang="en-US">
                <a:sym typeface="+mn-ea"/>
              </a:rPr>
              <a:t> </a:t>
            </a:r>
            <a:r>
              <a:rPr>
                <a:sym typeface="+mn-ea"/>
              </a:rPr>
              <a:t>researchers. </a:t>
            </a:r>
            <a:endParaRPr>
              <a:sym typeface="+mn-ea"/>
            </a:endParaRPr>
          </a:p>
          <a:p>
            <a:r>
              <a:rPr>
                <a:sym typeface="+mn-ea"/>
              </a:rPr>
              <a:t>Therefore, it is of great importance to accurately identify the exact vulnerable versions affected by CVEs.</a:t>
            </a:r>
            <a:endParaRPr lang="zh-CN" altLang="en-US">
              <a:sym typeface="+mn-ea"/>
            </a:endParaRPr>
          </a:p>
          <a:p>
            <a:endParaRPr lang="zh-CN" altLang="en-US">
              <a:sym typeface="+mn-ea"/>
            </a:endParaRPr>
          </a:p>
          <a:p>
            <a:r>
              <a:rPr lang="zh-CN" altLang="en-US">
                <a:sym typeface="+mn-ea"/>
              </a:rPr>
              <a:t>错误的漏洞信息都会存在安全隐患，对于研究者漏洞分析者，其他安全维护者，软件使用者来说，都会存在一定的潜在安全风险</a:t>
            </a:r>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but doing the </a:t>
            </a:r>
            <a:r>
              <a:rPr lang="zh-CN" altLang="en-US">
                <a:sym typeface="+mn-ea"/>
              </a:rPr>
              <a:t>Vulnerable Version Identification</a:t>
            </a:r>
            <a:r>
              <a:rPr lang="en-US" altLang="zh-CN">
                <a:sym typeface="+mn-ea"/>
              </a:rPr>
              <a:t> has some challenges</a:t>
            </a:r>
            <a:endParaRPr lang="en-US" altLang="zh-CN">
              <a:sym typeface="+mn-ea"/>
            </a:endParaRPr>
          </a:p>
          <a:p>
            <a:r>
              <a:rPr lang="en-US"/>
              <a:t>the first one</a:t>
            </a:r>
            <a:r>
              <a:rPr lang="zh-CN" altLang="en-US"/>
              <a:t>：</a:t>
            </a:r>
            <a:r>
              <a:t>With the version evolution, the code may change.</a:t>
            </a:r>
          </a:p>
          <a:p>
            <a:r>
              <a:t>Take the code of </a:t>
            </a:r>
            <a:r>
              <a:rPr lang="en-US" altLang="zh-CN" b="1">
                <a:latin typeface="微软雅黑" panose="020B0503020204020204" pitchFamily="34" charset="-122"/>
                <a:ea typeface="微软雅黑" panose="020B0503020204020204" pitchFamily="34" charset="-122"/>
                <a:sym typeface="+mn-ea"/>
              </a:rPr>
              <a:t>CVE-2017-17485</a:t>
            </a:r>
            <a:r>
              <a:t> in version 2.9.10 as an example.</a:t>
            </a:r>
          </a:p>
          <a:p>
            <a:r>
              <a:t>The conditional and loop statement has been modified</a:t>
            </a:r>
            <a:r>
              <a:rPr lang="zh-CN"/>
              <a:t>，</a:t>
            </a:r>
            <a:r>
              <a:t> and a new conditional statement has been added, which is different from the patch code.</a:t>
            </a:r>
          </a:p>
          <a:p>
            <a:r>
              <a:t>Simply using added lines to consider the existence of the vulnerability will only match two lines in the patch code,, thus would misjudge version 2.9.10 as vulnerable.</a:t>
            </a:r>
          </a:p>
          <a:p>
            <a:r>
              <a:t>It is challenging to consider the difference between target code and post-patch accurately (marked </a:t>
            </a:r>
            <a:r>
              <a:rPr lang="en-US"/>
              <a:t>it </a:t>
            </a:r>
            <a:r>
              <a:t>as</a:t>
            </a:r>
            <a:r>
              <a:rPr lang="en-US"/>
              <a:t> </a:t>
            </a:r>
            <a:r>
              <a:t>Challenge-I: code evolution processing).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the second challenge</a:t>
            </a:r>
            <a:endParaRPr lang="en-US" altLang="zh-CN"/>
          </a:p>
          <a:p>
            <a:r>
              <a:rPr lang="en-US" altLang="zh-CN"/>
              <a:t>the patch FOR  CVE-2011-0013 </a:t>
            </a:r>
            <a:r>
              <a:rPr lang="zh-CN" altLang="en-US"/>
              <a:t> involves modifications not only in one function but also in four other functions.</a:t>
            </a:r>
            <a:endParaRPr lang="zh-CN" altLang="en-US"/>
          </a:p>
          <a:p>
            <a:r>
              <a:rPr lang="en-US" altLang="zh-CN"/>
              <a:t>After analyzing an extensive number of patches, we found that Java patches generally involve multiple function locations. </a:t>
            </a:r>
            <a:endParaRPr lang="en-US" altLang="zh-CN"/>
          </a:p>
          <a:p>
            <a:r>
              <a:rPr lang="en-US" altLang="zh-CN"/>
              <a:t>How do we comprehensively estimate the version range of a vulnerability when it exists in multiple functions in multiple files </a:t>
            </a:r>
            <a:endParaRPr lang="en-US" altLang="zh-CN"/>
          </a:p>
          <a:p>
            <a:r>
              <a:rPr lang="en-US" altLang="zh-CN"/>
              <a:t>(marked THIS as Challenge-II: multi-location fix handling)</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For such cases</a:t>
            </a:r>
            <a:r>
              <a:rPr lang="en-US" altLang="zh-CN"/>
              <a:t> </a:t>
            </a:r>
            <a:r>
              <a:rPr lang="zh-CN" altLang="en-US"/>
              <a:t>， we have proposed and implemented a novel approach named VERJava to accurately identify the range of vulnerable versions.</a:t>
            </a:r>
            <a:endParaRPr lang="zh-CN" altLang="en-US"/>
          </a:p>
          <a:p>
            <a:r>
              <a:rPr lang="zh-CN" altLang="en-US"/>
              <a:t>V for vulnerable， e for the versions, and r for the range</a:t>
            </a:r>
            <a:endParaRPr lang="zh-CN" altLang="en-US"/>
          </a:p>
          <a:p>
            <a:endParaRPr lang="zh-CN" altLang="en-US"/>
          </a:p>
          <a:p>
            <a:r>
              <a:rPr lang="zh-CN" altLang="en-US"/>
              <a:t>VERJava is mainly composed of three parts. </a:t>
            </a:r>
            <a:endParaRPr lang="zh-CN" altLang="en-US"/>
          </a:p>
          <a:p>
            <a:r>
              <a:rPr lang="zh-CN" altLang="en-US"/>
              <a:t>The information collection takes a target project's name and a CVE ID as input, uses a customized crawler to fetch the CVE's patch and collect multiple versions' source code for the target project.</a:t>
            </a:r>
            <a:endParaRPr lang="zh-CN" altLang="en-US"/>
          </a:p>
          <a:p>
            <a:r>
              <a:rPr lang="zh-CN" altLang="en-US"/>
              <a:t>then </a:t>
            </a:r>
            <a:r>
              <a:rPr lang="en-US" altLang="zh-CN"/>
              <a:t>the </a:t>
            </a:r>
            <a:r>
              <a:rPr lang="en-US" altLang="zh-CN" b="1">
                <a:latin typeface="Times New Roman" panose="02020603050405020304" charset="0"/>
                <a:ea typeface="微软雅黑" panose="020B0503020204020204" pitchFamily="34" charset="-122"/>
                <a:cs typeface="Times New Roman" panose="02020603050405020304" charset="0"/>
                <a:sym typeface="+mn-ea"/>
              </a:rPr>
              <a:t>Function-level Vulnerable Version Calculation </a:t>
            </a:r>
            <a:r>
              <a:rPr lang="zh-CN" altLang="en-US"/>
              <a:t>calculates vulnerability versions</a:t>
            </a:r>
            <a:r>
              <a:rPr lang="en-US" altLang="zh-CN"/>
              <a:t> by</a:t>
            </a:r>
            <a:r>
              <a:rPr lang="zh-CN" altLang="en-US"/>
              <a:t> similarity analysis，</a:t>
            </a:r>
            <a:endParaRPr lang="zh-CN" altLang="en-US"/>
          </a:p>
          <a:p>
            <a:r>
              <a:rPr lang="zh-CN" altLang="en-US"/>
              <a:t>and </a:t>
            </a:r>
            <a:r>
              <a:rPr lang="en-US" altLang="zh-CN"/>
              <a:t>next the </a:t>
            </a:r>
            <a:r>
              <a:rPr lang="en-US" altLang="zh-CN" b="1">
                <a:latin typeface="Times New Roman" panose="02020603050405020304" charset="0"/>
                <a:ea typeface="微软雅黑" panose="020B0503020204020204" pitchFamily="34" charset="-122"/>
                <a:cs typeface="Times New Roman" panose="02020603050405020304" charset="0"/>
                <a:sym typeface="+mn-ea"/>
              </a:rPr>
              <a:t>Patch-level Vulnerable Version Calculation </a:t>
            </a:r>
            <a:r>
              <a:rPr lang="zh-CN" altLang="en-US"/>
              <a:t> considering multi-location repair and multi-branch processing</a:t>
            </a:r>
            <a:r>
              <a:rPr lang="en-US" altLang="zh-CN"/>
              <a:t> </a:t>
            </a:r>
            <a:r>
              <a:rPr lang="zh-CN" altLang="en-US"/>
              <a:t>，</a:t>
            </a:r>
            <a:r>
              <a:rPr lang="zh-CN" altLang="en-US">
                <a:sym typeface="+mn-ea"/>
              </a:rPr>
              <a:t>generates the vulnerable version list for the entire patch</a:t>
            </a:r>
            <a:r>
              <a:rPr lang="zh-CN" altLang="en-US">
                <a:sym typeface="+mn-ea"/>
              </a:rPr>
              <a:t>,</a:t>
            </a:r>
            <a:r>
              <a:rPr lang="zh-CN" altLang="en-US"/>
              <a:t>.</a:t>
            </a:r>
            <a:endParaRPr lang="zh-CN" altLang="en-US"/>
          </a:p>
          <a:p>
            <a:endParaRPr lang="zh-CN" altLang="en-US"/>
          </a:p>
          <a:p>
            <a:r>
              <a:rPr lang="zh-CN" altLang="en-US">
                <a:sym typeface="+mn-ea"/>
              </a:rPr>
              <a:t>针对这类问题我们提供了</a:t>
            </a:r>
            <a:r>
              <a:rPr lang="en-US" altLang="zh-CN">
                <a:sym typeface="+mn-ea"/>
              </a:rPr>
              <a:t>VERJava</a:t>
            </a:r>
            <a:r>
              <a:rPr lang="zh-CN" altLang="en-US">
                <a:sym typeface="+mn-ea"/>
              </a:rPr>
              <a:t>，一个可以准确识别漏洞版本范围的工具</a:t>
            </a:r>
            <a:endParaRPr lang="zh-CN" altLang="en-US">
              <a:sym typeface="+mn-ea"/>
            </a:endParaRPr>
          </a:p>
          <a:p>
            <a:r>
              <a:rPr lang="en-US" altLang="zh-CN"/>
              <a:t>VERJava</a:t>
            </a:r>
            <a:r>
              <a:rPr lang="zh-CN" altLang="en-US"/>
              <a:t>主要由三个部分组成，首先收集漏洞的补丁以及多版本源代码，然后进行函数等级的漏洞版本计算，最后进行补丁级别的漏洞版本计算，考虑多位置修复与多分支情况的处理。</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First, split the patch by the function of the source code as a unit, then calculate the similarity between the target version and the </a:t>
            </a:r>
            <a:r>
              <a:rPr lang="en-US" altLang="zh-CN"/>
              <a:t>pre-patch</a:t>
            </a:r>
            <a:r>
              <a:rPr lang="zh-CN" altLang="en-US"/>
              <a:t> and </a:t>
            </a:r>
            <a:r>
              <a:rPr lang="en-US" altLang="zh-CN"/>
              <a:t>post-</a:t>
            </a:r>
            <a:r>
              <a:rPr lang="zh-CN" altLang="en-US"/>
              <a:t>patch</a:t>
            </a:r>
            <a:r>
              <a:rPr lang="en-US" altLang="zh-CN"/>
              <a:t> functions</a:t>
            </a:r>
            <a:r>
              <a:rPr lang="zh-CN" altLang="en-US"/>
              <a:t>, and finally get the vulnerability version range of each function </a:t>
            </a:r>
            <a:endParaRPr lang="zh-CN" altLang="en-US"/>
          </a:p>
          <a:p>
            <a:endParaRPr lang="zh-CN" altLang="en-US"/>
          </a:p>
          <a:p>
            <a:endParaRPr lang="zh-CN" altLang="en-US"/>
          </a:p>
          <a:p>
            <a:r>
              <a:rPr lang="zh-CN" altLang="en-US"/>
              <a:t>首先将补丁以源代码的函数作为单位进行拆分，然后计算目标版本和补丁前后代码的相似度，最后得到漏洞每个函数的漏洞版本范围</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a:sym typeface="+mn-ea"/>
              </a:rPr>
              <a:t>Next, we </a:t>
            </a:r>
            <a:r>
              <a:rPr lang="en-US">
                <a:sym typeface="+mn-ea"/>
              </a:rPr>
              <a:t>found </a:t>
            </a:r>
            <a:r>
              <a:rPr>
                <a:sym typeface="+mn-ea"/>
              </a:rPr>
              <a:t>that Java project is usually multi-branch management.</a:t>
            </a:r>
            <a:endParaRPr>
              <a:sym typeface="+mn-ea"/>
            </a:endParaRPr>
          </a:p>
          <a:p>
            <a:r>
              <a:rPr>
                <a:sym typeface="+mn-ea"/>
              </a:rPr>
              <a:t>the multiple lines represent different branches of Java project management (1.X, 2.X, etc.), and as time goes by, multiple branches advance update and management at the same time</a:t>
            </a:r>
            <a:endParaRPr>
              <a:sym typeface="+mn-ea"/>
            </a:endParaRPr>
          </a:p>
          <a:p>
            <a:r>
              <a:rPr lang="en-US">
                <a:sym typeface="+mn-ea"/>
              </a:rPr>
              <a:t>The red line</a:t>
            </a:r>
            <a:r>
              <a:rPr>
                <a:sym typeface="+mn-ea"/>
              </a:rPr>
              <a:t> indicate</a:t>
            </a:r>
            <a:r>
              <a:rPr lang="en-US">
                <a:sym typeface="+mn-ea"/>
              </a:rPr>
              <a:t>s</a:t>
            </a:r>
            <a:r>
              <a:rPr>
                <a:sym typeface="+mn-ea"/>
              </a:rPr>
              <a:t> vulnerability disclosures , </a:t>
            </a:r>
            <a:r>
              <a:rPr lang="en-US">
                <a:sym typeface="+mn-ea"/>
              </a:rPr>
              <a:t>it </a:t>
            </a:r>
            <a:r>
              <a:rPr>
                <a:sym typeface="+mn-ea"/>
              </a:rPr>
              <a:t>occurs on multiple branches, so the </a:t>
            </a:r>
            <a:r>
              <a:rPr lang="en-US" altLang="zh-CN">
                <a:cs typeface="Times New Roman" panose="02020603050405020304" charset="0"/>
                <a:sym typeface="+mn-ea"/>
              </a:rPr>
              <a:t>Vulnerable Version</a:t>
            </a:r>
            <a:r>
              <a:rPr>
                <a:sym typeface="+mn-ea"/>
              </a:rPr>
              <a:t> should also be multi-branched.</a:t>
            </a:r>
            <a:endParaRPr lang="en-US">
              <a:sym typeface="+mn-ea"/>
            </a:endParaRPr>
          </a:p>
          <a:p>
            <a:endParaRPr>
              <a:sym typeface="+mn-ea"/>
            </a:endParaRPr>
          </a:p>
          <a:p>
            <a:r>
              <a:rPr>
                <a:sym typeface="+mn-ea"/>
              </a:rPr>
              <a:t>接下来我们通过展示Java项目管理的一般过程来说明</a:t>
            </a:r>
            <a:r>
              <a:rPr lang="en-US">
                <a:sym typeface="+mn-ea"/>
              </a:rPr>
              <a:t>Java</a:t>
            </a:r>
            <a:r>
              <a:rPr lang="zh-CN" altLang="en-US">
                <a:sym typeface="+mn-ea"/>
              </a:rPr>
              <a:t>的管理通常是多分支管理的现象</a:t>
            </a:r>
            <a:endParaRPr>
              <a:sym typeface="+mn-ea"/>
            </a:endParaRPr>
          </a:p>
          <a:p>
            <a:r>
              <a:rPr>
                <a:sym typeface="+mn-ea"/>
              </a:rPr>
              <a:t>多条线表示Java项目管理的不同分支（1.X、2.X等等）</a:t>
            </a:r>
            <a:r>
              <a:rPr lang="zh-CN" altLang="en-US">
                <a:sym typeface="+mn-ea"/>
              </a:rPr>
              <a:t>，随着时间的推移是多个分支同时推进更新与管理的</a:t>
            </a:r>
            <a:endParaRPr lang="zh-CN" altLang="en-US"/>
          </a:p>
          <a:p>
            <a:r>
              <a:rPr lang="zh-CN" altLang="en-US">
                <a:sym typeface="+mn-ea"/>
              </a:rPr>
              <a:t>红色部分表示在某一时间点出现漏洞披露，漏洞发生在多个分支上，因此漏洞涉及的版本也应该是多分支的</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Thus we separately analyze the vulnerable versions with respect to each patch from different branches, merge the results of all patches and obtain a final list of versions vulnerable to the CVE.</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image" Target="../media/image9.png"/><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pic>
        <p:nvPicPr>
          <p:cNvPr id="7" name="Picture 7" descr="B-1"/>
          <p:cNvPicPr>
            <a:picLocks noChangeAspect="1" noChangeArrowheads="1"/>
          </p:cNvPicPr>
          <p:nvPr/>
        </p:nvPicPr>
        <p:blipFill>
          <a:blip r:embed="rId2" cstate="print"/>
          <a:srcRect/>
          <a:stretch>
            <a:fillRect/>
          </a:stretch>
        </p:blipFill>
        <p:spPr bwMode="auto">
          <a:xfrm>
            <a:off x="0" y="1588"/>
            <a:ext cx="12192000" cy="6856412"/>
          </a:xfrm>
          <a:prstGeom prst="rect">
            <a:avLst/>
          </a:prstGeom>
          <a:noFill/>
          <a:ln w="9525">
            <a:noFill/>
            <a:miter lim="800000"/>
            <a:headEnd/>
            <a:tailEnd/>
          </a:ln>
        </p:spPr>
      </p:pic>
      <p:sp>
        <p:nvSpPr>
          <p:cNvPr id="8" name="标题 1"/>
          <p:cNvSpPr>
            <a:spLocks noGrp="1"/>
          </p:cNvSpPr>
          <p:nvPr>
            <p:ph type="ctrTitle"/>
          </p:nvPr>
        </p:nvSpPr>
        <p:spPr>
          <a:xfrm>
            <a:off x="911424" y="1412778"/>
            <a:ext cx="10363200" cy="1470025"/>
          </a:xfrm>
        </p:spPr>
        <p:txBody>
          <a:bodyPr/>
          <a:lstStyle>
            <a:lvl1pPr>
              <a:defRPr b="1">
                <a:solidFill>
                  <a:schemeClr val="bg1"/>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pic>
        <p:nvPicPr>
          <p:cNvPr id="9" name="Picture 6" descr="B-1"/>
          <p:cNvPicPr>
            <a:picLocks noChangeAspect="1" noChangeArrowheads="1"/>
          </p:cNvPicPr>
          <p:nvPr userDrawn="1"/>
        </p:nvPicPr>
        <p:blipFill>
          <a:blip r:embed="rId3" cstate="print"/>
          <a:srcRect/>
          <a:stretch>
            <a:fillRect/>
          </a:stretch>
        </p:blipFill>
        <p:spPr bwMode="auto">
          <a:xfrm>
            <a:off x="999069" y="3602040"/>
            <a:ext cx="5304196" cy="892687"/>
          </a:xfrm>
          <a:prstGeom prst="rect">
            <a:avLst/>
          </a:prstGeom>
          <a:noFill/>
          <a:ln w="9525">
            <a:noFill/>
            <a:miter lim="800000"/>
            <a:headEnd/>
            <a:tailEnd/>
          </a:ln>
        </p:spPr>
      </p:pic>
      <p:sp>
        <p:nvSpPr>
          <p:cNvPr id="10" name="文本占位符 17"/>
          <p:cNvSpPr>
            <a:spLocks noGrp="1"/>
          </p:cNvSpPr>
          <p:nvPr>
            <p:ph type="body" sz="quarter" idx="10" hasCustomPrompt="1"/>
          </p:nvPr>
        </p:nvSpPr>
        <p:spPr>
          <a:xfrm>
            <a:off x="1200152" y="5013325"/>
            <a:ext cx="5663935" cy="863600"/>
          </a:xfrm>
        </p:spPr>
        <p:txBody>
          <a:bodyPr>
            <a:noAutofit/>
          </a:bodyPr>
          <a:lstStyle>
            <a:lvl1pPr marL="0" indent="0">
              <a:buNone/>
              <a:defRPr sz="1800"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lvl="0"/>
            <a:r>
              <a:rPr lang="zh-CN" altLang="en-US" dirty="0"/>
              <a:t>单击此处增加作者和报告时间</a:t>
            </a:r>
            <a:endParaRPr lang="zh-CN" altLang="en-US" dirty="0"/>
          </a:p>
        </p:txBody>
      </p:sp>
      <p:pic>
        <p:nvPicPr>
          <p:cNvPr id="12" name="Picture 3" descr="C:\workspace\预研课题\答辩报告\参考资料\现场照片\DSC0838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19011" y="3825642"/>
            <a:ext cx="3359660" cy="16722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_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4CEF3C21-CA2C-6C4E-903C-2AA93E305F7A}" type="datetimeFigureOut">
              <a:rPr kumimoji="1" lang="zh-CN" altLang="en-US" smtClean="0"/>
            </a:fld>
            <a:endParaRPr kumimoji="1" lang="zh-CN" altLang="en-US"/>
          </a:p>
        </p:txBody>
      </p:sp>
      <p:sp>
        <p:nvSpPr>
          <p:cNvPr id="3" name="Rectangle 5"/>
          <p:cNvSpPr>
            <a:spLocks noGrp="1" noChangeArrowheads="1"/>
          </p:cNvSpPr>
          <p:nvPr>
            <p:ph type="ftr" sz="quarter" idx="11"/>
          </p:nvPr>
        </p:nvSpPr>
        <p:spPr/>
        <p:txBody>
          <a:bodyPr/>
          <a:lstStyle>
            <a:lvl1pPr>
              <a:defRPr/>
            </a:lvl1pPr>
          </a:lstStyle>
          <a:p>
            <a:endParaRPr kumimoji="1" lang="zh-CN" altLang="en-US"/>
          </a:p>
        </p:txBody>
      </p:sp>
      <p:sp>
        <p:nvSpPr>
          <p:cNvPr id="4" name="Rectangle 6"/>
          <p:cNvSpPr>
            <a:spLocks noGrp="1" noChangeArrowheads="1"/>
          </p:cNvSpPr>
          <p:nvPr>
            <p:ph type="sldNum" sz="quarter" idx="12"/>
          </p:nvPr>
        </p:nvSpPr>
        <p:spPr/>
        <p:txBody>
          <a:bodyPr/>
          <a:lstStyle>
            <a:lvl1pPr>
              <a:defRPr/>
            </a:lvl1pPr>
          </a:lstStyle>
          <a:p>
            <a:fld id="{6ACF257C-3CC8-3849-95DA-38692D9F761A}" type="slidenum">
              <a:rPr kumimoji="1" lang="zh-CN" altLang="en-US" smtClean="0"/>
            </a:fld>
            <a:endParaRPr kumimoji="1" lang="zh-CN" altLang="en-US"/>
          </a:p>
        </p:txBody>
      </p:sp>
      <p:sp>
        <p:nvSpPr>
          <p:cNvPr id="11" name="矩形 10"/>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4CEF3C21-CA2C-6C4E-903C-2AA93E305F7A}" type="datetimeFigureOut">
              <a:rPr kumimoji="1" lang="zh-CN" altLang="en-US" smtClean="0"/>
            </a:fld>
            <a:endParaRPr kumimoji="1" lang="zh-CN" altLang="en-US"/>
          </a:p>
        </p:txBody>
      </p:sp>
      <p:sp>
        <p:nvSpPr>
          <p:cNvPr id="3" name="Rectangle 5"/>
          <p:cNvSpPr>
            <a:spLocks noGrp="1" noChangeArrowheads="1"/>
          </p:cNvSpPr>
          <p:nvPr>
            <p:ph type="ftr" sz="quarter" idx="11"/>
          </p:nvPr>
        </p:nvSpPr>
        <p:spPr/>
        <p:txBody>
          <a:bodyPr/>
          <a:lstStyle>
            <a:lvl1pPr>
              <a:defRPr/>
            </a:lvl1pPr>
          </a:lstStyle>
          <a:p>
            <a:endParaRPr kumimoji="1" lang="zh-CN" altLang="en-US"/>
          </a:p>
        </p:txBody>
      </p:sp>
      <p:sp>
        <p:nvSpPr>
          <p:cNvPr id="4" name="Rectangle 6"/>
          <p:cNvSpPr>
            <a:spLocks noGrp="1" noChangeArrowheads="1"/>
          </p:cNvSpPr>
          <p:nvPr>
            <p:ph type="sldNum" sz="quarter" idx="12"/>
          </p:nvPr>
        </p:nvSpPr>
        <p:spPr/>
        <p:txBody>
          <a:bodyPr/>
          <a:lstStyle>
            <a:lvl1pPr>
              <a:defRPr/>
            </a:lvl1pPr>
          </a:lstStyle>
          <a:p>
            <a:fld id="{6ACF257C-3CC8-3849-95DA-38692D9F761A}" type="slidenum">
              <a:rPr kumimoji="1" lang="zh-CN" altLang="en-US" smtClean="0"/>
            </a:fld>
            <a:endParaRPr kumimoji="1" lang="zh-CN" altLang="en-US"/>
          </a:p>
        </p:txBody>
      </p:sp>
      <p:pic>
        <p:nvPicPr>
          <p:cNvPr id="6" name="Picture 5" descr="B-1"/>
          <p:cNvPicPr>
            <a:picLocks noChangeAspect="1" noChangeArrowheads="1"/>
          </p:cNvPicPr>
          <p:nvPr/>
        </p:nvPicPr>
        <p:blipFill>
          <a:blip r:embed="rId2" cstate="print"/>
          <a:srcRect/>
          <a:stretch>
            <a:fillRect/>
          </a:stretch>
        </p:blipFill>
        <p:spPr bwMode="auto">
          <a:xfrm>
            <a:off x="26612" y="10751"/>
            <a:ext cx="12192000" cy="6859588"/>
          </a:xfrm>
          <a:prstGeom prst="rect">
            <a:avLst/>
          </a:prstGeom>
          <a:noFill/>
          <a:ln w="9525">
            <a:noFill/>
            <a:miter lim="800000"/>
            <a:headEnd/>
            <a:tailEnd/>
          </a:ln>
        </p:spPr>
      </p:pic>
      <p:pic>
        <p:nvPicPr>
          <p:cNvPr id="7" name="Picture 4" descr="B-1"/>
          <p:cNvPicPr>
            <a:picLocks noChangeAspect="1" noChangeArrowheads="1"/>
          </p:cNvPicPr>
          <p:nvPr/>
        </p:nvPicPr>
        <p:blipFill>
          <a:blip r:embed="rId3" cstate="print"/>
          <a:srcRect/>
          <a:stretch>
            <a:fillRect/>
          </a:stretch>
        </p:blipFill>
        <p:spPr bwMode="auto">
          <a:xfrm>
            <a:off x="6383868" y="2133600"/>
            <a:ext cx="5376333" cy="863600"/>
          </a:xfrm>
          <a:prstGeom prst="rect">
            <a:avLst/>
          </a:prstGeom>
          <a:noFill/>
          <a:ln w="9525">
            <a:noFill/>
            <a:miter lim="800000"/>
            <a:headEnd/>
            <a:tailEnd/>
          </a:ln>
        </p:spPr>
      </p:pic>
      <p:sp>
        <p:nvSpPr>
          <p:cNvPr id="8" name="文本占位符 7"/>
          <p:cNvSpPr>
            <a:spLocks noGrp="1"/>
          </p:cNvSpPr>
          <p:nvPr>
            <p:ph type="body" sz="quarter" idx="13" hasCustomPrompt="1"/>
          </p:nvPr>
        </p:nvSpPr>
        <p:spPr>
          <a:xfrm>
            <a:off x="7344835" y="3644902"/>
            <a:ext cx="4222751" cy="936625"/>
          </a:xfrm>
        </p:spPr>
        <p:txBody>
          <a:bodyPr>
            <a:normAutofit/>
          </a:bodyPr>
          <a:lstStyle>
            <a:lvl1pPr marL="0" indent="0">
              <a:buNone/>
              <a:defRPr sz="2700" b="1">
                <a:solidFill>
                  <a:schemeClr val="bg1"/>
                </a:solidFill>
              </a:defRPr>
            </a:lvl1pPr>
          </a:lstStyle>
          <a:p>
            <a:pPr lvl="0"/>
            <a:r>
              <a:rPr lang="en-US" altLang="zh-CN"/>
              <a:t>Thank you !</a:t>
            </a:r>
            <a:endParaRPr lang="zh-CN" altLang="en-US"/>
          </a:p>
        </p:txBody>
      </p:sp>
      <p:sp>
        <p:nvSpPr>
          <p:cNvPr id="9" name="标题 1"/>
          <p:cNvSpPr>
            <a:spLocks noGrp="1"/>
          </p:cNvSpPr>
          <p:nvPr>
            <p:ph type="ctrTitle" hasCustomPrompt="1"/>
          </p:nvPr>
        </p:nvSpPr>
        <p:spPr>
          <a:xfrm>
            <a:off x="719403" y="663577"/>
            <a:ext cx="10363200" cy="1470025"/>
          </a:xfrm>
        </p:spPr>
        <p:txBody>
          <a:bodyPr/>
          <a:lstStyle>
            <a:lvl1pPr algn="l">
              <a:defRPr sz="2700" b="1">
                <a:solidFill>
                  <a:srgbClr val="002060"/>
                </a:solidFill>
                <a:latin typeface="微软雅黑" panose="020B0503020204020204" pitchFamily="34" charset="-122"/>
                <a:ea typeface="微软雅黑" panose="020B0503020204020204" pitchFamily="34" charset="-122"/>
              </a:defRPr>
            </a:lvl1pPr>
          </a:lstStyle>
          <a:p>
            <a:r>
              <a:rPr lang="zh-CN" altLang="en-US"/>
              <a:t>欢迎批评指正！</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EF3C21-CA2C-6C4E-903C-2AA93E305F7A}"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6ACF257C-3CC8-3849-95DA-38692D9F761A}"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lgn="l">
              <a:defRPr sz="2800" b="1" spc="75" baseline="0">
                <a:solidFill>
                  <a:srgbClr val="0070C0"/>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4CEF3C21-CA2C-6C4E-903C-2AA93E305F7A}"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6ACF257C-3CC8-3849-95DA-38692D9F761A}" type="slidenum">
              <a:rPr kumimoji="1" lang="zh-CN" altLang="en-US" smtClean="0"/>
            </a:fld>
            <a:endParaRPr kumimoji="1" lang="zh-CN" altLang="en-US"/>
          </a:p>
        </p:txBody>
      </p:sp>
      <p:sp>
        <p:nvSpPr>
          <p:cNvPr id="6" name="Rectangle 3"/>
          <p:cNvSpPr>
            <a:spLocks noGrp="1" noChangeArrowheads="1"/>
          </p:cNvSpPr>
          <p:nvPr>
            <p:ph idx="1"/>
          </p:nvPr>
        </p:nvSpPr>
        <p:spPr bwMode="auto">
          <a:xfrm>
            <a:off x="609600" y="1600202"/>
            <a:ext cx="10972800" cy="4525963"/>
          </a:xfrm>
          <a:prstGeom prst="rect">
            <a:avLst/>
          </a:prstGeom>
          <a:noFill/>
          <a:ln w="9525">
            <a:noFill/>
            <a:miter lim="800000"/>
          </a:ln>
        </p:spPr>
        <p:txBody>
          <a:bodyPr vert="horz" wrap="square" lIns="91440" tIns="45720" rIns="91440" bIns="45720" numCol="1" anchor="t" anchorCtr="0" compatLnSpc="1"/>
          <a:lstStyle>
            <a:lvl1pPr marL="257175" indent="-257175">
              <a:buClr>
                <a:srgbClr val="FF0000"/>
              </a:buClr>
              <a:buSzPct val="80000"/>
              <a:buFont typeface="Wingdings" panose="05000000000000000000" pitchFamily="2" charset="2"/>
              <a:buChar char="p"/>
              <a:defRPr/>
            </a:lvl1pPr>
            <a:lvl2pPr marL="557530" indent="-214630">
              <a:buClr>
                <a:srgbClr val="0070C0"/>
              </a:buClr>
              <a:buSzPct val="80000"/>
              <a:buFont typeface="Wingdings" panose="05000000000000000000" pitchFamily="2" charset="2"/>
              <a:buChar char="Ø"/>
              <a:defRPr/>
            </a:lvl2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自定义版式">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lvl1pPr algn="just">
              <a:defRPr sz="2800" b="1" spc="75" baseline="0">
                <a:solidFill>
                  <a:srgbClr val="0070C0"/>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4CEF3C21-CA2C-6C4E-903C-2AA93E305F7A}"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6ACF257C-3CC8-3849-95DA-38692D9F761A}" type="slidenum">
              <a:rPr kumimoji="1" lang="zh-CN" altLang="en-US" smtClean="0"/>
            </a:fld>
            <a:endParaRPr kumimoji="1" lang="zh-CN" altLang="en-US"/>
          </a:p>
        </p:txBody>
      </p:sp>
      <p:sp>
        <p:nvSpPr>
          <p:cNvPr id="7" name="内容占位符 6"/>
          <p:cNvSpPr>
            <a:spLocks noGrp="1"/>
          </p:cNvSpPr>
          <p:nvPr>
            <p:ph sz="quarter" idx="13"/>
          </p:nvPr>
        </p:nvSpPr>
        <p:spPr>
          <a:xfrm>
            <a:off x="609603" y="1600202"/>
            <a:ext cx="10972799" cy="452627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2" name="文本占位符 11"/>
          <p:cNvSpPr>
            <a:spLocks noGrp="1"/>
          </p:cNvSpPr>
          <p:nvPr>
            <p:ph type="body" sz="quarter" idx="14" hasCustomPrompt="1"/>
          </p:nvPr>
        </p:nvSpPr>
        <p:spPr>
          <a:xfrm>
            <a:off x="8401052" y="692697"/>
            <a:ext cx="2878667" cy="504279"/>
          </a:xfrm>
        </p:spPr>
        <p:txBody>
          <a:bodyPr anchor="ctr" anchorCtr="0">
            <a:normAutofit/>
          </a:bodyPr>
          <a:lstStyle>
            <a:lvl1pPr marL="0" indent="0" algn="r">
              <a:buNone/>
              <a:defRPr sz="1500" b="1">
                <a:latin typeface="微软雅黑" panose="020B0503020204020204" pitchFamily="34" charset="-122"/>
                <a:ea typeface="微软雅黑" panose="020B0503020204020204" pitchFamily="34" charset="-122"/>
              </a:defRPr>
            </a:lvl1pPr>
          </a:lstStyle>
          <a:p>
            <a:pPr lvl="0"/>
            <a:r>
              <a:rPr lang="zh-CN" altLang="en-US" dirty="0"/>
              <a:t>副标题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sz="2800" b="1" spc="75" baseline="0">
                <a:solidFill>
                  <a:srgbClr val="0070C0"/>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4CEF3C21-CA2C-6C4E-903C-2AA93E305F7A}"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6ACF257C-3CC8-3849-95DA-38692D9F761A}"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pic>
        <p:nvPicPr>
          <p:cNvPr id="8" name="Picture 5" descr="B-1"/>
          <p:cNvPicPr>
            <a:picLocks noChangeAspect="1" noChangeArrowheads="1"/>
          </p:cNvPicPr>
          <p:nvPr/>
        </p:nvPicPr>
        <p:blipFill rotWithShape="1">
          <a:blip r:embed="rId2" cstate="print"/>
          <a:srcRect/>
          <a:stretch>
            <a:fillRect/>
          </a:stretch>
        </p:blipFill>
        <p:spPr bwMode="auto">
          <a:xfrm>
            <a:off x="0" y="-1588"/>
            <a:ext cx="12192000" cy="2531428"/>
          </a:xfrm>
          <a:prstGeom prst="rect">
            <a:avLst/>
          </a:prstGeom>
          <a:noFill/>
          <a:ln w="9525">
            <a:noFill/>
            <a:miter lim="800000"/>
            <a:headEnd/>
            <a:tailEnd/>
          </a:ln>
        </p:spPr>
      </p:pic>
      <p:sp>
        <p:nvSpPr>
          <p:cNvPr id="2" name="标题 1"/>
          <p:cNvSpPr>
            <a:spLocks noGrp="1"/>
          </p:cNvSpPr>
          <p:nvPr>
            <p:ph type="title"/>
          </p:nvPr>
        </p:nvSpPr>
        <p:spPr>
          <a:xfrm>
            <a:off x="609601" y="273051"/>
            <a:ext cx="4011084" cy="1028603"/>
          </a:xfrm>
        </p:spPr>
        <p:txBody>
          <a:bodyPr anchor="b"/>
          <a:lstStyle>
            <a:lvl1pPr algn="l">
              <a:defRPr sz="2400" b="1">
                <a:solidFill>
                  <a:srgbClr val="0070C0"/>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4766733" y="273052"/>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CEF3C21-CA2C-6C4E-903C-2AA93E305F7A}"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6ACF257C-3CC8-3849-95DA-38692D9F761A}" type="slidenum">
              <a:rPr kumimoji="1" lang="zh-CN" altLang="en-US" smtClean="0"/>
            </a:fld>
            <a:endParaRPr kumimoji="1" lang="zh-CN" altLang="en-US"/>
          </a:p>
        </p:txBody>
      </p:sp>
      <p:pic>
        <p:nvPicPr>
          <p:cNvPr id="3076" name="Picture 4"/>
          <p:cNvPicPr>
            <a:picLocks noChangeAspect="1" noChangeArrowheads="1"/>
          </p:cNvPicPr>
          <p:nvPr/>
        </p:nvPicPr>
        <p:blipFill rotWithShape="1">
          <a:blip r:embed="rId3" cstate="print"/>
          <a:srcRect l="8448" t="1" b="-1"/>
          <a:stretch>
            <a:fillRect/>
          </a:stretch>
        </p:blipFill>
        <p:spPr bwMode="auto">
          <a:xfrm>
            <a:off x="615952" y="1412778"/>
            <a:ext cx="4081099"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内容占位符 2"/>
          <p:cNvSpPr>
            <a:spLocks noGrp="1"/>
          </p:cNvSpPr>
          <p:nvPr>
            <p:ph idx="13"/>
          </p:nvPr>
        </p:nvSpPr>
        <p:spPr>
          <a:xfrm>
            <a:off x="623392" y="1700811"/>
            <a:ext cx="4016341" cy="4433291"/>
          </a:xfrm>
        </p:spPr>
        <p:txBody>
          <a:bodyPr>
            <a:normAutofit/>
          </a:bodyPr>
          <a:lstStyle>
            <a:lvl1pPr>
              <a:defRPr sz="1800"/>
            </a:lvl1pPr>
            <a:lvl2pPr>
              <a:defRPr sz="1500"/>
            </a:lvl2pPr>
            <a:lvl3pPr>
              <a:defRPr sz="1350"/>
            </a:lvl3pPr>
            <a:lvl4pPr>
              <a:defRPr sz="1200"/>
            </a:lvl4pPr>
            <a:lvl5pPr>
              <a:defRPr sz="12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sz="2800" b="1" spc="75" baseline="0">
                <a:solidFill>
                  <a:srgbClr val="0070C0"/>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内容占位符 2"/>
          <p:cNvSpPr>
            <a:spLocks noGrp="1"/>
          </p:cNvSpPr>
          <p:nvPr>
            <p:ph sz="half" idx="1"/>
          </p:nvPr>
        </p:nvSpPr>
        <p:spPr>
          <a:xfrm>
            <a:off x="609600" y="1600202"/>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2"/>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CEF3C21-CA2C-6C4E-903C-2AA93E305F7A}"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6ACF257C-3CC8-3849-95DA-38692D9F761A}"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1"/>
          <p:cNvSpPr>
            <a:spLocks noGrp="1"/>
          </p:cNvSpPr>
          <p:nvPr>
            <p:ph type="title"/>
          </p:nvPr>
        </p:nvSpPr>
        <p:spPr>
          <a:xfrm>
            <a:off x="-12224" y="-27384"/>
            <a:ext cx="9422837" cy="744583"/>
          </a:xfrm>
        </p:spPr>
        <p:txBody>
          <a:bodyPr/>
          <a:lstStyle>
            <a:lvl1pPr algn="l">
              <a:defRPr sz="2800" b="1" spc="75" baseline="0">
                <a:solidFill>
                  <a:srgbClr val="0070C0"/>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grpSp>
        <p:nvGrpSpPr>
          <p:cNvPr id="4" name="组合 3"/>
          <p:cNvGrpSpPr/>
          <p:nvPr/>
        </p:nvGrpSpPr>
        <p:grpSpPr>
          <a:xfrm>
            <a:off x="-60233" y="5537459"/>
            <a:ext cx="1810353" cy="1347927"/>
            <a:chOff x="-45175" y="5537457"/>
            <a:chExt cx="1357765" cy="1347927"/>
          </a:xfrm>
        </p:grpSpPr>
        <p:grpSp>
          <p:nvGrpSpPr>
            <p:cNvPr id="2" name="组合 1"/>
            <p:cNvGrpSpPr/>
            <p:nvPr/>
          </p:nvGrpSpPr>
          <p:grpSpPr>
            <a:xfrm>
              <a:off x="-45175" y="5537457"/>
              <a:ext cx="1357765" cy="1347927"/>
              <a:chOff x="-26125" y="5068388"/>
              <a:chExt cx="1802674" cy="1789612"/>
            </a:xfrm>
          </p:grpSpPr>
          <p:pic>
            <p:nvPicPr>
              <p:cNvPr id="7" name="Picture 5" descr="B-1"/>
              <p:cNvPicPr>
                <a:picLocks noChangeAspect="1" noChangeArrowheads="1"/>
              </p:cNvPicPr>
              <p:nvPr/>
            </p:nvPicPr>
            <p:blipFill rotWithShape="1">
              <a:blip r:embed="rId2" cstate="print"/>
              <a:srcRect/>
              <a:stretch>
                <a:fillRect/>
              </a:stretch>
            </p:blipFill>
            <p:spPr bwMode="auto">
              <a:xfrm>
                <a:off x="-8844" y="5068388"/>
                <a:ext cx="1785393" cy="1789611"/>
              </a:xfrm>
              <a:prstGeom prst="rtTriangle">
                <a:avLst/>
              </a:prstGeom>
              <a:noFill/>
              <a:ln w="9525">
                <a:noFill/>
                <a:miter lim="800000"/>
                <a:headEnd/>
                <a:tailEnd/>
              </a:ln>
            </p:spPr>
          </p:pic>
          <p:pic>
            <p:nvPicPr>
              <p:cNvPr id="8" name="Picture 5" descr="B-1"/>
              <p:cNvPicPr>
                <a:picLocks noChangeAspect="1" noChangeArrowheads="1"/>
              </p:cNvPicPr>
              <p:nvPr/>
            </p:nvPicPr>
            <p:blipFill rotWithShape="1">
              <a:blip r:embed="rId3" cstate="print"/>
              <a:srcRect/>
              <a:stretch>
                <a:fillRect/>
              </a:stretch>
            </p:blipFill>
            <p:spPr bwMode="auto">
              <a:xfrm>
                <a:off x="-26125" y="5373216"/>
                <a:ext cx="1483369" cy="1484784"/>
              </a:xfrm>
              <a:prstGeom prst="rtTriangle">
                <a:avLst/>
              </a:prstGeom>
              <a:noFill/>
              <a:ln w="9525">
                <a:noFill/>
                <a:miter lim="800000"/>
                <a:headEnd/>
                <a:tailEnd/>
              </a:ln>
            </p:spPr>
          </p:pic>
          <p:pic>
            <p:nvPicPr>
              <p:cNvPr id="3" name="Picture 5" descr="B-1"/>
              <p:cNvPicPr>
                <a:picLocks noChangeAspect="1" noChangeArrowheads="1"/>
              </p:cNvPicPr>
              <p:nvPr/>
            </p:nvPicPr>
            <p:blipFill rotWithShape="1">
              <a:blip r:embed="rId4" cstate="print"/>
              <a:srcRect/>
              <a:stretch>
                <a:fillRect/>
              </a:stretch>
            </p:blipFill>
            <p:spPr bwMode="auto">
              <a:xfrm>
                <a:off x="-14623" y="5661248"/>
                <a:ext cx="1199274" cy="1196752"/>
              </a:xfrm>
              <a:prstGeom prst="rtTriangle">
                <a:avLst/>
              </a:prstGeom>
              <a:noFill/>
              <a:ln w="9525">
                <a:noFill/>
                <a:miter lim="800000"/>
                <a:headEnd/>
                <a:tailEnd/>
              </a:ln>
            </p:spPr>
          </p:pic>
        </p:grpSp>
        <p:pic>
          <p:nvPicPr>
            <p:cNvPr id="4098" name="Picture 2"/>
            <p:cNvPicPr>
              <a:picLocks noChangeAspect="1" noChangeArrowheads="1"/>
            </p:cNvPicPr>
            <p:nvPr/>
          </p:nvPicPr>
          <p:blipFill rotWithShape="1">
            <a:blip r:embed="rId5" cstate="print"/>
            <a:srcRect l="-5"/>
            <a:stretch>
              <a:fillRect/>
            </a:stretch>
          </p:blipFill>
          <p:spPr bwMode="auto">
            <a:xfrm>
              <a:off x="-36512" y="6211420"/>
              <a:ext cx="676727" cy="673962"/>
            </a:xfrm>
            <a:prstGeom prst="rtTriangl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6" name="组合 15"/>
          <p:cNvGrpSpPr/>
          <p:nvPr/>
        </p:nvGrpSpPr>
        <p:grpSpPr>
          <a:xfrm>
            <a:off x="10430331" y="-27384"/>
            <a:ext cx="1810353" cy="1347927"/>
            <a:chOff x="7822747" y="-27384"/>
            <a:chExt cx="1357765" cy="1347927"/>
          </a:xfrm>
        </p:grpSpPr>
        <p:grpSp>
          <p:nvGrpSpPr>
            <p:cNvPr id="9" name="组合 8"/>
            <p:cNvGrpSpPr/>
            <p:nvPr/>
          </p:nvGrpSpPr>
          <p:grpSpPr>
            <a:xfrm rot="10800000">
              <a:off x="7822747" y="-27384"/>
              <a:ext cx="1357765" cy="1347927"/>
              <a:chOff x="-26125" y="5068388"/>
              <a:chExt cx="1802674" cy="1789612"/>
            </a:xfrm>
          </p:grpSpPr>
          <p:pic>
            <p:nvPicPr>
              <p:cNvPr id="10" name="Picture 5" descr="B-1"/>
              <p:cNvPicPr>
                <a:picLocks noChangeAspect="1" noChangeArrowheads="1"/>
              </p:cNvPicPr>
              <p:nvPr/>
            </p:nvPicPr>
            <p:blipFill rotWithShape="1">
              <a:blip r:embed="rId2" cstate="print"/>
              <a:srcRect/>
              <a:stretch>
                <a:fillRect/>
              </a:stretch>
            </p:blipFill>
            <p:spPr bwMode="auto">
              <a:xfrm>
                <a:off x="-8844" y="5068388"/>
                <a:ext cx="1785393" cy="1789611"/>
              </a:xfrm>
              <a:prstGeom prst="rtTriangle">
                <a:avLst/>
              </a:prstGeom>
              <a:noFill/>
              <a:ln w="9525">
                <a:noFill/>
                <a:miter lim="800000"/>
                <a:headEnd/>
                <a:tailEnd/>
              </a:ln>
            </p:spPr>
          </p:pic>
          <p:pic>
            <p:nvPicPr>
              <p:cNvPr id="11" name="Picture 5" descr="B-1"/>
              <p:cNvPicPr>
                <a:picLocks noChangeAspect="1" noChangeArrowheads="1"/>
              </p:cNvPicPr>
              <p:nvPr/>
            </p:nvPicPr>
            <p:blipFill rotWithShape="1">
              <a:blip r:embed="rId3" cstate="print"/>
              <a:srcRect/>
              <a:stretch>
                <a:fillRect/>
              </a:stretch>
            </p:blipFill>
            <p:spPr bwMode="auto">
              <a:xfrm>
                <a:off x="-26125" y="5373216"/>
                <a:ext cx="1483369" cy="1484784"/>
              </a:xfrm>
              <a:prstGeom prst="rtTriangle">
                <a:avLst/>
              </a:prstGeom>
              <a:noFill/>
              <a:ln w="9525">
                <a:noFill/>
                <a:miter lim="800000"/>
                <a:headEnd/>
                <a:tailEnd/>
              </a:ln>
            </p:spPr>
          </p:pic>
          <p:pic>
            <p:nvPicPr>
              <p:cNvPr id="12" name="Picture 5" descr="B-1"/>
              <p:cNvPicPr>
                <a:picLocks noChangeAspect="1" noChangeArrowheads="1"/>
              </p:cNvPicPr>
              <p:nvPr/>
            </p:nvPicPr>
            <p:blipFill rotWithShape="1">
              <a:blip r:embed="rId4" cstate="print"/>
              <a:srcRect/>
              <a:stretch>
                <a:fillRect/>
              </a:stretch>
            </p:blipFill>
            <p:spPr bwMode="auto">
              <a:xfrm>
                <a:off x="-14623" y="5661248"/>
                <a:ext cx="1199274" cy="1196752"/>
              </a:xfrm>
              <a:prstGeom prst="rtTriangle">
                <a:avLst/>
              </a:prstGeom>
              <a:noFill/>
              <a:ln w="9525">
                <a:noFill/>
                <a:miter lim="800000"/>
                <a:headEnd/>
                <a:tailEnd/>
              </a:ln>
            </p:spPr>
          </p:pic>
        </p:grpSp>
        <p:pic>
          <p:nvPicPr>
            <p:cNvPr id="15" name="Picture 2"/>
            <p:cNvPicPr>
              <a:picLocks noChangeAspect="1" noChangeArrowheads="1"/>
            </p:cNvPicPr>
            <p:nvPr/>
          </p:nvPicPr>
          <p:blipFill rotWithShape="1">
            <a:blip r:embed="rId5" cstate="print"/>
            <a:srcRect l="-5"/>
            <a:stretch>
              <a:fillRect/>
            </a:stretch>
          </p:blipFill>
          <p:spPr bwMode="auto">
            <a:xfrm rot="10800000">
              <a:off x="8503785" y="-27384"/>
              <a:ext cx="676727" cy="673962"/>
            </a:xfrm>
            <a:prstGeom prst="rtTriangl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_空白">
    <p:spTree>
      <p:nvGrpSpPr>
        <p:cNvPr id="1" name=""/>
        <p:cNvGrpSpPr/>
        <p:nvPr/>
      </p:nvGrpSpPr>
      <p:grpSpPr>
        <a:xfrm>
          <a:off x="0" y="0"/>
          <a:ext cx="0" cy="0"/>
          <a:chOff x="0" y="0"/>
          <a:chExt cx="0" cy="0"/>
        </a:xfrm>
      </p:grpSpPr>
      <p:sp>
        <p:nvSpPr>
          <p:cNvPr id="22" name="矩形 21"/>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4"/>
          <p:cNvSpPr>
            <a:spLocks noGrp="1" noChangeArrowheads="1"/>
          </p:cNvSpPr>
          <p:nvPr>
            <p:ph type="dt" sz="half" idx="10"/>
          </p:nvPr>
        </p:nvSpPr>
        <p:spPr/>
        <p:txBody>
          <a:bodyPr/>
          <a:lstStyle>
            <a:lvl1pPr>
              <a:defRPr/>
            </a:lvl1pPr>
          </a:lstStyle>
          <a:p>
            <a:fld id="{4CEF3C21-CA2C-6C4E-903C-2AA93E305F7A}" type="datetimeFigureOut">
              <a:rPr kumimoji="1" lang="zh-CN" altLang="en-US" smtClean="0"/>
            </a:fld>
            <a:endParaRPr kumimoji="1" lang="zh-CN" altLang="en-US"/>
          </a:p>
        </p:txBody>
      </p:sp>
      <p:sp>
        <p:nvSpPr>
          <p:cNvPr id="3" name="Rectangle 5"/>
          <p:cNvSpPr>
            <a:spLocks noGrp="1" noChangeArrowheads="1"/>
          </p:cNvSpPr>
          <p:nvPr>
            <p:ph type="ftr" sz="quarter" idx="11"/>
          </p:nvPr>
        </p:nvSpPr>
        <p:spPr/>
        <p:txBody>
          <a:bodyPr/>
          <a:lstStyle>
            <a:lvl1pPr>
              <a:defRPr/>
            </a:lvl1pPr>
          </a:lstStyle>
          <a:p>
            <a:endParaRPr kumimoji="1" lang="zh-CN" altLang="en-US"/>
          </a:p>
        </p:txBody>
      </p:sp>
      <p:sp>
        <p:nvSpPr>
          <p:cNvPr id="4" name="Rectangle 6"/>
          <p:cNvSpPr>
            <a:spLocks noGrp="1" noChangeArrowheads="1"/>
          </p:cNvSpPr>
          <p:nvPr>
            <p:ph type="sldNum" sz="quarter" idx="12"/>
          </p:nvPr>
        </p:nvSpPr>
        <p:spPr/>
        <p:txBody>
          <a:bodyPr/>
          <a:lstStyle>
            <a:lvl1pPr>
              <a:defRPr/>
            </a:lvl1pPr>
          </a:lstStyle>
          <a:p>
            <a:fld id="{6ACF257C-3CC8-3849-95DA-38692D9F761A}" type="slidenum">
              <a:rPr kumimoji="1" lang="zh-CN" altLang="en-US" smtClean="0"/>
            </a:fld>
            <a:endParaRPr kumimoji="1" lang="zh-CN" altLang="en-US"/>
          </a:p>
        </p:txBody>
      </p:sp>
      <p:sp>
        <p:nvSpPr>
          <p:cNvPr id="13" name="标题 1"/>
          <p:cNvSpPr>
            <a:spLocks noGrp="1"/>
          </p:cNvSpPr>
          <p:nvPr>
            <p:ph type="title"/>
          </p:nvPr>
        </p:nvSpPr>
        <p:spPr>
          <a:xfrm>
            <a:off x="-16171" y="-27384"/>
            <a:ext cx="9426785" cy="744583"/>
          </a:xfrm>
        </p:spPr>
        <p:txBody>
          <a:bodyPr/>
          <a:lstStyle>
            <a:lvl1pPr algn="l">
              <a:defRPr sz="2800" b="1" spc="75" baseline="0">
                <a:solidFill>
                  <a:srgbClr val="0070C0"/>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pic>
        <p:nvPicPr>
          <p:cNvPr id="15" name="Picture 4" descr="B-1"/>
          <p:cNvPicPr>
            <a:picLocks noChangeAspect="1" noChangeArrowheads="1"/>
          </p:cNvPicPr>
          <p:nvPr/>
        </p:nvPicPr>
        <p:blipFill rotWithShape="1">
          <a:blip r:embed="rId2" cstate="print"/>
          <a:srcRect/>
          <a:stretch>
            <a:fillRect/>
          </a:stretch>
        </p:blipFill>
        <p:spPr bwMode="auto">
          <a:xfrm>
            <a:off x="-16172" y="692698"/>
            <a:ext cx="9409045" cy="109571"/>
          </a:xfrm>
          <a:prstGeom prst="rect">
            <a:avLst/>
          </a:prstGeom>
          <a:noFill/>
          <a:ln w="9525">
            <a:noFill/>
            <a:miter lim="800000"/>
            <a:headEnd/>
            <a:tailEnd/>
          </a:ln>
        </p:spPr>
      </p:pic>
      <p:sp>
        <p:nvSpPr>
          <p:cNvPr id="24" name="内容占位符 2"/>
          <p:cNvSpPr>
            <a:spLocks noGrp="1"/>
          </p:cNvSpPr>
          <p:nvPr>
            <p:ph idx="13"/>
          </p:nvPr>
        </p:nvSpPr>
        <p:spPr>
          <a:xfrm>
            <a:off x="623392" y="1052737"/>
            <a:ext cx="4016341" cy="5081364"/>
          </a:xfrm>
        </p:spPr>
        <p:txBody>
          <a:bodyPr>
            <a:normAutofit/>
          </a:bodyPr>
          <a:lstStyle>
            <a:lvl1pPr>
              <a:defRPr sz="1800"/>
            </a:lvl1pPr>
            <a:lvl2pPr>
              <a:defRPr sz="1500"/>
            </a:lvl2pPr>
            <a:lvl3pPr>
              <a:defRPr sz="1350"/>
            </a:lvl3pPr>
            <a:lvl4pPr>
              <a:defRPr sz="1200"/>
            </a:lvl4pPr>
            <a:lvl5pPr>
              <a:defRPr sz="12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_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4CEF3C21-CA2C-6C4E-903C-2AA93E305F7A}" type="datetimeFigureOut">
              <a:rPr kumimoji="1" lang="zh-CN" altLang="en-US" smtClean="0"/>
            </a:fld>
            <a:endParaRPr kumimoji="1" lang="zh-CN" altLang="en-US"/>
          </a:p>
        </p:txBody>
      </p:sp>
      <p:sp>
        <p:nvSpPr>
          <p:cNvPr id="3" name="Rectangle 5"/>
          <p:cNvSpPr>
            <a:spLocks noGrp="1" noChangeArrowheads="1"/>
          </p:cNvSpPr>
          <p:nvPr>
            <p:ph type="ftr" sz="quarter" idx="11"/>
          </p:nvPr>
        </p:nvSpPr>
        <p:spPr/>
        <p:txBody>
          <a:bodyPr/>
          <a:lstStyle>
            <a:lvl1pPr>
              <a:defRPr/>
            </a:lvl1pPr>
          </a:lstStyle>
          <a:p>
            <a:endParaRPr kumimoji="1" lang="zh-CN" altLang="en-US"/>
          </a:p>
        </p:txBody>
      </p:sp>
      <p:sp>
        <p:nvSpPr>
          <p:cNvPr id="4" name="Rectangle 6"/>
          <p:cNvSpPr>
            <a:spLocks noGrp="1" noChangeArrowheads="1"/>
          </p:cNvSpPr>
          <p:nvPr>
            <p:ph type="sldNum" sz="quarter" idx="12"/>
          </p:nvPr>
        </p:nvSpPr>
        <p:spPr/>
        <p:txBody>
          <a:bodyPr/>
          <a:lstStyle>
            <a:lvl1pPr>
              <a:defRPr/>
            </a:lvl1pPr>
          </a:lstStyle>
          <a:p>
            <a:fld id="{6ACF257C-3CC8-3849-95DA-38692D9F761A}" type="slidenum">
              <a:rPr kumimoji="1" lang="zh-CN" altLang="en-US" smtClean="0"/>
            </a:fld>
            <a:endParaRPr kumimoji="1" lang="zh-CN" altLang="en-US"/>
          </a:p>
        </p:txBody>
      </p:sp>
      <p:sp>
        <p:nvSpPr>
          <p:cNvPr id="11" name="矩形 10"/>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4"/>
          <p:cNvPicPr>
            <a:picLocks noChangeAspect="1" noChangeArrowheads="1"/>
          </p:cNvPicPr>
          <p:nvPr/>
        </p:nvPicPr>
        <p:blipFill rotWithShape="1">
          <a:blip r:embed="rId2" cstate="print"/>
          <a:srcRect l="8448" t="1" b="-1"/>
          <a:stretch>
            <a:fillRect/>
          </a:stretch>
        </p:blipFill>
        <p:spPr bwMode="auto">
          <a:xfrm rot="5400000">
            <a:off x="-1685481" y="2711038"/>
            <a:ext cx="6920209" cy="14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竖排文字占位符 13"/>
          <p:cNvSpPr>
            <a:spLocks noGrp="1"/>
          </p:cNvSpPr>
          <p:nvPr>
            <p:ph type="body" orient="vert" sz="quarter" idx="13"/>
          </p:nvPr>
        </p:nvSpPr>
        <p:spPr>
          <a:xfrm>
            <a:off x="239185" y="188913"/>
            <a:ext cx="1344083" cy="5903912"/>
          </a:xfrm>
        </p:spPr>
        <p:txBody>
          <a:bodyPr vert="eaVert">
            <a:normAutofit/>
          </a:bodyPr>
          <a:lstStyle>
            <a:lvl1pPr marL="0" indent="0">
              <a:buNone/>
              <a:defRPr sz="2800" b="1">
                <a:solidFill>
                  <a:srgbClr val="0070C0"/>
                </a:solidFill>
                <a:latin typeface="微软雅黑" panose="020B0503020204020204" pitchFamily="34" charset="-122"/>
                <a:ea typeface="微软雅黑" panose="020B0503020204020204" pitchFamily="34" charset="-122"/>
              </a:defRPr>
            </a:lvl1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3.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4" descr="B-1"/>
          <p:cNvPicPr>
            <a:picLocks noChangeAspect="1" noChangeArrowheads="1"/>
          </p:cNvPicPr>
          <p:nvPr/>
        </p:nvPicPr>
        <p:blipFill>
          <a:blip r:embed="rId13" cstate="print"/>
          <a:srcRect/>
          <a:stretch>
            <a:fillRect/>
          </a:stretch>
        </p:blipFill>
        <p:spPr bwMode="auto">
          <a:xfrm>
            <a:off x="0" y="0"/>
            <a:ext cx="12192000" cy="6858000"/>
          </a:xfrm>
          <a:prstGeom prst="rect">
            <a:avLst/>
          </a:prstGeom>
          <a:noFill/>
          <a:ln w="9525">
            <a:noFill/>
            <a:miter lim="800000"/>
            <a:headEnd/>
            <a:tailEnd/>
          </a:ln>
        </p:spPr>
      </p:pic>
      <p:sp>
        <p:nvSpPr>
          <p:cNvPr id="1026" name="Rectangle 2" hidden="1"/>
          <p:cNvSpPr>
            <a:spLocks noGrp="1" noChangeArrowheads="1"/>
          </p:cNvSpPr>
          <p:nvPr>
            <p:ph type="title"/>
          </p:nvPr>
        </p:nvSpPr>
        <p:spPr bwMode="auto">
          <a:xfrm>
            <a:off x="609600" y="274638"/>
            <a:ext cx="109728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609600" y="1600202"/>
            <a:ext cx="10972800" cy="4525963"/>
          </a:xfrm>
          <a:prstGeom prst="rect">
            <a:avLst/>
          </a:prstGeom>
          <a:noFill/>
          <a:ln w="9525">
            <a:noFill/>
            <a:miter lim="800000"/>
          </a:ln>
        </p:spPr>
        <p:txBody>
          <a:bodyPr vert="horz" wrap="square" lIns="91440" tIns="45720" rIns="91440" bIns="45720" numCol="1" anchor="t" anchorCtr="0" compatLnSpc="1">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ln>
          <a:effectLst/>
        </p:spPr>
        <p:txBody>
          <a:bodyPr vert="horz" wrap="square" lIns="91440" tIns="45720" rIns="91440" bIns="45720" numCol="1" anchor="t" anchorCtr="0" compatLnSpc="1"/>
          <a:lstStyle>
            <a:lvl1pPr>
              <a:defRPr sz="1050"/>
            </a:lvl1pPr>
          </a:lstStyle>
          <a:p>
            <a:fld id="{4CEF3C21-CA2C-6C4E-903C-2AA93E305F7A}" type="datetimeFigureOut">
              <a:rPr kumimoji="1" lang="zh-CN" altLang="en-US" smtClean="0"/>
            </a:fld>
            <a:endParaRPr kumimoji="1" lang="zh-CN" alt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a:defRPr sz="1050"/>
            </a:lvl1pPr>
          </a:lstStyle>
          <a:p>
            <a:endParaRPr kumimoji="1" lang="zh-CN" alt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ln>
          <a:effectLst/>
        </p:spPr>
        <p:txBody>
          <a:bodyPr vert="horz" wrap="square" lIns="91440" tIns="45720" rIns="91440" bIns="45720" numCol="1" anchor="t" anchorCtr="0" compatLnSpc="1"/>
          <a:lstStyle>
            <a:lvl1pPr algn="r">
              <a:defRPr sz="1050"/>
            </a:lvl1pPr>
          </a:lstStyle>
          <a:p>
            <a:fld id="{6ACF257C-3CC8-3849-95DA-38692D9F761A}"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1" fontAlgn="base" hangingPunct="1">
        <a:spcBef>
          <a:spcPct val="0"/>
        </a:spcBef>
        <a:spcAft>
          <a:spcPct val="0"/>
        </a:spcAft>
        <a:defRPr sz="3300">
          <a:solidFill>
            <a:schemeClr val="tx2"/>
          </a:solidFill>
          <a:latin typeface="+mj-lt"/>
          <a:ea typeface="+mj-ea"/>
          <a:cs typeface="+mj-cs"/>
        </a:defRPr>
      </a:lvl1pPr>
      <a:lvl2pPr algn="ctr" rtl="0" eaLnBrk="1" fontAlgn="base" hangingPunct="1">
        <a:spcBef>
          <a:spcPct val="0"/>
        </a:spcBef>
        <a:spcAft>
          <a:spcPct val="0"/>
        </a:spcAft>
        <a:defRPr sz="33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3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3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300">
          <a:solidFill>
            <a:schemeClr val="tx2"/>
          </a:solidFill>
          <a:latin typeface="Arial" panose="020B0604020202020204" pitchFamily="34" charset="0"/>
          <a:ea typeface="宋体" panose="02010600030101010101" pitchFamily="2" charset="-122"/>
        </a:defRPr>
      </a:lvl5pPr>
      <a:lvl6pPr marL="342900" algn="ctr" rtl="0" eaLnBrk="1" fontAlgn="base" hangingPunct="1">
        <a:spcBef>
          <a:spcPct val="0"/>
        </a:spcBef>
        <a:spcAft>
          <a:spcPct val="0"/>
        </a:spcAft>
        <a:defRPr sz="3300">
          <a:solidFill>
            <a:schemeClr val="tx2"/>
          </a:solidFill>
          <a:latin typeface="Arial" panose="020B0604020202020204" pitchFamily="34" charset="0"/>
          <a:ea typeface="宋体" panose="02010600030101010101" pitchFamily="2" charset="-122"/>
        </a:defRPr>
      </a:lvl6pPr>
      <a:lvl7pPr marL="685800" algn="ctr" rtl="0" eaLnBrk="1" fontAlgn="base" hangingPunct="1">
        <a:spcBef>
          <a:spcPct val="0"/>
        </a:spcBef>
        <a:spcAft>
          <a:spcPct val="0"/>
        </a:spcAft>
        <a:defRPr sz="3300">
          <a:solidFill>
            <a:schemeClr val="tx2"/>
          </a:solidFill>
          <a:latin typeface="Arial" panose="020B0604020202020204" pitchFamily="34" charset="0"/>
          <a:ea typeface="宋体" panose="02010600030101010101" pitchFamily="2" charset="-122"/>
        </a:defRPr>
      </a:lvl7pPr>
      <a:lvl8pPr marL="1028700" algn="ctr" rtl="0" eaLnBrk="1" fontAlgn="base" hangingPunct="1">
        <a:spcBef>
          <a:spcPct val="0"/>
        </a:spcBef>
        <a:spcAft>
          <a:spcPct val="0"/>
        </a:spcAft>
        <a:defRPr sz="3300">
          <a:solidFill>
            <a:schemeClr val="tx2"/>
          </a:solidFill>
          <a:latin typeface="Arial" panose="020B0604020202020204" pitchFamily="34" charset="0"/>
          <a:ea typeface="宋体" panose="02010600030101010101" pitchFamily="2" charset="-122"/>
        </a:defRPr>
      </a:lvl8pPr>
      <a:lvl9pPr marL="1371600" algn="ctr" rtl="0" eaLnBrk="1" fontAlgn="base" hangingPunct="1">
        <a:spcBef>
          <a:spcPct val="0"/>
        </a:spcBef>
        <a:spcAft>
          <a:spcPct val="0"/>
        </a:spcAft>
        <a:defRPr sz="3300">
          <a:solidFill>
            <a:schemeClr val="tx2"/>
          </a:solidFill>
          <a:latin typeface="Arial" panose="020B0604020202020204" pitchFamily="34" charset="0"/>
          <a:ea typeface="宋体" panose="02010600030101010101" pitchFamily="2" charset="-122"/>
        </a:defRPr>
      </a:lvl9pPr>
    </p:titleStyle>
    <p:bodyStyle>
      <a:lvl1pPr marL="257175" indent="-257175" algn="l" rtl="0" eaLnBrk="1" fontAlgn="base" hangingPunct="1">
        <a:spcBef>
          <a:spcPct val="20000"/>
        </a:spcBef>
        <a:spcAft>
          <a:spcPct val="0"/>
        </a:spcAft>
        <a:buClr>
          <a:srgbClr val="FF0000"/>
        </a:buClr>
        <a:buSzPct val="80000"/>
        <a:buFont typeface="Wingdings" panose="05000000000000000000" pitchFamily="2" charset="2"/>
        <a:buChar char="p"/>
        <a:defRPr sz="2400">
          <a:solidFill>
            <a:schemeClr val="tx1"/>
          </a:solidFill>
          <a:latin typeface="+mn-lt"/>
          <a:ea typeface="+mn-ea"/>
          <a:cs typeface="+mn-cs"/>
        </a:defRPr>
      </a:lvl1pPr>
      <a:lvl2pPr marL="557530" indent="-214630" algn="l" rtl="0" eaLnBrk="1" fontAlgn="base" hangingPunct="1">
        <a:spcBef>
          <a:spcPct val="20000"/>
        </a:spcBef>
        <a:spcAft>
          <a:spcPct val="0"/>
        </a:spcAft>
        <a:buClr>
          <a:srgbClr val="0070C0"/>
        </a:buClr>
        <a:buSzPct val="80000"/>
        <a:buFont typeface="Wingdings" panose="05000000000000000000" pitchFamily="2" charset="2"/>
        <a:buChar char="Ø"/>
        <a:defRPr sz="2100">
          <a:solidFill>
            <a:schemeClr val="tx1"/>
          </a:solidFill>
          <a:latin typeface="+mn-lt"/>
          <a:ea typeface="+mn-ea"/>
        </a:defRPr>
      </a:lvl2pPr>
      <a:lvl3pPr marL="857250" indent="-171450" algn="l" rtl="0" eaLnBrk="1" fontAlgn="base" hangingPunct="1">
        <a:spcBef>
          <a:spcPct val="20000"/>
        </a:spcBef>
        <a:spcAft>
          <a:spcPct val="0"/>
        </a:spcAft>
        <a:buChar char="•"/>
        <a:defRPr sz="1800">
          <a:solidFill>
            <a:schemeClr val="tx1"/>
          </a:solidFill>
          <a:latin typeface="+mn-lt"/>
          <a:ea typeface="+mn-ea"/>
        </a:defRPr>
      </a:lvl3pPr>
      <a:lvl4pPr marL="1200150" indent="-171450" algn="l" rtl="0" eaLnBrk="1" fontAlgn="base" hangingPunct="1">
        <a:spcBef>
          <a:spcPct val="20000"/>
        </a:spcBef>
        <a:spcAft>
          <a:spcPct val="0"/>
        </a:spcAft>
        <a:buChar char="–"/>
        <a:defRPr sz="1500">
          <a:solidFill>
            <a:schemeClr val="tx1"/>
          </a:solidFill>
          <a:latin typeface="+mn-lt"/>
          <a:ea typeface="+mn-ea"/>
        </a:defRPr>
      </a:lvl4pPr>
      <a:lvl5pPr marL="1543050" indent="-171450" algn="l" rtl="0" eaLnBrk="1" fontAlgn="base" hangingPunct="1">
        <a:spcBef>
          <a:spcPct val="20000"/>
        </a:spcBef>
        <a:spcAft>
          <a:spcPct val="0"/>
        </a:spcAft>
        <a:buChar char="»"/>
        <a:defRPr sz="1500">
          <a:solidFill>
            <a:schemeClr val="tx1"/>
          </a:solidFill>
          <a:latin typeface="+mn-lt"/>
          <a:ea typeface="+mn-ea"/>
        </a:defRPr>
      </a:lvl5pPr>
      <a:lvl6pPr marL="1885950" indent="-171450" algn="l" rtl="0" eaLnBrk="1" fontAlgn="base" hangingPunct="1">
        <a:spcBef>
          <a:spcPct val="20000"/>
        </a:spcBef>
        <a:spcAft>
          <a:spcPct val="0"/>
        </a:spcAft>
        <a:buChar char="»"/>
        <a:defRPr sz="1500">
          <a:solidFill>
            <a:schemeClr val="tx1"/>
          </a:solidFill>
          <a:latin typeface="+mn-lt"/>
          <a:ea typeface="+mn-ea"/>
        </a:defRPr>
      </a:lvl6pPr>
      <a:lvl7pPr marL="2228850" indent="-171450" algn="l" rtl="0" eaLnBrk="1" fontAlgn="base" hangingPunct="1">
        <a:spcBef>
          <a:spcPct val="20000"/>
        </a:spcBef>
        <a:spcAft>
          <a:spcPct val="0"/>
        </a:spcAft>
        <a:buChar char="»"/>
        <a:defRPr sz="1500">
          <a:solidFill>
            <a:schemeClr val="tx1"/>
          </a:solidFill>
          <a:latin typeface="+mn-lt"/>
          <a:ea typeface="+mn-ea"/>
        </a:defRPr>
      </a:lvl7pPr>
      <a:lvl8pPr marL="2571750" indent="-171450" algn="l" rtl="0" eaLnBrk="1" fontAlgn="base" hangingPunct="1">
        <a:spcBef>
          <a:spcPct val="20000"/>
        </a:spcBef>
        <a:spcAft>
          <a:spcPct val="0"/>
        </a:spcAft>
        <a:buChar char="»"/>
        <a:defRPr sz="1500">
          <a:solidFill>
            <a:schemeClr val="tx1"/>
          </a:solidFill>
          <a:latin typeface="+mn-lt"/>
          <a:ea typeface="+mn-ea"/>
        </a:defRPr>
      </a:lvl8pPr>
      <a:lvl9pPr marL="2914650" indent="-171450" algn="l" rtl="0" eaLnBrk="1" fontAlgn="base" hangingPunct="1">
        <a:spcBef>
          <a:spcPct val="20000"/>
        </a:spcBef>
        <a:spcAft>
          <a:spcPct val="0"/>
        </a:spcAft>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2.xml"/><Relationship Id="rId5" Type="http://schemas.openxmlformats.org/officeDocument/2006/relationships/image" Target="../media/image46.svg"/><Relationship Id="rId4" Type="http://schemas.openxmlformats.org/officeDocument/2006/relationships/image" Target="../media/image45.png"/><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2.xml"/><Relationship Id="rId7" Type="http://schemas.openxmlformats.org/officeDocument/2006/relationships/image" Target="../media/image54.svg"/><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4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9" Type="http://schemas.openxmlformats.org/officeDocument/2006/relationships/image" Target="../media/image25.png"/><Relationship Id="rId8" Type="http://schemas.openxmlformats.org/officeDocument/2006/relationships/image" Target="../media/image24.svg"/><Relationship Id="rId7" Type="http://schemas.openxmlformats.org/officeDocument/2006/relationships/image" Target="../media/image23.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 Id="rId3" Type="http://schemas.openxmlformats.org/officeDocument/2006/relationships/image" Target="../media/image19.png"/><Relationship Id="rId2" Type="http://schemas.openxmlformats.org/officeDocument/2006/relationships/image" Target="../media/image18.svg"/><Relationship Id="rId16" Type="http://schemas.openxmlformats.org/officeDocument/2006/relationships/notesSlide" Target="../notesSlides/notesSlide3.xml"/><Relationship Id="rId15" Type="http://schemas.openxmlformats.org/officeDocument/2006/relationships/slideLayout" Target="../slideLayouts/slideLayout12.xml"/><Relationship Id="rId14" Type="http://schemas.openxmlformats.org/officeDocument/2006/relationships/image" Target="../media/image30.svg"/><Relationship Id="rId13" Type="http://schemas.openxmlformats.org/officeDocument/2006/relationships/image" Target="../media/image29.png"/><Relationship Id="rId12" Type="http://schemas.openxmlformats.org/officeDocument/2006/relationships/image" Target="../media/image28.svg"/><Relationship Id="rId11" Type="http://schemas.openxmlformats.org/officeDocument/2006/relationships/image" Target="../media/image27.png"/><Relationship Id="rId10" Type="http://schemas.openxmlformats.org/officeDocument/2006/relationships/image" Target="../media/image26.svg"/><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openxmlformats.org/officeDocument/2006/relationships/image" Target="../media/image36.svg"/><Relationship Id="rId4" Type="http://schemas.openxmlformats.org/officeDocument/2006/relationships/image" Target="../media/image35.png"/><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image" Target="../media/image3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2.xml"/><Relationship Id="rId5" Type="http://schemas.openxmlformats.org/officeDocument/2006/relationships/image" Target="../media/image36.svg"/><Relationship Id="rId4" Type="http://schemas.openxmlformats.org/officeDocument/2006/relationships/image" Target="../media/image35.png"/><Relationship Id="rId3" Type="http://schemas.openxmlformats.org/officeDocument/2006/relationships/image" Target="../media/image38.png"/><Relationship Id="rId2" Type="http://schemas.openxmlformats.org/officeDocument/2006/relationships/image" Target="../media/image34.svg"/><Relationship Id="rId1"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76300" y="1421765"/>
            <a:ext cx="10439400" cy="2355850"/>
          </a:xfrm>
        </p:spPr>
        <p:txBody>
          <a:bodyPr/>
          <a:p>
            <a:pPr algn="ctr">
              <a:lnSpc>
                <a:spcPct val="150000"/>
              </a:lnSpc>
            </a:pPr>
            <a:r>
              <a:rPr lang="zh-CN" altLang="en-US" sz="3600">
                <a:solidFill>
                  <a:schemeClr val="tx1"/>
                </a:solidFill>
              </a:rPr>
              <a:t>VERJava: Vulnerable Version Identification for Java OSS with a Two-Stage Analysis</a:t>
            </a:r>
            <a:endParaRPr lang="zh-CN" altLang="en-US" sz="3600">
              <a:solidFill>
                <a:schemeClr val="tx1"/>
              </a:solidFill>
            </a:endParaRPr>
          </a:p>
        </p:txBody>
      </p:sp>
      <p:sp>
        <p:nvSpPr>
          <p:cNvPr id="3" name="副标题 2"/>
          <p:cNvSpPr>
            <a:spLocks noGrp="1"/>
          </p:cNvSpPr>
          <p:nvPr>
            <p:ph type="subTitle" idx="1"/>
          </p:nvPr>
        </p:nvSpPr>
        <p:spPr>
          <a:xfrm>
            <a:off x="1209675" y="4072255"/>
            <a:ext cx="9772650" cy="1632585"/>
          </a:xfrm>
        </p:spPr>
        <p:txBody>
          <a:bodyPr anchor="b">
            <a:noAutofit/>
          </a:bodyPr>
          <a:p>
            <a:pPr marL="0" indent="0" algn="ctr">
              <a:buNone/>
            </a:pPr>
            <a:r>
              <a:rPr lang="en-US" altLang="zh-CN" sz="2000" b="1">
                <a:latin typeface="微软雅黑" panose="020B0503020204020204" pitchFamily="34" charset="-122"/>
                <a:ea typeface="微软雅黑" panose="020B0503020204020204" pitchFamily="34" charset="-122"/>
                <a:cs typeface="微软雅黑" panose="020B0503020204020204" pitchFamily="34" charset="-122"/>
              </a:rPr>
              <a:t>Qing Sun</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Lili Xu</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Yang Xiao</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a:t>
            </a:r>
            <a:r>
              <a:rPr sz="2000">
                <a:latin typeface="微软雅黑" panose="020B0503020204020204" pitchFamily="34" charset="-122"/>
                <a:ea typeface="微软雅黑" panose="020B0503020204020204" pitchFamily="34" charset="-122"/>
                <a:cs typeface="微软雅黑" panose="020B0503020204020204" pitchFamily="34" charset="-122"/>
              </a:rPr>
              <a:t>Feng Li</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，He Su，Yiming Liu，</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Wei Huo</a:t>
            </a:r>
            <a:endParaRPr lang="en-US" altLang="zh-CN" sz="2000">
              <a:latin typeface="微软雅黑" panose="020B0503020204020204" pitchFamily="34" charset="-122"/>
              <a:ea typeface="微软雅黑" panose="020B0503020204020204" pitchFamily="34" charset="-122"/>
              <a:cs typeface="微软雅黑" panose="020B0503020204020204" pitchFamily="34" charset="-122"/>
            </a:endParaRPr>
          </a:p>
          <a:p>
            <a:pPr marL="0" indent="0" algn="ctr">
              <a:buNone/>
            </a:pPr>
            <a:endParaRPr lang="en-US" altLang="zh-CN" sz="2000">
              <a:latin typeface="微软雅黑" panose="020B0503020204020204" pitchFamily="34" charset="-122"/>
              <a:ea typeface="微软雅黑" panose="020B0503020204020204" pitchFamily="34" charset="-122"/>
              <a:cs typeface="微软雅黑" panose="020B0503020204020204" pitchFamily="34" charset="-122"/>
            </a:endParaRPr>
          </a:p>
          <a:p>
            <a:pPr marL="0" indent="0" algn="ctr">
              <a:buNone/>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Institute of Information Engineering, Chinese Academy of Sciences, China</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pPr marL="0" indent="0" algn="ctr">
              <a:buNone/>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School of Cyber Security,University of Chinese Academy of Sciences, China</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nvSpPr>
        <p:spPr>
          <a:xfrm>
            <a:off x="609600" y="274638"/>
            <a:ext cx="10972800" cy="1143000"/>
          </a:xfrm>
          <a:prstGeom prst="rect">
            <a:avLst/>
          </a:prstGeom>
          <a:noFill/>
          <a:ln w="9525">
            <a:noFill/>
            <a:miter lim="800000"/>
          </a:ln>
        </p:spPr>
        <p:txBody>
          <a:bodyPr vert="horz" wrap="square" lIns="91440" tIns="45720" rIns="91440" bIns="45720" numCol="1" anchor="ctr" anchorCtr="0" compatLnSpc="1"/>
          <a:lstStyle>
            <a:lvl1pPr algn="l" rtl="0" eaLnBrk="1" fontAlgn="base" hangingPunct="1">
              <a:spcBef>
                <a:spcPct val="0"/>
              </a:spcBef>
              <a:spcAft>
                <a:spcPct val="0"/>
              </a:spcAft>
              <a:defRPr sz="2800" b="1" spc="75" baseline="0">
                <a:solidFill>
                  <a:srgbClr val="0070C0"/>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33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3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3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300">
                <a:solidFill>
                  <a:schemeClr val="tx2"/>
                </a:solidFill>
                <a:latin typeface="Arial" panose="020B0604020202020204" pitchFamily="34" charset="0"/>
                <a:ea typeface="宋体" panose="02010600030101010101" pitchFamily="2" charset="-122"/>
              </a:defRPr>
            </a:lvl5pPr>
            <a:lvl6pPr marL="342900" algn="ctr" rtl="0" eaLnBrk="1" fontAlgn="base" hangingPunct="1">
              <a:spcBef>
                <a:spcPct val="0"/>
              </a:spcBef>
              <a:spcAft>
                <a:spcPct val="0"/>
              </a:spcAft>
              <a:defRPr sz="3300">
                <a:solidFill>
                  <a:schemeClr val="tx2"/>
                </a:solidFill>
                <a:latin typeface="Arial" panose="020B0604020202020204" pitchFamily="34" charset="0"/>
                <a:ea typeface="宋体" panose="02010600030101010101" pitchFamily="2" charset="-122"/>
              </a:defRPr>
            </a:lvl6pPr>
            <a:lvl7pPr marL="685800" algn="ctr" rtl="0" eaLnBrk="1" fontAlgn="base" hangingPunct="1">
              <a:spcBef>
                <a:spcPct val="0"/>
              </a:spcBef>
              <a:spcAft>
                <a:spcPct val="0"/>
              </a:spcAft>
              <a:defRPr sz="3300">
                <a:solidFill>
                  <a:schemeClr val="tx2"/>
                </a:solidFill>
                <a:latin typeface="Arial" panose="020B0604020202020204" pitchFamily="34" charset="0"/>
                <a:ea typeface="宋体" panose="02010600030101010101" pitchFamily="2" charset="-122"/>
              </a:defRPr>
            </a:lvl7pPr>
            <a:lvl8pPr marL="1028700" algn="ctr" rtl="0" eaLnBrk="1" fontAlgn="base" hangingPunct="1">
              <a:spcBef>
                <a:spcPct val="0"/>
              </a:spcBef>
              <a:spcAft>
                <a:spcPct val="0"/>
              </a:spcAft>
              <a:defRPr sz="3300">
                <a:solidFill>
                  <a:schemeClr val="tx2"/>
                </a:solidFill>
                <a:latin typeface="Arial" panose="020B0604020202020204" pitchFamily="34" charset="0"/>
                <a:ea typeface="宋体" panose="02010600030101010101" pitchFamily="2" charset="-122"/>
              </a:defRPr>
            </a:lvl8pPr>
            <a:lvl9pPr marL="1371600" algn="ctr" rtl="0" eaLnBrk="1" fontAlgn="base" hangingPunct="1">
              <a:spcBef>
                <a:spcPct val="0"/>
              </a:spcBef>
              <a:spcAft>
                <a:spcPct val="0"/>
              </a:spcAft>
              <a:defRPr sz="3300">
                <a:solidFill>
                  <a:schemeClr val="tx2"/>
                </a:solidFill>
                <a:latin typeface="Arial" panose="020B0604020202020204" pitchFamily="34" charset="0"/>
                <a:ea typeface="宋体" panose="02010600030101010101" pitchFamily="2" charset="-122"/>
              </a:defRPr>
            </a:lvl9pPr>
          </a:lstStyle>
          <a:p>
            <a:r>
              <a:rPr lang="en-US" altLang="zh-CN" sz="3200" dirty="0"/>
              <a:t>VERJava Overview</a:t>
            </a:r>
            <a:endParaRPr lang="en-US" altLang="zh-CN" sz="3200" dirty="0"/>
          </a:p>
        </p:txBody>
      </p:sp>
      <p:pic>
        <p:nvPicPr>
          <p:cNvPr id="5" name="图片 4" descr="截图20221006203940"/>
          <p:cNvPicPr>
            <a:picLocks noChangeAspect="1"/>
          </p:cNvPicPr>
          <p:nvPr/>
        </p:nvPicPr>
        <p:blipFill>
          <a:blip r:embed="rId1"/>
          <a:stretch>
            <a:fillRect/>
          </a:stretch>
        </p:blipFill>
        <p:spPr>
          <a:xfrm>
            <a:off x="403860" y="1795145"/>
            <a:ext cx="11513820" cy="438912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a:t>
            </a:r>
            <a:endParaRPr lang="en-US" altLang="zh-CN" dirty="0"/>
          </a:p>
        </p:txBody>
      </p:sp>
      <p:pic>
        <p:nvPicPr>
          <p:cNvPr id="4" name="图片 3"/>
          <p:cNvPicPr>
            <a:picLocks noChangeAspect="1"/>
          </p:cNvPicPr>
          <p:nvPr/>
        </p:nvPicPr>
        <p:blipFill>
          <a:blip r:embed="rId1"/>
          <a:stretch>
            <a:fillRect/>
          </a:stretch>
        </p:blipFill>
        <p:spPr>
          <a:xfrm>
            <a:off x="257175" y="2713990"/>
            <a:ext cx="11677650" cy="3004185"/>
          </a:xfrm>
          <a:prstGeom prst="rect">
            <a:avLst/>
          </a:prstGeom>
        </p:spPr>
      </p:pic>
      <p:sp>
        <p:nvSpPr>
          <p:cNvPr id="5" name="矩形 4"/>
          <p:cNvSpPr/>
          <p:nvPr/>
        </p:nvSpPr>
        <p:spPr>
          <a:xfrm>
            <a:off x="10297795" y="5120640"/>
            <a:ext cx="1656080" cy="294640"/>
          </a:xfrm>
          <a:prstGeom prst="rect">
            <a:avLst/>
          </a:prstGeom>
          <a:noFill/>
          <a:ln>
            <a:solidFill>
              <a:srgbClr val="C00000"/>
            </a:solidFill>
          </a:ln>
          <a:extLst>
            <a:ext uri="{909E8E84-426E-40DD-AFC4-6F175D3DCCD1}">
              <a14:hiddenFill xmlns:a14="http://schemas.microsoft.com/office/drawing/2010/main">
                <a:solidFill>
                  <a:schemeClr val="accent3"/>
                </a:solidFill>
              </a14:hiddenFill>
            </a:ext>
          </a:ex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6" name="矩形 5"/>
          <p:cNvSpPr/>
          <p:nvPr/>
        </p:nvSpPr>
        <p:spPr>
          <a:xfrm>
            <a:off x="487680" y="1489075"/>
            <a:ext cx="10962640" cy="885190"/>
          </a:xfrm>
          <a:prstGeom prst="rect">
            <a:avLst/>
          </a:prstGeom>
        </p:spPr>
        <p:txBody>
          <a:bodyPr vert="horz" wrap="square" lIns="91440" tIns="45720" rIns="91440" bIns="45720" rtlCol="0" anchor="t">
            <a:normAutofit/>
          </a:bodyPr>
          <a:lstStyle/>
          <a:p>
            <a:pPr marL="228600" lvl="0" indent="-228600" algn="l">
              <a:lnSpc>
                <a:spcPct val="90000"/>
              </a:lnSpc>
              <a:spcBef>
                <a:spcPts val="1000"/>
              </a:spcBef>
              <a:buClrTx/>
              <a:buSzTx/>
              <a:buFont typeface="Arial" panose="020B0604020202020204" pitchFamily="34" charset="0"/>
              <a:buChar char="•"/>
            </a:pPr>
            <a:r>
              <a:rPr lang="en-US" altLang="zh-CN" sz="2800">
                <a:sym typeface="+mn-ea"/>
              </a:rPr>
              <a:t>O</a:t>
            </a:r>
            <a:r>
              <a:rPr lang="en-US" altLang="zh-CN" sz="2800">
                <a:sym typeface="+mn-ea"/>
              </a:rPr>
              <a:t>ur dataset contains 7 real-world</a:t>
            </a:r>
            <a:r>
              <a:rPr lang="en-US" altLang="zh-CN" sz="2800">
                <a:sym typeface="+mn-ea"/>
              </a:rPr>
              <a:t> </a:t>
            </a:r>
            <a:r>
              <a:rPr lang="en-US" altLang="zh-CN" sz="2800">
                <a:sym typeface="+mn-ea"/>
              </a:rPr>
              <a:t>open-source Java projects, including 167 CVEs, and extracts</a:t>
            </a:r>
            <a:r>
              <a:rPr lang="en-US" altLang="zh-CN" sz="2800">
                <a:sym typeface="+mn-ea"/>
              </a:rPr>
              <a:t> </a:t>
            </a:r>
            <a:r>
              <a:rPr lang="en-US" altLang="zh-CN" sz="2800">
                <a:sym typeface="+mn-ea"/>
              </a:rPr>
              <a:t>344 patches from them</a:t>
            </a:r>
            <a:endParaRPr lang="en-US" altLang="zh-CN" sz="2800">
              <a:sym typeface="+mn-ea"/>
            </a:endParaRPr>
          </a:p>
        </p:txBody>
      </p:sp>
      <p:sp>
        <p:nvSpPr>
          <p:cNvPr id="7" name="文本框 6"/>
          <p:cNvSpPr txBox="1"/>
          <p:nvPr/>
        </p:nvSpPr>
        <p:spPr>
          <a:xfrm>
            <a:off x="406400" y="6230620"/>
            <a:ext cx="6096000" cy="337185"/>
          </a:xfrm>
          <a:prstGeom prst="rect">
            <a:avLst/>
          </a:prstGeom>
          <a:noFill/>
        </p:spPr>
        <p:txBody>
          <a:bodyPr wrap="square" rtlCol="0" anchor="t">
            <a:spAutoFit/>
          </a:bodyPr>
          <a:p>
            <a:r>
              <a:rPr lang="zh-CN" altLang="en-US" sz="1600"/>
              <a:t> </a:t>
            </a:r>
            <a:r>
              <a:rPr lang="en-US" altLang="zh-CN" sz="1600"/>
              <a:t>I</a:t>
            </a:r>
            <a:r>
              <a:rPr lang="zh-CN" altLang="en-US" sz="1600"/>
              <a:t>mprove V</a:t>
            </a:r>
            <a:r>
              <a:rPr lang="en-US" altLang="zh-CN" sz="1600"/>
              <a:t>-</a:t>
            </a:r>
            <a:r>
              <a:rPr lang="zh-CN" altLang="en-US" sz="1600"/>
              <a:t>SZZ (as∆V-SZZ) to remove 5-line limit</a:t>
            </a:r>
            <a:r>
              <a:rPr lang="en-US" altLang="zh-CN" sz="1600"/>
              <a:t>.</a:t>
            </a:r>
            <a:endParaRPr lang="en-US" altLang="zh-CN"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a:t>
            </a:r>
            <a:endParaRPr lang="en-US" altLang="zh-CN" dirty="0"/>
          </a:p>
        </p:txBody>
      </p:sp>
      <p:sp>
        <p:nvSpPr>
          <p:cNvPr id="6" name="矩形 5"/>
          <p:cNvSpPr/>
          <p:nvPr/>
        </p:nvSpPr>
        <p:spPr>
          <a:xfrm>
            <a:off x="487680" y="1489075"/>
            <a:ext cx="10962640" cy="885190"/>
          </a:xfrm>
          <a:prstGeom prst="rect">
            <a:avLst/>
          </a:prstGeom>
        </p:spPr>
        <p:txBody>
          <a:bodyPr vert="horz" wrap="square" lIns="91440" tIns="45720" rIns="91440" bIns="45720" rtlCol="0" anchor="t">
            <a:normAutofit/>
          </a:bodyPr>
          <a:lstStyle/>
          <a:p>
            <a:pPr marL="228600" lvl="0" indent="-228600" algn="l">
              <a:lnSpc>
                <a:spcPct val="90000"/>
              </a:lnSpc>
              <a:spcBef>
                <a:spcPts val="1000"/>
              </a:spcBef>
              <a:buClrTx/>
              <a:buSzTx/>
              <a:buFont typeface="Arial" panose="020B0604020202020204" pitchFamily="34" charset="0"/>
              <a:buChar char="•"/>
            </a:pPr>
            <a:r>
              <a:rPr lang="en-US" altLang="zh-CN" sz="2800">
                <a:sym typeface="+mn-ea"/>
              </a:rPr>
              <a:t>O</a:t>
            </a:r>
            <a:r>
              <a:rPr lang="en-US" altLang="zh-CN" sz="2800">
                <a:sym typeface="+mn-ea"/>
              </a:rPr>
              <a:t>ur dataset contains seven real-world</a:t>
            </a:r>
            <a:r>
              <a:rPr lang="en-US" altLang="zh-CN" sz="2800">
                <a:sym typeface="+mn-ea"/>
              </a:rPr>
              <a:t> </a:t>
            </a:r>
            <a:r>
              <a:rPr lang="en-US" altLang="zh-CN" sz="2800">
                <a:sym typeface="+mn-ea"/>
              </a:rPr>
              <a:t>open-source Java projects, including 167 CVEs, and extracts</a:t>
            </a:r>
            <a:r>
              <a:rPr lang="en-US" altLang="zh-CN" sz="2800">
                <a:sym typeface="+mn-ea"/>
              </a:rPr>
              <a:t> </a:t>
            </a:r>
            <a:r>
              <a:rPr lang="en-US" altLang="zh-CN" sz="2800">
                <a:sym typeface="+mn-ea"/>
              </a:rPr>
              <a:t>344 patches from them</a:t>
            </a:r>
            <a:endParaRPr lang="en-US" altLang="zh-CN" sz="2800">
              <a:sym typeface="+mn-ea"/>
            </a:endParaRPr>
          </a:p>
        </p:txBody>
      </p:sp>
      <p:sp>
        <p:nvSpPr>
          <p:cNvPr id="7" name="文本框 6"/>
          <p:cNvSpPr txBox="1"/>
          <p:nvPr/>
        </p:nvSpPr>
        <p:spPr>
          <a:xfrm>
            <a:off x="406400" y="6230620"/>
            <a:ext cx="6096000" cy="337185"/>
          </a:xfrm>
          <a:prstGeom prst="rect">
            <a:avLst/>
          </a:prstGeom>
          <a:noFill/>
        </p:spPr>
        <p:txBody>
          <a:bodyPr wrap="square" rtlCol="0" anchor="t">
            <a:spAutoFit/>
          </a:bodyPr>
          <a:p>
            <a:r>
              <a:rPr lang="zh-CN" altLang="en-US" sz="1600"/>
              <a:t> </a:t>
            </a:r>
            <a:r>
              <a:rPr lang="en-US" altLang="zh-CN" sz="1600"/>
              <a:t>I</a:t>
            </a:r>
            <a:r>
              <a:rPr lang="zh-CN" altLang="en-US" sz="1600"/>
              <a:t>mprove V</a:t>
            </a:r>
            <a:r>
              <a:rPr lang="en-US" altLang="zh-CN" sz="1600"/>
              <a:t>-</a:t>
            </a:r>
            <a:r>
              <a:rPr lang="zh-CN" altLang="en-US" sz="1600"/>
              <a:t>SZZ (as∆V-SZZ) to remove 5-line limit</a:t>
            </a:r>
            <a:r>
              <a:rPr lang="en-US" altLang="zh-CN" sz="1600"/>
              <a:t>.</a:t>
            </a:r>
            <a:endParaRPr lang="en-US" altLang="zh-CN" sz="1600"/>
          </a:p>
        </p:txBody>
      </p:sp>
      <p:pic>
        <p:nvPicPr>
          <p:cNvPr id="4" name="图片 3"/>
          <p:cNvPicPr>
            <a:picLocks noChangeAspect="1"/>
          </p:cNvPicPr>
          <p:nvPr/>
        </p:nvPicPr>
        <p:blipFill>
          <a:blip r:embed="rId1"/>
          <a:stretch>
            <a:fillRect/>
          </a:stretch>
        </p:blipFill>
        <p:spPr>
          <a:xfrm>
            <a:off x="2167890" y="2908300"/>
            <a:ext cx="7602220" cy="2047240"/>
          </a:xfrm>
          <a:prstGeom prst="rect">
            <a:avLst/>
          </a:prstGeom>
        </p:spPr>
      </p:pic>
      <p:sp>
        <p:nvSpPr>
          <p:cNvPr id="9" name="矩形 8"/>
          <p:cNvSpPr/>
          <p:nvPr/>
        </p:nvSpPr>
        <p:spPr>
          <a:xfrm>
            <a:off x="7800340" y="3931285"/>
            <a:ext cx="1656080" cy="294640"/>
          </a:xfrm>
          <a:prstGeom prst="rect">
            <a:avLst/>
          </a:prstGeom>
          <a:noFill/>
          <a:ln>
            <a:solidFill>
              <a:srgbClr val="C00000"/>
            </a:solidFill>
          </a:ln>
          <a:extLst>
            <a:ext uri="{909E8E84-426E-40DD-AFC4-6F175D3DCCD1}">
              <a14:hiddenFill xmlns:a14="http://schemas.microsoft.com/office/drawing/2010/main">
                <a:solidFill>
                  <a:schemeClr val="accent3"/>
                </a:solidFill>
              </a14:hiddenFill>
            </a:ext>
          </a:ex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Findings</a:t>
            </a:r>
            <a:endParaRPr lang="en-US" altLang="zh-CN" dirty="0"/>
          </a:p>
        </p:txBody>
      </p:sp>
      <p:pic>
        <p:nvPicPr>
          <p:cNvPr id="3" name="图片 2"/>
          <p:cNvPicPr>
            <a:picLocks noChangeAspect="1"/>
          </p:cNvPicPr>
          <p:nvPr/>
        </p:nvPicPr>
        <p:blipFill>
          <a:blip r:embed="rId1"/>
          <a:stretch>
            <a:fillRect/>
          </a:stretch>
        </p:blipFill>
        <p:spPr>
          <a:xfrm>
            <a:off x="3575050" y="1506220"/>
            <a:ext cx="7317740" cy="3580765"/>
          </a:xfrm>
          <a:prstGeom prst="rect">
            <a:avLst/>
          </a:prstGeom>
        </p:spPr>
      </p:pic>
      <p:pic>
        <p:nvPicPr>
          <p:cNvPr id="8" name="图片 7" descr="31393935333139393b31373432363132393bcafdd7d63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5040" y="2159000"/>
            <a:ext cx="1564640" cy="1564640"/>
          </a:xfrm>
          <a:prstGeom prst="rect">
            <a:avLst/>
          </a:prstGeom>
        </p:spPr>
      </p:pic>
      <p:grpSp>
        <p:nvGrpSpPr>
          <p:cNvPr id="11" name="组合 10"/>
          <p:cNvGrpSpPr/>
          <p:nvPr/>
        </p:nvGrpSpPr>
        <p:grpSpPr>
          <a:xfrm>
            <a:off x="1239520" y="5186680"/>
            <a:ext cx="9042400" cy="1158240"/>
            <a:chOff x="1952" y="8168"/>
            <a:chExt cx="14240" cy="1824"/>
          </a:xfrm>
        </p:grpSpPr>
        <p:sp>
          <p:nvSpPr>
            <p:cNvPr id="5" name="文本框 4"/>
            <p:cNvSpPr txBox="1"/>
            <p:nvPr/>
          </p:nvSpPr>
          <p:spPr>
            <a:xfrm>
              <a:off x="6592" y="9046"/>
              <a:ext cx="9600" cy="601"/>
            </a:xfrm>
            <a:prstGeom prst="rect">
              <a:avLst/>
            </a:prstGeom>
          </p:spPr>
          <p:txBody>
            <a:bodyPr vert="horz" wrap="square" lIns="0" tIns="12700" rIns="0" bIns="0" rtlCol="0" anchor="t">
              <a:spAutoFit/>
            </a:bodyPr>
            <a:p>
              <a:pPr marL="12700" lvl="0" algn="ctr">
                <a:spcBef>
                  <a:spcPts val="100"/>
                </a:spcBef>
                <a:buClrTx/>
                <a:buSzTx/>
                <a:buFontTx/>
              </a:pPr>
              <a:r>
                <a:rPr lang="en-US" altLang="zh-CN" sz="2400" b="1">
                  <a:latin typeface="微软雅黑" panose="020B0503020204020204" pitchFamily="34" charset="-122"/>
                  <a:ea typeface="微软雅黑" panose="020B0503020204020204" pitchFamily="34" charset="-122"/>
                  <a:cs typeface="等线" panose="02010600030101010101" pitchFamily="2" charset="-122"/>
                  <a:sym typeface="+mn-ea"/>
                </a:rPr>
                <a:t>Sibling classes and interface class fixes.</a:t>
              </a:r>
              <a:endParaRPr lang="en-US" altLang="zh-CN" sz="2400" b="1">
                <a:latin typeface="微软雅黑" panose="020B0503020204020204" pitchFamily="34" charset="-122"/>
                <a:ea typeface="微软雅黑" panose="020B0503020204020204" pitchFamily="34" charset="-122"/>
                <a:cs typeface="等线" panose="02010600030101010101" pitchFamily="2" charset="-122"/>
                <a:sym typeface="+mn-ea"/>
              </a:endParaRPr>
            </a:p>
          </p:txBody>
        </p:sp>
        <p:pic>
          <p:nvPicPr>
            <p:cNvPr id="10" name="图片 9" descr="31393935333139393b31373432363133303bcafdd7d632"/>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52" y="8168"/>
              <a:ext cx="1824" cy="1824"/>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Conclusion</a:t>
            </a:r>
            <a:endParaRPr lang="en-US" altLang="zh-CN" dirty="0"/>
          </a:p>
        </p:txBody>
      </p:sp>
      <p:sp>
        <p:nvSpPr>
          <p:cNvPr id="3" name="内容占位符 2" descr="7b0a202020202262756c6c6574223a20227b5c2263617465676f727949645c223a31303030352c5c2274656d706c61746549645c223a32303233313437337d220a7d0a"/>
          <p:cNvSpPr>
            <a:spLocks noGrp="1"/>
          </p:cNvSpPr>
          <p:nvPr>
            <p:ph idx="1"/>
          </p:nvPr>
        </p:nvSpPr>
        <p:spPr>
          <a:xfrm>
            <a:off x="609600" y="1600202"/>
            <a:ext cx="11232000" cy="4896000"/>
          </a:xfrm>
        </p:spPr>
        <p:txBody>
          <a:bodyPr/>
          <a:lstStyle/>
          <a:p>
            <a:pPr>
              <a:lnSpc>
                <a:spcPct val="160000"/>
              </a:lnSpc>
              <a:buFont typeface="Wingdings" panose="05000000000000000000" charset="0"/>
              <a:buBlip>
                <a:blip r:embed="rId1"/>
              </a:buBlip>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W</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e collected 167 CVEs，</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and 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hrough manual analysis, we</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found that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nearly </a:t>
            </a:r>
            <a:r>
              <a:rPr lang="zh-CN" altLang="en-US">
                <a:sym typeface="+mn-ea"/>
              </a:rPr>
              <a:t>7</a:t>
            </a:r>
            <a:r>
              <a:rPr lang="en-US" altLang="zh-CN">
                <a:sym typeface="+mn-ea"/>
              </a:rPr>
              <a:t>0</a:t>
            </a:r>
            <a:r>
              <a:rPr lang="zh-CN" altLang="en-US">
                <a:sym typeface="+mn-ea"/>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CVEs of NVD were</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inaccurate</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60000"/>
              </a:lnSpc>
              <a:buFont typeface="Wingdings" panose="05000000000000000000" charset="0"/>
              <a:buBlip>
                <a:blip r:embed="rId1"/>
              </a:buBlip>
            </a:pPr>
            <a:r>
              <a:rPr lang="en-US" altLang="zh-CN" u="sng" dirty="0">
                <a:latin typeface="微软雅黑" panose="020B0503020204020204" pitchFamily="34" charset="-122"/>
                <a:ea typeface="微软雅黑" panose="020B0503020204020204" pitchFamily="34" charset="-122"/>
                <a:cs typeface="微软雅黑" panose="020B0503020204020204" pitchFamily="34" charset="-122"/>
              </a:rPr>
              <a:t>https://github.com/sunSUNQ/VERJava_Dataset</a:t>
            </a:r>
            <a:endParaRPr lang="en-US" altLang="zh-CN" u="sng"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60000"/>
              </a:lnSpc>
              <a:buFont typeface="Wingdings" panose="05000000000000000000" charset="0"/>
              <a:buBlip>
                <a:blip r:embed="rId1"/>
              </a:buBlip>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Java patches have the characteristics of multi-function repair, multi-line repair and multi-branch management.</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60000"/>
              </a:lnSpc>
              <a:buFont typeface="Wingdings" panose="05000000000000000000" charset="0"/>
              <a:buBlip>
                <a:blip r:embed="rId1"/>
              </a:buBlip>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VERJava, which can accurately identify the range of vulnerable versions.</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60000"/>
              </a:lnSpc>
              <a:buFont typeface="Wingdings" panose="05000000000000000000" charset="0"/>
              <a:buBlip>
                <a:blip r:embed="rId1"/>
              </a:buBlip>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VERJava can significantly outperform the state-of-the-art approach V-SZZ.</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76300" y="1716405"/>
            <a:ext cx="10439400" cy="2355850"/>
          </a:xfrm>
        </p:spPr>
        <p:txBody>
          <a:bodyPr/>
          <a:p>
            <a:pPr algn="ctr">
              <a:lnSpc>
                <a:spcPct val="150000"/>
              </a:lnSpc>
            </a:pPr>
            <a:r>
              <a:rPr lang="en-US" altLang="zh-CN" sz="5400">
                <a:solidFill>
                  <a:schemeClr val="tx1"/>
                </a:solidFill>
              </a:rPr>
              <a:t>THANKS</a:t>
            </a:r>
            <a:br>
              <a:rPr lang="en-US" altLang="zh-CN" sz="5400">
                <a:solidFill>
                  <a:schemeClr val="tx1"/>
                </a:solidFill>
              </a:rPr>
            </a:br>
            <a:r>
              <a:rPr lang="en-US" altLang="zh-CN" sz="5400">
                <a:solidFill>
                  <a:schemeClr val="tx1"/>
                </a:solidFill>
              </a:rPr>
              <a:t>Q&amp;A</a:t>
            </a:r>
            <a:endParaRPr lang="en-US" altLang="zh-CN" sz="5400">
              <a:solidFill>
                <a:schemeClr val="tx1"/>
              </a:solidFill>
            </a:endParaRPr>
          </a:p>
        </p:txBody>
      </p:sp>
      <p:sp>
        <p:nvSpPr>
          <p:cNvPr id="3" name="副标题 2"/>
          <p:cNvSpPr>
            <a:spLocks noGrp="1"/>
          </p:cNvSpPr>
          <p:nvPr>
            <p:ph type="subTitle" idx="1"/>
          </p:nvPr>
        </p:nvSpPr>
        <p:spPr>
          <a:xfrm>
            <a:off x="1209675" y="4072255"/>
            <a:ext cx="9772650" cy="1632585"/>
          </a:xfrm>
        </p:spPr>
        <p:txBody>
          <a:bodyPr anchor="b">
            <a:noAutofit/>
          </a:bodyPr>
          <a:p>
            <a:pPr marL="0" indent="0" algn="ctr">
              <a:buNone/>
            </a:pPr>
            <a:r>
              <a:rPr lang="en-US" altLang="zh-CN" sz="2800" u="sng">
                <a:latin typeface="微软雅黑" panose="020B0503020204020204" pitchFamily="34" charset="-122"/>
                <a:ea typeface="微软雅黑" panose="020B0503020204020204" pitchFamily="34" charset="-122"/>
                <a:cs typeface="微软雅黑" panose="020B0503020204020204" pitchFamily="34" charset="-122"/>
              </a:rPr>
              <a:t>sunqing@iie.ac.cn</a:t>
            </a:r>
            <a:endParaRPr lang="en-US" altLang="zh-CN" sz="2800" u="sng">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微软雅黑" panose="020B0503020204020204" pitchFamily="34" charset="-122"/>
                <a:sym typeface="+mn-ea"/>
              </a:rPr>
              <a:t>State-of-the-art Approach</a:t>
            </a:r>
            <a:endParaRPr lang="en-US" altLang="zh-CN" dirty="0">
              <a:cs typeface="Times New Roman" panose="02020603050405020304" charset="0"/>
              <a:sym typeface="+mn-ea"/>
            </a:endParaRPr>
          </a:p>
        </p:txBody>
      </p:sp>
      <p:sp>
        <p:nvSpPr>
          <p:cNvPr id="9" name="箭头: 五边形 8"/>
          <p:cNvSpPr/>
          <p:nvPr/>
        </p:nvSpPr>
        <p:spPr>
          <a:xfrm>
            <a:off x="829310" y="1462405"/>
            <a:ext cx="5129530" cy="572770"/>
          </a:xfrm>
          <a:prstGeom prst="homePlate">
            <a:avLst/>
          </a:prstGeom>
          <a:solidFill>
            <a:srgbClr val="4472C4"/>
          </a:solidFill>
          <a:ln w="19050" cap="flat" cmpd="sng" algn="ctr">
            <a:solidFill>
              <a:sysClr val="window" lastClr="FFFFFF"/>
            </a:solidFill>
            <a:prstDash val="solid"/>
            <a:miter lim="800000"/>
          </a:ln>
          <a:effectLst/>
        </p:spPr>
        <p:txBody>
          <a:bodyPr rtlCol="0" anchor="ctr"/>
          <a:p>
            <a:pPr marL="0" marR="0" lvl="0" indent="0" algn="ctr" defTabSz="914400" eaLnBrk="1" fontAlgn="auto" latinLnBrk="0" hangingPunct="1">
              <a:lnSpc>
                <a:spcPct val="100000"/>
              </a:lnSpc>
              <a:spcBef>
                <a:spcPts val="0"/>
              </a:spcBef>
              <a:spcAft>
                <a:spcPts val="0"/>
              </a:spcAft>
              <a:buClrTx/>
              <a:buSzTx/>
              <a:buFontTx/>
              <a:buNone/>
              <a:defRPr/>
            </a:pPr>
            <a:r>
              <a:rPr lang="en-US" altLang="zh-CN" sz="2400" b="1" kern="0" noProof="0">
                <a:ln>
                  <a:noFill/>
                </a:ln>
                <a:solidFill>
                  <a:prstClr val="white"/>
                </a:solidFill>
                <a:effectLst/>
                <a:uLnTx/>
                <a:uFillTx/>
                <a:latin typeface="微软雅黑" panose="020B0503020204020204" pitchFamily="34" charset="-122"/>
                <a:ea typeface="微软雅黑" panose="020B0503020204020204" pitchFamily="34" charset="-122"/>
                <a:sym typeface="+mn-ea"/>
              </a:rPr>
              <a:t>Dynamic Analysis Approach</a:t>
            </a:r>
            <a:endParaRPr kumimoji="0" lang="en-US" altLang="zh-CN" sz="24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 name="箭头: V 形 9"/>
          <p:cNvSpPr/>
          <p:nvPr/>
        </p:nvSpPr>
        <p:spPr>
          <a:xfrm>
            <a:off x="6298565" y="1467485"/>
            <a:ext cx="4969510" cy="567690"/>
          </a:xfrm>
          <a:prstGeom prst="chevron">
            <a:avLst/>
          </a:prstGeom>
          <a:solidFill>
            <a:srgbClr val="4472C4"/>
          </a:solidFill>
          <a:ln w="19050" cap="flat" cmpd="sng" algn="ctr">
            <a:solidFill>
              <a:sysClr val="window" lastClr="FFFFFF"/>
            </a:solidFill>
            <a:prstDash val="solid"/>
            <a:miter lim="800000"/>
          </a:ln>
          <a:effectLst/>
        </p:spPr>
        <p:txBody>
          <a:bodyPr rtlCol="0" anchor="ctr"/>
          <a:p>
            <a:pPr marL="0" marR="0" lvl="0" indent="0" algn="ctr" defTabSz="914400" eaLnBrk="1" fontAlgn="auto" latinLnBrk="0" hangingPunct="1">
              <a:lnSpc>
                <a:spcPct val="100000"/>
              </a:lnSpc>
              <a:spcBef>
                <a:spcPts val="0"/>
              </a:spcBef>
              <a:spcAft>
                <a:spcPts val="0"/>
              </a:spcAft>
              <a:buClrTx/>
              <a:buSzTx/>
              <a:buFontTx/>
              <a:buNone/>
              <a:defRPr/>
            </a:pPr>
            <a:r>
              <a:rPr lang="en-US" altLang="zh-CN" sz="2400" b="1" kern="0" noProof="0">
                <a:ln>
                  <a:noFill/>
                </a:ln>
                <a:solidFill>
                  <a:prstClr val="white"/>
                </a:solidFill>
                <a:effectLst/>
                <a:uLnTx/>
                <a:uFillTx/>
                <a:latin typeface="微软雅黑" panose="020B0503020204020204" pitchFamily="34" charset="-122"/>
                <a:ea typeface="微软雅黑" panose="020B0503020204020204" pitchFamily="34" charset="-122"/>
                <a:sym typeface="+mn-ea"/>
              </a:rPr>
              <a:t>Static </a:t>
            </a:r>
            <a:r>
              <a:rPr lang="en-US" altLang="zh-CN" sz="2400" b="1" kern="0" noProof="0">
                <a:ln>
                  <a:noFill/>
                </a:ln>
                <a:solidFill>
                  <a:prstClr val="white"/>
                </a:solidFill>
                <a:effectLst/>
                <a:uLnTx/>
                <a:uFillTx/>
                <a:latin typeface="微软雅黑" panose="020B0503020204020204" pitchFamily="34" charset="-122"/>
                <a:ea typeface="微软雅黑" panose="020B0503020204020204" pitchFamily="34" charset="-122"/>
                <a:sym typeface="+mn-ea"/>
              </a:rPr>
              <a:t>A</a:t>
            </a:r>
            <a:r>
              <a:rPr lang="en-US" altLang="zh-CN" sz="2400" b="1" kern="0" noProof="0">
                <a:ln>
                  <a:noFill/>
                </a:ln>
                <a:solidFill>
                  <a:prstClr val="white"/>
                </a:solidFill>
                <a:effectLst/>
                <a:uLnTx/>
                <a:uFillTx/>
                <a:latin typeface="微软雅黑" panose="020B0503020204020204" pitchFamily="34" charset="-122"/>
                <a:ea typeface="微软雅黑" panose="020B0503020204020204" pitchFamily="34" charset="-122"/>
                <a:sym typeface="+mn-ea"/>
              </a:rPr>
              <a:t>nalysis Approach</a:t>
            </a:r>
            <a:r>
              <a:rPr lang="en-US" altLang="zh-CN" sz="2400" b="1" kern="0" noProof="0">
                <a:ln>
                  <a:noFill/>
                </a:ln>
                <a:solidFill>
                  <a:prstClr val="white"/>
                </a:solidFill>
                <a:effectLst/>
                <a:uLnTx/>
                <a:uFillTx/>
                <a:latin typeface="微软雅黑" panose="020B0503020204020204" pitchFamily="34" charset="-122"/>
                <a:ea typeface="微软雅黑" panose="020B0503020204020204" pitchFamily="34" charset="-122"/>
                <a:sym typeface="+mn-ea"/>
              </a:rPr>
              <a:t> </a:t>
            </a:r>
            <a:endParaRPr kumimoji="0" lang="en-US" altLang="zh-CN" sz="2400" b="1"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2" name="TextBox 76"/>
          <p:cNvSpPr txBox="1"/>
          <p:nvPr/>
        </p:nvSpPr>
        <p:spPr>
          <a:xfrm>
            <a:off x="6218555" y="2491740"/>
            <a:ext cx="5129530" cy="398780"/>
          </a:xfrm>
          <a:prstGeom prst="rect">
            <a:avLst/>
          </a:prstGeom>
          <a:noFill/>
        </p:spPr>
        <p:txBody>
          <a:bodyPr wrap="square" rtlCol="0">
            <a:spAutoFit/>
          </a:bodyPr>
          <a:p>
            <a:pPr marL="285750" indent="-285750">
              <a:buFont typeface="Wingdings" panose="05000000000000000000" pitchFamily="2" charset="2"/>
              <a:buChar char="Ø"/>
            </a:pPr>
            <a:r>
              <a:rPr lang="en-US" altLang="en-GB" sz="2000" b="1">
                <a:latin typeface="微软雅黑" panose="020B0503020204020204" pitchFamily="34" charset="-122"/>
                <a:ea typeface="微软雅黑" panose="020B0503020204020204" pitchFamily="34" charset="-122"/>
                <a:cs typeface="微软雅黑" panose="020B0503020204020204" pitchFamily="34" charset="-122"/>
              </a:rPr>
              <a:t>V-SZZ</a:t>
            </a:r>
            <a:r>
              <a:rPr lang="en-GB" sz="2000" b="1">
                <a:latin typeface="微软雅黑" panose="020B0503020204020204" pitchFamily="34" charset="-122"/>
                <a:ea typeface="微软雅黑" panose="020B0503020204020204" pitchFamily="34" charset="-122"/>
                <a:cs typeface="微软雅黑" panose="020B0503020204020204" pitchFamily="34" charset="-122"/>
              </a:rPr>
              <a:t>(</a:t>
            </a:r>
            <a:r>
              <a:rPr lang="en-US" altLang="en-GB" sz="2000" b="1">
                <a:latin typeface="微软雅黑" panose="020B0503020204020204" pitchFamily="34" charset="-122"/>
                <a:ea typeface="微软雅黑" panose="020B0503020204020204" pitchFamily="34" charset="-122"/>
                <a:cs typeface="微软雅黑" panose="020B0503020204020204" pitchFamily="34" charset="-122"/>
              </a:rPr>
              <a:t>ICSE</a:t>
            </a:r>
            <a:r>
              <a:rPr lang="en-GB" sz="2000" b="1">
                <a:latin typeface="微软雅黑" panose="020B0503020204020204" pitchFamily="34" charset="-122"/>
                <a:ea typeface="微软雅黑" panose="020B0503020204020204" pitchFamily="34" charset="-122"/>
                <a:cs typeface="微软雅黑" panose="020B0503020204020204" pitchFamily="34" charset="-122"/>
              </a:rPr>
              <a:t> </a:t>
            </a:r>
            <a:r>
              <a:rPr lang="en-US" altLang="en-GB" sz="2000" b="1">
                <a:latin typeface="微软雅黑" panose="020B0503020204020204" pitchFamily="34" charset="-122"/>
                <a:ea typeface="微软雅黑" panose="020B0503020204020204" pitchFamily="34" charset="-122"/>
                <a:cs typeface="微软雅黑" panose="020B0503020204020204" pitchFamily="34" charset="-122"/>
              </a:rPr>
              <a:t>2022</a:t>
            </a:r>
            <a:r>
              <a:rPr lang="en-GB" sz="20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1">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b="1">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6171565" y="3243580"/>
            <a:ext cx="5223510" cy="2312670"/>
          </a:xfrm>
          <a:prstGeom prst="rect">
            <a:avLst/>
          </a:prstGeom>
        </p:spPr>
      </p:pic>
      <p:sp>
        <p:nvSpPr>
          <p:cNvPr id="35" name="TextBox 76"/>
          <p:cNvSpPr txBox="1"/>
          <p:nvPr/>
        </p:nvSpPr>
        <p:spPr>
          <a:xfrm>
            <a:off x="829310" y="2520950"/>
            <a:ext cx="4969510" cy="337185"/>
          </a:xfrm>
          <a:prstGeom prst="rect">
            <a:avLst/>
          </a:prstGeom>
          <a:noFill/>
        </p:spPr>
        <p:txBody>
          <a:bodyPr wrap="square" rtlCol="0">
            <a:spAutoFit/>
          </a:bodyPr>
          <a:p>
            <a:pPr marL="285750" lvl="0" indent="-285750" algn="l">
              <a:buClrTx/>
              <a:buSzTx/>
              <a:buFont typeface="Wingdings" panose="05000000000000000000" pitchFamily="2" charset="2"/>
              <a:buChar char="Ø"/>
            </a:pPr>
            <a:r>
              <a:rPr lang="en-US" altLang="en-GB" sz="2000" b="1">
                <a:latin typeface="微软雅黑" panose="020B0503020204020204" pitchFamily="34" charset="-122"/>
                <a:ea typeface="微软雅黑" panose="020B0503020204020204" pitchFamily="34" charset="-122"/>
                <a:cs typeface="微软雅黑" panose="020B0503020204020204" pitchFamily="34" charset="-122"/>
                <a:sym typeface="+mn-ea"/>
              </a:rPr>
              <a:t>VULSCOPE(CCS 2021)</a:t>
            </a:r>
            <a:r>
              <a:rPr lang="en-US" altLang="en-GB" sz="2000" b="1">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en-GB" sz="2000" b="1">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30" name="组合 29"/>
          <p:cNvGrpSpPr/>
          <p:nvPr/>
        </p:nvGrpSpPr>
        <p:grpSpPr>
          <a:xfrm rot="0">
            <a:off x="1009650" y="3223260"/>
            <a:ext cx="4515485" cy="2419985"/>
            <a:chOff x="10399" y="5552"/>
            <a:chExt cx="7111" cy="3811"/>
          </a:xfrm>
        </p:grpSpPr>
        <p:pic>
          <p:nvPicPr>
            <p:cNvPr id="7" name="图片 6"/>
            <p:cNvPicPr>
              <a:picLocks noChangeAspect="1"/>
            </p:cNvPicPr>
            <p:nvPr/>
          </p:nvPicPr>
          <p:blipFill>
            <a:blip r:embed="rId2"/>
            <a:stretch>
              <a:fillRect/>
            </a:stretch>
          </p:blipFill>
          <p:spPr>
            <a:xfrm>
              <a:off x="10399" y="6057"/>
              <a:ext cx="1665" cy="828"/>
            </a:xfrm>
            <a:prstGeom prst="rect">
              <a:avLst/>
            </a:prstGeom>
          </p:spPr>
        </p:pic>
        <p:pic>
          <p:nvPicPr>
            <p:cNvPr id="13" name="图片 12"/>
            <p:cNvPicPr>
              <a:picLocks noChangeAspect="1"/>
            </p:cNvPicPr>
            <p:nvPr/>
          </p:nvPicPr>
          <p:blipFill>
            <a:blip r:embed="rId3"/>
            <a:stretch>
              <a:fillRect/>
            </a:stretch>
          </p:blipFill>
          <p:spPr>
            <a:xfrm>
              <a:off x="13306" y="5552"/>
              <a:ext cx="4203" cy="1210"/>
            </a:xfrm>
            <a:prstGeom prst="rect">
              <a:avLst/>
            </a:prstGeom>
          </p:spPr>
        </p:pic>
        <p:pic>
          <p:nvPicPr>
            <p:cNvPr id="18" name="图片 17"/>
            <p:cNvPicPr>
              <a:picLocks noChangeAspect="1"/>
            </p:cNvPicPr>
            <p:nvPr/>
          </p:nvPicPr>
          <p:blipFill>
            <a:blip r:embed="rId4"/>
            <a:stretch>
              <a:fillRect/>
            </a:stretch>
          </p:blipFill>
          <p:spPr>
            <a:xfrm>
              <a:off x="12438" y="7038"/>
              <a:ext cx="5071" cy="1418"/>
            </a:xfrm>
            <a:prstGeom prst="rect">
              <a:avLst/>
            </a:prstGeom>
          </p:spPr>
        </p:pic>
        <p:pic>
          <p:nvPicPr>
            <p:cNvPr id="19" name="图片 18"/>
            <p:cNvPicPr>
              <a:picLocks noChangeAspect="1"/>
            </p:cNvPicPr>
            <p:nvPr/>
          </p:nvPicPr>
          <p:blipFill>
            <a:blip r:embed="rId5"/>
            <a:stretch>
              <a:fillRect/>
            </a:stretch>
          </p:blipFill>
          <p:spPr>
            <a:xfrm>
              <a:off x="12438" y="8859"/>
              <a:ext cx="5072" cy="505"/>
            </a:xfrm>
            <a:prstGeom prst="rect">
              <a:avLst/>
            </a:prstGeom>
          </p:spPr>
        </p:pic>
        <p:pic>
          <p:nvPicPr>
            <p:cNvPr id="25" name="图片 24" descr="303b32303039333134353bbcfdcdb7"/>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384" y="6032"/>
              <a:ext cx="603" cy="603"/>
            </a:xfrm>
            <a:prstGeom prst="rect">
              <a:avLst/>
            </a:prstGeom>
          </p:spPr>
        </p:pic>
        <p:pic>
          <p:nvPicPr>
            <p:cNvPr id="26" name="图片 25" descr="303b32303039333134353bbcfdcdb7"/>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15233" y="6650"/>
              <a:ext cx="349" cy="603"/>
            </a:xfrm>
            <a:prstGeom prst="rect">
              <a:avLst/>
            </a:prstGeom>
          </p:spPr>
        </p:pic>
        <p:pic>
          <p:nvPicPr>
            <p:cNvPr id="27" name="图片 26" descr="303b32303039333134353bbcfdcdb7"/>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15244" y="8359"/>
              <a:ext cx="341" cy="589"/>
            </a:xfrm>
            <a:prstGeom prst="rect">
              <a:avLst/>
            </a:prstGeom>
          </p:spPr>
        </p:pic>
        <p:cxnSp>
          <p:nvCxnSpPr>
            <p:cNvPr id="29" name="肘形连接符 28"/>
            <p:cNvCxnSpPr>
              <a:stCxn id="19" idx="1"/>
              <a:endCxn id="7" idx="2"/>
            </p:cNvCxnSpPr>
            <p:nvPr/>
          </p:nvCxnSpPr>
          <p:spPr>
            <a:xfrm rot="10800000">
              <a:off x="11232" y="6884"/>
              <a:ext cx="1206" cy="2227"/>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a:t>
            </a:r>
            <a:endParaRPr lang="en-US" altLang="zh-CN" dirty="0"/>
          </a:p>
        </p:txBody>
      </p:sp>
      <p:sp>
        <p:nvSpPr>
          <p:cNvPr id="6" name="矩形 5"/>
          <p:cNvSpPr/>
          <p:nvPr/>
        </p:nvSpPr>
        <p:spPr>
          <a:xfrm>
            <a:off x="487680" y="1489075"/>
            <a:ext cx="10962640" cy="885190"/>
          </a:xfrm>
          <a:prstGeom prst="rect">
            <a:avLst/>
          </a:prstGeom>
        </p:spPr>
        <p:txBody>
          <a:bodyPr vert="horz" wrap="square" lIns="91440" tIns="45720" rIns="91440" bIns="45720" rtlCol="0" anchor="t">
            <a:normAutofit/>
          </a:bodyPr>
          <a:lstStyle/>
          <a:p>
            <a:pPr marL="228600" lvl="0" indent="-228600" algn="l">
              <a:lnSpc>
                <a:spcPct val="90000"/>
              </a:lnSpc>
              <a:spcBef>
                <a:spcPts val="1000"/>
              </a:spcBef>
              <a:buClrTx/>
              <a:buSzTx/>
              <a:buFont typeface="Arial" panose="020B0604020202020204" pitchFamily="34" charset="0"/>
              <a:buChar char="•"/>
            </a:pPr>
            <a:r>
              <a:rPr lang="en-US" altLang="zh-CN" sz="2800">
                <a:sym typeface="+mn-ea"/>
              </a:rPr>
              <a:t>O</a:t>
            </a:r>
            <a:r>
              <a:rPr lang="en-US" altLang="zh-CN" sz="2800">
                <a:sym typeface="+mn-ea"/>
              </a:rPr>
              <a:t>ur dataset contains seven real-world</a:t>
            </a:r>
            <a:r>
              <a:rPr lang="en-US" altLang="zh-CN" sz="2800">
                <a:sym typeface="+mn-ea"/>
              </a:rPr>
              <a:t> </a:t>
            </a:r>
            <a:r>
              <a:rPr lang="en-US" altLang="zh-CN" sz="2800">
                <a:sym typeface="+mn-ea"/>
              </a:rPr>
              <a:t>open-source Java projects, including 167 CVEs, and extracts</a:t>
            </a:r>
            <a:r>
              <a:rPr lang="en-US" altLang="zh-CN" sz="2800">
                <a:sym typeface="+mn-ea"/>
              </a:rPr>
              <a:t> </a:t>
            </a:r>
            <a:r>
              <a:rPr lang="en-US" altLang="zh-CN" sz="2800">
                <a:sym typeface="+mn-ea"/>
              </a:rPr>
              <a:t>344 patches from them</a:t>
            </a:r>
            <a:endParaRPr lang="en-US" altLang="zh-CN" sz="2800">
              <a:sym typeface="+mn-ea"/>
            </a:endParaRPr>
          </a:p>
        </p:txBody>
      </p:sp>
      <p:sp>
        <p:nvSpPr>
          <p:cNvPr id="7" name="文本框 6"/>
          <p:cNvSpPr txBox="1"/>
          <p:nvPr/>
        </p:nvSpPr>
        <p:spPr>
          <a:xfrm>
            <a:off x="406400" y="6230620"/>
            <a:ext cx="6096000" cy="337185"/>
          </a:xfrm>
          <a:prstGeom prst="rect">
            <a:avLst/>
          </a:prstGeom>
          <a:noFill/>
        </p:spPr>
        <p:txBody>
          <a:bodyPr wrap="square" rtlCol="0" anchor="t">
            <a:spAutoFit/>
          </a:bodyPr>
          <a:p>
            <a:r>
              <a:rPr lang="zh-CN" altLang="en-US" sz="1600"/>
              <a:t> </a:t>
            </a:r>
            <a:r>
              <a:rPr lang="en-US" altLang="zh-CN" sz="1600"/>
              <a:t>I</a:t>
            </a:r>
            <a:r>
              <a:rPr lang="zh-CN" altLang="en-US" sz="1600"/>
              <a:t>mprove V</a:t>
            </a:r>
            <a:r>
              <a:rPr lang="en-US" altLang="zh-CN" sz="1600"/>
              <a:t>-</a:t>
            </a:r>
            <a:r>
              <a:rPr lang="zh-CN" altLang="en-US" sz="1600"/>
              <a:t>SZZ (as∆V-SZZ) to remove 5-line limit</a:t>
            </a:r>
            <a:r>
              <a:rPr lang="en-US" altLang="zh-CN" sz="1600"/>
              <a:t>.</a:t>
            </a:r>
            <a:endParaRPr lang="en-US" altLang="zh-CN" sz="1600"/>
          </a:p>
        </p:txBody>
      </p:sp>
      <p:grpSp>
        <p:nvGrpSpPr>
          <p:cNvPr id="8" name="组合 7"/>
          <p:cNvGrpSpPr/>
          <p:nvPr/>
        </p:nvGrpSpPr>
        <p:grpSpPr>
          <a:xfrm>
            <a:off x="2570480" y="2374265"/>
            <a:ext cx="6621780" cy="3916680"/>
            <a:chOff x="768" y="3644"/>
            <a:chExt cx="10428" cy="6168"/>
          </a:xfrm>
        </p:grpSpPr>
        <p:pic>
          <p:nvPicPr>
            <p:cNvPr id="3" name="图片 2"/>
            <p:cNvPicPr>
              <a:picLocks noChangeAspect="1"/>
            </p:cNvPicPr>
            <p:nvPr/>
          </p:nvPicPr>
          <p:blipFill>
            <a:blip r:embed="rId1"/>
            <a:stretch>
              <a:fillRect/>
            </a:stretch>
          </p:blipFill>
          <p:spPr>
            <a:xfrm>
              <a:off x="768" y="3644"/>
              <a:ext cx="10428" cy="6168"/>
            </a:xfrm>
            <a:prstGeom prst="rect">
              <a:avLst/>
            </a:prstGeom>
          </p:spPr>
        </p:pic>
        <p:sp>
          <p:nvSpPr>
            <p:cNvPr id="5" name="矩形 4"/>
            <p:cNvSpPr/>
            <p:nvPr/>
          </p:nvSpPr>
          <p:spPr>
            <a:xfrm>
              <a:off x="8588" y="9200"/>
              <a:ext cx="2608" cy="464"/>
            </a:xfrm>
            <a:prstGeom prst="rect">
              <a:avLst/>
            </a:prstGeom>
            <a:noFill/>
            <a:ln>
              <a:solidFill>
                <a:srgbClr val="C00000"/>
              </a:solidFill>
            </a:ln>
            <a:extLst>
              <a:ext uri="{909E8E84-426E-40DD-AFC4-6F175D3DCCD1}">
                <a14:hiddenFill xmlns:a14="http://schemas.microsoft.com/office/drawing/2010/main">
                  <a:solidFill>
                    <a:schemeClr val="accent3"/>
                  </a:solidFill>
                </a14:hiddenFill>
              </a:ext>
            </a:ex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Motivation</a:t>
            </a:r>
            <a:endParaRPr lang="en-US" altLang="zh-CN" sz="3200" dirty="0"/>
          </a:p>
        </p:txBody>
      </p:sp>
      <p:pic>
        <p:nvPicPr>
          <p:cNvPr id="28" name="内容占位符 27" descr="截图20220921153700"/>
          <p:cNvPicPr>
            <a:picLocks noChangeAspect="1"/>
          </p:cNvPicPr>
          <p:nvPr>
            <p:ph idx="1"/>
          </p:nvPr>
        </p:nvPicPr>
        <p:blipFill>
          <a:blip r:embed="rId1"/>
          <a:stretch>
            <a:fillRect/>
          </a:stretch>
        </p:blipFill>
        <p:spPr>
          <a:xfrm>
            <a:off x="1277620" y="1600200"/>
            <a:ext cx="9637395" cy="4709160"/>
          </a:xfrm>
          <a:prstGeom prst="rect">
            <a:avLst/>
          </a:prstGeom>
        </p:spPr>
      </p:pic>
      <p:grpSp>
        <p:nvGrpSpPr>
          <p:cNvPr id="10" name="组合 9"/>
          <p:cNvGrpSpPr/>
          <p:nvPr/>
        </p:nvGrpSpPr>
        <p:grpSpPr>
          <a:xfrm rot="0">
            <a:off x="5227730" y="3302000"/>
            <a:ext cx="4841832" cy="770677"/>
            <a:chOff x="10946" y="7498"/>
            <a:chExt cx="7375" cy="1278"/>
          </a:xfrm>
        </p:grpSpPr>
        <p:sp>
          <p:nvSpPr>
            <p:cNvPr id="12" name="文本框 11"/>
            <p:cNvSpPr txBox="1"/>
            <p:nvPr/>
          </p:nvSpPr>
          <p:spPr>
            <a:xfrm>
              <a:off x="12064" y="7498"/>
              <a:ext cx="6257" cy="968"/>
            </a:xfrm>
            <a:prstGeom prst="rect">
              <a:avLst/>
            </a:prstGeom>
            <a:ln w="38100">
              <a:solidFill>
                <a:srgbClr val="C00000"/>
              </a:solidFill>
            </a:ln>
          </p:spPr>
          <p:style>
            <a:lnRef idx="2">
              <a:schemeClr val="accent1"/>
            </a:lnRef>
            <a:fillRef idx="1">
              <a:schemeClr val="lt1"/>
            </a:fillRef>
            <a:effectRef idx="0">
              <a:schemeClr val="accent1"/>
            </a:effectRef>
            <a:fontRef idx="minor">
              <a:schemeClr val="dk1"/>
            </a:fontRef>
          </p:style>
          <p:txBody>
            <a:bodyPr wrap="square" rtlCol="0" anchor="t">
              <a:spAutoFit/>
            </a:bodyPr>
            <a:p>
              <a:r>
                <a:rPr lang="en-US" altLang="zh-CN" sz="16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The accurate version information are</a:t>
              </a:r>
              <a:endParaRPr lang="zh-CN" altLang="en-US" sz="160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3.2.1-15，4.0.0-9，4.1.0-9，4.2.0-9</a:t>
              </a:r>
              <a:endParaRPr lang="zh-CN" altLang="en-US" sz="160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3" name="图片 12" descr="303b32303039333134313bbcfdcdb7"/>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0160000">
              <a:off x="10946" y="7691"/>
              <a:ext cx="1085" cy="1085"/>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nvSpPr>
        <p:spPr>
          <a:xfrm>
            <a:off x="609600" y="274638"/>
            <a:ext cx="10972800" cy="1143000"/>
          </a:xfrm>
          <a:prstGeom prst="rect">
            <a:avLst/>
          </a:prstGeom>
          <a:noFill/>
          <a:ln w="9525">
            <a:noFill/>
            <a:miter lim="800000"/>
          </a:ln>
        </p:spPr>
        <p:txBody>
          <a:bodyPr vert="horz" wrap="square" lIns="91440" tIns="45720" rIns="91440" bIns="45720" numCol="1" anchor="ctr" anchorCtr="0" compatLnSpc="1"/>
          <a:lstStyle>
            <a:lvl1pPr algn="l" rtl="0" eaLnBrk="1" fontAlgn="base" hangingPunct="1">
              <a:spcBef>
                <a:spcPct val="0"/>
              </a:spcBef>
              <a:spcAft>
                <a:spcPct val="0"/>
              </a:spcAft>
              <a:defRPr sz="2800" b="1" spc="75" baseline="0">
                <a:solidFill>
                  <a:srgbClr val="0070C0"/>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33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3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3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300">
                <a:solidFill>
                  <a:schemeClr val="tx2"/>
                </a:solidFill>
                <a:latin typeface="Arial" panose="020B0604020202020204" pitchFamily="34" charset="0"/>
                <a:ea typeface="宋体" panose="02010600030101010101" pitchFamily="2" charset="-122"/>
              </a:defRPr>
            </a:lvl5pPr>
            <a:lvl6pPr marL="342900" algn="ctr" rtl="0" eaLnBrk="1" fontAlgn="base" hangingPunct="1">
              <a:spcBef>
                <a:spcPct val="0"/>
              </a:spcBef>
              <a:spcAft>
                <a:spcPct val="0"/>
              </a:spcAft>
              <a:defRPr sz="3300">
                <a:solidFill>
                  <a:schemeClr val="tx2"/>
                </a:solidFill>
                <a:latin typeface="Arial" panose="020B0604020202020204" pitchFamily="34" charset="0"/>
                <a:ea typeface="宋体" panose="02010600030101010101" pitchFamily="2" charset="-122"/>
              </a:defRPr>
            </a:lvl6pPr>
            <a:lvl7pPr marL="685800" algn="ctr" rtl="0" eaLnBrk="1" fontAlgn="base" hangingPunct="1">
              <a:spcBef>
                <a:spcPct val="0"/>
              </a:spcBef>
              <a:spcAft>
                <a:spcPct val="0"/>
              </a:spcAft>
              <a:defRPr sz="3300">
                <a:solidFill>
                  <a:schemeClr val="tx2"/>
                </a:solidFill>
                <a:latin typeface="Arial" panose="020B0604020202020204" pitchFamily="34" charset="0"/>
                <a:ea typeface="宋体" panose="02010600030101010101" pitchFamily="2" charset="-122"/>
              </a:defRPr>
            </a:lvl7pPr>
            <a:lvl8pPr marL="1028700" algn="ctr" rtl="0" eaLnBrk="1" fontAlgn="base" hangingPunct="1">
              <a:spcBef>
                <a:spcPct val="0"/>
              </a:spcBef>
              <a:spcAft>
                <a:spcPct val="0"/>
              </a:spcAft>
              <a:defRPr sz="3300">
                <a:solidFill>
                  <a:schemeClr val="tx2"/>
                </a:solidFill>
                <a:latin typeface="Arial" panose="020B0604020202020204" pitchFamily="34" charset="0"/>
                <a:ea typeface="宋体" panose="02010600030101010101" pitchFamily="2" charset="-122"/>
              </a:defRPr>
            </a:lvl8pPr>
            <a:lvl9pPr marL="1371600" algn="ctr" rtl="0" eaLnBrk="1" fontAlgn="base" hangingPunct="1">
              <a:spcBef>
                <a:spcPct val="0"/>
              </a:spcBef>
              <a:spcAft>
                <a:spcPct val="0"/>
              </a:spcAft>
              <a:defRPr sz="3300">
                <a:solidFill>
                  <a:schemeClr val="tx2"/>
                </a:solidFill>
                <a:latin typeface="Arial" panose="020B0604020202020204" pitchFamily="34" charset="0"/>
                <a:ea typeface="宋体" panose="02010600030101010101" pitchFamily="2" charset="-122"/>
              </a:defRPr>
            </a:lvl9pPr>
          </a:lstStyle>
          <a:p>
            <a:r>
              <a:rPr lang="en-US" altLang="zh-CN" sz="3200" dirty="0"/>
              <a:t>Motivation</a:t>
            </a:r>
            <a:endParaRPr lang="en-US" altLang="zh-CN" sz="3200" dirty="0"/>
          </a:p>
        </p:txBody>
      </p:sp>
      <p:grpSp>
        <p:nvGrpSpPr>
          <p:cNvPr id="26" name="组合 25"/>
          <p:cNvGrpSpPr/>
          <p:nvPr/>
        </p:nvGrpSpPr>
        <p:grpSpPr>
          <a:xfrm>
            <a:off x="1576705" y="4302760"/>
            <a:ext cx="8692515" cy="1838325"/>
            <a:chOff x="2483" y="6776"/>
            <a:chExt cx="13689" cy="2895"/>
          </a:xfrm>
        </p:grpSpPr>
        <p:grpSp>
          <p:nvGrpSpPr>
            <p:cNvPr id="13" name="组合 12"/>
            <p:cNvGrpSpPr/>
            <p:nvPr/>
          </p:nvGrpSpPr>
          <p:grpSpPr>
            <a:xfrm>
              <a:off x="14406" y="6783"/>
              <a:ext cx="1766" cy="2621"/>
              <a:chOff x="11411" y="4880"/>
              <a:chExt cx="1766" cy="2621"/>
            </a:xfrm>
          </p:grpSpPr>
          <p:pic>
            <p:nvPicPr>
              <p:cNvPr id="3" name="图片 2" descr="32303236333539383b32303236353131313bcdc5b6d3b0b2c8ab"/>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1575" y="4880"/>
                <a:ext cx="1440" cy="1440"/>
              </a:xfrm>
              <a:prstGeom prst="rect">
                <a:avLst/>
              </a:prstGeom>
            </p:spPr>
          </p:pic>
          <p:sp>
            <p:nvSpPr>
              <p:cNvPr id="8" name="object 8"/>
              <p:cNvSpPr txBox="1"/>
              <p:nvPr/>
            </p:nvSpPr>
            <p:spPr>
              <a:xfrm>
                <a:off x="11411" y="6595"/>
                <a:ext cx="1767" cy="906"/>
              </a:xfrm>
              <a:prstGeom prst="rect">
                <a:avLst/>
              </a:prstGeom>
            </p:spPr>
            <p:txBody>
              <a:bodyPr vert="horz" wrap="square" lIns="0" tIns="12700" rIns="0" bIns="0" rtlCol="0">
                <a:spAutoFit/>
              </a:bodyPr>
              <a:p>
                <a:pPr marL="65405" algn="ctr">
                  <a:lnSpc>
                    <a:spcPct val="100000"/>
                  </a:lnSpc>
                  <a:spcBef>
                    <a:spcPts val="100"/>
                  </a:spcBef>
                </a:pPr>
                <a:r>
                  <a:rPr sz="1800" spc="-5" dirty="0">
                    <a:latin typeface="Comic Sans MS" panose="030F0702030302020204"/>
                    <a:cs typeface="Comic Sans MS" panose="030F0702030302020204"/>
                  </a:rPr>
                  <a:t>Security</a:t>
                </a:r>
                <a:endParaRPr sz="1800">
                  <a:latin typeface="Comic Sans MS" panose="030F0702030302020204"/>
                  <a:cs typeface="Comic Sans MS" panose="030F0702030302020204"/>
                </a:endParaRPr>
              </a:p>
              <a:p>
                <a:pPr marL="12700" algn="ctr">
                  <a:lnSpc>
                    <a:spcPct val="100000"/>
                  </a:lnSpc>
                  <a:spcBef>
                    <a:spcPts val="5"/>
                  </a:spcBef>
                </a:pPr>
                <a:r>
                  <a:rPr sz="1800" spc="-5" dirty="0">
                    <a:latin typeface="Comic Sans MS" panose="030F0702030302020204"/>
                    <a:cs typeface="Comic Sans MS" panose="030F0702030302020204"/>
                  </a:rPr>
                  <a:t>Companies</a:t>
                </a:r>
                <a:endParaRPr sz="1800">
                  <a:latin typeface="Comic Sans MS" panose="030F0702030302020204"/>
                  <a:cs typeface="Comic Sans MS" panose="030F0702030302020204"/>
                </a:endParaRPr>
              </a:p>
            </p:txBody>
          </p:sp>
        </p:grpSp>
        <p:grpSp>
          <p:nvGrpSpPr>
            <p:cNvPr id="14" name="组合 13"/>
            <p:cNvGrpSpPr/>
            <p:nvPr/>
          </p:nvGrpSpPr>
          <p:grpSpPr>
            <a:xfrm>
              <a:off x="10854" y="6839"/>
              <a:ext cx="1766" cy="2396"/>
              <a:chOff x="7819" y="4880"/>
              <a:chExt cx="1766" cy="2396"/>
            </a:xfrm>
          </p:grpSpPr>
          <p:pic>
            <p:nvPicPr>
              <p:cNvPr id="4" name="图片 3" descr="303b32313537393534393bd3c3bba7"/>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82" y="4880"/>
                <a:ext cx="1440" cy="1440"/>
              </a:xfrm>
              <a:prstGeom prst="rect">
                <a:avLst/>
              </a:prstGeom>
            </p:spPr>
          </p:pic>
          <p:sp>
            <p:nvSpPr>
              <p:cNvPr id="5" name="object 8"/>
              <p:cNvSpPr txBox="1"/>
              <p:nvPr/>
            </p:nvSpPr>
            <p:spPr>
              <a:xfrm>
                <a:off x="7819" y="6820"/>
                <a:ext cx="1767" cy="456"/>
              </a:xfrm>
              <a:prstGeom prst="rect">
                <a:avLst/>
              </a:prstGeom>
            </p:spPr>
            <p:txBody>
              <a:bodyPr vert="horz" wrap="square" lIns="0" tIns="12700" rIns="0" bIns="0" rtlCol="0">
                <a:spAutoFit/>
              </a:bodyPr>
              <a:p>
                <a:pPr marL="65405" algn="ctr">
                  <a:lnSpc>
                    <a:spcPct val="100000"/>
                  </a:lnSpc>
                  <a:spcBef>
                    <a:spcPts val="100"/>
                  </a:spcBef>
                </a:pPr>
                <a:r>
                  <a:rPr lang="en-US" sz="1800" spc="-5" dirty="0">
                    <a:latin typeface="Comic Sans MS" panose="030F0702030302020204"/>
                    <a:cs typeface="Comic Sans MS" panose="030F0702030302020204"/>
                  </a:rPr>
                  <a:t>Users</a:t>
                </a:r>
                <a:endParaRPr lang="en-US" sz="1800">
                  <a:latin typeface="Comic Sans MS" panose="030F0702030302020204"/>
                  <a:cs typeface="Comic Sans MS" panose="030F0702030302020204"/>
                </a:endParaRPr>
              </a:p>
            </p:txBody>
          </p:sp>
        </p:grpSp>
        <p:grpSp>
          <p:nvGrpSpPr>
            <p:cNvPr id="10" name="组合 9"/>
            <p:cNvGrpSpPr/>
            <p:nvPr/>
          </p:nvGrpSpPr>
          <p:grpSpPr>
            <a:xfrm>
              <a:off x="2483" y="6776"/>
              <a:ext cx="2868" cy="1455"/>
              <a:chOff x="2432" y="5140"/>
              <a:chExt cx="2868" cy="1455"/>
            </a:xfrm>
            <a:solidFill>
              <a:srgbClr val="0070C0"/>
            </a:solidFill>
          </p:grpSpPr>
          <p:pic>
            <p:nvPicPr>
              <p:cNvPr id="6" name="图片 5" descr="32313630303836373b32313630303833383bcad5b7d1d4b1"/>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432" y="5155"/>
                <a:ext cx="1440" cy="1440"/>
              </a:xfrm>
              <a:prstGeom prst="rect">
                <a:avLst/>
              </a:prstGeom>
            </p:spPr>
          </p:pic>
          <p:pic>
            <p:nvPicPr>
              <p:cNvPr id="7" name="图片 6" descr="32313535353630333b32313535353539323bbcbccaf5d4b1"/>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60" y="5140"/>
                <a:ext cx="1440" cy="1440"/>
              </a:xfrm>
              <a:prstGeom prst="rect">
                <a:avLst/>
              </a:prstGeom>
            </p:spPr>
          </p:pic>
        </p:grpSp>
        <p:sp>
          <p:nvSpPr>
            <p:cNvPr id="9" name="object 8"/>
            <p:cNvSpPr txBox="1"/>
            <p:nvPr/>
          </p:nvSpPr>
          <p:spPr>
            <a:xfrm>
              <a:off x="2703" y="8561"/>
              <a:ext cx="2392" cy="892"/>
            </a:xfrm>
            <a:prstGeom prst="rect">
              <a:avLst/>
            </a:prstGeom>
          </p:spPr>
          <p:txBody>
            <a:bodyPr vert="horz" wrap="square" lIns="0" tIns="12700" rIns="0" bIns="0" rtlCol="0">
              <a:spAutoFit/>
            </a:bodyPr>
            <a:p>
              <a:pPr marL="65405" algn="ctr">
                <a:lnSpc>
                  <a:spcPct val="100000"/>
                </a:lnSpc>
                <a:spcBef>
                  <a:spcPts val="100"/>
                </a:spcBef>
              </a:pPr>
              <a:r>
                <a:rPr spc="-5" dirty="0">
                  <a:latin typeface="Comic Sans MS" panose="030F0702030302020204"/>
                  <a:cs typeface="Comic Sans MS" panose="030F0702030302020204"/>
                  <a:sym typeface="+mn-ea"/>
                </a:rPr>
                <a:t>Security</a:t>
              </a:r>
              <a:r>
                <a:rPr lang="en-US" sz="1800" spc="-5" dirty="0">
                  <a:latin typeface="Comic Sans MS" panose="030F0702030302020204"/>
                  <a:cs typeface="Comic Sans MS" panose="030F0702030302020204"/>
                </a:rPr>
                <a:t> Analyst</a:t>
              </a:r>
              <a:endParaRPr lang="en-US" sz="1800" spc="-5" dirty="0">
                <a:latin typeface="Comic Sans MS" panose="030F0702030302020204"/>
                <a:cs typeface="Comic Sans MS" panose="030F0702030302020204"/>
              </a:endParaRPr>
            </a:p>
          </p:txBody>
        </p:sp>
        <p:grpSp>
          <p:nvGrpSpPr>
            <p:cNvPr id="17" name="组合 16"/>
            <p:cNvGrpSpPr/>
            <p:nvPr/>
          </p:nvGrpSpPr>
          <p:grpSpPr>
            <a:xfrm>
              <a:off x="7122" y="6839"/>
              <a:ext cx="2065" cy="2832"/>
              <a:chOff x="5324" y="4936"/>
              <a:chExt cx="2065" cy="2832"/>
            </a:xfrm>
          </p:grpSpPr>
          <p:pic>
            <p:nvPicPr>
              <p:cNvPr id="15" name="图片 14" descr="343435383036303b343533323436353bd7a8bcd2b4f2b7d6"/>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666" y="4936"/>
                <a:ext cx="1440" cy="1440"/>
              </a:xfrm>
              <a:prstGeom prst="rect">
                <a:avLst/>
              </a:prstGeom>
            </p:spPr>
          </p:pic>
          <p:sp>
            <p:nvSpPr>
              <p:cNvPr id="16" name="object 8"/>
              <p:cNvSpPr txBox="1"/>
              <p:nvPr/>
            </p:nvSpPr>
            <p:spPr>
              <a:xfrm>
                <a:off x="5324" y="6876"/>
                <a:ext cx="2065" cy="892"/>
              </a:xfrm>
              <a:prstGeom prst="rect">
                <a:avLst/>
              </a:prstGeom>
            </p:spPr>
            <p:txBody>
              <a:bodyPr vert="horz" wrap="square" lIns="0" tIns="12700" rIns="0" bIns="0" rtlCol="0">
                <a:spAutoFit/>
              </a:bodyPr>
              <a:p>
                <a:pPr marL="65405" algn="ctr">
                  <a:lnSpc>
                    <a:spcPct val="100000"/>
                  </a:lnSpc>
                  <a:spcBef>
                    <a:spcPts val="100"/>
                  </a:spcBef>
                </a:pPr>
                <a:r>
                  <a:rPr lang="en-US" sz="1800" spc="-5" dirty="0">
                    <a:latin typeface="Comic Sans MS" panose="030F0702030302020204"/>
                    <a:cs typeface="Comic Sans MS" panose="030F0702030302020204"/>
                  </a:rPr>
                  <a:t>Researcher</a:t>
                </a:r>
                <a:endParaRPr lang="en-US" sz="1800" spc="-5" dirty="0">
                  <a:latin typeface="Comic Sans MS" panose="030F0702030302020204"/>
                  <a:cs typeface="Comic Sans MS" panose="030F0702030302020204"/>
                </a:endParaRPr>
              </a:p>
            </p:txBody>
          </p:sp>
        </p:grpSp>
      </p:grpSp>
      <p:grpSp>
        <p:nvGrpSpPr>
          <p:cNvPr id="29" name="组合 28"/>
          <p:cNvGrpSpPr/>
          <p:nvPr/>
        </p:nvGrpSpPr>
        <p:grpSpPr>
          <a:xfrm>
            <a:off x="2525395" y="1495425"/>
            <a:ext cx="7053580" cy="2678430"/>
            <a:chOff x="3977" y="2355"/>
            <a:chExt cx="11108" cy="4218"/>
          </a:xfrm>
        </p:grpSpPr>
        <p:grpSp>
          <p:nvGrpSpPr>
            <p:cNvPr id="27" name="组合 26"/>
            <p:cNvGrpSpPr/>
            <p:nvPr/>
          </p:nvGrpSpPr>
          <p:grpSpPr>
            <a:xfrm>
              <a:off x="3977" y="2355"/>
              <a:ext cx="11109" cy="4218"/>
              <a:chOff x="3977" y="2355"/>
              <a:chExt cx="11109" cy="4218"/>
            </a:xfrm>
          </p:grpSpPr>
          <p:grpSp>
            <p:nvGrpSpPr>
              <p:cNvPr id="20" name="组合 19"/>
              <p:cNvGrpSpPr/>
              <p:nvPr/>
            </p:nvGrpSpPr>
            <p:grpSpPr>
              <a:xfrm>
                <a:off x="8664" y="2355"/>
                <a:ext cx="1440" cy="1440"/>
                <a:chOff x="8664" y="2355"/>
                <a:chExt cx="1440" cy="1440"/>
              </a:xfrm>
            </p:grpSpPr>
            <p:pic>
              <p:nvPicPr>
                <p:cNvPr id="18" name="图片 17" descr="32313536313430323b32313536313430313bb4edcef3"/>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64" y="2355"/>
                  <a:ext cx="1440" cy="1440"/>
                </a:xfrm>
                <a:prstGeom prst="rect">
                  <a:avLst/>
                </a:prstGeom>
              </p:spPr>
            </p:pic>
            <p:pic>
              <p:nvPicPr>
                <p:cNvPr id="19" name="图片 18" descr="32303235303832393b32303235333636353bb4edcef3"/>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198" y="2719"/>
                  <a:ext cx="372" cy="372"/>
                </a:xfrm>
                <a:prstGeom prst="rect">
                  <a:avLst/>
                </a:prstGeom>
              </p:spPr>
            </p:pic>
          </p:grpSp>
          <p:cxnSp>
            <p:nvCxnSpPr>
              <p:cNvPr id="22" name="直接箭头连接符 21"/>
              <p:cNvCxnSpPr/>
              <p:nvPr/>
            </p:nvCxnSpPr>
            <p:spPr>
              <a:xfrm>
                <a:off x="10222" y="4018"/>
                <a:ext cx="4864" cy="2350"/>
              </a:xfrm>
              <a:prstGeom prst="straightConnector1">
                <a:avLst/>
              </a:prstGeom>
              <a:ln w="25400">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9624" y="4039"/>
                <a:ext cx="2020" cy="2535"/>
              </a:xfrm>
              <a:prstGeom prst="straightConnector1">
                <a:avLst/>
              </a:prstGeom>
              <a:ln w="25400">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8140" y="4080"/>
                <a:ext cx="948" cy="2473"/>
              </a:xfrm>
              <a:prstGeom prst="straightConnector1">
                <a:avLst/>
              </a:prstGeom>
              <a:ln w="25400">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3977" y="3936"/>
                <a:ext cx="4287" cy="2617"/>
              </a:xfrm>
              <a:prstGeom prst="straightConnector1">
                <a:avLst/>
              </a:prstGeom>
              <a:ln w="25400">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grpSp>
        <p:sp>
          <p:nvSpPr>
            <p:cNvPr id="28" name="object 8"/>
            <p:cNvSpPr txBox="1"/>
            <p:nvPr/>
          </p:nvSpPr>
          <p:spPr>
            <a:xfrm>
              <a:off x="10383" y="2655"/>
              <a:ext cx="2392" cy="892"/>
            </a:xfrm>
            <a:prstGeom prst="rect">
              <a:avLst/>
            </a:prstGeom>
          </p:spPr>
          <p:txBody>
            <a:bodyPr vert="horz" wrap="square" lIns="0" tIns="12700" rIns="0" bIns="0" rtlCol="0">
              <a:spAutoFit/>
            </a:bodyPr>
            <a:p>
              <a:pPr marL="65405" algn="ctr">
                <a:lnSpc>
                  <a:spcPct val="100000"/>
                </a:lnSpc>
                <a:spcBef>
                  <a:spcPts val="100"/>
                </a:spcBef>
              </a:pPr>
              <a:r>
                <a:rPr lang="en-US" spc="-5" dirty="0">
                  <a:solidFill>
                    <a:srgbClr val="C00000"/>
                  </a:solidFill>
                  <a:latin typeface="Comic Sans MS" panose="030F0702030302020204"/>
                  <a:cs typeface="Comic Sans MS" panose="030F0702030302020204"/>
                  <a:sym typeface="+mn-ea"/>
                </a:rPr>
                <a:t>Wrong Messages</a:t>
              </a:r>
              <a:endParaRPr lang="en-US" sz="1800" spc="-5" dirty="0">
                <a:solidFill>
                  <a:srgbClr val="C00000"/>
                </a:solidFill>
                <a:latin typeface="Comic Sans MS" panose="030F0702030302020204"/>
                <a:cs typeface="Comic Sans MS" panose="030F0702030302020204"/>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Challenge-I: </a:t>
            </a:r>
            <a:r>
              <a:rPr lang="en-US">
                <a:sym typeface="+mn-ea"/>
              </a:rPr>
              <a:t>C</a:t>
            </a:r>
            <a:r>
              <a:rPr>
                <a:sym typeface="+mn-ea"/>
              </a:rPr>
              <a:t>ode </a:t>
            </a:r>
            <a:r>
              <a:rPr lang="en-US">
                <a:sym typeface="+mn-ea"/>
              </a:rPr>
              <a:t>E</a:t>
            </a:r>
            <a:r>
              <a:rPr>
                <a:sym typeface="+mn-ea"/>
              </a:rPr>
              <a:t>volution </a:t>
            </a:r>
            <a:r>
              <a:rPr lang="en-US">
                <a:sym typeface="+mn-ea"/>
              </a:rPr>
              <a:t>P</a:t>
            </a:r>
            <a:r>
              <a:rPr>
                <a:sym typeface="+mn-ea"/>
              </a:rPr>
              <a:t>rocessing</a:t>
            </a:r>
            <a:endParaRPr lang="en-US" altLang="zh-CN" dirty="0">
              <a:cs typeface="Times New Roman" panose="02020603050405020304" charset="0"/>
              <a:sym typeface="+mn-ea"/>
            </a:endParaRPr>
          </a:p>
        </p:txBody>
      </p:sp>
      <p:grpSp>
        <p:nvGrpSpPr>
          <p:cNvPr id="19" name="组合 18"/>
          <p:cNvGrpSpPr/>
          <p:nvPr/>
        </p:nvGrpSpPr>
        <p:grpSpPr>
          <a:xfrm>
            <a:off x="392430" y="2134870"/>
            <a:ext cx="11088370" cy="3696970"/>
            <a:chOff x="618" y="3362"/>
            <a:chExt cx="17462" cy="5822"/>
          </a:xfrm>
        </p:grpSpPr>
        <p:grpSp>
          <p:nvGrpSpPr>
            <p:cNvPr id="3" name="组合 2"/>
            <p:cNvGrpSpPr/>
            <p:nvPr/>
          </p:nvGrpSpPr>
          <p:grpSpPr>
            <a:xfrm>
              <a:off x="618" y="3362"/>
              <a:ext cx="17462" cy="5822"/>
              <a:chOff x="372" y="4450"/>
              <a:chExt cx="17462" cy="5822"/>
            </a:xfrm>
          </p:grpSpPr>
          <p:sp>
            <p:nvSpPr>
              <p:cNvPr id="7" name="文本框 11"/>
              <p:cNvSpPr txBox="1"/>
              <p:nvPr/>
            </p:nvSpPr>
            <p:spPr>
              <a:xfrm>
                <a:off x="793" y="4450"/>
                <a:ext cx="7152" cy="5087"/>
              </a:xfrm>
              <a:prstGeom prst="rect">
                <a:avLst/>
              </a:prstGeom>
              <a:solidFill>
                <a:schemeClr val="accent3">
                  <a:lumMod val="95000"/>
                </a:schemeClr>
              </a:solidFill>
              <a:ln w="19050">
                <a:solidFill>
                  <a:schemeClr val="tx1"/>
                </a:solidFill>
              </a:ln>
            </p:spPr>
            <p:txBody>
              <a:bodyPr wrap="square">
                <a:spAutoFit/>
              </a:bodyPr>
              <a:p>
                <a:r>
                  <a:rPr sz="1200" b="1">
                    <a:latin typeface="Consolas" panose="020B0609020204030204" pitchFamily="49" charset="0"/>
                  </a:rPr>
                  <a:t>// commit 2235894210c75f624a3d0cd60bfb0434a20a18bf</a:t>
                </a:r>
                <a:endParaRPr sz="1200" b="1">
                  <a:latin typeface="Consolas" panose="020B0609020204030204" pitchFamily="49" charset="0"/>
                </a:endParaRPr>
              </a:p>
              <a:p>
                <a:r>
                  <a:rPr lang="en-US" sz="1200" b="1">
                    <a:latin typeface="Consolas" panose="020B0609020204030204" pitchFamily="49" charset="0"/>
                  </a:rPr>
                  <a:t>// fix in version 2.9.4</a:t>
                </a:r>
                <a:endParaRPr sz="1200" b="1">
                  <a:latin typeface="Consolas" panose="020B0609020204030204" pitchFamily="49" charset="0"/>
                </a:endParaRPr>
              </a:p>
              <a:p>
                <a:r>
                  <a:rPr sz="1200" b="1">
                    <a:solidFill>
                      <a:srgbClr val="0070C0"/>
                    </a:solidFill>
                    <a:latin typeface="Consolas" panose="020B0609020204030204" pitchFamily="49" charset="0"/>
                  </a:rPr>
                  <a:t>-- /src/.../impl/SubTypeValidator.java</a:t>
                </a:r>
                <a:endParaRPr sz="1200" b="1">
                  <a:solidFill>
                    <a:srgbClr val="0070C0"/>
                  </a:solidFill>
                  <a:latin typeface="Consolas" panose="020B0609020204030204" pitchFamily="49" charset="0"/>
                </a:endParaRPr>
              </a:p>
              <a:p>
                <a:r>
                  <a:rPr sz="1200" b="1">
                    <a:solidFill>
                      <a:srgbClr val="0070C0"/>
                    </a:solidFill>
                    <a:latin typeface="Consolas" panose="020B0609020204030204" pitchFamily="49" charset="0"/>
                  </a:rPr>
                  <a:t>@@ -0,0 +1,98 @@</a:t>
                </a:r>
                <a:endParaRPr sz="1200" b="1">
                  <a:solidFill>
                    <a:srgbClr val="0070C0"/>
                  </a:solidFill>
                  <a:latin typeface="Consolas" panose="020B0609020204030204" pitchFamily="49" charset="0"/>
                </a:endParaRPr>
              </a:p>
              <a:p>
                <a:r>
                  <a:rPr sz="1200" b="1">
                    <a:latin typeface="Consolas" panose="020B0609020204030204" pitchFamily="49" charset="0"/>
                  </a:rPr>
                  <a:t>...</a:t>
                </a:r>
                <a:endParaRPr sz="1200" b="1">
                  <a:latin typeface="Consolas" panose="020B0609020204030204" pitchFamily="49" charset="0"/>
                </a:endParaRPr>
              </a:p>
              <a:p>
                <a:r>
                  <a:rPr sz="1200" b="1">
                    <a:solidFill>
                      <a:srgbClr val="00B050"/>
                    </a:solidFill>
                    <a:latin typeface="Consolas" panose="020B0609020204030204" pitchFamily="49" charset="0"/>
                  </a:rPr>
                  <a:t>+ </a:t>
                </a:r>
                <a:r>
                  <a:rPr sz="1200" b="1">
                    <a:solidFill>
                      <a:srgbClr val="C00000"/>
                    </a:solidFill>
                    <a:latin typeface="Consolas" panose="020B0609020204030204" pitchFamily="49" charset="0"/>
                  </a:rPr>
                  <a:t>if </a:t>
                </a:r>
                <a:r>
                  <a:rPr sz="1200" b="1">
                    <a:solidFill>
                      <a:srgbClr val="00B050"/>
                    </a:solidFill>
                    <a:latin typeface="Consolas" panose="020B0609020204030204" pitchFamily="49" charset="0"/>
                  </a:rPr>
                  <a:t>(full.startsWith(PREFIX_STRING)) { </a:t>
                </a:r>
                <a:endParaRPr sz="1200" b="1">
                  <a:solidFill>
                    <a:srgbClr val="00B050"/>
                  </a:solidFill>
                  <a:latin typeface="Consolas" panose="020B0609020204030204" pitchFamily="49" charset="0"/>
                </a:endParaRPr>
              </a:p>
              <a:p>
                <a:r>
                  <a:rPr sz="1200" b="1">
                    <a:solidFill>
                      <a:srgbClr val="00B050"/>
                    </a:solidFill>
                    <a:latin typeface="Consolas" panose="020B0609020204030204" pitchFamily="49" charset="0"/>
                  </a:rPr>
                  <a:t>+ </a:t>
                </a:r>
                <a:r>
                  <a:rPr lang="en-US" sz="1200" b="1">
                    <a:solidFill>
                      <a:srgbClr val="00B050"/>
                    </a:solidFill>
                    <a:latin typeface="Consolas" panose="020B0609020204030204" pitchFamily="49" charset="0"/>
                  </a:rPr>
                  <a:t>  </a:t>
                </a:r>
                <a:r>
                  <a:rPr sz="1200" b="1">
                    <a:solidFill>
                      <a:srgbClr val="00B050"/>
                    </a:solidFill>
                    <a:latin typeface="Consolas" panose="020B0609020204030204" pitchFamily="49" charset="0"/>
                  </a:rPr>
                  <a:t>for (Class&lt;?&gt; cls = raw; </a:t>
                </a:r>
                <a:r>
                  <a:rPr sz="1200" b="1">
                    <a:solidFill>
                      <a:srgbClr val="C00000"/>
                    </a:solidFill>
                    <a:latin typeface="Consolas" panose="020B0609020204030204" pitchFamily="49" charset="0"/>
                  </a:rPr>
                  <a:t>cls != Object.class</a:t>
                </a:r>
                <a:r>
                  <a:rPr sz="1200" b="1">
                    <a:solidFill>
                      <a:srgbClr val="00B050"/>
                    </a:solidFill>
                    <a:latin typeface="Consolas" panose="020B0609020204030204" pitchFamily="49" charset="0"/>
                  </a:rPr>
                  <a:t>;</a:t>
                </a:r>
                <a:endParaRPr sz="1200" b="1">
                  <a:solidFill>
                    <a:srgbClr val="00B050"/>
                  </a:solidFill>
                  <a:latin typeface="Consolas" panose="020B0609020204030204" pitchFamily="49" charset="0"/>
                </a:endParaRPr>
              </a:p>
              <a:p>
                <a:r>
                  <a:rPr lang="en-US" sz="1200" b="1">
                    <a:solidFill>
                      <a:srgbClr val="00B050"/>
                    </a:solidFill>
                    <a:latin typeface="Consolas" panose="020B0609020204030204" pitchFamily="49" charset="0"/>
                  </a:rPr>
                  <a:t>  </a:t>
                </a:r>
                <a:r>
                  <a:rPr sz="1200" b="1">
                    <a:solidFill>
                      <a:srgbClr val="00B050"/>
                    </a:solidFill>
                    <a:latin typeface="Consolas" panose="020B0609020204030204" pitchFamily="49" charset="0"/>
                  </a:rPr>
                  <a:t>cls = cls.getSuperclass()) { </a:t>
                </a:r>
                <a:endParaRPr sz="1200" b="1">
                  <a:solidFill>
                    <a:srgbClr val="00B050"/>
                  </a:solidFill>
                  <a:latin typeface="Consolas" panose="020B0609020204030204" pitchFamily="49" charset="0"/>
                </a:endParaRPr>
              </a:p>
              <a:p>
                <a:r>
                  <a:rPr sz="1200" b="1">
                    <a:solidFill>
                      <a:srgbClr val="00B050"/>
                    </a:solidFill>
                    <a:latin typeface="Consolas" panose="020B0609020204030204" pitchFamily="49" charset="0"/>
                  </a:rPr>
                  <a:t>+ </a:t>
                </a:r>
                <a:r>
                  <a:rPr lang="en-US" sz="1200" b="1">
                    <a:solidFill>
                      <a:srgbClr val="00B050"/>
                    </a:solidFill>
                    <a:latin typeface="Consolas" panose="020B0609020204030204" pitchFamily="49" charset="0"/>
                  </a:rPr>
                  <a:t>    </a:t>
                </a:r>
                <a:r>
                  <a:rPr sz="1200" b="1">
                    <a:solidFill>
                      <a:srgbClr val="00B050"/>
                    </a:solidFill>
                    <a:latin typeface="Consolas" panose="020B0609020204030204" pitchFamily="49" charset="0"/>
                  </a:rPr>
                  <a:t>String name = cls.getSimpleName(); </a:t>
                </a:r>
                <a:endParaRPr sz="1200" b="1">
                  <a:solidFill>
                    <a:srgbClr val="00B050"/>
                  </a:solidFill>
                  <a:latin typeface="Consolas" panose="020B0609020204030204" pitchFamily="49" charset="0"/>
                </a:endParaRPr>
              </a:p>
              <a:p>
                <a:r>
                  <a:rPr sz="1200" b="1">
                    <a:solidFill>
                      <a:srgbClr val="00B050"/>
                    </a:solidFill>
                    <a:latin typeface="Consolas" panose="020B0609020204030204" pitchFamily="49" charset="0"/>
                  </a:rPr>
                  <a:t>+ </a:t>
                </a:r>
                <a:r>
                  <a:rPr lang="en-US" sz="1200" b="1">
                    <a:solidFill>
                      <a:srgbClr val="00B050"/>
                    </a:solidFill>
                    <a:latin typeface="Consolas" panose="020B0609020204030204" pitchFamily="49" charset="0"/>
                  </a:rPr>
                  <a:t>    </a:t>
                </a:r>
                <a:r>
                  <a:rPr sz="1200" b="1">
                    <a:solidFill>
                      <a:srgbClr val="00B050"/>
                    </a:solidFill>
                    <a:latin typeface="Consolas" panose="020B0609020204030204" pitchFamily="49" charset="0"/>
                  </a:rPr>
                  <a:t>if ("AbstractPointcutAdvisor".equals(name)||</a:t>
                </a:r>
                <a:endParaRPr sz="1200" b="1">
                  <a:solidFill>
                    <a:srgbClr val="00B050"/>
                  </a:solidFill>
                  <a:latin typeface="Consolas" panose="020B0609020204030204" pitchFamily="49" charset="0"/>
                </a:endParaRPr>
              </a:p>
              <a:p>
                <a:r>
                  <a:rPr lang="en-US" sz="1200" b="1">
                    <a:solidFill>
                      <a:srgbClr val="00B050"/>
                    </a:solidFill>
                    <a:latin typeface="Consolas" panose="020B0609020204030204" pitchFamily="49" charset="0"/>
                  </a:rPr>
                  <a:t>  </a:t>
                </a:r>
                <a:r>
                  <a:rPr sz="1200" b="1">
                    <a:solidFill>
                      <a:srgbClr val="00B050"/>
                    </a:solidFill>
                    <a:latin typeface="Consolas" panose="020B0609020204030204" pitchFamily="49" charset="0"/>
                  </a:rPr>
                  <a:t>"</a:t>
                </a:r>
                <a:r>
                  <a:rPr sz="1200" b="1">
                    <a:solidFill>
                      <a:srgbClr val="C00000"/>
                    </a:solidFill>
                    <a:latin typeface="Consolas" panose="020B0609020204030204" pitchFamily="49" charset="0"/>
                  </a:rPr>
                  <a:t>AbstractApplicationContext.equals</a:t>
                </a:r>
                <a:r>
                  <a:rPr sz="1200" b="1">
                    <a:solidFill>
                      <a:srgbClr val="00B050"/>
                    </a:solidFill>
                    <a:latin typeface="Consolas" panose="020B0609020204030204" pitchFamily="49" charset="0"/>
                  </a:rPr>
                  <a:t>".equals(name)){ </a:t>
                </a:r>
                <a:endParaRPr sz="1200" b="1">
                  <a:solidFill>
                    <a:srgbClr val="00B050"/>
                  </a:solidFill>
                  <a:latin typeface="Consolas" panose="020B0609020204030204" pitchFamily="49" charset="0"/>
                </a:endParaRPr>
              </a:p>
              <a:p>
                <a:r>
                  <a:rPr sz="1200" b="1">
                    <a:solidFill>
                      <a:srgbClr val="00B050"/>
                    </a:solidFill>
                    <a:latin typeface="Consolas" panose="020B0609020204030204" pitchFamily="49" charset="0"/>
                  </a:rPr>
                  <a:t>+ </a:t>
                </a:r>
                <a:r>
                  <a:rPr lang="en-US" sz="1200" b="1">
                    <a:solidFill>
                      <a:srgbClr val="00B050"/>
                    </a:solidFill>
                    <a:latin typeface="Consolas" panose="020B0609020204030204" pitchFamily="49" charset="0"/>
                  </a:rPr>
                  <a:t>      </a:t>
                </a:r>
                <a:r>
                  <a:rPr sz="1200" b="1">
                    <a:solidFill>
                      <a:srgbClr val="C00000"/>
                    </a:solidFill>
                    <a:latin typeface="Consolas" panose="020B0609020204030204" pitchFamily="49" charset="0"/>
                  </a:rPr>
                  <a:t>break</a:t>
                </a:r>
                <a:r>
                  <a:rPr sz="1200" b="1">
                    <a:solidFill>
                      <a:srgbClr val="00B050"/>
                    </a:solidFill>
                    <a:latin typeface="Consolas" panose="020B0609020204030204" pitchFamily="49" charset="0"/>
                  </a:rPr>
                  <a:t>;</a:t>
                </a:r>
                <a:endParaRPr sz="1200" b="1">
                  <a:solidFill>
                    <a:srgbClr val="00B050"/>
                  </a:solidFill>
                  <a:latin typeface="Consolas" panose="020B0609020204030204" pitchFamily="49" charset="0"/>
                </a:endParaRPr>
              </a:p>
              <a:p>
                <a:r>
                  <a:rPr sz="1200" b="1">
                    <a:solidFill>
                      <a:srgbClr val="00B050"/>
                    </a:solidFill>
                    <a:latin typeface="Consolas" panose="020B0609020204030204" pitchFamily="49" charset="0"/>
                  </a:rPr>
                  <a:t>+ </a:t>
                </a:r>
                <a:r>
                  <a:rPr lang="en-US" sz="1200" b="1">
                    <a:solidFill>
                      <a:srgbClr val="00B050"/>
                    </a:solidFill>
                    <a:latin typeface="Consolas" panose="020B0609020204030204" pitchFamily="49" charset="0"/>
                  </a:rPr>
                  <a:t>    </a:t>
                </a:r>
                <a:r>
                  <a:rPr sz="1200" b="1">
                    <a:solidFill>
                      <a:srgbClr val="00B050"/>
                    </a:solidFill>
                    <a:latin typeface="Consolas" panose="020B0609020204030204" pitchFamily="49" charset="0"/>
                  </a:rPr>
                  <a:t>}</a:t>
                </a:r>
                <a:endParaRPr sz="1200" b="1">
                  <a:solidFill>
                    <a:srgbClr val="00B050"/>
                  </a:solidFill>
                  <a:latin typeface="Consolas" panose="020B0609020204030204" pitchFamily="49" charset="0"/>
                </a:endParaRPr>
              </a:p>
              <a:p>
                <a:r>
                  <a:rPr sz="1200" b="1">
                    <a:solidFill>
                      <a:srgbClr val="00B050"/>
                    </a:solidFill>
                    <a:latin typeface="Consolas" panose="020B0609020204030204" pitchFamily="49" charset="0"/>
                  </a:rPr>
                  <a:t>+ </a:t>
                </a:r>
                <a:r>
                  <a:rPr lang="en-US" sz="1200" b="1">
                    <a:solidFill>
                      <a:srgbClr val="00B050"/>
                    </a:solidFill>
                    <a:latin typeface="Consolas" panose="020B0609020204030204" pitchFamily="49" charset="0"/>
                  </a:rPr>
                  <a:t>  </a:t>
                </a:r>
                <a:r>
                  <a:rPr sz="1200" b="1">
                    <a:solidFill>
                      <a:srgbClr val="00B050"/>
                    </a:solidFill>
                    <a:latin typeface="Consolas" panose="020B0609020204030204" pitchFamily="49" charset="0"/>
                  </a:rPr>
                  <a:t>}</a:t>
                </a:r>
                <a:endParaRPr sz="1200" b="1">
                  <a:solidFill>
                    <a:srgbClr val="00B050"/>
                  </a:solidFill>
                  <a:latin typeface="Consolas" panose="020B0609020204030204" pitchFamily="49" charset="0"/>
                </a:endParaRPr>
              </a:p>
              <a:p>
                <a:r>
                  <a:rPr sz="1200" b="1">
                    <a:solidFill>
                      <a:srgbClr val="00B050"/>
                    </a:solidFill>
                    <a:latin typeface="Consolas" panose="020B0609020204030204" pitchFamily="49" charset="0"/>
                  </a:rPr>
                  <a:t>+ }</a:t>
                </a:r>
                <a:endParaRPr sz="1200" b="1">
                  <a:solidFill>
                    <a:srgbClr val="00B050"/>
                  </a:solidFill>
                  <a:latin typeface="Consolas" panose="020B0609020204030204" pitchFamily="49" charset="0"/>
                </a:endParaRPr>
              </a:p>
              <a:p>
                <a:endParaRPr sz="1200" b="1">
                  <a:solidFill>
                    <a:srgbClr val="00B050"/>
                  </a:solidFill>
                  <a:latin typeface="Consolas" panose="020B0609020204030204" pitchFamily="49" charset="0"/>
                </a:endParaRPr>
              </a:p>
              <a:p>
                <a:r>
                  <a:rPr lang="en-US" altLang="zh-CN" sz="1200" b="1">
                    <a:solidFill>
                      <a:schemeClr val="tx1"/>
                    </a:solidFill>
                    <a:latin typeface="Consolas" panose="020B0609020204030204" pitchFamily="49" charset="0"/>
                  </a:rPr>
                  <a:t>...</a:t>
                </a:r>
                <a:endParaRPr lang="en-US" altLang="zh-CN" sz="1200" b="1">
                  <a:solidFill>
                    <a:schemeClr val="tx1"/>
                  </a:solidFill>
                  <a:latin typeface="Consolas" panose="020B0609020204030204" pitchFamily="49" charset="0"/>
                </a:endParaRPr>
              </a:p>
            </p:txBody>
          </p:sp>
          <p:sp>
            <p:nvSpPr>
              <p:cNvPr id="12" name="文本框 11"/>
              <p:cNvSpPr txBox="1"/>
              <p:nvPr/>
            </p:nvSpPr>
            <p:spPr>
              <a:xfrm>
                <a:off x="10371" y="4450"/>
                <a:ext cx="7463" cy="5087"/>
              </a:xfrm>
              <a:prstGeom prst="rect">
                <a:avLst/>
              </a:prstGeom>
              <a:solidFill>
                <a:schemeClr val="accent3">
                  <a:lumMod val="95000"/>
                </a:schemeClr>
              </a:solidFill>
              <a:ln w="19050">
                <a:solidFill>
                  <a:schemeClr val="tx1"/>
                </a:solidFill>
              </a:ln>
            </p:spPr>
            <p:txBody>
              <a:bodyPr wrap="square">
                <a:spAutoFit/>
              </a:bodyPr>
              <a:p>
                <a:pPr algn="l">
                  <a:buClrTx/>
                  <a:buSzTx/>
                  <a:buNone/>
                </a:pPr>
                <a:r>
                  <a:rPr sz="1200" b="1">
                    <a:solidFill>
                      <a:srgbClr val="0070C0"/>
                    </a:solidFill>
                    <a:latin typeface="Consolas" panose="020B0609020204030204" pitchFamily="49" charset="0"/>
                  </a:rPr>
                  <a:t>// SubTypeValidator.java in version 2.9.10</a:t>
                </a:r>
                <a:endParaRPr sz="1200" b="1">
                  <a:solidFill>
                    <a:srgbClr val="0070C0"/>
                  </a:solidFill>
                  <a:latin typeface="Consolas" panose="020B0609020204030204" pitchFamily="49" charset="0"/>
                </a:endParaRPr>
              </a:p>
              <a:p>
                <a:r>
                  <a:rPr lang="en-US" sz="1200" b="1">
                    <a:latin typeface="Consolas" panose="020B0609020204030204" pitchFamily="49" charset="0"/>
                  </a:rPr>
                  <a:t>  </a:t>
                </a:r>
                <a:r>
                  <a:rPr sz="1200" b="1">
                    <a:latin typeface="Consolas" panose="020B0609020204030204" pitchFamily="49" charset="0"/>
                  </a:rPr>
                  <a:t>if (raw.isInterface()) {</a:t>
                </a:r>
                <a:endParaRPr sz="1200" b="1">
                  <a:latin typeface="Consolas" panose="020B0609020204030204" pitchFamily="49" charset="0"/>
                </a:endParaRPr>
              </a:p>
              <a:p>
                <a:r>
                  <a:rPr lang="en-US" sz="1200" b="1">
                    <a:latin typeface="Consolas" panose="020B0609020204030204" pitchFamily="49" charset="0"/>
                  </a:rPr>
                  <a:t>    </a:t>
                </a:r>
                <a:r>
                  <a:rPr sz="1200" b="1">
                    <a:latin typeface="Consolas" panose="020B0609020204030204" pitchFamily="49" charset="0"/>
                  </a:rPr>
                  <a:t>...</a:t>
                </a:r>
                <a:r>
                  <a:rPr lang="en-US" sz="1200" b="1">
                    <a:latin typeface="Consolas" panose="020B0609020204030204" pitchFamily="49" charset="0"/>
                  </a:rPr>
                  <a:t>;</a:t>
                </a:r>
                <a:endParaRPr sz="1200" b="1">
                  <a:latin typeface="Consolas" panose="020B0609020204030204" pitchFamily="49" charset="0"/>
                </a:endParaRPr>
              </a:p>
              <a:p>
                <a:r>
                  <a:rPr lang="en-US" sz="1200" b="1">
                    <a:latin typeface="Consolas" panose="020B0609020204030204" pitchFamily="49" charset="0"/>
                  </a:rPr>
                  <a:t>  </a:t>
                </a:r>
                <a:r>
                  <a:rPr sz="1200" b="1">
                    <a:latin typeface="Consolas" panose="020B0609020204030204" pitchFamily="49" charset="0"/>
                  </a:rPr>
                  <a:t>} </a:t>
                </a:r>
                <a:r>
                  <a:rPr sz="1200" b="1">
                    <a:solidFill>
                      <a:srgbClr val="C00000"/>
                    </a:solidFill>
                    <a:latin typeface="Consolas" panose="020B0609020204030204" pitchFamily="49" charset="0"/>
                  </a:rPr>
                  <a:t>else if</a:t>
                </a:r>
                <a:r>
                  <a:rPr sz="1200" b="1">
                    <a:latin typeface="Consolas" panose="020B0609020204030204" pitchFamily="49" charset="0"/>
                  </a:rPr>
                  <a:t> (full.startsWith(PREFIX_SPRING)) {</a:t>
                </a:r>
                <a:endParaRPr sz="1200" b="1">
                  <a:latin typeface="Consolas" panose="020B0609020204030204" pitchFamily="49" charset="0"/>
                </a:endParaRPr>
              </a:p>
              <a:p>
                <a:r>
                  <a:rPr lang="en-US" sz="1200" b="1">
                    <a:latin typeface="Consolas" panose="020B0609020204030204" pitchFamily="49" charset="0"/>
                  </a:rPr>
                  <a:t>    </a:t>
                </a:r>
                <a:r>
                  <a:rPr sz="1200" b="1">
                    <a:latin typeface="Consolas" panose="020B0609020204030204" pitchFamily="49" charset="0"/>
                  </a:rPr>
                  <a:t>for (Class&lt;?&gt; cls = raw; (</a:t>
                </a:r>
                <a:r>
                  <a:rPr sz="1200" b="1">
                    <a:solidFill>
                      <a:srgbClr val="C00000"/>
                    </a:solidFill>
                    <a:latin typeface="Consolas" panose="020B0609020204030204" pitchFamily="49" charset="0"/>
                  </a:rPr>
                  <a:t>cls != null</a:t>
                </a:r>
                <a:r>
                  <a:rPr sz="1200" b="1">
                    <a:latin typeface="Consolas" panose="020B0609020204030204" pitchFamily="49" charset="0"/>
                  </a:rPr>
                  <a:t>) &amp;&amp; </a:t>
                </a:r>
                <a:r>
                  <a:rPr sz="1200" b="1">
                    <a:solidFill>
                      <a:srgbClr val="92D050"/>
                    </a:solidFill>
                    <a:latin typeface="Consolas" panose="020B0609020204030204" pitchFamily="49" charset="0"/>
                  </a:rPr>
                  <a:t>(cls</a:t>
                </a:r>
                <a:r>
                  <a:rPr lang="en-US" sz="1200" b="1">
                    <a:solidFill>
                      <a:srgbClr val="92D050"/>
                    </a:solidFill>
                    <a:latin typeface="Consolas" panose="020B0609020204030204" pitchFamily="49" charset="0"/>
                  </a:rPr>
                  <a:t> </a:t>
                </a:r>
                <a:r>
                  <a:rPr sz="1200" b="1">
                    <a:solidFill>
                      <a:srgbClr val="92D050"/>
                    </a:solidFill>
                    <a:latin typeface="Consolas" panose="020B0609020204030204" pitchFamily="49" charset="0"/>
                  </a:rPr>
                  <a:t>!=</a:t>
                </a:r>
                <a:r>
                  <a:rPr lang="en-US" sz="1200" b="1">
                    <a:solidFill>
                      <a:srgbClr val="92D050"/>
                    </a:solidFill>
                    <a:latin typeface="Consolas" panose="020B0609020204030204" pitchFamily="49" charset="0"/>
                  </a:rPr>
                  <a:t> </a:t>
                </a:r>
                <a:r>
                  <a:rPr sz="1200" b="1">
                    <a:solidFill>
                      <a:srgbClr val="92D050"/>
                    </a:solidFill>
                    <a:latin typeface="Consolas" panose="020B0609020204030204" pitchFamily="49" charset="0"/>
                  </a:rPr>
                  <a:t>Object.class)</a:t>
                </a:r>
                <a:r>
                  <a:rPr sz="1200" b="1">
                    <a:latin typeface="Consolas" panose="020B0609020204030204" pitchFamily="49" charset="0"/>
                  </a:rPr>
                  <a:t>; cls =cls.getSuperclass()){</a:t>
                </a:r>
                <a:endParaRPr sz="1200" b="1">
                  <a:latin typeface="Consolas" panose="020B0609020204030204" pitchFamily="49" charset="0"/>
                </a:endParaRPr>
              </a:p>
              <a:p>
                <a:r>
                  <a:rPr lang="en-US" sz="1200" b="1">
                    <a:latin typeface="Consolas" panose="020B0609020204030204" pitchFamily="49" charset="0"/>
                  </a:rPr>
                  <a:t>      </a:t>
                </a:r>
                <a:r>
                  <a:rPr sz="1200" b="1">
                    <a:latin typeface="Consolas" panose="020B0609020204030204" pitchFamily="49" charset="0"/>
                  </a:rPr>
                  <a:t>String name = cls.getSimpleName();</a:t>
                </a:r>
                <a:endParaRPr sz="1200" b="1">
                  <a:latin typeface="Consolas" panose="020B0609020204030204" pitchFamily="49" charset="0"/>
                </a:endParaRPr>
              </a:p>
              <a:p>
                <a:r>
                  <a:rPr lang="en-US" sz="1200" b="1">
                    <a:latin typeface="Consolas" panose="020B0609020204030204" pitchFamily="49" charset="0"/>
                  </a:rPr>
                  <a:t>      </a:t>
                </a:r>
                <a:r>
                  <a:rPr sz="1200" b="1">
                    <a:latin typeface="Consolas" panose="020B0609020204030204" pitchFamily="49" charset="0"/>
                  </a:rPr>
                  <a:t>if ("AbstractPointcutAdvisor".equals(name)||</a:t>
                </a:r>
                <a:endParaRPr sz="1200" b="1">
                  <a:latin typeface="Consolas" panose="020B0609020204030204" pitchFamily="49" charset="0"/>
                </a:endParaRPr>
              </a:p>
              <a:p>
                <a:r>
                  <a:rPr lang="en-US" sz="1200" b="1">
                    <a:latin typeface="Consolas" panose="020B0609020204030204" pitchFamily="49" charset="0"/>
                  </a:rPr>
                  <a:t>  </a:t>
                </a:r>
                <a:r>
                  <a:rPr sz="1200" b="1">
                    <a:latin typeface="Consolas" panose="020B0609020204030204" pitchFamily="49" charset="0"/>
                  </a:rPr>
                  <a:t>"</a:t>
                </a:r>
                <a:r>
                  <a:rPr sz="1200" b="1">
                    <a:solidFill>
                      <a:srgbClr val="C00000"/>
                    </a:solidFill>
                    <a:latin typeface="Consolas" panose="020B0609020204030204" pitchFamily="49" charset="0"/>
                  </a:rPr>
                  <a:t>AbstractApplicationContext</a:t>
                </a:r>
                <a:r>
                  <a:rPr sz="1200" b="1">
                    <a:latin typeface="Consolas" panose="020B0609020204030204" pitchFamily="49" charset="0"/>
                  </a:rPr>
                  <a:t>".equals(name)){</a:t>
                </a:r>
                <a:endParaRPr sz="1200" b="1">
                  <a:latin typeface="Consolas" panose="020B0609020204030204" pitchFamily="49" charset="0"/>
                </a:endParaRPr>
              </a:p>
              <a:p>
                <a:r>
                  <a:rPr lang="en-US" sz="1200" b="1">
                    <a:latin typeface="Consolas" panose="020B0609020204030204" pitchFamily="49" charset="0"/>
                  </a:rPr>
                  <a:t>        </a:t>
                </a:r>
                <a:r>
                  <a:rPr sz="1200" b="1">
                    <a:solidFill>
                      <a:srgbClr val="C00000"/>
                    </a:solidFill>
                    <a:latin typeface="Consolas" panose="020B0609020204030204" pitchFamily="49" charset="0"/>
                  </a:rPr>
                  <a:t>break main_check</a:t>
                </a:r>
                <a:r>
                  <a:rPr sz="1200" b="1">
                    <a:latin typeface="Consolas" panose="020B0609020204030204" pitchFamily="49" charset="0"/>
                  </a:rPr>
                  <a:t>;</a:t>
                </a:r>
                <a:endParaRPr sz="1200" b="1">
                  <a:latin typeface="Consolas" panose="020B0609020204030204" pitchFamily="49" charset="0"/>
                </a:endParaRPr>
              </a:p>
              <a:p>
                <a:r>
                  <a:rPr lang="en-US" sz="1200" b="1">
                    <a:latin typeface="Consolas" panose="020B0609020204030204" pitchFamily="49" charset="0"/>
                  </a:rPr>
                  <a:t>      </a:t>
                </a:r>
                <a:r>
                  <a:rPr sz="1200" b="1">
                    <a:latin typeface="Consolas" panose="020B0609020204030204" pitchFamily="49" charset="0"/>
                  </a:rPr>
                  <a:t>}</a:t>
                </a:r>
                <a:endParaRPr sz="1200" b="1">
                  <a:latin typeface="Consolas" panose="020B0609020204030204" pitchFamily="49" charset="0"/>
                </a:endParaRPr>
              </a:p>
              <a:p>
                <a:r>
                  <a:rPr lang="en-US" sz="1200" b="1">
                    <a:latin typeface="Consolas" panose="020B0609020204030204" pitchFamily="49" charset="0"/>
                  </a:rPr>
                  <a:t>    </a:t>
                </a:r>
                <a:r>
                  <a:rPr sz="1200" b="1">
                    <a:latin typeface="Consolas" panose="020B0609020204030204" pitchFamily="49" charset="0"/>
                  </a:rPr>
                  <a:t>}</a:t>
                </a:r>
                <a:endParaRPr sz="1200" b="1">
                  <a:latin typeface="Consolas" panose="020B0609020204030204" pitchFamily="49" charset="0"/>
                </a:endParaRPr>
              </a:p>
              <a:p>
                <a:r>
                  <a:rPr lang="en-US" sz="1200" b="1">
                    <a:latin typeface="Consolas" panose="020B0609020204030204" pitchFamily="49" charset="0"/>
                  </a:rPr>
                  <a:t>  </a:t>
                </a:r>
                <a:r>
                  <a:rPr sz="1200" b="1">
                    <a:latin typeface="Consolas" panose="020B0609020204030204" pitchFamily="49" charset="0"/>
                  </a:rPr>
                  <a:t>} else if (full.startsWith(PREFIX_C3P0)) {</a:t>
                </a:r>
                <a:endParaRPr sz="1200" b="1">
                  <a:latin typeface="Consolas" panose="020B0609020204030204" pitchFamily="49" charset="0"/>
                </a:endParaRPr>
              </a:p>
              <a:p>
                <a:r>
                  <a:rPr lang="en-US" sz="1200" b="1">
                    <a:latin typeface="Consolas" panose="020B0609020204030204" pitchFamily="49" charset="0"/>
                  </a:rPr>
                  <a:t>    </a:t>
                </a:r>
                <a:r>
                  <a:rPr sz="1200" b="1">
                    <a:latin typeface="Consolas" panose="020B0609020204030204" pitchFamily="49" charset="0"/>
                  </a:rPr>
                  <a:t>if (full.endsWith("DataSource")) {</a:t>
                </a:r>
                <a:endParaRPr sz="1200" b="1">
                  <a:latin typeface="Consolas" panose="020B0609020204030204" pitchFamily="49" charset="0"/>
                </a:endParaRPr>
              </a:p>
              <a:p>
                <a:r>
                  <a:rPr lang="en-US" sz="1200" b="1">
                    <a:latin typeface="Consolas" panose="020B0609020204030204" pitchFamily="49" charset="0"/>
                  </a:rPr>
                  <a:t>      </a:t>
                </a:r>
                <a:r>
                  <a:rPr sz="1200" b="1">
                    <a:latin typeface="Consolas" panose="020B0609020204030204" pitchFamily="49" charset="0"/>
                  </a:rPr>
                  <a:t>break main_check;</a:t>
                </a:r>
                <a:endParaRPr sz="1200" b="1">
                  <a:latin typeface="Consolas" panose="020B0609020204030204" pitchFamily="49" charset="0"/>
                </a:endParaRPr>
              </a:p>
              <a:p>
                <a:r>
                  <a:rPr lang="en-US" sz="1200" b="1">
                    <a:latin typeface="Consolas" panose="020B0609020204030204" pitchFamily="49" charset="0"/>
                  </a:rPr>
                  <a:t>    </a:t>
                </a:r>
                <a:r>
                  <a:rPr sz="1200" b="1">
                    <a:latin typeface="Consolas" panose="020B0609020204030204" pitchFamily="49" charset="0"/>
                  </a:rPr>
                  <a:t>}</a:t>
                </a:r>
                <a:endParaRPr sz="1200" b="1">
                  <a:latin typeface="Consolas" panose="020B0609020204030204" pitchFamily="49" charset="0"/>
                </a:endParaRPr>
              </a:p>
              <a:p>
                <a:r>
                  <a:rPr lang="en-US" sz="1200" b="1">
                    <a:latin typeface="Consolas" panose="020B0609020204030204" pitchFamily="49" charset="0"/>
                  </a:rPr>
                  <a:t>  </a:t>
                </a:r>
                <a:r>
                  <a:rPr sz="1200" b="1">
                    <a:latin typeface="Consolas" panose="020B0609020204030204" pitchFamily="49" charset="0"/>
                  </a:rPr>
                  <a:t>}</a:t>
                </a:r>
                <a:endParaRPr sz="1200" b="1">
                  <a:latin typeface="Consolas" panose="020B0609020204030204" pitchFamily="49" charset="0"/>
                </a:endParaRPr>
              </a:p>
            </p:txBody>
          </p:sp>
          <p:sp>
            <p:nvSpPr>
              <p:cNvPr id="9" name="箭头: 左右 4"/>
              <p:cNvSpPr/>
              <p:nvPr/>
            </p:nvSpPr>
            <p:spPr>
              <a:xfrm>
                <a:off x="8061" y="6435"/>
                <a:ext cx="1756" cy="827"/>
              </a:xfrm>
              <a:prstGeom prst="leftRightArrow">
                <a:avLst>
                  <a:gd name="adj1" fmla="val 50000"/>
                  <a:gd name="adj2" fmla="val 3422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solidFill>
                      <a:schemeClr val="tx1"/>
                    </a:solidFill>
                    <a:latin typeface="微软雅黑" panose="020B0503020204020204" pitchFamily="34" charset="-122"/>
                    <a:ea typeface="微软雅黑" panose="020B0503020204020204" pitchFamily="34" charset="-122"/>
                  </a:rPr>
                  <a:t>unmatch</a:t>
                </a:r>
                <a:endParaRPr lang="en-US" altLang="zh-CN" sz="1200" b="1">
                  <a:solidFill>
                    <a:schemeClr val="tx1"/>
                  </a:solidFill>
                  <a:latin typeface="微软雅黑" panose="020B0503020204020204" pitchFamily="34" charset="-122"/>
                  <a:ea typeface="微软雅黑" panose="020B0503020204020204" pitchFamily="34" charset="-122"/>
                </a:endParaRPr>
              </a:p>
            </p:txBody>
          </p:sp>
          <p:sp>
            <p:nvSpPr>
              <p:cNvPr id="10" name="矩形 9"/>
              <p:cNvSpPr/>
              <p:nvPr/>
            </p:nvSpPr>
            <p:spPr>
              <a:xfrm>
                <a:off x="10471" y="5426"/>
                <a:ext cx="7088" cy="2008"/>
              </a:xfrm>
              <a:prstGeom prst="rect">
                <a:avLst/>
              </a:prstGeom>
              <a:noFill/>
              <a:ln w="19050">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1194" y="5902"/>
                <a:ext cx="6664" cy="2105"/>
              </a:xfrm>
              <a:prstGeom prst="rect">
                <a:avLst/>
              </a:prstGeom>
              <a:noFill/>
              <a:ln w="19050">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372" y="5902"/>
                <a:ext cx="421" cy="3052"/>
              </a:xfrm>
              <a:prstGeom prst="rect">
                <a:avLst/>
              </a:prstGeom>
              <a:noFill/>
            </p:spPr>
            <p:txBody>
              <a:bodyPr wrap="none" rtlCol="0">
                <a:spAutoFit/>
              </a:bodyPr>
              <a:p>
                <a:r>
                  <a:rPr lang="en-US" altLang="zh-CN" sz="1200"/>
                  <a:t>1</a:t>
                </a:r>
                <a:endParaRPr lang="en-US" altLang="zh-CN" sz="1200"/>
              </a:p>
              <a:p>
                <a:r>
                  <a:rPr lang="en-US" altLang="zh-CN" sz="1200"/>
                  <a:t>2</a:t>
                </a:r>
                <a:endParaRPr lang="en-US" altLang="zh-CN" sz="1200"/>
              </a:p>
              <a:p>
                <a:endParaRPr lang="en-US" altLang="zh-CN" sz="1200"/>
              </a:p>
              <a:p>
                <a:r>
                  <a:rPr lang="en-US" altLang="zh-CN" sz="1200"/>
                  <a:t>3</a:t>
                </a:r>
                <a:endParaRPr lang="en-US" altLang="zh-CN" sz="1200"/>
              </a:p>
              <a:p>
                <a:r>
                  <a:rPr lang="en-US" altLang="zh-CN" sz="1200"/>
                  <a:t>4</a:t>
                </a:r>
                <a:endParaRPr lang="en-US" altLang="zh-CN" sz="1200"/>
              </a:p>
              <a:p>
                <a:endParaRPr lang="en-US" altLang="zh-CN" sz="1200"/>
              </a:p>
              <a:p>
                <a:r>
                  <a:rPr lang="en-US" altLang="zh-CN" sz="1200"/>
                  <a:t>5</a:t>
                </a:r>
                <a:endParaRPr lang="en-US" altLang="zh-CN" sz="1200"/>
              </a:p>
              <a:p>
                <a:r>
                  <a:rPr lang="en-US" altLang="zh-CN" sz="1200"/>
                  <a:t>6</a:t>
                </a:r>
                <a:endParaRPr lang="en-US" altLang="zh-CN" sz="1200"/>
              </a:p>
              <a:p>
                <a:r>
                  <a:rPr lang="en-US" altLang="zh-CN" sz="1200"/>
                  <a:t>7</a:t>
                </a:r>
                <a:endParaRPr lang="en-US" altLang="zh-CN" sz="1200"/>
              </a:p>
              <a:p>
                <a:r>
                  <a:rPr lang="en-US" altLang="zh-CN" sz="1200"/>
                  <a:t>8</a:t>
                </a:r>
                <a:endParaRPr lang="en-US" altLang="zh-CN" sz="1200"/>
              </a:p>
            </p:txBody>
          </p:sp>
          <p:sp>
            <p:nvSpPr>
              <p:cNvPr id="15" name="文本框 14"/>
              <p:cNvSpPr txBox="1"/>
              <p:nvPr/>
            </p:nvSpPr>
            <p:spPr>
              <a:xfrm>
                <a:off x="9817" y="4740"/>
                <a:ext cx="554" cy="4797"/>
              </a:xfrm>
              <a:prstGeom prst="rect">
                <a:avLst/>
              </a:prstGeom>
              <a:noFill/>
            </p:spPr>
            <p:txBody>
              <a:bodyPr wrap="none" rtlCol="0">
                <a:spAutoFit/>
              </a:bodyPr>
              <a:p>
                <a:pPr algn="ctr"/>
                <a:r>
                  <a:rPr lang="en-US" altLang="zh-CN" sz="1200"/>
                  <a:t>1</a:t>
                </a:r>
                <a:endParaRPr lang="en-US" altLang="zh-CN" sz="1200"/>
              </a:p>
              <a:p>
                <a:pPr algn="ctr"/>
                <a:r>
                  <a:rPr lang="en-US" altLang="zh-CN" sz="1200"/>
                  <a:t>2</a:t>
                </a:r>
                <a:endParaRPr lang="en-US" altLang="zh-CN" sz="1200"/>
              </a:p>
              <a:p>
                <a:pPr algn="ctr"/>
                <a:r>
                  <a:rPr lang="en-US" altLang="zh-CN" sz="1200"/>
                  <a:t>3</a:t>
                </a:r>
                <a:endParaRPr lang="en-US" altLang="zh-CN" sz="1200"/>
              </a:p>
              <a:p>
                <a:pPr algn="ctr"/>
                <a:r>
                  <a:rPr lang="en-US" altLang="zh-CN" sz="1200"/>
                  <a:t>4</a:t>
                </a:r>
                <a:endParaRPr lang="en-US" altLang="zh-CN" sz="1200"/>
              </a:p>
              <a:p>
                <a:pPr algn="ctr"/>
                <a:endParaRPr lang="en-US" altLang="zh-CN" sz="1200"/>
              </a:p>
              <a:p>
                <a:pPr algn="ctr"/>
                <a:r>
                  <a:rPr lang="en-US" altLang="zh-CN" sz="1200"/>
                  <a:t>5</a:t>
                </a:r>
                <a:endParaRPr lang="en-US" altLang="zh-CN" sz="1200"/>
              </a:p>
              <a:p>
                <a:pPr algn="ctr"/>
                <a:r>
                  <a:rPr lang="en-US" altLang="zh-CN" sz="1200"/>
                  <a:t>6</a:t>
                </a:r>
                <a:endParaRPr lang="en-US" altLang="zh-CN" sz="1200"/>
              </a:p>
              <a:p>
                <a:pPr algn="ctr"/>
                <a:endParaRPr lang="en-US" altLang="zh-CN" sz="1200"/>
              </a:p>
              <a:p>
                <a:pPr algn="ctr"/>
                <a:r>
                  <a:rPr lang="en-US" altLang="zh-CN" sz="1200"/>
                  <a:t>7</a:t>
                </a:r>
                <a:endParaRPr lang="en-US" altLang="zh-CN" sz="1200"/>
              </a:p>
              <a:p>
                <a:pPr algn="ctr"/>
                <a:r>
                  <a:rPr lang="en-US" altLang="zh-CN" sz="1200"/>
                  <a:t>8</a:t>
                </a:r>
                <a:endParaRPr lang="en-US" altLang="zh-CN" sz="1200"/>
              </a:p>
              <a:p>
                <a:pPr algn="ctr"/>
                <a:r>
                  <a:rPr lang="en-US" altLang="zh-CN" sz="1200"/>
                  <a:t>9</a:t>
                </a:r>
                <a:endParaRPr lang="en-US" altLang="zh-CN" sz="1200"/>
              </a:p>
              <a:p>
                <a:pPr algn="ctr"/>
                <a:r>
                  <a:rPr lang="en-US" altLang="zh-CN" sz="1200"/>
                  <a:t>10</a:t>
                </a:r>
                <a:endParaRPr lang="en-US" altLang="zh-CN" sz="1200"/>
              </a:p>
              <a:p>
                <a:pPr algn="ctr"/>
                <a:r>
                  <a:rPr lang="en-US" altLang="zh-CN" sz="1200"/>
                  <a:t>11</a:t>
                </a:r>
                <a:endParaRPr lang="en-US" altLang="zh-CN" sz="1200"/>
              </a:p>
              <a:p>
                <a:pPr algn="ctr"/>
                <a:r>
                  <a:rPr lang="en-US" altLang="zh-CN" sz="1200"/>
                  <a:t>12</a:t>
                </a:r>
                <a:endParaRPr lang="en-US" altLang="zh-CN" sz="1200"/>
              </a:p>
              <a:p>
                <a:pPr algn="ctr"/>
                <a:r>
                  <a:rPr lang="en-US" altLang="zh-CN" sz="1200"/>
                  <a:t>13</a:t>
                </a:r>
                <a:endParaRPr lang="en-US" altLang="zh-CN" sz="1200"/>
              </a:p>
              <a:p>
                <a:pPr algn="ctr"/>
                <a:r>
                  <a:rPr lang="en-US" altLang="zh-CN" sz="1200"/>
                  <a:t>14</a:t>
                </a:r>
                <a:endParaRPr lang="en-US" altLang="zh-CN" sz="1200"/>
              </a:p>
            </p:txBody>
          </p:sp>
          <p:sp>
            <p:nvSpPr>
              <p:cNvPr id="17" name="文本框 16"/>
              <p:cNvSpPr txBox="1"/>
              <p:nvPr/>
            </p:nvSpPr>
            <p:spPr>
              <a:xfrm>
                <a:off x="9967" y="9741"/>
                <a:ext cx="7867" cy="531"/>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p>
                <a:pPr algn="ctr"/>
                <a:r>
                  <a:rPr lang="en-US" altLang="zh-CN" sz="1600" b="1">
                    <a:latin typeface="微软雅黑" panose="020B0503020204020204" pitchFamily="34" charset="-122"/>
                    <a:ea typeface="微软雅黑" panose="020B0503020204020204" pitchFamily="34" charset="-122"/>
                  </a:rPr>
                  <a:t>CVE-2017-17485</a:t>
                </a:r>
                <a:r>
                  <a:rPr lang="zh-CN" altLang="en-US" sz="1600" b="1">
                    <a:latin typeface="微软雅黑" panose="020B0503020204020204" pitchFamily="34" charset="-122"/>
                    <a:ea typeface="微软雅黑" panose="020B0503020204020204" pitchFamily="34" charset="-122"/>
                  </a:rPr>
                  <a:t> in Jackson-databind</a:t>
                </a:r>
                <a:r>
                  <a:rPr lang="en-US" altLang="zh-CN" sz="1600" b="1">
                    <a:latin typeface="微软雅黑" panose="020B0503020204020204" pitchFamily="34" charset="-122"/>
                    <a:ea typeface="微软雅黑" panose="020B0503020204020204" pitchFamily="34" charset="-122"/>
                  </a:rPr>
                  <a:t>  v2.9.10</a:t>
                </a:r>
                <a:endParaRPr lang="en-US" altLang="zh-CN" sz="1600" b="1">
                  <a:latin typeface="微软雅黑" panose="020B0503020204020204" pitchFamily="34" charset="-122"/>
                  <a:ea typeface="微软雅黑" panose="020B0503020204020204" pitchFamily="34" charset="-122"/>
                </a:endParaRPr>
              </a:p>
            </p:txBody>
          </p:sp>
        </p:grpSp>
        <p:sp>
          <p:nvSpPr>
            <p:cNvPr id="18" name="文本框 17"/>
            <p:cNvSpPr txBox="1"/>
            <p:nvPr/>
          </p:nvSpPr>
          <p:spPr>
            <a:xfrm>
              <a:off x="992" y="8653"/>
              <a:ext cx="7199" cy="531"/>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p>
              <a:pPr algn="ctr"/>
              <a:r>
                <a:rPr lang="zh-CN" altLang="en-US" sz="1600" b="1">
                  <a:latin typeface="微软雅黑" panose="020B0503020204020204" pitchFamily="34" charset="-122"/>
                  <a:ea typeface="微软雅黑" panose="020B0503020204020204" pitchFamily="34" charset="-122"/>
                </a:rPr>
                <a:t> </a:t>
              </a:r>
              <a:r>
                <a:rPr lang="en-US" altLang="zh-CN" sz="1600" b="1">
                  <a:latin typeface="微软雅黑" panose="020B0503020204020204" pitchFamily="34" charset="-122"/>
                  <a:ea typeface="微软雅黑" panose="020B0503020204020204" pitchFamily="34" charset="-122"/>
                </a:rPr>
                <a:t>Patch </a:t>
              </a:r>
              <a:r>
                <a:rPr lang="zh-CN" altLang="en-US" sz="1600" b="1">
                  <a:latin typeface="微软雅黑" panose="020B0503020204020204" pitchFamily="34" charset="-122"/>
                  <a:ea typeface="微软雅黑" panose="020B0503020204020204" pitchFamily="34" charset="-122"/>
                </a:rPr>
                <a:t>in Jackson-databind</a:t>
              </a:r>
              <a:r>
                <a:rPr lang="en-US" altLang="zh-CN" sz="1600" b="1">
                  <a:latin typeface="微软雅黑" panose="020B0503020204020204" pitchFamily="34" charset="-122"/>
                  <a:ea typeface="微软雅黑" panose="020B0503020204020204" pitchFamily="34" charset="-122"/>
                </a:rPr>
                <a:t>  v2.9.4</a:t>
              </a:r>
              <a:endParaRPr lang="en-US" altLang="zh-CN" sz="1600" b="1">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Times New Roman" panose="02020603050405020304" charset="0"/>
                <a:sym typeface="+mn-ea"/>
              </a:rPr>
              <a:t>Challenge-II: Multi-Location Fix Handling</a:t>
            </a:r>
            <a:endParaRPr lang="en-US" altLang="zh-CN" dirty="0">
              <a:cs typeface="Times New Roman" panose="02020603050405020304" charset="0"/>
              <a:sym typeface="+mn-ea"/>
            </a:endParaRPr>
          </a:p>
        </p:txBody>
      </p:sp>
      <p:sp>
        <p:nvSpPr>
          <p:cNvPr id="4" name="文本框 11"/>
          <p:cNvSpPr txBox="1"/>
          <p:nvPr/>
        </p:nvSpPr>
        <p:spPr>
          <a:xfrm>
            <a:off x="701675" y="1671955"/>
            <a:ext cx="5513705" cy="2491740"/>
          </a:xfrm>
          <a:prstGeom prst="rect">
            <a:avLst/>
          </a:prstGeom>
          <a:solidFill>
            <a:schemeClr val="accent3">
              <a:lumMod val="95000"/>
            </a:schemeClr>
          </a:solidFill>
          <a:ln w="19050">
            <a:solidFill>
              <a:schemeClr val="tx1"/>
            </a:solidFill>
          </a:ln>
        </p:spPr>
        <p:txBody>
          <a:bodyPr wrap="square">
            <a:spAutoFit/>
          </a:bodyPr>
          <a:p>
            <a:pPr algn="l">
              <a:buClrTx/>
              <a:buSzTx/>
              <a:buNone/>
            </a:pPr>
            <a:r>
              <a:rPr sz="1200" b="1">
                <a:solidFill>
                  <a:srgbClr val="0070C0"/>
                </a:solidFill>
                <a:latin typeface="Consolas" panose="020B0609020204030204" pitchFamily="49" charset="0"/>
              </a:rPr>
              <a:t>--- 6.0.x/.../manager/HTMLManagerServlet.java (revision 1057269)</a:t>
            </a:r>
            <a:endParaRPr sz="1200" b="1">
              <a:solidFill>
                <a:srgbClr val="0070C0"/>
              </a:solidFill>
              <a:latin typeface="Consolas" panose="020B0609020204030204" pitchFamily="49" charset="0"/>
            </a:endParaRPr>
          </a:p>
          <a:p>
            <a:pPr algn="l">
              <a:buClrTx/>
              <a:buSzTx/>
              <a:buNone/>
            </a:pPr>
            <a:r>
              <a:rPr sz="1200" b="1">
                <a:solidFill>
                  <a:srgbClr val="0070C0"/>
                </a:solidFill>
                <a:latin typeface="Consolas" panose="020B0609020204030204" pitchFamily="49" charset="0"/>
              </a:rPr>
              <a:t>@@ -407,10 +407,11 @@</a:t>
            </a:r>
            <a:endParaRPr sz="1200" b="1">
              <a:solidFill>
                <a:srgbClr val="0070C0"/>
              </a:solidFill>
              <a:latin typeface="Consolas" panose="020B0609020204030204" pitchFamily="49" charset="0"/>
            </a:endParaRPr>
          </a:p>
          <a:p>
            <a:r>
              <a:rPr lang="en-US" sz="1200" b="1">
                <a:latin typeface="Consolas" panose="020B0609020204030204" pitchFamily="49" charset="0"/>
              </a:rPr>
              <a:t>  </a:t>
            </a:r>
            <a:r>
              <a:rPr sz="1200" b="1">
                <a:latin typeface="Consolas" panose="020B0609020204030204" pitchFamily="49" charset="0"/>
              </a:rPr>
              <a:t>args = new Object[7];</a:t>
            </a:r>
            <a:endParaRPr sz="1200" b="1">
              <a:latin typeface="Consolas" panose="020B0609020204030204" pitchFamily="49" charset="0"/>
            </a:endParaRPr>
          </a:p>
          <a:p>
            <a:r>
              <a:rPr lang="en-US" sz="1200" b="1">
                <a:latin typeface="Consolas" panose="020B0609020204030204" pitchFamily="49" charset="0"/>
              </a:rPr>
              <a:t>  </a:t>
            </a:r>
            <a:r>
              <a:rPr sz="1200" b="1">
                <a:latin typeface="Consolas" panose="020B0609020204030204" pitchFamily="49" charset="0"/>
              </a:rPr>
              <a:t>args[0] = URL_ENCODER.encode(displayPath);</a:t>
            </a:r>
            <a:endParaRPr sz="1200" b="1">
              <a:latin typeface="Consolas" panose="020B0609020204030204" pitchFamily="49" charset="0"/>
            </a:endParaRPr>
          </a:p>
          <a:p>
            <a:r>
              <a:rPr sz="1200" b="1">
                <a:solidFill>
                  <a:srgbClr val="C00000"/>
                </a:solidFill>
                <a:latin typeface="Consolas" panose="020B0609020204030204" pitchFamily="49" charset="0"/>
              </a:rPr>
              <a:t>- args[1] = displayPath;</a:t>
            </a:r>
            <a:endParaRPr sz="1200" b="1">
              <a:solidFill>
                <a:srgbClr val="C00000"/>
              </a:solidFill>
              <a:latin typeface="Consolas" panose="020B0609020204030204" pitchFamily="49" charset="0"/>
            </a:endParaRPr>
          </a:p>
          <a:p>
            <a:r>
              <a:rPr sz="1200" b="1">
                <a:solidFill>
                  <a:srgbClr val="C00000"/>
                </a:solidFill>
                <a:latin typeface="Consolas" panose="020B0609020204030204" pitchFamily="49" charset="0"/>
              </a:rPr>
              <a:t>- args[2] = context.getDisplayName();</a:t>
            </a:r>
            <a:endParaRPr sz="1200" b="1">
              <a:solidFill>
                <a:srgbClr val="C00000"/>
              </a:solidFill>
              <a:latin typeface="Consolas" panose="020B0609020204030204" pitchFamily="49" charset="0"/>
            </a:endParaRPr>
          </a:p>
          <a:p>
            <a:r>
              <a:rPr sz="1200" b="1">
                <a:solidFill>
                  <a:srgbClr val="C00000"/>
                </a:solidFill>
                <a:latin typeface="Consolas" panose="020B0609020204030204" pitchFamily="49" charset="0"/>
              </a:rPr>
              <a:t>- if (args[2] == null) {</a:t>
            </a:r>
            <a:endParaRPr sz="1200" b="1">
              <a:solidFill>
                <a:srgbClr val="C00000"/>
              </a:solidFill>
              <a:latin typeface="Consolas" panose="020B0609020204030204" pitchFamily="49" charset="0"/>
            </a:endParaRPr>
          </a:p>
          <a:p>
            <a:r>
              <a:rPr sz="1200" b="1">
                <a:solidFill>
                  <a:srgbClr val="00B050"/>
                </a:solidFill>
                <a:latin typeface="Consolas" panose="020B0609020204030204" pitchFamily="49" charset="0"/>
              </a:rPr>
              <a:t>+   args[1] = RequestUtil.filter(displayPath);</a:t>
            </a:r>
            <a:endParaRPr sz="1200" b="1">
              <a:solidFill>
                <a:srgbClr val="00B050"/>
              </a:solidFill>
              <a:latin typeface="Consolas" panose="020B0609020204030204" pitchFamily="49" charset="0"/>
            </a:endParaRPr>
          </a:p>
          <a:p>
            <a:r>
              <a:rPr sz="1200" b="1">
                <a:solidFill>
                  <a:srgbClr val="00B050"/>
                </a:solidFill>
                <a:latin typeface="Consolas" panose="020B0609020204030204" pitchFamily="49" charset="0"/>
              </a:rPr>
              <a:t>+   if (context.getDisplayName() == null) {</a:t>
            </a:r>
            <a:endParaRPr sz="1200" b="1">
              <a:solidFill>
                <a:srgbClr val="00B050"/>
              </a:solidFill>
              <a:latin typeface="Consolas" panose="020B0609020204030204" pitchFamily="49" charset="0"/>
            </a:endParaRPr>
          </a:p>
          <a:p>
            <a:r>
              <a:rPr sz="1200" b="1">
                <a:solidFill>
                  <a:srgbClr val="00B050"/>
                </a:solidFill>
                <a:latin typeface="Consolas" panose="020B0609020204030204" pitchFamily="49" charset="0"/>
              </a:rPr>
              <a:t>      </a:t>
            </a:r>
            <a:r>
              <a:rPr sz="1200" b="1">
                <a:solidFill>
                  <a:schemeClr val="tx1"/>
                </a:solidFill>
                <a:latin typeface="Consolas" panose="020B0609020204030204" pitchFamily="49" charset="0"/>
              </a:rPr>
              <a:t>args[2] = "&amp;nbsp;";</a:t>
            </a:r>
            <a:endParaRPr sz="1200" b="1">
              <a:solidFill>
                <a:srgbClr val="00B050"/>
              </a:solidFill>
              <a:latin typeface="Consolas" panose="020B0609020204030204" pitchFamily="49" charset="0"/>
            </a:endParaRPr>
          </a:p>
          <a:p>
            <a:r>
              <a:rPr sz="1200" b="1">
                <a:solidFill>
                  <a:srgbClr val="00B050"/>
                </a:solidFill>
                <a:latin typeface="Consolas" panose="020B0609020204030204" pitchFamily="49" charset="0"/>
              </a:rPr>
              <a:t>+   } else {</a:t>
            </a:r>
            <a:endParaRPr sz="1200" b="1">
              <a:solidFill>
                <a:srgbClr val="00B050"/>
              </a:solidFill>
              <a:latin typeface="Consolas" panose="020B0609020204030204" pitchFamily="49" charset="0"/>
            </a:endParaRPr>
          </a:p>
          <a:p>
            <a:r>
              <a:rPr sz="1200" b="1">
                <a:solidFill>
                  <a:srgbClr val="00B050"/>
                </a:solidFill>
                <a:latin typeface="Consolas" panose="020B0609020204030204" pitchFamily="49" charset="0"/>
              </a:rPr>
              <a:t>+     args[2] = RequestUtil.filter(context.getDisplayName());</a:t>
            </a:r>
            <a:endParaRPr sz="1200" b="1">
              <a:solidFill>
                <a:srgbClr val="00B050"/>
              </a:solidFill>
              <a:latin typeface="Consolas" panose="020B0609020204030204" pitchFamily="49" charset="0"/>
            </a:endParaRPr>
          </a:p>
          <a:p>
            <a:r>
              <a:rPr lang="en-US" sz="1200" b="1">
                <a:latin typeface="Consolas" panose="020B0609020204030204" pitchFamily="49" charset="0"/>
              </a:rPr>
              <a:t>    </a:t>
            </a:r>
            <a:r>
              <a:rPr sz="1200" b="1">
                <a:latin typeface="Consolas" panose="020B0609020204030204" pitchFamily="49" charset="0"/>
              </a:rPr>
              <a:t>}</a:t>
            </a:r>
            <a:endParaRPr sz="1200" b="1">
              <a:latin typeface="Consolas" panose="020B0609020204030204" pitchFamily="49" charset="0"/>
            </a:endParaRPr>
          </a:p>
        </p:txBody>
      </p:sp>
      <p:sp>
        <p:nvSpPr>
          <p:cNvPr id="5" name="文本框 11"/>
          <p:cNvSpPr txBox="1"/>
          <p:nvPr/>
        </p:nvSpPr>
        <p:spPr>
          <a:xfrm>
            <a:off x="702945" y="4197350"/>
            <a:ext cx="5513070" cy="2491740"/>
          </a:xfrm>
          <a:prstGeom prst="rect">
            <a:avLst/>
          </a:prstGeom>
          <a:solidFill>
            <a:schemeClr val="accent3">
              <a:lumMod val="95000"/>
            </a:schemeClr>
          </a:solidFill>
          <a:ln w="19050">
            <a:solidFill>
              <a:schemeClr val="tx1"/>
            </a:solidFill>
          </a:ln>
        </p:spPr>
        <p:txBody>
          <a:bodyPr wrap="square">
            <a:spAutoFit/>
          </a:bodyPr>
          <a:p>
            <a:pPr algn="l">
              <a:buClrTx/>
              <a:buSzTx/>
              <a:buNone/>
            </a:pPr>
            <a:r>
              <a:rPr sz="1200" b="1">
                <a:solidFill>
                  <a:srgbClr val="0070C0"/>
                </a:solidFill>
                <a:latin typeface="Consolas" panose="020B0609020204030204" pitchFamily="49" charset="0"/>
              </a:rPr>
              <a:t>--- 6.0.x/.../manager/StatusTransformer.java (revision 1057269)</a:t>
            </a:r>
            <a:endParaRPr sz="1200" b="1">
              <a:solidFill>
                <a:srgbClr val="0070C0"/>
              </a:solidFill>
              <a:latin typeface="Consolas" panose="020B0609020204030204" pitchFamily="49" charset="0"/>
            </a:endParaRPr>
          </a:p>
          <a:p>
            <a:pPr algn="l">
              <a:buClrTx/>
              <a:buSzTx/>
              <a:buNone/>
            </a:pPr>
            <a:r>
              <a:rPr sz="1200" b="1">
                <a:solidFill>
                  <a:srgbClr val="0070C0"/>
                </a:solidFill>
                <a:latin typeface="Consolas" panose="020B0609020204030204" pitchFamily="49" charset="0"/>
              </a:rPr>
              <a:t>@@ -575,7 +575,7 @@</a:t>
            </a:r>
            <a:endParaRPr sz="1200" b="1">
              <a:solidFill>
                <a:srgbClr val="0070C0"/>
              </a:solidFill>
              <a:latin typeface="Consolas" panose="020B0609020204030204" pitchFamily="49" charset="0"/>
            </a:endParaRPr>
          </a:p>
          <a:p>
            <a:pPr algn="l">
              <a:buClrTx/>
              <a:buSzTx/>
              <a:buNone/>
            </a:pPr>
            <a:r>
              <a:rPr sz="1200" b="1">
                <a:solidFill>
                  <a:srgbClr val="C00000"/>
                </a:solidFill>
                <a:latin typeface="Consolas" panose="020B0609020204030204" pitchFamily="49" charset="0"/>
              </a:rPr>
              <a:t>-   writer.print(webModuleName);</a:t>
            </a:r>
            <a:endParaRPr sz="1200" b="1">
              <a:solidFill>
                <a:srgbClr val="C00000"/>
              </a:solidFill>
              <a:latin typeface="Consolas" panose="020B0609020204030204" pitchFamily="49" charset="0"/>
            </a:endParaRPr>
          </a:p>
          <a:p>
            <a:r>
              <a:rPr sz="1200" b="1">
                <a:solidFill>
                  <a:srgbClr val="00B050"/>
                </a:solidFill>
                <a:latin typeface="Consolas" panose="020B0609020204030204" pitchFamily="49" charset="0"/>
              </a:rPr>
              <a:t>+   writer.print(filter(webModuleName));</a:t>
            </a:r>
            <a:endParaRPr sz="1200" b="1">
              <a:solidFill>
                <a:srgbClr val="00B050"/>
              </a:solidFill>
              <a:latin typeface="Consolas" panose="020B0609020204030204" pitchFamily="49" charset="0"/>
            </a:endParaRPr>
          </a:p>
          <a:p>
            <a:pPr algn="l">
              <a:buClrTx/>
              <a:buSzTx/>
              <a:buNone/>
            </a:pPr>
            <a:r>
              <a:rPr sz="1200" b="1">
                <a:solidFill>
                  <a:srgbClr val="0070C0"/>
                </a:solidFill>
                <a:latin typeface="Consolas" panose="020B0609020204030204" pitchFamily="49" charset="0"/>
              </a:rPr>
              <a:t>@@ -650,7 +650,7 @@</a:t>
            </a:r>
            <a:endParaRPr sz="1200" b="1">
              <a:solidFill>
                <a:srgbClr val="0070C0"/>
              </a:solidFill>
              <a:latin typeface="Consolas" panose="020B0609020204030204" pitchFamily="49" charset="0"/>
            </a:endParaRPr>
          </a:p>
          <a:p>
            <a:pPr algn="l">
              <a:buClrTx/>
              <a:buSzTx/>
              <a:buFontTx/>
            </a:pPr>
            <a:r>
              <a:rPr sz="1200" b="1">
                <a:solidFill>
                  <a:srgbClr val="C00000"/>
                </a:solidFill>
                <a:latin typeface="Consolas" panose="020B0609020204030204" pitchFamily="49" charset="0"/>
              </a:rPr>
              <a:t>-   writer.print(name);</a:t>
            </a:r>
            <a:endParaRPr sz="1200" b="1">
              <a:solidFill>
                <a:srgbClr val="C00000"/>
              </a:solidFill>
              <a:latin typeface="Consolas" panose="020B0609020204030204" pitchFamily="49" charset="0"/>
            </a:endParaRPr>
          </a:p>
          <a:p>
            <a:pPr algn="l">
              <a:buClrTx/>
              <a:buSzTx/>
              <a:buFontTx/>
            </a:pPr>
            <a:r>
              <a:rPr sz="1200" b="1">
                <a:solidFill>
                  <a:srgbClr val="00B050"/>
                </a:solidFill>
                <a:latin typeface="Consolas" panose="020B0609020204030204" pitchFamily="49" charset="0"/>
              </a:rPr>
              <a:t>+   writer.print(filter(name));</a:t>
            </a:r>
            <a:endParaRPr sz="1200" b="1">
              <a:solidFill>
                <a:srgbClr val="00B050"/>
              </a:solidFill>
              <a:latin typeface="Consolas" panose="020B0609020204030204" pitchFamily="49" charset="0"/>
            </a:endParaRPr>
          </a:p>
          <a:p>
            <a:pPr algn="l">
              <a:buClrTx/>
              <a:buSzTx/>
              <a:buFontTx/>
            </a:pPr>
            <a:r>
              <a:rPr sz="1200" b="1">
                <a:solidFill>
                  <a:srgbClr val="0070C0"/>
                </a:solidFill>
                <a:latin typeface="Consolas" panose="020B0609020204030204" pitchFamily="49" charset="0"/>
              </a:rPr>
              <a:t>@@ -778,11 +778,11 @@</a:t>
            </a:r>
            <a:endParaRPr sz="1200" b="1">
              <a:solidFill>
                <a:srgbClr val="0070C0"/>
              </a:solidFill>
              <a:latin typeface="Consolas" panose="020B0609020204030204" pitchFamily="49" charset="0"/>
            </a:endParaRPr>
          </a:p>
          <a:p>
            <a:pPr algn="l">
              <a:buClrTx/>
              <a:buSzTx/>
              <a:buFontTx/>
            </a:pPr>
            <a:r>
              <a:rPr sz="1200" b="1">
                <a:solidFill>
                  <a:srgbClr val="C00000"/>
                </a:solidFill>
                <a:latin typeface="Consolas" panose="020B0609020204030204" pitchFamily="49" charset="0"/>
              </a:rPr>
              <a:t>-   writer.print(servletName);</a:t>
            </a:r>
            <a:endParaRPr sz="1200" b="1">
              <a:solidFill>
                <a:srgbClr val="C00000"/>
              </a:solidFill>
              <a:latin typeface="Consolas" panose="020B0609020204030204" pitchFamily="49" charset="0"/>
            </a:endParaRPr>
          </a:p>
          <a:p>
            <a:pPr algn="l">
              <a:buClrTx/>
              <a:buSzTx/>
              <a:buFontTx/>
            </a:pPr>
            <a:r>
              <a:rPr sz="1200" b="1">
                <a:solidFill>
                  <a:srgbClr val="00B050"/>
                </a:solidFill>
                <a:latin typeface="Consolas" panose="020B0609020204030204" pitchFamily="49" charset="0"/>
              </a:rPr>
              <a:t>+   writer.print(filter(servletName));</a:t>
            </a:r>
            <a:endParaRPr sz="1200" b="1">
              <a:solidFill>
                <a:srgbClr val="00B050"/>
              </a:solidFill>
              <a:latin typeface="Consolas" panose="020B0609020204030204" pitchFamily="49" charset="0"/>
            </a:endParaRPr>
          </a:p>
          <a:p>
            <a:r>
              <a:rPr lang="en-US" sz="1200" b="1">
                <a:latin typeface="Consolas" panose="020B0609020204030204" pitchFamily="49" charset="0"/>
              </a:rPr>
              <a:t>  </a:t>
            </a:r>
            <a:r>
              <a:rPr sz="1200" b="1">
                <a:latin typeface="Consolas" panose="020B0609020204030204" pitchFamily="49" charset="0"/>
              </a:rPr>
              <a:t>for (int i = 0; i &lt; mappings.length; i++) {</a:t>
            </a:r>
            <a:endParaRPr sz="1200" b="1">
              <a:latin typeface="Consolas" panose="020B0609020204030204" pitchFamily="49" charset="0"/>
            </a:endParaRPr>
          </a:p>
          <a:p>
            <a:pPr algn="l">
              <a:buClrTx/>
              <a:buSzTx/>
              <a:buFontTx/>
            </a:pPr>
            <a:r>
              <a:rPr sz="1200" b="1">
                <a:solidFill>
                  <a:srgbClr val="C00000"/>
                </a:solidFill>
                <a:latin typeface="Consolas" panose="020B0609020204030204" pitchFamily="49" charset="0"/>
              </a:rPr>
              <a:t>-   writer.print(mappings[i]);</a:t>
            </a:r>
            <a:endParaRPr sz="1200" b="1">
              <a:solidFill>
                <a:srgbClr val="C00000"/>
              </a:solidFill>
              <a:latin typeface="Consolas" panose="020B0609020204030204" pitchFamily="49" charset="0"/>
            </a:endParaRPr>
          </a:p>
          <a:p>
            <a:pPr algn="l">
              <a:buClrTx/>
              <a:buSzTx/>
              <a:buFontTx/>
            </a:pPr>
            <a:r>
              <a:rPr sz="1200" b="1">
                <a:solidFill>
                  <a:srgbClr val="00B050"/>
                </a:solidFill>
                <a:latin typeface="Consolas" panose="020B0609020204030204" pitchFamily="49" charset="0"/>
              </a:rPr>
              <a:t>+   writer.print(filter(mappings[i]));</a:t>
            </a:r>
            <a:endParaRPr sz="1200" b="1">
              <a:latin typeface="Consolas" panose="020B0609020204030204" pitchFamily="49" charset="0"/>
            </a:endParaRPr>
          </a:p>
        </p:txBody>
      </p:sp>
      <p:sp>
        <p:nvSpPr>
          <p:cNvPr id="11" name="文本框 10"/>
          <p:cNvSpPr txBox="1"/>
          <p:nvPr/>
        </p:nvSpPr>
        <p:spPr>
          <a:xfrm>
            <a:off x="701040" y="1303655"/>
            <a:ext cx="5512435" cy="368300"/>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p>
            <a:pPr algn="ctr"/>
            <a:r>
              <a:rPr lang="en-US" altLang="zh-CN" b="1">
                <a:latin typeface="微软雅黑" panose="020B0503020204020204" pitchFamily="34" charset="-122"/>
                <a:ea typeface="微软雅黑" panose="020B0503020204020204" pitchFamily="34" charset="-122"/>
                <a:sym typeface="+mn-ea"/>
              </a:rPr>
              <a:t>Patch</a:t>
            </a:r>
            <a:r>
              <a:rPr lang="zh-CN" altLang="en-US" b="1">
                <a:latin typeface="微软雅黑" panose="020B0503020204020204" pitchFamily="34" charset="-122"/>
                <a:ea typeface="微软雅黑" panose="020B0503020204020204" pitchFamily="34" charset="-122"/>
                <a:sym typeface="+mn-ea"/>
              </a:rPr>
              <a:t> </a:t>
            </a:r>
            <a:r>
              <a:rPr lang="en-US" altLang="zh-CN" b="1">
                <a:latin typeface="微软雅黑" panose="020B0503020204020204" pitchFamily="34" charset="-122"/>
                <a:ea typeface="微软雅黑" panose="020B0503020204020204" pitchFamily="34" charset="-122"/>
                <a:sym typeface="+mn-ea"/>
              </a:rPr>
              <a:t>for</a:t>
            </a:r>
            <a:r>
              <a:rPr lang="en-US" altLang="zh-CN" b="1">
                <a:latin typeface="微软雅黑" panose="020B0503020204020204" pitchFamily="34" charset="-122"/>
                <a:ea typeface="微软雅黑" panose="020B0503020204020204" pitchFamily="34" charset="-122"/>
                <a:sym typeface="+mn-ea"/>
              </a:rPr>
              <a:t> </a:t>
            </a:r>
            <a:r>
              <a:rPr b="1"/>
              <a:t> CVE-2011-0013</a:t>
            </a:r>
            <a:r>
              <a:rPr lang="en-US" b="1"/>
              <a:t> (</a:t>
            </a:r>
            <a:r>
              <a:rPr b="1"/>
              <a:t>Tomcat</a:t>
            </a:r>
            <a:r>
              <a:rPr lang="en-US" b="1"/>
              <a:t>)</a:t>
            </a:r>
            <a:endParaRPr lang="en-US" b="1"/>
          </a:p>
        </p:txBody>
      </p:sp>
      <p:pic>
        <p:nvPicPr>
          <p:cNvPr id="8" name="图片 7"/>
          <p:cNvPicPr>
            <a:picLocks noChangeAspect="1"/>
          </p:cNvPicPr>
          <p:nvPr/>
        </p:nvPicPr>
        <p:blipFill>
          <a:blip r:embed="rId1"/>
          <a:stretch>
            <a:fillRect/>
          </a:stretch>
        </p:blipFill>
        <p:spPr>
          <a:xfrm>
            <a:off x="5534025" y="1971675"/>
            <a:ext cx="6224905" cy="3046095"/>
          </a:xfrm>
          <a:prstGeom prst="rect">
            <a:avLst/>
          </a:prstGeom>
        </p:spPr>
      </p:pic>
      <p:sp>
        <p:nvSpPr>
          <p:cNvPr id="6" name="矩形 5" descr="7b0a2020202022776f7264617274223a20227b5c2269645c223a32353030343130332c5c227469645c223a5c2231333530345c227d220a7d0a"/>
          <p:cNvSpPr/>
          <p:nvPr/>
        </p:nvSpPr>
        <p:spPr>
          <a:xfrm>
            <a:off x="7179945" y="5571490"/>
            <a:ext cx="3978275" cy="709295"/>
          </a:xfrm>
          <a:prstGeom prst="rect">
            <a:avLst/>
          </a:prstGeom>
          <a:noFill/>
        </p:spPr>
        <p:txBody>
          <a:bodyPr wrap="square" lIns="90170" tIns="46990" rIns="90170" bIns="46990" rtlCol="0" anchor="t">
            <a:spAutoFit/>
          </a:bodyPr>
          <a:p>
            <a:pPr algn="ctr"/>
            <a:r>
              <a:rPr lang="en-US" altLang="zh-CN" sz="4000" b="1">
                <a:ln w="19050" cmpd="sng">
                  <a:solidFill>
                    <a:srgbClr val="FEFFFF"/>
                  </a:solidFill>
                </a:ln>
                <a:solidFill>
                  <a:srgbClr val="5A5959"/>
                </a:solidFill>
                <a:effectLst>
                  <a:outerShdw blurRad="63500" sx="102000" sy="102000" algn="ctr" rotWithShape="0">
                    <a:prstClr val="black">
                      <a:alpha val="40000"/>
                    </a:prstClr>
                  </a:outerShdw>
                  <a:reflection blurRad="6350" stA="28000" endA="300" endPos="45500" dist="25400" dir="5400000" sy="-100000" algn="bl" rotWithShape="0"/>
                </a:effectLst>
                <a:latin typeface="汉仪黑方W" panose="00020600040101010101" charset="-122"/>
                <a:ea typeface="汉仪黑方W" panose="00020600040101010101" charset="-122"/>
              </a:rPr>
              <a:t>Over 60%</a:t>
            </a:r>
            <a:r>
              <a:rPr lang="zh-CN" altLang="en-US" sz="4000" b="1">
                <a:ln w="19050" cmpd="sng">
                  <a:solidFill>
                    <a:srgbClr val="FEFFFF"/>
                  </a:solidFill>
                </a:ln>
                <a:solidFill>
                  <a:srgbClr val="5A5959"/>
                </a:solidFill>
                <a:effectLst>
                  <a:outerShdw blurRad="63500" sx="102000" sy="102000" algn="ctr" rotWithShape="0">
                    <a:prstClr val="black">
                      <a:alpha val="40000"/>
                    </a:prstClr>
                  </a:outerShdw>
                  <a:reflection blurRad="6350" stA="28000" endA="300" endPos="45500" dist="25400" dir="5400000" sy="-100000" algn="bl" rotWithShape="0"/>
                </a:effectLst>
                <a:latin typeface="汉仪黑方W" panose="00020600040101010101" charset="-122"/>
                <a:ea typeface="汉仪黑方W" panose="00020600040101010101" charset="-122"/>
              </a:rPr>
              <a:t>！</a:t>
            </a:r>
            <a:endParaRPr lang="zh-CN" altLang="en-US" sz="4000" b="1">
              <a:ln w="19050" cmpd="sng">
                <a:solidFill>
                  <a:srgbClr val="FEFFFF"/>
                </a:solidFill>
              </a:ln>
              <a:solidFill>
                <a:srgbClr val="5A5959"/>
              </a:solidFill>
              <a:effectLst>
                <a:outerShdw blurRad="63500" sx="102000" sy="102000" algn="ctr" rotWithShape="0">
                  <a:prstClr val="black">
                    <a:alpha val="40000"/>
                  </a:prstClr>
                </a:outerShdw>
                <a:reflection blurRad="6350" stA="28000" endA="300" endPos="45500" dist="25400" dir="5400000" sy="-100000" algn="bl" rotWithShape="0"/>
              </a:effectLst>
              <a:latin typeface="汉仪黑方W" panose="00020600040101010101" charset="-122"/>
              <a:ea typeface="汉仪黑方W" panose="0002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nvSpPr>
        <p:spPr>
          <a:xfrm>
            <a:off x="609600" y="274638"/>
            <a:ext cx="10972800" cy="1143000"/>
          </a:xfrm>
          <a:prstGeom prst="rect">
            <a:avLst/>
          </a:prstGeom>
          <a:noFill/>
          <a:ln w="9525">
            <a:noFill/>
            <a:miter lim="800000"/>
          </a:ln>
        </p:spPr>
        <p:txBody>
          <a:bodyPr vert="horz" wrap="square" lIns="91440" tIns="45720" rIns="91440" bIns="45720" numCol="1" anchor="ctr" anchorCtr="0" compatLnSpc="1"/>
          <a:lstStyle>
            <a:lvl1pPr algn="l" rtl="0" eaLnBrk="1" fontAlgn="base" hangingPunct="1">
              <a:spcBef>
                <a:spcPct val="0"/>
              </a:spcBef>
              <a:spcAft>
                <a:spcPct val="0"/>
              </a:spcAft>
              <a:defRPr sz="2800" b="1" spc="75" baseline="0">
                <a:solidFill>
                  <a:srgbClr val="0070C0"/>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33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3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3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300">
                <a:solidFill>
                  <a:schemeClr val="tx2"/>
                </a:solidFill>
                <a:latin typeface="Arial" panose="020B0604020202020204" pitchFamily="34" charset="0"/>
                <a:ea typeface="宋体" panose="02010600030101010101" pitchFamily="2" charset="-122"/>
              </a:defRPr>
            </a:lvl5pPr>
            <a:lvl6pPr marL="342900" algn="ctr" rtl="0" eaLnBrk="1" fontAlgn="base" hangingPunct="1">
              <a:spcBef>
                <a:spcPct val="0"/>
              </a:spcBef>
              <a:spcAft>
                <a:spcPct val="0"/>
              </a:spcAft>
              <a:defRPr sz="3300">
                <a:solidFill>
                  <a:schemeClr val="tx2"/>
                </a:solidFill>
                <a:latin typeface="Arial" panose="020B0604020202020204" pitchFamily="34" charset="0"/>
                <a:ea typeface="宋体" panose="02010600030101010101" pitchFamily="2" charset="-122"/>
              </a:defRPr>
            </a:lvl6pPr>
            <a:lvl7pPr marL="685800" algn="ctr" rtl="0" eaLnBrk="1" fontAlgn="base" hangingPunct="1">
              <a:spcBef>
                <a:spcPct val="0"/>
              </a:spcBef>
              <a:spcAft>
                <a:spcPct val="0"/>
              </a:spcAft>
              <a:defRPr sz="3300">
                <a:solidFill>
                  <a:schemeClr val="tx2"/>
                </a:solidFill>
                <a:latin typeface="Arial" panose="020B0604020202020204" pitchFamily="34" charset="0"/>
                <a:ea typeface="宋体" panose="02010600030101010101" pitchFamily="2" charset="-122"/>
              </a:defRPr>
            </a:lvl7pPr>
            <a:lvl8pPr marL="1028700" algn="ctr" rtl="0" eaLnBrk="1" fontAlgn="base" hangingPunct="1">
              <a:spcBef>
                <a:spcPct val="0"/>
              </a:spcBef>
              <a:spcAft>
                <a:spcPct val="0"/>
              </a:spcAft>
              <a:defRPr sz="3300">
                <a:solidFill>
                  <a:schemeClr val="tx2"/>
                </a:solidFill>
                <a:latin typeface="Arial" panose="020B0604020202020204" pitchFamily="34" charset="0"/>
                <a:ea typeface="宋体" panose="02010600030101010101" pitchFamily="2" charset="-122"/>
              </a:defRPr>
            </a:lvl8pPr>
            <a:lvl9pPr marL="1371600" algn="ctr" rtl="0" eaLnBrk="1" fontAlgn="base" hangingPunct="1">
              <a:spcBef>
                <a:spcPct val="0"/>
              </a:spcBef>
              <a:spcAft>
                <a:spcPct val="0"/>
              </a:spcAft>
              <a:defRPr sz="3300">
                <a:solidFill>
                  <a:schemeClr val="tx2"/>
                </a:solidFill>
                <a:latin typeface="Arial" panose="020B0604020202020204" pitchFamily="34" charset="0"/>
                <a:ea typeface="宋体" panose="02010600030101010101" pitchFamily="2" charset="-122"/>
              </a:defRPr>
            </a:lvl9pPr>
          </a:lstStyle>
          <a:p>
            <a:r>
              <a:rPr lang="en-US" altLang="zh-CN" sz="3200" dirty="0"/>
              <a:t>VERJava</a:t>
            </a:r>
            <a:endParaRPr lang="en-US" altLang="zh-CN" sz="3200" dirty="0"/>
          </a:p>
        </p:txBody>
      </p:sp>
      <p:sp>
        <p:nvSpPr>
          <p:cNvPr id="11" name="object 3"/>
          <p:cNvSpPr txBox="1"/>
          <p:nvPr/>
        </p:nvSpPr>
        <p:spPr>
          <a:xfrm>
            <a:off x="916939" y="1657838"/>
            <a:ext cx="10114280" cy="1245235"/>
          </a:xfrm>
          <a:prstGeom prst="rect">
            <a:avLst/>
          </a:prstGeom>
        </p:spPr>
        <p:txBody>
          <a:bodyPr vert="horz" wrap="square" lIns="0" tIns="46355" rIns="0" bIns="0" rtlCol="0">
            <a:spAutoFit/>
          </a:bodyPr>
          <a:p>
            <a:pPr marL="241300" indent="-229235">
              <a:lnSpc>
                <a:spcPct val="100000"/>
              </a:lnSpc>
              <a:spcBef>
                <a:spcPts val="365"/>
              </a:spcBef>
              <a:buFont typeface="Arial" panose="020B0604020202020204"/>
              <a:buChar char="•"/>
              <a:tabLst>
                <a:tab pos="241935" algn="l"/>
              </a:tabLst>
            </a:pPr>
            <a:r>
              <a:rPr lang="en-US" sz="2800" b="1" spc="-5" dirty="0">
                <a:solidFill>
                  <a:srgbClr val="BB43AE"/>
                </a:solidFill>
                <a:latin typeface="微软雅黑" panose="020B0503020204020204" pitchFamily="34" charset="-122"/>
                <a:ea typeface="微软雅黑" panose="020B0503020204020204" pitchFamily="34" charset="-122"/>
                <a:cs typeface="微软雅黑" panose="020B0503020204020204" pitchFamily="34" charset="-122"/>
              </a:rPr>
              <a:t>V</a:t>
            </a:r>
            <a:r>
              <a:rPr lang="en-US" sz="2800" b="1" spc="-5"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E</a:t>
            </a:r>
            <a:r>
              <a:rPr lang="en-US" sz="2800" b="1" spc="-5" dirty="0">
                <a:solidFill>
                  <a:srgbClr val="00B0F0"/>
                </a:solidFill>
                <a:latin typeface="微软雅黑" panose="020B0503020204020204" pitchFamily="34" charset="-122"/>
                <a:ea typeface="微软雅黑" panose="020B0503020204020204" pitchFamily="34" charset="-122"/>
                <a:cs typeface="微软雅黑" panose="020B0503020204020204" pitchFamily="34" charset="-122"/>
              </a:rPr>
              <a:t>R</a:t>
            </a:r>
            <a:r>
              <a:rPr lang="en-US" sz="2800" b="1" spc="-5"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Java</a:t>
            </a:r>
            <a:r>
              <a:rPr lang="zh-CN" altLang="en-US" sz="2800" b="1" spc="-5" dirty="0">
                <a:solidFill>
                  <a:srgbClr val="6F2F9F"/>
                </a:solidFill>
                <a:latin typeface="微软雅黑" panose="020B0503020204020204" pitchFamily="34" charset="-122"/>
                <a:ea typeface="微软雅黑" panose="020B0503020204020204" pitchFamily="34" charset="-122"/>
                <a:cs typeface="微软雅黑" panose="020B0503020204020204" pitchFamily="34" charset="-122"/>
              </a:rPr>
              <a:t>：</a:t>
            </a:r>
            <a:r>
              <a:rPr sz="2800" spc="-5" dirty="0">
                <a:latin typeface="微软雅黑" panose="020B0503020204020204" pitchFamily="34" charset="-122"/>
                <a:ea typeface="微软雅黑" panose="020B0503020204020204" pitchFamily="34" charset="-122"/>
                <a:cs typeface="微软雅黑" panose="020B0503020204020204" pitchFamily="34" charset="-122"/>
              </a:rPr>
              <a:t> </a:t>
            </a:r>
            <a:r>
              <a:rPr lang="en-US" sz="2400" dirty="0">
                <a:latin typeface="微软雅黑" panose="020B0503020204020204" pitchFamily="34" charset="-122"/>
                <a:ea typeface="微软雅黑" panose="020B0503020204020204" pitchFamily="34" charset="-122"/>
                <a:cs typeface="微软雅黑" panose="020B0503020204020204" pitchFamily="34" charset="-122"/>
              </a:rPr>
              <a:t>A</a:t>
            </a:r>
            <a:r>
              <a:rPr sz="24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a:latin typeface="微软雅黑" panose="020B0503020204020204" pitchFamily="34" charset="-122"/>
                <a:ea typeface="微软雅黑" panose="020B0503020204020204" pitchFamily="34" charset="-122"/>
                <a:sym typeface="+mn-ea"/>
              </a:rPr>
              <a:t>t</a:t>
            </a:r>
            <a:r>
              <a:rPr lang="en-US" altLang="zh-CN" sz="2400">
                <a:latin typeface="微软雅黑" panose="020B0503020204020204" pitchFamily="34" charset="-122"/>
                <a:ea typeface="微软雅黑" panose="020B0503020204020204" pitchFamily="34" charset="-122"/>
                <a:sym typeface="+mn-ea"/>
              </a:rPr>
              <a:t>wo-stage </a:t>
            </a:r>
            <a:r>
              <a:rPr sz="2400" dirty="0">
                <a:latin typeface="微软雅黑" panose="020B0503020204020204" pitchFamily="34" charset="-122"/>
                <a:ea typeface="微软雅黑" panose="020B0503020204020204" pitchFamily="34" charset="-122"/>
                <a:cs typeface="微软雅黑" panose="020B0503020204020204" pitchFamily="34" charset="-122"/>
              </a:rPr>
              <a:t>novel approach to accurately identify the range of vulnerable versions</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marL="698500" lvl="1" indent="-229235">
              <a:lnSpc>
                <a:spcPct val="100000"/>
              </a:lnSpc>
              <a:spcBef>
                <a:spcPts val="230"/>
              </a:spcBef>
              <a:buFont typeface="Arial" panose="020B0604020202020204"/>
              <a:buChar char="•"/>
              <a:tabLst>
                <a:tab pos="699135" algn="l"/>
              </a:tabLst>
            </a:pPr>
            <a:r>
              <a:rPr lang="en-US" sz="2400" b="1" dirty="0">
                <a:solidFill>
                  <a:srgbClr val="BB43AE"/>
                </a:solidFill>
                <a:latin typeface="微软雅黑" panose="020B0503020204020204" pitchFamily="34" charset="-122"/>
                <a:ea typeface="微软雅黑" panose="020B0503020204020204" pitchFamily="34" charset="-122"/>
                <a:cs typeface="微软雅黑" panose="020B0503020204020204" pitchFamily="34" charset="-122"/>
              </a:rPr>
              <a:t>V</a:t>
            </a:r>
            <a:r>
              <a:rPr sz="2400" dirty="0">
                <a:solidFill>
                  <a:srgbClr val="BB43AE"/>
                </a:solidFill>
                <a:latin typeface="微软雅黑" panose="020B0503020204020204" pitchFamily="34" charset="-122"/>
                <a:ea typeface="微软雅黑" panose="020B0503020204020204" pitchFamily="34" charset="-122"/>
                <a:cs typeface="微软雅黑" panose="020B0503020204020204" pitchFamily="34" charset="-122"/>
              </a:rPr>
              <a:t>ulnerable</a:t>
            </a:r>
            <a:r>
              <a:rPr sz="2400" dirty="0">
                <a:latin typeface="微软雅黑" panose="020B0503020204020204" pitchFamily="34" charset="-122"/>
                <a:ea typeface="微软雅黑" panose="020B0503020204020204" pitchFamily="34" charset="-122"/>
                <a:cs typeface="微软雅黑" panose="020B0503020204020204" pitchFamily="34" charset="-122"/>
              </a:rPr>
              <a:t> </a:t>
            </a:r>
            <a:r>
              <a:rPr lang="en-US" sz="2400"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V</a:t>
            </a:r>
            <a:r>
              <a:rPr lang="en-US" sz="2400" b="1"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e</a:t>
            </a:r>
            <a:r>
              <a:rPr sz="2400"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rsions</a:t>
            </a:r>
            <a:r>
              <a:rPr sz="2400" dirty="0">
                <a:latin typeface="微软雅黑" panose="020B0503020204020204" pitchFamily="34" charset="-122"/>
                <a:ea typeface="微软雅黑" panose="020B0503020204020204" pitchFamily="34" charset="-122"/>
                <a:cs typeface="微软雅黑" panose="020B0503020204020204" pitchFamily="34" charset="-122"/>
              </a:rPr>
              <a:t> </a:t>
            </a:r>
            <a:r>
              <a:rPr lang="en-US" sz="2400" b="1" dirty="0">
                <a:solidFill>
                  <a:srgbClr val="00B0F0"/>
                </a:solidFill>
                <a:latin typeface="微软雅黑" panose="020B0503020204020204" pitchFamily="34" charset="-122"/>
                <a:ea typeface="微软雅黑" panose="020B0503020204020204" pitchFamily="34" charset="-122"/>
                <a:cs typeface="微软雅黑" panose="020B0503020204020204" pitchFamily="34" charset="-122"/>
              </a:rPr>
              <a:t>R</a:t>
            </a:r>
            <a:r>
              <a:rPr lang="en-US" sz="2400" dirty="0">
                <a:solidFill>
                  <a:srgbClr val="00B0F0"/>
                </a:solidFill>
                <a:latin typeface="微软雅黑" panose="020B0503020204020204" pitchFamily="34" charset="-122"/>
                <a:ea typeface="微软雅黑" panose="020B0503020204020204" pitchFamily="34" charset="-122"/>
                <a:cs typeface="微软雅黑" panose="020B0503020204020204" pitchFamily="34" charset="-122"/>
              </a:rPr>
              <a:t>ange</a:t>
            </a:r>
            <a:r>
              <a:rPr lang="en-US" sz="2400" dirty="0">
                <a:latin typeface="微软雅黑" panose="020B0503020204020204" pitchFamily="34" charset="-122"/>
                <a:ea typeface="微软雅黑" panose="020B0503020204020204" pitchFamily="34" charset="-122"/>
                <a:cs typeface="微软雅黑" panose="020B0503020204020204" pitchFamily="34" charset="-122"/>
              </a:rPr>
              <a:t> detection </a:t>
            </a:r>
            <a:r>
              <a:rPr sz="2400" dirty="0">
                <a:latin typeface="微软雅黑" panose="020B0503020204020204" pitchFamily="34" charset="-122"/>
                <a:ea typeface="微软雅黑" panose="020B0503020204020204" pitchFamily="34" charset="-122"/>
                <a:cs typeface="微软雅黑" panose="020B0503020204020204" pitchFamily="34" charset="-122"/>
              </a:rPr>
              <a:t>in </a:t>
            </a:r>
            <a:r>
              <a:rPr sz="2400" spc="-5"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Java</a:t>
            </a:r>
            <a:r>
              <a:rPr sz="2400" spc="-5" dirty="0">
                <a:latin typeface="微软雅黑" panose="020B0503020204020204" pitchFamily="34" charset="-122"/>
                <a:ea typeface="微软雅黑" panose="020B0503020204020204" pitchFamily="34" charset="-122"/>
                <a:cs typeface="微软雅黑" panose="020B0503020204020204" pitchFamily="34" charset="-122"/>
              </a:rPr>
              <a:t> </a:t>
            </a:r>
            <a:endParaRPr sz="240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8" name="组合 17"/>
          <p:cNvGrpSpPr/>
          <p:nvPr/>
        </p:nvGrpSpPr>
        <p:grpSpPr>
          <a:xfrm>
            <a:off x="1047115" y="3278505"/>
            <a:ext cx="9718675" cy="3084195"/>
            <a:chOff x="974" y="5196"/>
            <a:chExt cx="15305" cy="4857"/>
          </a:xfrm>
        </p:grpSpPr>
        <p:grpSp>
          <p:nvGrpSpPr>
            <p:cNvPr id="32" name="组合 31"/>
            <p:cNvGrpSpPr/>
            <p:nvPr/>
          </p:nvGrpSpPr>
          <p:grpSpPr>
            <a:xfrm>
              <a:off x="974" y="5196"/>
              <a:ext cx="4165" cy="4857"/>
              <a:chOff x="1575" y="4750"/>
              <a:chExt cx="7306" cy="5237"/>
            </a:xfrm>
          </p:grpSpPr>
          <p:sp>
            <p:nvSpPr>
              <p:cNvPr id="21" name="圆角矩形 20"/>
              <p:cNvSpPr/>
              <p:nvPr/>
            </p:nvSpPr>
            <p:spPr>
              <a:xfrm>
                <a:off x="1575" y="4750"/>
                <a:ext cx="7306" cy="5237"/>
              </a:xfrm>
              <a:prstGeom prst="roundRect">
                <a:avLst/>
              </a:prstGeom>
            </p:spPr>
            <p:style>
              <a:lnRef idx="1">
                <a:schemeClr val="dk1"/>
              </a:lnRef>
              <a:fillRef idx="2">
                <a:schemeClr val="dk1"/>
              </a:fillRef>
              <a:effectRef idx="1">
                <a:schemeClr val="dk1"/>
              </a:effectRef>
              <a:fontRef idx="minor">
                <a:schemeClr val="dk1"/>
              </a:fontRef>
            </p:style>
            <p:txBody>
              <a:bodyPr rtlCol="0" anchor="t" anchorCtr="0"/>
              <a:p>
                <a:pPr algn="ctr"/>
                <a:r>
                  <a:rPr lang="en-US" altLang="zh-CN" sz="2000" b="1">
                    <a:latin typeface="Times New Roman" panose="02020603050405020304" charset="0"/>
                    <a:ea typeface="微软雅黑" panose="020B0503020204020204" pitchFamily="34" charset="-122"/>
                    <a:cs typeface="Times New Roman" panose="02020603050405020304" charset="0"/>
                  </a:rPr>
                  <a:t>Information Collection</a:t>
                </a:r>
                <a:endParaRPr lang="en-US" altLang="zh-CN" sz="2000" b="1">
                  <a:latin typeface="Times New Roman" panose="02020603050405020304" charset="0"/>
                  <a:ea typeface="微软雅黑" panose="020B0503020204020204" pitchFamily="34" charset="-122"/>
                  <a:cs typeface="Times New Roman" panose="02020603050405020304" charset="0"/>
                </a:endParaRPr>
              </a:p>
            </p:txBody>
          </p:sp>
          <p:sp>
            <p:nvSpPr>
              <p:cNvPr id="30" name="流程图: 终止 29"/>
              <p:cNvSpPr/>
              <p:nvPr/>
            </p:nvSpPr>
            <p:spPr>
              <a:xfrm>
                <a:off x="2340" y="6624"/>
                <a:ext cx="5656" cy="1158"/>
              </a:xfrm>
              <a:prstGeom prst="flowChartTerminator">
                <a:avLst/>
              </a:prstGeom>
            </p:spPr>
            <p:style>
              <a:lnRef idx="3">
                <a:schemeClr val="lt1"/>
              </a:lnRef>
              <a:fillRef idx="1">
                <a:schemeClr val="accent3"/>
              </a:fillRef>
              <a:effectRef idx="1">
                <a:schemeClr val="accent3"/>
              </a:effectRef>
              <a:fontRef idx="minor">
                <a:schemeClr val="lt1"/>
              </a:fontRef>
            </p:style>
            <p:txBody>
              <a:bodyPr rtlCol="0" anchor="ctr"/>
              <a:p>
                <a:pPr algn="ctr"/>
                <a:r>
                  <a:rPr lang="en-US" altLang="zh-CN" sz="2000">
                    <a:solidFill>
                      <a:schemeClr val="tx1"/>
                    </a:solidFill>
                    <a:latin typeface="Times New Roman" panose="02020603050405020304" charset="0"/>
                    <a:ea typeface="微软雅黑" panose="020B0503020204020204" pitchFamily="34" charset="-122"/>
                    <a:cs typeface="Times New Roman" panose="02020603050405020304" charset="0"/>
                  </a:rPr>
                  <a:t>Patch</a:t>
                </a:r>
                <a:endParaRPr lang="en-US" altLang="zh-CN" sz="2000">
                  <a:solidFill>
                    <a:schemeClr val="tx1"/>
                  </a:solidFill>
                  <a:latin typeface="Times New Roman" panose="02020603050405020304" charset="0"/>
                  <a:ea typeface="微软雅黑" panose="020B0503020204020204" pitchFamily="34" charset="-122"/>
                  <a:cs typeface="Times New Roman" panose="02020603050405020304" charset="0"/>
                </a:endParaRPr>
              </a:p>
            </p:txBody>
          </p:sp>
          <p:sp>
            <p:nvSpPr>
              <p:cNvPr id="31" name="流程图: 联系 30"/>
              <p:cNvSpPr/>
              <p:nvPr/>
            </p:nvSpPr>
            <p:spPr>
              <a:xfrm>
                <a:off x="2401" y="8240"/>
                <a:ext cx="5655" cy="1179"/>
              </a:xfrm>
              <a:prstGeom prst="flowChartConnector">
                <a:avLst/>
              </a:prstGeom>
            </p:spPr>
            <p:style>
              <a:lnRef idx="3">
                <a:schemeClr val="lt1"/>
              </a:lnRef>
              <a:fillRef idx="1">
                <a:schemeClr val="accent3"/>
              </a:fillRef>
              <a:effectRef idx="1">
                <a:schemeClr val="accent3"/>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altLang="zh-CN" sz="2000">
                    <a:solidFill>
                      <a:schemeClr val="tx1"/>
                    </a:solidFill>
                    <a:latin typeface="Times New Roman" panose="02020603050405020304" charset="0"/>
                    <a:ea typeface="微软雅黑" panose="020B0503020204020204" pitchFamily="34" charset="-122"/>
                    <a:cs typeface="Times New Roman" panose="02020603050405020304" charset="0"/>
                    <a:sym typeface="+mn-ea"/>
                  </a:rPr>
                  <a:t>Versions’ </a:t>
                </a:r>
                <a:endParaRPr lang="en-US" altLang="zh-CN" sz="2000">
                  <a:solidFill>
                    <a:schemeClr val="tx1"/>
                  </a:solidFill>
                  <a:latin typeface="Times New Roman" panose="02020603050405020304" charset="0"/>
                  <a:ea typeface="微软雅黑" panose="020B0503020204020204" pitchFamily="34" charset="-122"/>
                  <a:cs typeface="Times New Roman" panose="02020603050405020304" charset="0"/>
                  <a:sym typeface="+mn-ea"/>
                </a:endParaRPr>
              </a:p>
              <a:p>
                <a:pPr lvl="0" algn="ctr">
                  <a:buClrTx/>
                  <a:buSzTx/>
                  <a:buFontTx/>
                </a:pPr>
                <a:r>
                  <a:rPr lang="en-US" altLang="zh-CN" sz="2000">
                    <a:solidFill>
                      <a:schemeClr val="tx1"/>
                    </a:solidFill>
                    <a:latin typeface="Times New Roman" panose="02020603050405020304" charset="0"/>
                    <a:ea typeface="微软雅黑" panose="020B0503020204020204" pitchFamily="34" charset="-122"/>
                    <a:cs typeface="Times New Roman" panose="02020603050405020304" charset="0"/>
                    <a:sym typeface="+mn-ea"/>
                  </a:rPr>
                  <a:t>source code</a:t>
                </a:r>
                <a:endParaRPr lang="en-US" altLang="zh-CN" sz="2000">
                  <a:solidFill>
                    <a:schemeClr val="tx1"/>
                  </a:solidFill>
                  <a:latin typeface="Times New Roman" panose="02020603050405020304" charset="0"/>
                  <a:ea typeface="微软雅黑" panose="020B0503020204020204" pitchFamily="34" charset="-122"/>
                  <a:cs typeface="Times New Roman" panose="02020603050405020304" charset="0"/>
                  <a:sym typeface="+mn-ea"/>
                </a:endParaRPr>
              </a:p>
            </p:txBody>
          </p:sp>
        </p:grpSp>
        <p:sp>
          <p:nvSpPr>
            <p:cNvPr id="38" name="object 37"/>
            <p:cNvSpPr/>
            <p:nvPr/>
          </p:nvSpPr>
          <p:spPr>
            <a:xfrm>
              <a:off x="5455" y="7104"/>
              <a:ext cx="774" cy="836"/>
            </a:xfrm>
            <a:custGeom>
              <a:avLst/>
              <a:gdLst/>
              <a:ahLst/>
              <a:cxnLst/>
              <a:rect l="l" t="t" r="r" b="b"/>
              <a:pathLst>
                <a:path w="471804" h="435610">
                  <a:moveTo>
                    <a:pt x="214393" y="0"/>
                  </a:moveTo>
                  <a:lnTo>
                    <a:pt x="214393" y="108818"/>
                  </a:lnTo>
                  <a:lnTo>
                    <a:pt x="0" y="108818"/>
                  </a:lnTo>
                  <a:lnTo>
                    <a:pt x="0" y="326556"/>
                  </a:lnTo>
                  <a:lnTo>
                    <a:pt x="214393" y="326556"/>
                  </a:lnTo>
                  <a:lnTo>
                    <a:pt x="214393" y="435474"/>
                  </a:lnTo>
                  <a:lnTo>
                    <a:pt x="471527" y="218134"/>
                  </a:lnTo>
                  <a:lnTo>
                    <a:pt x="214393" y="0"/>
                  </a:lnTo>
                  <a:close/>
                </a:path>
              </a:pathLst>
            </a:custGeom>
            <a:solidFill>
              <a:srgbClr val="0070C0"/>
            </a:solidFill>
          </p:spPr>
          <p:txBody>
            <a:bodyPr wrap="square" lIns="0" tIns="0" rIns="0" bIns="0" rtlCol="0"/>
            <a:p>
              <a:endParaRPr>
                <a:latin typeface="Times New Roman" panose="02020603050405020304" charset="0"/>
                <a:cs typeface="Times New Roman" panose="02020603050405020304" charset="0"/>
              </a:endParaRPr>
            </a:p>
          </p:txBody>
        </p:sp>
        <p:sp>
          <p:nvSpPr>
            <p:cNvPr id="39" name="object 37"/>
            <p:cNvSpPr/>
            <p:nvPr/>
          </p:nvSpPr>
          <p:spPr>
            <a:xfrm>
              <a:off x="11026" y="7053"/>
              <a:ext cx="774" cy="836"/>
            </a:xfrm>
            <a:custGeom>
              <a:avLst/>
              <a:gdLst/>
              <a:ahLst/>
              <a:cxnLst/>
              <a:rect l="l" t="t" r="r" b="b"/>
              <a:pathLst>
                <a:path w="471804" h="435610">
                  <a:moveTo>
                    <a:pt x="214393" y="0"/>
                  </a:moveTo>
                  <a:lnTo>
                    <a:pt x="214393" y="108818"/>
                  </a:lnTo>
                  <a:lnTo>
                    <a:pt x="0" y="108818"/>
                  </a:lnTo>
                  <a:lnTo>
                    <a:pt x="0" y="326556"/>
                  </a:lnTo>
                  <a:lnTo>
                    <a:pt x="214393" y="326556"/>
                  </a:lnTo>
                  <a:lnTo>
                    <a:pt x="214393" y="435474"/>
                  </a:lnTo>
                  <a:lnTo>
                    <a:pt x="471527" y="218134"/>
                  </a:lnTo>
                  <a:lnTo>
                    <a:pt x="214393" y="0"/>
                  </a:lnTo>
                  <a:close/>
                </a:path>
              </a:pathLst>
            </a:custGeom>
            <a:solidFill>
              <a:srgbClr val="0070C0"/>
            </a:solidFill>
          </p:spPr>
          <p:txBody>
            <a:bodyPr wrap="square" lIns="0" tIns="0" rIns="0" bIns="0" rtlCol="0"/>
            <a:p>
              <a:endParaRPr>
                <a:latin typeface="Times New Roman" panose="02020603050405020304" charset="0"/>
                <a:cs typeface="Times New Roman" panose="02020603050405020304" charset="0"/>
              </a:endParaRPr>
            </a:p>
          </p:txBody>
        </p:sp>
        <p:grpSp>
          <p:nvGrpSpPr>
            <p:cNvPr id="12" name="组合 11"/>
            <p:cNvGrpSpPr/>
            <p:nvPr/>
          </p:nvGrpSpPr>
          <p:grpSpPr>
            <a:xfrm>
              <a:off x="6545" y="5197"/>
              <a:ext cx="4165" cy="4856"/>
              <a:chOff x="6506" y="5197"/>
              <a:chExt cx="4165" cy="4856"/>
            </a:xfrm>
          </p:grpSpPr>
          <p:grpSp>
            <p:nvGrpSpPr>
              <p:cNvPr id="3" name="组合 2"/>
              <p:cNvGrpSpPr/>
              <p:nvPr/>
            </p:nvGrpSpPr>
            <p:grpSpPr>
              <a:xfrm>
                <a:off x="6506" y="5197"/>
                <a:ext cx="4165" cy="4856"/>
                <a:chOff x="1575" y="4750"/>
                <a:chExt cx="7306" cy="5237"/>
              </a:xfrm>
            </p:grpSpPr>
            <p:sp>
              <p:nvSpPr>
                <p:cNvPr id="4" name="圆角矩形 3"/>
                <p:cNvSpPr/>
                <p:nvPr/>
              </p:nvSpPr>
              <p:spPr>
                <a:xfrm>
                  <a:off x="1575" y="4750"/>
                  <a:ext cx="7306" cy="5237"/>
                </a:xfrm>
                <a:prstGeom prst="roundRect">
                  <a:avLst/>
                </a:prstGeom>
              </p:spPr>
              <p:style>
                <a:lnRef idx="1">
                  <a:schemeClr val="dk1"/>
                </a:lnRef>
                <a:fillRef idx="2">
                  <a:schemeClr val="dk1"/>
                </a:fillRef>
                <a:effectRef idx="1">
                  <a:schemeClr val="dk1"/>
                </a:effectRef>
                <a:fontRef idx="minor">
                  <a:schemeClr val="dk1"/>
                </a:fontRef>
              </p:style>
              <p:txBody>
                <a:bodyPr rtlCol="0" anchor="t" anchorCtr="0"/>
                <a:p>
                  <a:pPr algn="ctr"/>
                  <a:r>
                    <a:rPr lang="en-US" altLang="zh-CN" sz="2000" b="1">
                      <a:latin typeface="Times New Roman" panose="02020603050405020304" charset="0"/>
                      <a:ea typeface="微软雅黑" panose="020B0503020204020204" pitchFamily="34" charset="-122"/>
                      <a:cs typeface="Times New Roman" panose="02020603050405020304" charset="0"/>
                    </a:rPr>
                    <a:t>Function-level Vulnerable Version Calculation</a:t>
                  </a:r>
                  <a:endParaRPr lang="en-US" altLang="zh-CN" sz="2000" b="1">
                    <a:latin typeface="Times New Roman" panose="02020603050405020304" charset="0"/>
                    <a:ea typeface="微软雅黑" panose="020B0503020204020204" pitchFamily="34" charset="-122"/>
                    <a:cs typeface="Times New Roman" panose="02020603050405020304" charset="0"/>
                  </a:endParaRPr>
                </a:p>
              </p:txBody>
            </p:sp>
            <p:sp>
              <p:nvSpPr>
                <p:cNvPr id="6" name="矩形 5"/>
                <p:cNvSpPr/>
                <p:nvPr/>
              </p:nvSpPr>
              <p:spPr>
                <a:xfrm>
                  <a:off x="2399" y="6752"/>
                  <a:ext cx="5655" cy="1179"/>
                </a:xfrm>
                <a:prstGeom prst="rect">
                  <a:avLst/>
                </a:prstGeom>
              </p:spPr>
              <p:style>
                <a:lnRef idx="3">
                  <a:schemeClr val="lt1"/>
                </a:lnRef>
                <a:fillRef idx="1">
                  <a:schemeClr val="accent3"/>
                </a:fillRef>
                <a:effectRef idx="1">
                  <a:schemeClr val="accent3"/>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altLang="zh-CN" sz="2000">
                      <a:solidFill>
                        <a:schemeClr val="tx1"/>
                      </a:solidFill>
                      <a:latin typeface="Times New Roman" panose="02020603050405020304" charset="0"/>
                      <a:ea typeface="微软雅黑" panose="020B0503020204020204" pitchFamily="34" charset="-122"/>
                      <a:cs typeface="Times New Roman" panose="02020603050405020304" charset="0"/>
                      <a:sym typeface="+mn-ea"/>
                    </a:rPr>
                    <a:t>Split patch in functions</a:t>
                  </a:r>
                  <a:endParaRPr lang="en-US" altLang="zh-CN" sz="2000">
                    <a:solidFill>
                      <a:schemeClr val="tx1"/>
                    </a:solidFill>
                    <a:latin typeface="Times New Roman" panose="02020603050405020304" charset="0"/>
                    <a:ea typeface="微软雅黑" panose="020B0503020204020204" pitchFamily="34" charset="-122"/>
                    <a:cs typeface="Times New Roman" panose="02020603050405020304" charset="0"/>
                    <a:sym typeface="+mn-ea"/>
                  </a:endParaRPr>
                </a:p>
              </p:txBody>
            </p:sp>
          </p:grpSp>
          <p:sp>
            <p:nvSpPr>
              <p:cNvPr id="7" name="矩形 6"/>
              <p:cNvSpPr/>
              <p:nvPr/>
            </p:nvSpPr>
            <p:spPr>
              <a:xfrm>
                <a:off x="7006" y="8432"/>
                <a:ext cx="3223" cy="1094"/>
              </a:xfrm>
              <a:prstGeom prst="rect">
                <a:avLst/>
              </a:prstGeom>
            </p:spPr>
            <p:style>
              <a:lnRef idx="3">
                <a:schemeClr val="lt1"/>
              </a:lnRef>
              <a:fillRef idx="1">
                <a:schemeClr val="accent3"/>
              </a:fillRef>
              <a:effectRef idx="1">
                <a:schemeClr val="accent3"/>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altLang="zh-CN" sz="2000">
                    <a:solidFill>
                      <a:schemeClr val="tx1"/>
                    </a:solidFill>
                    <a:latin typeface="Times New Roman" panose="02020603050405020304" charset="0"/>
                    <a:ea typeface="微软雅黑" panose="020B0503020204020204" pitchFamily="34" charset="-122"/>
                    <a:cs typeface="Times New Roman" panose="02020603050405020304" charset="0"/>
                    <a:sym typeface="+mn-ea"/>
                  </a:rPr>
                  <a:t>Similarity Analysis</a:t>
                </a:r>
                <a:endParaRPr lang="en-US" altLang="zh-CN" sz="2000">
                  <a:solidFill>
                    <a:schemeClr val="tx1"/>
                  </a:solidFill>
                  <a:latin typeface="Times New Roman" panose="02020603050405020304" charset="0"/>
                  <a:ea typeface="微软雅黑" panose="020B0503020204020204" pitchFamily="34" charset="-122"/>
                  <a:cs typeface="Times New Roman" panose="02020603050405020304" charset="0"/>
                  <a:sym typeface="+mn-ea"/>
                </a:endParaRPr>
              </a:p>
            </p:txBody>
          </p:sp>
        </p:grpSp>
        <p:grpSp>
          <p:nvGrpSpPr>
            <p:cNvPr id="15" name="组合 14"/>
            <p:cNvGrpSpPr/>
            <p:nvPr/>
          </p:nvGrpSpPr>
          <p:grpSpPr>
            <a:xfrm>
              <a:off x="12115" y="5197"/>
              <a:ext cx="4164" cy="4856"/>
              <a:chOff x="12819" y="5197"/>
              <a:chExt cx="4164" cy="4856"/>
            </a:xfrm>
          </p:grpSpPr>
          <p:grpSp>
            <p:nvGrpSpPr>
              <p:cNvPr id="8" name="组合 7"/>
              <p:cNvGrpSpPr/>
              <p:nvPr/>
            </p:nvGrpSpPr>
            <p:grpSpPr>
              <a:xfrm>
                <a:off x="12819" y="5197"/>
                <a:ext cx="4165" cy="4856"/>
                <a:chOff x="1575" y="4750"/>
                <a:chExt cx="7306" cy="5237"/>
              </a:xfrm>
            </p:grpSpPr>
            <p:sp>
              <p:nvSpPr>
                <p:cNvPr id="9" name="圆角矩形 8"/>
                <p:cNvSpPr/>
                <p:nvPr/>
              </p:nvSpPr>
              <p:spPr>
                <a:xfrm>
                  <a:off x="1575" y="4750"/>
                  <a:ext cx="7306" cy="5237"/>
                </a:xfrm>
                <a:prstGeom prst="roundRect">
                  <a:avLst/>
                </a:prstGeom>
              </p:spPr>
              <p:style>
                <a:lnRef idx="1">
                  <a:schemeClr val="dk1"/>
                </a:lnRef>
                <a:fillRef idx="2">
                  <a:schemeClr val="dk1"/>
                </a:fillRef>
                <a:effectRef idx="1">
                  <a:schemeClr val="dk1"/>
                </a:effectRef>
                <a:fontRef idx="minor">
                  <a:schemeClr val="dk1"/>
                </a:fontRef>
              </p:style>
              <p:txBody>
                <a:bodyPr rtlCol="0" anchor="t" anchorCtr="0"/>
                <a:p>
                  <a:pPr algn="ctr"/>
                  <a:r>
                    <a:rPr lang="en-US" altLang="zh-CN" sz="2000" b="1">
                      <a:latin typeface="Times New Roman" panose="02020603050405020304" charset="0"/>
                      <a:ea typeface="微软雅黑" panose="020B0503020204020204" pitchFamily="34" charset="-122"/>
                      <a:cs typeface="Times New Roman" panose="02020603050405020304" charset="0"/>
                    </a:rPr>
                    <a:t>Patch-level Vulnerable Version Calculation</a:t>
                  </a:r>
                  <a:endParaRPr lang="en-US" altLang="zh-CN" sz="2000" b="1">
                    <a:latin typeface="Times New Roman" panose="02020603050405020304" charset="0"/>
                    <a:ea typeface="微软雅黑" panose="020B0503020204020204" pitchFamily="34" charset="-122"/>
                    <a:cs typeface="Times New Roman" panose="02020603050405020304" charset="0"/>
                  </a:endParaRPr>
                </a:p>
              </p:txBody>
            </p:sp>
            <p:sp>
              <p:nvSpPr>
                <p:cNvPr id="10" name="矩形 9"/>
                <p:cNvSpPr/>
                <p:nvPr/>
              </p:nvSpPr>
              <p:spPr>
                <a:xfrm>
                  <a:off x="2462" y="6752"/>
                  <a:ext cx="5655" cy="1179"/>
                </a:xfrm>
                <a:prstGeom prst="rect">
                  <a:avLst/>
                </a:prstGeom>
              </p:spPr>
              <p:style>
                <a:lnRef idx="3">
                  <a:schemeClr val="lt1"/>
                </a:lnRef>
                <a:fillRef idx="1">
                  <a:schemeClr val="accent3"/>
                </a:fillRef>
                <a:effectRef idx="1">
                  <a:schemeClr val="accent3"/>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altLang="zh-CN" sz="2000">
                      <a:solidFill>
                        <a:schemeClr val="tx1"/>
                      </a:solidFill>
                      <a:latin typeface="Times New Roman" panose="02020603050405020304" charset="0"/>
                      <a:ea typeface="微软雅黑" panose="020B0503020204020204" pitchFamily="34" charset="-122"/>
                      <a:cs typeface="Times New Roman" panose="02020603050405020304" charset="0"/>
                      <a:sym typeface="+mn-ea"/>
                    </a:rPr>
                    <a:t>Multi-location fix handling</a:t>
                  </a:r>
                  <a:endParaRPr lang="en-US" altLang="zh-CN" sz="2000">
                    <a:solidFill>
                      <a:schemeClr val="tx1"/>
                    </a:solidFill>
                    <a:latin typeface="Times New Roman" panose="02020603050405020304" charset="0"/>
                    <a:ea typeface="微软雅黑" panose="020B0503020204020204" pitchFamily="34" charset="-122"/>
                    <a:cs typeface="Times New Roman" panose="02020603050405020304" charset="0"/>
                    <a:sym typeface="+mn-ea"/>
                  </a:endParaRPr>
                </a:p>
              </p:txBody>
            </p:sp>
          </p:grpSp>
          <p:sp>
            <p:nvSpPr>
              <p:cNvPr id="14" name="矩形 13"/>
              <p:cNvSpPr/>
              <p:nvPr/>
            </p:nvSpPr>
            <p:spPr>
              <a:xfrm>
                <a:off x="13348" y="8432"/>
                <a:ext cx="3224" cy="1093"/>
              </a:xfrm>
              <a:prstGeom prst="rect">
                <a:avLst/>
              </a:prstGeom>
            </p:spPr>
            <p:style>
              <a:lnRef idx="3">
                <a:schemeClr val="lt1"/>
              </a:lnRef>
              <a:fillRef idx="1">
                <a:schemeClr val="accent3"/>
              </a:fillRef>
              <a:effectRef idx="1">
                <a:schemeClr val="accent3"/>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altLang="zh-CN" sz="2000">
                    <a:solidFill>
                      <a:schemeClr val="tx1"/>
                    </a:solidFill>
                    <a:latin typeface="Times New Roman" panose="02020603050405020304" charset="0"/>
                    <a:ea typeface="微软雅黑" panose="020B0503020204020204" pitchFamily="34" charset="-122"/>
                    <a:cs typeface="Times New Roman" panose="02020603050405020304" charset="0"/>
                    <a:sym typeface="+mn-ea"/>
                  </a:rPr>
                  <a:t>Multi-branch handling</a:t>
                </a:r>
                <a:endParaRPr lang="en-US" altLang="zh-CN" sz="2000">
                  <a:solidFill>
                    <a:schemeClr val="tx1"/>
                  </a:solidFill>
                  <a:latin typeface="Times New Roman" panose="02020603050405020304" charset="0"/>
                  <a:ea typeface="微软雅黑" panose="020B0503020204020204" pitchFamily="34" charset="-122"/>
                  <a:cs typeface="Times New Roman" panose="02020603050405020304" charset="0"/>
                  <a:sym typeface="+mn-ea"/>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cs typeface="Times New Roman" panose="02020603050405020304" charset="0"/>
                <a:sym typeface="+mn-ea"/>
              </a:rPr>
              <a:t>Function-level Vulnerable Version Calculation</a:t>
            </a:r>
            <a:endParaRPr lang="en-US" altLang="zh-CN" dirty="0">
              <a:cs typeface="Times New Roman" panose="02020603050405020304" charset="0"/>
              <a:sym typeface="+mn-ea"/>
            </a:endParaRPr>
          </a:p>
        </p:txBody>
      </p:sp>
      <p:grpSp>
        <p:nvGrpSpPr>
          <p:cNvPr id="32" name="组合 31"/>
          <p:cNvGrpSpPr/>
          <p:nvPr/>
        </p:nvGrpSpPr>
        <p:grpSpPr>
          <a:xfrm>
            <a:off x="335915" y="2048510"/>
            <a:ext cx="3860165" cy="4079240"/>
            <a:chOff x="529" y="3226"/>
            <a:chExt cx="6079" cy="6424"/>
          </a:xfrm>
        </p:grpSpPr>
        <p:grpSp>
          <p:nvGrpSpPr>
            <p:cNvPr id="4" name="组合 3"/>
            <p:cNvGrpSpPr/>
            <p:nvPr/>
          </p:nvGrpSpPr>
          <p:grpSpPr>
            <a:xfrm rot="0">
              <a:off x="529" y="4839"/>
              <a:ext cx="2051" cy="2006"/>
              <a:chOff x="1550" y="3997"/>
              <a:chExt cx="1228" cy="1445"/>
            </a:xfrm>
          </p:grpSpPr>
          <p:sp>
            <p:nvSpPr>
              <p:cNvPr id="29" name="object 5"/>
              <p:cNvSpPr/>
              <p:nvPr/>
            </p:nvSpPr>
            <p:spPr>
              <a:xfrm>
                <a:off x="1824" y="3997"/>
                <a:ext cx="681" cy="928"/>
              </a:xfrm>
              <a:custGeom>
                <a:avLst/>
                <a:gdLst/>
                <a:ahLst/>
                <a:cxnLst/>
                <a:rect l="l" t="t" r="r" b="b"/>
                <a:pathLst>
                  <a:path w="888364" h="1063625">
                    <a:moveTo>
                      <a:pt x="677617" y="0"/>
                    </a:moveTo>
                    <a:lnTo>
                      <a:pt x="0" y="0"/>
                    </a:lnTo>
                    <a:lnTo>
                      <a:pt x="0" y="1063007"/>
                    </a:lnTo>
                    <a:lnTo>
                      <a:pt x="888292" y="1063007"/>
                    </a:lnTo>
                    <a:lnTo>
                      <a:pt x="888292" y="993642"/>
                    </a:lnTo>
                    <a:lnTo>
                      <a:pt x="70222" y="993642"/>
                    </a:lnTo>
                    <a:lnTo>
                      <a:pt x="70221" y="69376"/>
                    </a:lnTo>
                    <a:lnTo>
                      <a:pt x="747270" y="69376"/>
                    </a:lnTo>
                    <a:lnTo>
                      <a:pt x="677617" y="0"/>
                    </a:lnTo>
                    <a:close/>
                  </a:path>
                  <a:path w="888364" h="1063625">
                    <a:moveTo>
                      <a:pt x="747270" y="69376"/>
                    </a:moveTo>
                    <a:lnTo>
                      <a:pt x="607400" y="69376"/>
                    </a:lnTo>
                    <a:lnTo>
                      <a:pt x="607400" y="277458"/>
                    </a:lnTo>
                    <a:lnTo>
                      <a:pt x="818052" y="277458"/>
                    </a:lnTo>
                    <a:lnTo>
                      <a:pt x="818052" y="993642"/>
                    </a:lnTo>
                    <a:lnTo>
                      <a:pt x="888292" y="993642"/>
                    </a:lnTo>
                    <a:lnTo>
                      <a:pt x="888292" y="230638"/>
                    </a:lnTo>
                    <a:lnTo>
                      <a:pt x="654812" y="230638"/>
                    </a:lnTo>
                    <a:lnTo>
                      <a:pt x="654812" y="78033"/>
                    </a:lnTo>
                    <a:lnTo>
                      <a:pt x="755963" y="78033"/>
                    </a:lnTo>
                    <a:lnTo>
                      <a:pt x="747270" y="69376"/>
                    </a:lnTo>
                    <a:close/>
                  </a:path>
                  <a:path w="888364" h="1063625">
                    <a:moveTo>
                      <a:pt x="725029" y="809820"/>
                    </a:moveTo>
                    <a:lnTo>
                      <a:pt x="163263" y="809820"/>
                    </a:lnTo>
                    <a:lnTo>
                      <a:pt x="163263" y="832375"/>
                    </a:lnTo>
                    <a:lnTo>
                      <a:pt x="725029" y="832375"/>
                    </a:lnTo>
                    <a:lnTo>
                      <a:pt x="725029" y="809820"/>
                    </a:lnTo>
                    <a:close/>
                  </a:path>
                  <a:path w="888364" h="1063625">
                    <a:moveTo>
                      <a:pt x="725029" y="671090"/>
                    </a:moveTo>
                    <a:lnTo>
                      <a:pt x="163263" y="671090"/>
                    </a:lnTo>
                    <a:lnTo>
                      <a:pt x="163263" y="693646"/>
                    </a:lnTo>
                    <a:lnTo>
                      <a:pt x="725029" y="693646"/>
                    </a:lnTo>
                    <a:lnTo>
                      <a:pt x="725029" y="671090"/>
                    </a:lnTo>
                    <a:close/>
                  </a:path>
                  <a:path w="888364" h="1063625">
                    <a:moveTo>
                      <a:pt x="725029" y="532384"/>
                    </a:moveTo>
                    <a:lnTo>
                      <a:pt x="163262" y="532384"/>
                    </a:lnTo>
                    <a:lnTo>
                      <a:pt x="163262" y="577450"/>
                    </a:lnTo>
                    <a:lnTo>
                      <a:pt x="725029" y="577450"/>
                    </a:lnTo>
                    <a:lnTo>
                      <a:pt x="725029" y="532384"/>
                    </a:lnTo>
                    <a:close/>
                  </a:path>
                  <a:path w="888364" h="1063625">
                    <a:moveTo>
                      <a:pt x="725029" y="416187"/>
                    </a:moveTo>
                    <a:lnTo>
                      <a:pt x="163262" y="416187"/>
                    </a:lnTo>
                    <a:lnTo>
                      <a:pt x="163262" y="438720"/>
                    </a:lnTo>
                    <a:lnTo>
                      <a:pt x="725029" y="438720"/>
                    </a:lnTo>
                    <a:lnTo>
                      <a:pt x="725029" y="416187"/>
                    </a:lnTo>
                    <a:close/>
                  </a:path>
                  <a:path w="888364" h="1063625">
                    <a:moveTo>
                      <a:pt x="514355" y="277458"/>
                    </a:moveTo>
                    <a:lnTo>
                      <a:pt x="163262" y="277458"/>
                    </a:lnTo>
                    <a:lnTo>
                      <a:pt x="163262" y="300014"/>
                    </a:lnTo>
                    <a:lnTo>
                      <a:pt x="514355" y="300014"/>
                    </a:lnTo>
                    <a:lnTo>
                      <a:pt x="514355" y="277458"/>
                    </a:lnTo>
                    <a:close/>
                  </a:path>
                  <a:path w="888364" h="1063625">
                    <a:moveTo>
                      <a:pt x="755963" y="78033"/>
                    </a:moveTo>
                    <a:lnTo>
                      <a:pt x="654812" y="78033"/>
                    </a:lnTo>
                    <a:lnTo>
                      <a:pt x="818052" y="230638"/>
                    </a:lnTo>
                    <a:lnTo>
                      <a:pt x="888292" y="230638"/>
                    </a:lnTo>
                    <a:lnTo>
                      <a:pt x="888292" y="209837"/>
                    </a:lnTo>
                    <a:lnTo>
                      <a:pt x="755963" y="78033"/>
                    </a:lnTo>
                    <a:close/>
                  </a:path>
                </a:pathLst>
              </a:custGeom>
              <a:solidFill>
                <a:srgbClr val="000000"/>
              </a:solidFill>
            </p:spPr>
            <p:txBody>
              <a:bodyPr wrap="square" lIns="0" tIns="0" rIns="0" bIns="0" rtlCol="0"/>
              <a:p>
                <a:endParaRPr sz="2800">
                  <a:latin typeface="微软雅黑" panose="020B0503020204020204" pitchFamily="34" charset="-122"/>
                  <a:ea typeface="微软雅黑" panose="020B0503020204020204" pitchFamily="34" charset="-122"/>
                </a:endParaRPr>
              </a:p>
            </p:txBody>
          </p:sp>
          <p:sp>
            <p:nvSpPr>
              <p:cNvPr id="30" name="object 14"/>
              <p:cNvSpPr txBox="1"/>
              <p:nvPr/>
            </p:nvSpPr>
            <p:spPr>
              <a:xfrm>
                <a:off x="1550" y="5079"/>
                <a:ext cx="1228" cy="363"/>
              </a:xfrm>
              <a:prstGeom prst="rect">
                <a:avLst/>
              </a:prstGeom>
            </p:spPr>
            <p:txBody>
              <a:bodyPr vert="horz" wrap="square" lIns="0" tIns="12700" rIns="0" bIns="0" rtlCol="0">
                <a:spAutoFit/>
              </a:bodyPr>
              <a:p>
                <a:pPr marL="12700" algn="ctr">
                  <a:lnSpc>
                    <a:spcPct val="100000"/>
                  </a:lnSpc>
                  <a:spcBef>
                    <a:spcPts val="100"/>
                  </a:spcBef>
                </a:pPr>
                <a:r>
                  <a:rPr lang="en-US" altLang="zh-CN" sz="2000" b="1">
                    <a:latin typeface="微软雅黑" panose="020B0503020204020204" pitchFamily="34" charset="-122"/>
                    <a:ea typeface="微软雅黑" panose="020B0503020204020204" pitchFamily="34" charset="-122"/>
                    <a:cs typeface="等线" panose="02010600030101010101" pitchFamily="2" charset="-122"/>
                  </a:rPr>
                  <a:t>Patch</a:t>
                </a:r>
                <a:endParaRPr lang="en-US" altLang="zh-CN" sz="2000" b="1">
                  <a:latin typeface="微软雅黑" panose="020B0503020204020204" pitchFamily="34" charset="-122"/>
                  <a:ea typeface="微软雅黑" panose="020B0503020204020204" pitchFamily="34" charset="-122"/>
                  <a:cs typeface="等线" panose="02010600030101010101" pitchFamily="2" charset="-122"/>
                </a:endParaRPr>
              </a:p>
            </p:txBody>
          </p:sp>
        </p:grpSp>
        <p:cxnSp>
          <p:nvCxnSpPr>
            <p:cNvPr id="10" name="直接箭头连接符 9"/>
            <p:cNvCxnSpPr/>
            <p:nvPr/>
          </p:nvCxnSpPr>
          <p:spPr>
            <a:xfrm>
              <a:off x="2439" y="5615"/>
              <a:ext cx="2528" cy="1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8" name="object 14"/>
            <p:cNvSpPr txBox="1"/>
            <p:nvPr/>
          </p:nvSpPr>
          <p:spPr>
            <a:xfrm>
              <a:off x="2439" y="5765"/>
              <a:ext cx="2630" cy="359"/>
            </a:xfrm>
            <a:prstGeom prst="rect">
              <a:avLst/>
            </a:prstGeom>
          </p:spPr>
          <p:txBody>
            <a:bodyPr vert="horz" wrap="square" lIns="0" tIns="12700" rIns="0" bIns="0" rtlCol="0">
              <a:spAutoFit/>
            </a:bodyPr>
            <a:p>
              <a:pPr marL="12700" algn="ctr">
                <a:lnSpc>
                  <a:spcPct val="100000"/>
                </a:lnSpc>
                <a:spcBef>
                  <a:spcPts val="100"/>
                </a:spcBef>
              </a:pPr>
              <a:r>
                <a:rPr lang="en-US" altLang="zh-CN" sz="1400" b="1">
                  <a:latin typeface="微软雅黑" panose="020B0503020204020204" pitchFamily="34" charset="-122"/>
                  <a:ea typeface="微软雅黑" panose="020B0503020204020204" pitchFamily="34" charset="-122"/>
                  <a:cs typeface="等线" panose="02010600030101010101" pitchFamily="2" charset="-122"/>
                </a:rPr>
                <a:t>Split in functions</a:t>
              </a:r>
              <a:endParaRPr lang="en-US" altLang="zh-CN" sz="1400" b="1">
                <a:latin typeface="微软雅黑" panose="020B0503020204020204" pitchFamily="34" charset="-122"/>
                <a:ea typeface="微软雅黑" panose="020B0503020204020204" pitchFamily="34" charset="-122"/>
                <a:cs typeface="等线" panose="02010600030101010101" pitchFamily="2" charset="-122"/>
              </a:endParaRPr>
            </a:p>
          </p:txBody>
        </p:sp>
        <p:grpSp>
          <p:nvGrpSpPr>
            <p:cNvPr id="16" name="组合 15"/>
            <p:cNvGrpSpPr/>
            <p:nvPr/>
          </p:nvGrpSpPr>
          <p:grpSpPr>
            <a:xfrm rot="0">
              <a:off x="5002" y="3226"/>
              <a:ext cx="1606" cy="5364"/>
              <a:chOff x="5973" y="3828"/>
              <a:chExt cx="1606" cy="5364"/>
            </a:xfrm>
          </p:grpSpPr>
          <p:grpSp>
            <p:nvGrpSpPr>
              <p:cNvPr id="5" name="组合 4"/>
              <p:cNvGrpSpPr/>
              <p:nvPr/>
            </p:nvGrpSpPr>
            <p:grpSpPr>
              <a:xfrm>
                <a:off x="5973" y="3828"/>
                <a:ext cx="1607" cy="1441"/>
                <a:chOff x="1361" y="3997"/>
                <a:chExt cx="1607" cy="1441"/>
              </a:xfrm>
            </p:grpSpPr>
            <p:sp>
              <p:nvSpPr>
                <p:cNvPr id="6" name="object 5"/>
                <p:cNvSpPr/>
                <p:nvPr/>
              </p:nvSpPr>
              <p:spPr>
                <a:xfrm>
                  <a:off x="1824" y="3997"/>
                  <a:ext cx="681" cy="928"/>
                </a:xfrm>
                <a:custGeom>
                  <a:avLst/>
                  <a:gdLst/>
                  <a:ahLst/>
                  <a:cxnLst/>
                  <a:rect l="l" t="t" r="r" b="b"/>
                  <a:pathLst>
                    <a:path w="888364" h="1063625">
                      <a:moveTo>
                        <a:pt x="677617" y="0"/>
                      </a:moveTo>
                      <a:lnTo>
                        <a:pt x="0" y="0"/>
                      </a:lnTo>
                      <a:lnTo>
                        <a:pt x="0" y="1063007"/>
                      </a:lnTo>
                      <a:lnTo>
                        <a:pt x="888292" y="1063007"/>
                      </a:lnTo>
                      <a:lnTo>
                        <a:pt x="888292" y="993642"/>
                      </a:lnTo>
                      <a:lnTo>
                        <a:pt x="70222" y="993642"/>
                      </a:lnTo>
                      <a:lnTo>
                        <a:pt x="70221" y="69376"/>
                      </a:lnTo>
                      <a:lnTo>
                        <a:pt x="747270" y="69376"/>
                      </a:lnTo>
                      <a:lnTo>
                        <a:pt x="677617" y="0"/>
                      </a:lnTo>
                      <a:close/>
                    </a:path>
                    <a:path w="888364" h="1063625">
                      <a:moveTo>
                        <a:pt x="747270" y="69376"/>
                      </a:moveTo>
                      <a:lnTo>
                        <a:pt x="607400" y="69376"/>
                      </a:lnTo>
                      <a:lnTo>
                        <a:pt x="607400" y="277458"/>
                      </a:lnTo>
                      <a:lnTo>
                        <a:pt x="818052" y="277458"/>
                      </a:lnTo>
                      <a:lnTo>
                        <a:pt x="818052" y="993642"/>
                      </a:lnTo>
                      <a:lnTo>
                        <a:pt x="888292" y="993642"/>
                      </a:lnTo>
                      <a:lnTo>
                        <a:pt x="888292" y="230638"/>
                      </a:lnTo>
                      <a:lnTo>
                        <a:pt x="654812" y="230638"/>
                      </a:lnTo>
                      <a:lnTo>
                        <a:pt x="654812" y="78033"/>
                      </a:lnTo>
                      <a:lnTo>
                        <a:pt x="755963" y="78033"/>
                      </a:lnTo>
                      <a:lnTo>
                        <a:pt x="747270" y="69376"/>
                      </a:lnTo>
                      <a:close/>
                    </a:path>
                    <a:path w="888364" h="1063625">
                      <a:moveTo>
                        <a:pt x="725029" y="809820"/>
                      </a:moveTo>
                      <a:lnTo>
                        <a:pt x="163263" y="809820"/>
                      </a:lnTo>
                      <a:lnTo>
                        <a:pt x="163263" y="832375"/>
                      </a:lnTo>
                      <a:lnTo>
                        <a:pt x="725029" y="832375"/>
                      </a:lnTo>
                      <a:lnTo>
                        <a:pt x="725029" y="809820"/>
                      </a:lnTo>
                      <a:close/>
                    </a:path>
                    <a:path w="888364" h="1063625">
                      <a:moveTo>
                        <a:pt x="725029" y="671090"/>
                      </a:moveTo>
                      <a:lnTo>
                        <a:pt x="163263" y="671090"/>
                      </a:lnTo>
                      <a:lnTo>
                        <a:pt x="163263" y="693646"/>
                      </a:lnTo>
                      <a:lnTo>
                        <a:pt x="725029" y="693646"/>
                      </a:lnTo>
                      <a:lnTo>
                        <a:pt x="725029" y="671090"/>
                      </a:lnTo>
                      <a:close/>
                    </a:path>
                    <a:path w="888364" h="1063625">
                      <a:moveTo>
                        <a:pt x="725029" y="532384"/>
                      </a:moveTo>
                      <a:lnTo>
                        <a:pt x="163262" y="532384"/>
                      </a:lnTo>
                      <a:lnTo>
                        <a:pt x="163262" y="577450"/>
                      </a:lnTo>
                      <a:lnTo>
                        <a:pt x="725029" y="577450"/>
                      </a:lnTo>
                      <a:lnTo>
                        <a:pt x="725029" y="532384"/>
                      </a:lnTo>
                      <a:close/>
                    </a:path>
                    <a:path w="888364" h="1063625">
                      <a:moveTo>
                        <a:pt x="725029" y="416187"/>
                      </a:moveTo>
                      <a:lnTo>
                        <a:pt x="163262" y="416187"/>
                      </a:lnTo>
                      <a:lnTo>
                        <a:pt x="163262" y="438720"/>
                      </a:lnTo>
                      <a:lnTo>
                        <a:pt x="725029" y="438720"/>
                      </a:lnTo>
                      <a:lnTo>
                        <a:pt x="725029" y="416187"/>
                      </a:lnTo>
                      <a:close/>
                    </a:path>
                    <a:path w="888364" h="1063625">
                      <a:moveTo>
                        <a:pt x="514355" y="277458"/>
                      </a:moveTo>
                      <a:lnTo>
                        <a:pt x="163262" y="277458"/>
                      </a:lnTo>
                      <a:lnTo>
                        <a:pt x="163262" y="300014"/>
                      </a:lnTo>
                      <a:lnTo>
                        <a:pt x="514355" y="300014"/>
                      </a:lnTo>
                      <a:lnTo>
                        <a:pt x="514355" y="277458"/>
                      </a:lnTo>
                      <a:close/>
                    </a:path>
                    <a:path w="888364" h="1063625">
                      <a:moveTo>
                        <a:pt x="755963" y="78033"/>
                      </a:moveTo>
                      <a:lnTo>
                        <a:pt x="654812" y="78033"/>
                      </a:lnTo>
                      <a:lnTo>
                        <a:pt x="818052" y="230638"/>
                      </a:lnTo>
                      <a:lnTo>
                        <a:pt x="888292" y="230638"/>
                      </a:lnTo>
                      <a:lnTo>
                        <a:pt x="888292" y="209837"/>
                      </a:lnTo>
                      <a:lnTo>
                        <a:pt x="755963" y="78033"/>
                      </a:lnTo>
                      <a:close/>
                    </a:path>
                  </a:pathLst>
                </a:custGeom>
                <a:solidFill>
                  <a:srgbClr val="000000"/>
                </a:solidFill>
              </p:spPr>
              <p:txBody>
                <a:bodyPr wrap="square" lIns="0" tIns="0" rIns="0" bIns="0" rtlCol="0"/>
                <a:p>
                  <a:endParaRPr>
                    <a:latin typeface="微软雅黑" panose="020B0503020204020204" pitchFamily="34" charset="-122"/>
                    <a:ea typeface="微软雅黑" panose="020B0503020204020204" pitchFamily="34" charset="-122"/>
                  </a:endParaRPr>
                </a:p>
              </p:txBody>
            </p:sp>
            <p:sp>
              <p:nvSpPr>
                <p:cNvPr id="7" name="object 14"/>
                <p:cNvSpPr txBox="1"/>
                <p:nvPr/>
              </p:nvSpPr>
              <p:spPr>
                <a:xfrm>
                  <a:off x="1361" y="5079"/>
                  <a:ext cx="1607" cy="359"/>
                </a:xfrm>
                <a:prstGeom prst="rect">
                  <a:avLst/>
                </a:prstGeom>
              </p:spPr>
              <p:txBody>
                <a:bodyPr vert="horz" wrap="square" lIns="0" tIns="12700" rIns="0" bIns="0" rtlCol="0">
                  <a:spAutoFit/>
                </a:bodyPr>
                <a:p>
                  <a:pPr marL="12700" algn="ctr">
                    <a:lnSpc>
                      <a:spcPct val="100000"/>
                    </a:lnSpc>
                    <a:spcBef>
                      <a:spcPts val="100"/>
                    </a:spcBef>
                  </a:pPr>
                  <a:r>
                    <a:rPr lang="en-US" altLang="zh-CN" sz="1400" b="1">
                      <a:latin typeface="微软雅黑" panose="020B0503020204020204" pitchFamily="34" charset="-122"/>
                      <a:ea typeface="微软雅黑" panose="020B0503020204020204" pitchFamily="34" charset="-122"/>
                      <a:cs typeface="等线" panose="02010600030101010101" pitchFamily="2" charset="-122"/>
                    </a:rPr>
                    <a:t>FuncA Patch</a:t>
                  </a:r>
                  <a:endParaRPr lang="en-US" altLang="zh-CN" sz="1400" b="1">
                    <a:latin typeface="微软雅黑" panose="020B0503020204020204" pitchFamily="34" charset="-122"/>
                    <a:ea typeface="微软雅黑" panose="020B0503020204020204" pitchFamily="34" charset="-122"/>
                    <a:cs typeface="等线" panose="02010600030101010101" pitchFamily="2" charset="-122"/>
                  </a:endParaRPr>
                </a:p>
              </p:txBody>
            </p:sp>
          </p:grpSp>
          <p:grpSp>
            <p:nvGrpSpPr>
              <p:cNvPr id="9" name="组合 8"/>
              <p:cNvGrpSpPr/>
              <p:nvPr/>
            </p:nvGrpSpPr>
            <p:grpSpPr>
              <a:xfrm>
                <a:off x="5973" y="5708"/>
                <a:ext cx="1607" cy="1441"/>
                <a:chOff x="1361" y="3997"/>
                <a:chExt cx="1607" cy="1441"/>
              </a:xfrm>
            </p:grpSpPr>
            <p:sp>
              <p:nvSpPr>
                <p:cNvPr id="11" name="object 5"/>
                <p:cNvSpPr/>
                <p:nvPr/>
              </p:nvSpPr>
              <p:spPr>
                <a:xfrm>
                  <a:off x="1824" y="3997"/>
                  <a:ext cx="681" cy="928"/>
                </a:xfrm>
                <a:custGeom>
                  <a:avLst/>
                  <a:gdLst/>
                  <a:ahLst/>
                  <a:cxnLst/>
                  <a:rect l="l" t="t" r="r" b="b"/>
                  <a:pathLst>
                    <a:path w="888364" h="1063625">
                      <a:moveTo>
                        <a:pt x="677617" y="0"/>
                      </a:moveTo>
                      <a:lnTo>
                        <a:pt x="0" y="0"/>
                      </a:lnTo>
                      <a:lnTo>
                        <a:pt x="0" y="1063007"/>
                      </a:lnTo>
                      <a:lnTo>
                        <a:pt x="888292" y="1063007"/>
                      </a:lnTo>
                      <a:lnTo>
                        <a:pt x="888292" y="993642"/>
                      </a:lnTo>
                      <a:lnTo>
                        <a:pt x="70222" y="993642"/>
                      </a:lnTo>
                      <a:lnTo>
                        <a:pt x="70221" y="69376"/>
                      </a:lnTo>
                      <a:lnTo>
                        <a:pt x="747270" y="69376"/>
                      </a:lnTo>
                      <a:lnTo>
                        <a:pt x="677617" y="0"/>
                      </a:lnTo>
                      <a:close/>
                    </a:path>
                    <a:path w="888364" h="1063625">
                      <a:moveTo>
                        <a:pt x="747270" y="69376"/>
                      </a:moveTo>
                      <a:lnTo>
                        <a:pt x="607400" y="69376"/>
                      </a:lnTo>
                      <a:lnTo>
                        <a:pt x="607400" y="277458"/>
                      </a:lnTo>
                      <a:lnTo>
                        <a:pt x="818052" y="277458"/>
                      </a:lnTo>
                      <a:lnTo>
                        <a:pt x="818052" y="993642"/>
                      </a:lnTo>
                      <a:lnTo>
                        <a:pt x="888292" y="993642"/>
                      </a:lnTo>
                      <a:lnTo>
                        <a:pt x="888292" y="230638"/>
                      </a:lnTo>
                      <a:lnTo>
                        <a:pt x="654812" y="230638"/>
                      </a:lnTo>
                      <a:lnTo>
                        <a:pt x="654812" y="78033"/>
                      </a:lnTo>
                      <a:lnTo>
                        <a:pt x="755963" y="78033"/>
                      </a:lnTo>
                      <a:lnTo>
                        <a:pt x="747270" y="69376"/>
                      </a:lnTo>
                      <a:close/>
                    </a:path>
                    <a:path w="888364" h="1063625">
                      <a:moveTo>
                        <a:pt x="725029" y="809820"/>
                      </a:moveTo>
                      <a:lnTo>
                        <a:pt x="163263" y="809820"/>
                      </a:lnTo>
                      <a:lnTo>
                        <a:pt x="163263" y="832375"/>
                      </a:lnTo>
                      <a:lnTo>
                        <a:pt x="725029" y="832375"/>
                      </a:lnTo>
                      <a:lnTo>
                        <a:pt x="725029" y="809820"/>
                      </a:lnTo>
                      <a:close/>
                    </a:path>
                    <a:path w="888364" h="1063625">
                      <a:moveTo>
                        <a:pt x="725029" y="671090"/>
                      </a:moveTo>
                      <a:lnTo>
                        <a:pt x="163263" y="671090"/>
                      </a:lnTo>
                      <a:lnTo>
                        <a:pt x="163263" y="693646"/>
                      </a:lnTo>
                      <a:lnTo>
                        <a:pt x="725029" y="693646"/>
                      </a:lnTo>
                      <a:lnTo>
                        <a:pt x="725029" y="671090"/>
                      </a:lnTo>
                      <a:close/>
                    </a:path>
                    <a:path w="888364" h="1063625">
                      <a:moveTo>
                        <a:pt x="725029" y="532384"/>
                      </a:moveTo>
                      <a:lnTo>
                        <a:pt x="163262" y="532384"/>
                      </a:lnTo>
                      <a:lnTo>
                        <a:pt x="163262" y="577450"/>
                      </a:lnTo>
                      <a:lnTo>
                        <a:pt x="725029" y="577450"/>
                      </a:lnTo>
                      <a:lnTo>
                        <a:pt x="725029" y="532384"/>
                      </a:lnTo>
                      <a:close/>
                    </a:path>
                    <a:path w="888364" h="1063625">
                      <a:moveTo>
                        <a:pt x="725029" y="416187"/>
                      </a:moveTo>
                      <a:lnTo>
                        <a:pt x="163262" y="416187"/>
                      </a:lnTo>
                      <a:lnTo>
                        <a:pt x="163262" y="438720"/>
                      </a:lnTo>
                      <a:lnTo>
                        <a:pt x="725029" y="438720"/>
                      </a:lnTo>
                      <a:lnTo>
                        <a:pt x="725029" y="416187"/>
                      </a:lnTo>
                      <a:close/>
                    </a:path>
                    <a:path w="888364" h="1063625">
                      <a:moveTo>
                        <a:pt x="514355" y="277458"/>
                      </a:moveTo>
                      <a:lnTo>
                        <a:pt x="163262" y="277458"/>
                      </a:lnTo>
                      <a:lnTo>
                        <a:pt x="163262" y="300014"/>
                      </a:lnTo>
                      <a:lnTo>
                        <a:pt x="514355" y="300014"/>
                      </a:lnTo>
                      <a:lnTo>
                        <a:pt x="514355" y="277458"/>
                      </a:lnTo>
                      <a:close/>
                    </a:path>
                    <a:path w="888364" h="1063625">
                      <a:moveTo>
                        <a:pt x="755963" y="78033"/>
                      </a:moveTo>
                      <a:lnTo>
                        <a:pt x="654812" y="78033"/>
                      </a:lnTo>
                      <a:lnTo>
                        <a:pt x="818052" y="230638"/>
                      </a:lnTo>
                      <a:lnTo>
                        <a:pt x="888292" y="230638"/>
                      </a:lnTo>
                      <a:lnTo>
                        <a:pt x="888292" y="209837"/>
                      </a:lnTo>
                      <a:lnTo>
                        <a:pt x="755963" y="78033"/>
                      </a:lnTo>
                      <a:close/>
                    </a:path>
                  </a:pathLst>
                </a:custGeom>
                <a:solidFill>
                  <a:srgbClr val="000000"/>
                </a:solidFill>
              </p:spPr>
              <p:txBody>
                <a:bodyPr wrap="square" lIns="0" tIns="0" rIns="0" bIns="0" rtlCol="0"/>
                <a:p>
                  <a:endParaRPr>
                    <a:latin typeface="微软雅黑" panose="020B0503020204020204" pitchFamily="34" charset="-122"/>
                    <a:ea typeface="微软雅黑" panose="020B0503020204020204" pitchFamily="34" charset="-122"/>
                  </a:endParaRPr>
                </a:p>
              </p:txBody>
            </p:sp>
            <p:sp>
              <p:nvSpPr>
                <p:cNvPr id="12" name="object 14"/>
                <p:cNvSpPr txBox="1"/>
                <p:nvPr/>
              </p:nvSpPr>
              <p:spPr>
                <a:xfrm>
                  <a:off x="1361" y="5079"/>
                  <a:ext cx="1607" cy="359"/>
                </a:xfrm>
                <a:prstGeom prst="rect">
                  <a:avLst/>
                </a:prstGeom>
              </p:spPr>
              <p:txBody>
                <a:bodyPr vert="horz" wrap="square" lIns="0" tIns="12700" rIns="0" bIns="0" rtlCol="0">
                  <a:spAutoFit/>
                </a:bodyPr>
                <a:p>
                  <a:pPr marL="12700" algn="ctr">
                    <a:lnSpc>
                      <a:spcPct val="100000"/>
                    </a:lnSpc>
                    <a:spcBef>
                      <a:spcPts val="100"/>
                    </a:spcBef>
                  </a:pPr>
                  <a:r>
                    <a:rPr lang="en-US" altLang="zh-CN" sz="1400" b="1">
                      <a:latin typeface="微软雅黑" panose="020B0503020204020204" pitchFamily="34" charset="-122"/>
                      <a:ea typeface="微软雅黑" panose="020B0503020204020204" pitchFamily="34" charset="-122"/>
                      <a:cs typeface="等线" panose="02010600030101010101" pitchFamily="2" charset="-122"/>
                    </a:rPr>
                    <a:t>FuncB Patch</a:t>
                  </a:r>
                  <a:endParaRPr lang="en-US" altLang="zh-CN" sz="1400" b="1">
                    <a:latin typeface="微软雅黑" panose="020B0503020204020204" pitchFamily="34" charset="-122"/>
                    <a:ea typeface="微软雅黑" panose="020B0503020204020204" pitchFamily="34" charset="-122"/>
                    <a:cs typeface="等线" panose="02010600030101010101" pitchFamily="2" charset="-122"/>
                  </a:endParaRPr>
                </a:p>
              </p:txBody>
            </p:sp>
          </p:grpSp>
          <p:grpSp>
            <p:nvGrpSpPr>
              <p:cNvPr id="13" name="组合 12"/>
              <p:cNvGrpSpPr/>
              <p:nvPr/>
            </p:nvGrpSpPr>
            <p:grpSpPr>
              <a:xfrm>
                <a:off x="5973" y="7752"/>
                <a:ext cx="1607" cy="1441"/>
                <a:chOff x="1361" y="3997"/>
                <a:chExt cx="1607" cy="1441"/>
              </a:xfrm>
            </p:grpSpPr>
            <p:sp>
              <p:nvSpPr>
                <p:cNvPr id="14" name="object 5"/>
                <p:cNvSpPr/>
                <p:nvPr/>
              </p:nvSpPr>
              <p:spPr>
                <a:xfrm>
                  <a:off x="1824" y="3997"/>
                  <a:ext cx="681" cy="928"/>
                </a:xfrm>
                <a:custGeom>
                  <a:avLst/>
                  <a:gdLst/>
                  <a:ahLst/>
                  <a:cxnLst/>
                  <a:rect l="l" t="t" r="r" b="b"/>
                  <a:pathLst>
                    <a:path w="888364" h="1063625">
                      <a:moveTo>
                        <a:pt x="677617" y="0"/>
                      </a:moveTo>
                      <a:lnTo>
                        <a:pt x="0" y="0"/>
                      </a:lnTo>
                      <a:lnTo>
                        <a:pt x="0" y="1063007"/>
                      </a:lnTo>
                      <a:lnTo>
                        <a:pt x="888292" y="1063007"/>
                      </a:lnTo>
                      <a:lnTo>
                        <a:pt x="888292" y="993642"/>
                      </a:lnTo>
                      <a:lnTo>
                        <a:pt x="70222" y="993642"/>
                      </a:lnTo>
                      <a:lnTo>
                        <a:pt x="70221" y="69376"/>
                      </a:lnTo>
                      <a:lnTo>
                        <a:pt x="747270" y="69376"/>
                      </a:lnTo>
                      <a:lnTo>
                        <a:pt x="677617" y="0"/>
                      </a:lnTo>
                      <a:close/>
                    </a:path>
                    <a:path w="888364" h="1063625">
                      <a:moveTo>
                        <a:pt x="747270" y="69376"/>
                      </a:moveTo>
                      <a:lnTo>
                        <a:pt x="607400" y="69376"/>
                      </a:lnTo>
                      <a:lnTo>
                        <a:pt x="607400" y="277458"/>
                      </a:lnTo>
                      <a:lnTo>
                        <a:pt x="818052" y="277458"/>
                      </a:lnTo>
                      <a:lnTo>
                        <a:pt x="818052" y="993642"/>
                      </a:lnTo>
                      <a:lnTo>
                        <a:pt x="888292" y="993642"/>
                      </a:lnTo>
                      <a:lnTo>
                        <a:pt x="888292" y="230638"/>
                      </a:lnTo>
                      <a:lnTo>
                        <a:pt x="654812" y="230638"/>
                      </a:lnTo>
                      <a:lnTo>
                        <a:pt x="654812" y="78033"/>
                      </a:lnTo>
                      <a:lnTo>
                        <a:pt x="755963" y="78033"/>
                      </a:lnTo>
                      <a:lnTo>
                        <a:pt x="747270" y="69376"/>
                      </a:lnTo>
                      <a:close/>
                    </a:path>
                    <a:path w="888364" h="1063625">
                      <a:moveTo>
                        <a:pt x="725029" y="809820"/>
                      </a:moveTo>
                      <a:lnTo>
                        <a:pt x="163263" y="809820"/>
                      </a:lnTo>
                      <a:lnTo>
                        <a:pt x="163263" y="832375"/>
                      </a:lnTo>
                      <a:lnTo>
                        <a:pt x="725029" y="832375"/>
                      </a:lnTo>
                      <a:lnTo>
                        <a:pt x="725029" y="809820"/>
                      </a:lnTo>
                      <a:close/>
                    </a:path>
                    <a:path w="888364" h="1063625">
                      <a:moveTo>
                        <a:pt x="725029" y="671090"/>
                      </a:moveTo>
                      <a:lnTo>
                        <a:pt x="163263" y="671090"/>
                      </a:lnTo>
                      <a:lnTo>
                        <a:pt x="163263" y="693646"/>
                      </a:lnTo>
                      <a:lnTo>
                        <a:pt x="725029" y="693646"/>
                      </a:lnTo>
                      <a:lnTo>
                        <a:pt x="725029" y="671090"/>
                      </a:lnTo>
                      <a:close/>
                    </a:path>
                    <a:path w="888364" h="1063625">
                      <a:moveTo>
                        <a:pt x="725029" y="532384"/>
                      </a:moveTo>
                      <a:lnTo>
                        <a:pt x="163262" y="532384"/>
                      </a:lnTo>
                      <a:lnTo>
                        <a:pt x="163262" y="577450"/>
                      </a:lnTo>
                      <a:lnTo>
                        <a:pt x="725029" y="577450"/>
                      </a:lnTo>
                      <a:lnTo>
                        <a:pt x="725029" y="532384"/>
                      </a:lnTo>
                      <a:close/>
                    </a:path>
                    <a:path w="888364" h="1063625">
                      <a:moveTo>
                        <a:pt x="725029" y="416187"/>
                      </a:moveTo>
                      <a:lnTo>
                        <a:pt x="163262" y="416187"/>
                      </a:lnTo>
                      <a:lnTo>
                        <a:pt x="163262" y="438720"/>
                      </a:lnTo>
                      <a:lnTo>
                        <a:pt x="725029" y="438720"/>
                      </a:lnTo>
                      <a:lnTo>
                        <a:pt x="725029" y="416187"/>
                      </a:lnTo>
                      <a:close/>
                    </a:path>
                    <a:path w="888364" h="1063625">
                      <a:moveTo>
                        <a:pt x="514355" y="277458"/>
                      </a:moveTo>
                      <a:lnTo>
                        <a:pt x="163262" y="277458"/>
                      </a:lnTo>
                      <a:lnTo>
                        <a:pt x="163262" y="300014"/>
                      </a:lnTo>
                      <a:lnTo>
                        <a:pt x="514355" y="300014"/>
                      </a:lnTo>
                      <a:lnTo>
                        <a:pt x="514355" y="277458"/>
                      </a:lnTo>
                      <a:close/>
                    </a:path>
                    <a:path w="888364" h="1063625">
                      <a:moveTo>
                        <a:pt x="755963" y="78033"/>
                      </a:moveTo>
                      <a:lnTo>
                        <a:pt x="654812" y="78033"/>
                      </a:lnTo>
                      <a:lnTo>
                        <a:pt x="818052" y="230638"/>
                      </a:lnTo>
                      <a:lnTo>
                        <a:pt x="888292" y="230638"/>
                      </a:lnTo>
                      <a:lnTo>
                        <a:pt x="888292" y="209837"/>
                      </a:lnTo>
                      <a:lnTo>
                        <a:pt x="755963" y="78033"/>
                      </a:lnTo>
                      <a:close/>
                    </a:path>
                  </a:pathLst>
                </a:custGeom>
                <a:solidFill>
                  <a:srgbClr val="000000"/>
                </a:solidFill>
              </p:spPr>
              <p:txBody>
                <a:bodyPr wrap="square" lIns="0" tIns="0" rIns="0" bIns="0" rtlCol="0"/>
                <a:p>
                  <a:endParaRPr>
                    <a:latin typeface="微软雅黑" panose="020B0503020204020204" pitchFamily="34" charset="-122"/>
                    <a:ea typeface="微软雅黑" panose="020B0503020204020204" pitchFamily="34" charset="-122"/>
                  </a:endParaRPr>
                </a:p>
              </p:txBody>
            </p:sp>
            <p:sp>
              <p:nvSpPr>
                <p:cNvPr id="15" name="object 14"/>
                <p:cNvSpPr txBox="1"/>
                <p:nvPr/>
              </p:nvSpPr>
              <p:spPr>
                <a:xfrm>
                  <a:off x="1361" y="5079"/>
                  <a:ext cx="1607" cy="359"/>
                </a:xfrm>
                <a:prstGeom prst="rect">
                  <a:avLst/>
                </a:prstGeom>
              </p:spPr>
              <p:txBody>
                <a:bodyPr vert="horz" wrap="square" lIns="0" tIns="12700" rIns="0" bIns="0" rtlCol="0">
                  <a:spAutoFit/>
                </a:bodyPr>
                <a:p>
                  <a:pPr marL="12700" algn="ctr">
                    <a:lnSpc>
                      <a:spcPct val="100000"/>
                    </a:lnSpc>
                    <a:spcBef>
                      <a:spcPts val="100"/>
                    </a:spcBef>
                  </a:pPr>
                  <a:r>
                    <a:rPr lang="en-US" altLang="zh-CN" sz="1400" b="1">
                      <a:latin typeface="微软雅黑" panose="020B0503020204020204" pitchFamily="34" charset="-122"/>
                      <a:ea typeface="微软雅黑" panose="020B0503020204020204" pitchFamily="34" charset="-122"/>
                      <a:cs typeface="等线" panose="02010600030101010101" pitchFamily="2" charset="-122"/>
                    </a:rPr>
                    <a:t>FuncC Patch</a:t>
                  </a:r>
                  <a:endParaRPr lang="en-US" altLang="zh-CN" sz="1400" b="1">
                    <a:latin typeface="微软雅黑" panose="020B0503020204020204" pitchFamily="34" charset="-122"/>
                    <a:ea typeface="微软雅黑" panose="020B0503020204020204" pitchFamily="34" charset="-122"/>
                    <a:cs typeface="等线" panose="02010600030101010101" pitchFamily="2" charset="-122"/>
                  </a:endParaRPr>
                </a:p>
              </p:txBody>
            </p:sp>
          </p:grpSp>
        </p:grpSp>
        <p:sp>
          <p:nvSpPr>
            <p:cNvPr id="17" name="object 14"/>
            <p:cNvSpPr txBox="1"/>
            <p:nvPr/>
          </p:nvSpPr>
          <p:spPr>
            <a:xfrm>
              <a:off x="5002" y="9194"/>
              <a:ext cx="1607" cy="456"/>
            </a:xfrm>
            <a:prstGeom prst="rect">
              <a:avLst/>
            </a:prstGeom>
          </p:spPr>
          <p:txBody>
            <a:bodyPr vert="horz" wrap="square" lIns="0" tIns="12700" rIns="0" bIns="0" rtlCol="0">
              <a:spAutoFit/>
            </a:bodyPr>
            <a:p>
              <a:pPr marL="12700" algn="ctr">
                <a:lnSpc>
                  <a:spcPct val="100000"/>
                </a:lnSpc>
                <a:spcBef>
                  <a:spcPts val="100"/>
                </a:spcBef>
              </a:pPr>
              <a:r>
                <a:rPr lang="en-US" altLang="zh-CN" b="1">
                  <a:latin typeface="微软雅黑" panose="020B0503020204020204" pitchFamily="34" charset="-122"/>
                  <a:ea typeface="微软雅黑" panose="020B0503020204020204" pitchFamily="34" charset="-122"/>
                  <a:cs typeface="等线" panose="02010600030101010101" pitchFamily="2" charset="-122"/>
                </a:rPr>
                <a:t>...</a:t>
              </a:r>
              <a:endParaRPr lang="en-US" altLang="zh-CN" b="1">
                <a:latin typeface="微软雅黑" panose="020B0503020204020204" pitchFamily="34" charset="-122"/>
                <a:ea typeface="微软雅黑" panose="020B0503020204020204" pitchFamily="34" charset="-122"/>
                <a:cs typeface="等线" panose="02010600030101010101" pitchFamily="2" charset="-122"/>
              </a:endParaRPr>
            </a:p>
          </p:txBody>
        </p:sp>
      </p:grpSp>
      <p:grpSp>
        <p:nvGrpSpPr>
          <p:cNvPr id="33" name="组合 32"/>
          <p:cNvGrpSpPr/>
          <p:nvPr/>
        </p:nvGrpSpPr>
        <p:grpSpPr>
          <a:xfrm>
            <a:off x="4354195" y="2971800"/>
            <a:ext cx="5111115" cy="1783715"/>
            <a:chOff x="6857" y="4680"/>
            <a:chExt cx="8049" cy="2809"/>
          </a:xfrm>
        </p:grpSpPr>
        <p:pic>
          <p:nvPicPr>
            <p:cNvPr id="19" name="图片 18"/>
            <p:cNvPicPr>
              <a:picLocks noChangeAspect="1"/>
            </p:cNvPicPr>
            <p:nvPr/>
          </p:nvPicPr>
          <p:blipFill>
            <a:blip r:embed="rId1"/>
            <a:stretch>
              <a:fillRect/>
            </a:stretch>
          </p:blipFill>
          <p:spPr>
            <a:xfrm>
              <a:off x="8234" y="4680"/>
              <a:ext cx="6673" cy="1867"/>
            </a:xfrm>
            <a:prstGeom prst="rect">
              <a:avLst/>
            </a:prstGeom>
          </p:spPr>
        </p:pic>
        <p:cxnSp>
          <p:nvCxnSpPr>
            <p:cNvPr id="20" name="直接箭头连接符 19"/>
            <p:cNvCxnSpPr/>
            <p:nvPr/>
          </p:nvCxnSpPr>
          <p:spPr>
            <a:xfrm>
              <a:off x="6857" y="5570"/>
              <a:ext cx="1201"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1" name="object 14"/>
            <p:cNvSpPr txBox="1"/>
            <p:nvPr/>
          </p:nvSpPr>
          <p:spPr>
            <a:xfrm>
              <a:off x="8402" y="6791"/>
              <a:ext cx="5938" cy="698"/>
            </a:xfrm>
            <a:prstGeom prst="rect">
              <a:avLst/>
            </a:prstGeom>
          </p:spPr>
          <p:txBody>
            <a:bodyPr vert="horz" wrap="square" lIns="0" tIns="12700" rIns="0" bIns="0" rtlCol="0">
              <a:spAutoFit/>
            </a:bodyPr>
            <a:p>
              <a:pPr marL="12700" algn="ctr">
                <a:lnSpc>
                  <a:spcPct val="100000"/>
                </a:lnSpc>
                <a:spcBef>
                  <a:spcPts val="100"/>
                </a:spcBef>
              </a:pPr>
              <a:r>
                <a:rPr lang="en-US" altLang="zh-CN" sz="1400" b="1">
                  <a:latin typeface="微软雅黑" panose="020B0503020204020204" pitchFamily="34" charset="-122"/>
                  <a:ea typeface="微软雅黑" panose="020B0503020204020204" pitchFamily="34" charset="-122"/>
                  <a:cs typeface="等线" panose="02010600030101010101" pitchFamily="2" charset="-122"/>
                </a:rPr>
                <a:t>Similarity between the target function and the post-patch and pre-patch functions</a:t>
              </a:r>
              <a:endParaRPr lang="en-US" altLang="zh-CN" sz="1400" b="1">
                <a:latin typeface="微软雅黑" panose="020B0503020204020204" pitchFamily="34" charset="-122"/>
                <a:ea typeface="微软雅黑" panose="020B0503020204020204" pitchFamily="34" charset="-122"/>
                <a:cs typeface="等线" panose="02010600030101010101" pitchFamily="2" charset="-122"/>
              </a:endParaRPr>
            </a:p>
          </p:txBody>
        </p:sp>
      </p:grpSp>
      <p:grpSp>
        <p:nvGrpSpPr>
          <p:cNvPr id="34" name="组合 33"/>
          <p:cNvGrpSpPr/>
          <p:nvPr/>
        </p:nvGrpSpPr>
        <p:grpSpPr>
          <a:xfrm>
            <a:off x="9620885" y="2997200"/>
            <a:ext cx="1994535" cy="1485265"/>
            <a:chOff x="15151" y="4720"/>
            <a:chExt cx="3141" cy="2339"/>
          </a:xfrm>
        </p:grpSpPr>
        <p:cxnSp>
          <p:nvCxnSpPr>
            <p:cNvPr id="23" name="直接箭头连接符 22"/>
            <p:cNvCxnSpPr/>
            <p:nvPr/>
          </p:nvCxnSpPr>
          <p:spPr>
            <a:xfrm>
              <a:off x="15151" y="5555"/>
              <a:ext cx="1201"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grpSp>
          <p:nvGrpSpPr>
            <p:cNvPr id="27" name="组合 26"/>
            <p:cNvGrpSpPr/>
            <p:nvPr/>
          </p:nvGrpSpPr>
          <p:grpSpPr>
            <a:xfrm rot="0">
              <a:off x="16502" y="4720"/>
              <a:ext cx="1556" cy="1621"/>
              <a:chOff x="16847" y="4926"/>
              <a:chExt cx="1885" cy="1917"/>
            </a:xfrm>
          </p:grpSpPr>
          <p:pic>
            <p:nvPicPr>
              <p:cNvPr id="24" name="图片 23" descr="32313536333231353b32313536333231383bb5f7d1d0bde1b9fb"/>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847" y="4926"/>
                <a:ext cx="1288" cy="1288"/>
              </a:xfrm>
              <a:prstGeom prst="rect">
                <a:avLst/>
              </a:prstGeom>
            </p:spPr>
          </p:pic>
          <p:pic>
            <p:nvPicPr>
              <p:cNvPr id="25" name="图片 24" descr="32313536333231353b32313536333231383bb5f7d1d0bde1b9fb"/>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129" y="5259"/>
                <a:ext cx="1288" cy="1288"/>
              </a:xfrm>
              <a:prstGeom prst="rect">
                <a:avLst/>
              </a:prstGeom>
            </p:spPr>
          </p:pic>
          <p:pic>
            <p:nvPicPr>
              <p:cNvPr id="26" name="图片 25" descr="32313536333231353b32313536333231383bb5f7d1d0bde1b9fb"/>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444" y="5555"/>
                <a:ext cx="1288" cy="1288"/>
              </a:xfrm>
              <a:prstGeom prst="rect">
                <a:avLst/>
              </a:prstGeom>
            </p:spPr>
          </p:pic>
        </p:grpSp>
        <p:sp>
          <p:nvSpPr>
            <p:cNvPr id="28" name="object 14"/>
            <p:cNvSpPr txBox="1"/>
            <p:nvPr/>
          </p:nvSpPr>
          <p:spPr>
            <a:xfrm>
              <a:off x="16241" y="6341"/>
              <a:ext cx="2051" cy="718"/>
            </a:xfrm>
            <a:prstGeom prst="rect">
              <a:avLst/>
            </a:prstGeom>
          </p:spPr>
          <p:txBody>
            <a:bodyPr vert="horz" wrap="square" lIns="0" tIns="12700" rIns="0" bIns="0" rtlCol="0">
              <a:spAutoFit/>
            </a:bodyPr>
            <a:p>
              <a:pPr marL="12700" algn="ctr">
                <a:lnSpc>
                  <a:spcPct val="100000"/>
                </a:lnSpc>
                <a:spcBef>
                  <a:spcPts val="100"/>
                </a:spcBef>
              </a:pPr>
              <a:r>
                <a:rPr lang="en-US" altLang="zh-CN" sz="1400" b="1">
                  <a:latin typeface="微软雅黑" panose="020B0503020204020204" pitchFamily="34" charset="-122"/>
                  <a:ea typeface="微软雅黑" panose="020B0503020204020204" pitchFamily="34" charset="-122"/>
                  <a:cs typeface="等线" panose="02010600030101010101" pitchFamily="2" charset="-122"/>
                </a:rPr>
                <a:t>Function-level</a:t>
              </a:r>
              <a:endParaRPr lang="en-US" altLang="zh-CN" sz="1400" b="1">
                <a:latin typeface="微软雅黑" panose="020B0503020204020204" pitchFamily="34" charset="-122"/>
                <a:ea typeface="微软雅黑" panose="020B0503020204020204" pitchFamily="34" charset="-122"/>
                <a:cs typeface="等线" panose="02010600030101010101" pitchFamily="2" charset="-122"/>
              </a:endParaRPr>
            </a:p>
            <a:p>
              <a:pPr marL="12700" algn="ctr">
                <a:lnSpc>
                  <a:spcPct val="100000"/>
                </a:lnSpc>
                <a:spcBef>
                  <a:spcPts val="100"/>
                </a:spcBef>
              </a:pPr>
              <a:r>
                <a:rPr lang="en-US" altLang="zh-CN" sz="1400" b="1">
                  <a:latin typeface="微软雅黑" panose="020B0503020204020204" pitchFamily="34" charset="-122"/>
                  <a:ea typeface="微软雅黑" panose="020B0503020204020204" pitchFamily="34" charset="-122"/>
                  <a:cs typeface="等线" panose="02010600030101010101" pitchFamily="2" charset="-122"/>
                </a:rPr>
                <a:t>Range Result</a:t>
              </a:r>
              <a:endParaRPr lang="en-US" altLang="zh-CN" sz="1400" b="1">
                <a:latin typeface="微软雅黑" panose="020B0503020204020204" pitchFamily="34" charset="-122"/>
                <a:ea typeface="微软雅黑" panose="020B0503020204020204" pitchFamily="34" charset="-122"/>
                <a:cs typeface="等线" panose="02010600030101010101" pitchFamily="2" charset="-122"/>
              </a:endParaRPr>
            </a:p>
          </p:txBody>
        </p:sp>
      </p:grpSp>
      <p:grpSp>
        <p:nvGrpSpPr>
          <p:cNvPr id="31" name="组合 30"/>
          <p:cNvGrpSpPr/>
          <p:nvPr/>
        </p:nvGrpSpPr>
        <p:grpSpPr>
          <a:xfrm>
            <a:off x="5450205" y="1559560"/>
            <a:ext cx="5579110" cy="1271270"/>
            <a:chOff x="8583" y="2827"/>
            <a:chExt cx="8786" cy="2002"/>
          </a:xfrm>
        </p:grpSpPr>
        <p:sp>
          <p:nvSpPr>
            <p:cNvPr id="3" name="文本框 2"/>
            <p:cNvSpPr txBox="1"/>
            <p:nvPr/>
          </p:nvSpPr>
          <p:spPr>
            <a:xfrm>
              <a:off x="8583" y="2827"/>
              <a:ext cx="8787" cy="580"/>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t">
              <a:spAutoFit/>
            </a:bodyPr>
            <a:p>
              <a:r>
                <a:rPr lang="en-US" altLang="zh-CN" b="1">
                  <a:latin typeface="微软雅黑" panose="020B0503020204020204" pitchFamily="34" charset="-122"/>
                  <a:ea typeface="微软雅黑" panose="020B0503020204020204" pitchFamily="34" charset="-122"/>
                </a:rPr>
                <a:t>S</a:t>
              </a:r>
              <a:r>
                <a:rPr lang="zh-CN" altLang="en-US" b="1">
                  <a:latin typeface="微软雅黑" panose="020B0503020204020204" pitchFamily="34" charset="-122"/>
                  <a:ea typeface="微软雅黑" panose="020B0503020204020204" pitchFamily="34" charset="-122"/>
                </a:rPr>
                <a:t>olve Challenge-I: </a:t>
              </a:r>
              <a:r>
                <a:rPr lang="en-US" altLang="zh-CN" b="1">
                  <a:latin typeface="微软雅黑" panose="020B0503020204020204" pitchFamily="34" charset="-122"/>
                  <a:ea typeface="微软雅黑" panose="020B0503020204020204" pitchFamily="34" charset="-122"/>
                </a:rPr>
                <a:t>C</a:t>
              </a:r>
              <a:r>
                <a:rPr lang="zh-CN" altLang="en-US" b="1">
                  <a:latin typeface="微软雅黑" panose="020B0503020204020204" pitchFamily="34" charset="-122"/>
                  <a:ea typeface="微软雅黑" panose="020B0503020204020204" pitchFamily="34" charset="-122"/>
                </a:rPr>
                <a:t>ode</a:t>
              </a:r>
              <a:r>
                <a:rPr lang="en-US" altLang="zh-CN" b="1">
                  <a:latin typeface="微软雅黑" panose="020B0503020204020204" pitchFamily="34" charset="-122"/>
                  <a:ea typeface="微软雅黑" panose="020B0503020204020204" pitchFamily="34" charset="-122"/>
                </a:rPr>
                <a:t> E</a:t>
              </a:r>
              <a:r>
                <a:rPr lang="zh-CN" altLang="en-US" b="1">
                  <a:latin typeface="微软雅黑" panose="020B0503020204020204" pitchFamily="34" charset="-122"/>
                  <a:ea typeface="微软雅黑" panose="020B0503020204020204" pitchFamily="34" charset="-122"/>
                </a:rPr>
                <a:t>volution </a:t>
              </a:r>
              <a:r>
                <a:rPr lang="en-US" altLang="zh-CN" b="1">
                  <a:latin typeface="微软雅黑" panose="020B0503020204020204" pitchFamily="34" charset="-122"/>
                  <a:ea typeface="微软雅黑" panose="020B0503020204020204" pitchFamily="34" charset="-122"/>
                </a:rPr>
                <a:t>P</a:t>
              </a:r>
              <a:r>
                <a:rPr lang="zh-CN" altLang="en-US" b="1">
                  <a:latin typeface="微软雅黑" panose="020B0503020204020204" pitchFamily="34" charset="-122"/>
                  <a:ea typeface="微软雅黑" panose="020B0503020204020204" pitchFamily="34" charset="-122"/>
                </a:rPr>
                <a:t>roc</a:t>
              </a:r>
              <a:r>
                <a:rPr lang="en-US" altLang="zh-CN" b="1">
                  <a:latin typeface="微软雅黑" panose="020B0503020204020204" pitchFamily="34" charset="-122"/>
                  <a:ea typeface="微软雅黑" panose="020B0503020204020204" pitchFamily="34" charset="-122"/>
                </a:rPr>
                <a:t>essing</a:t>
              </a:r>
              <a:endParaRPr lang="en-US" altLang="zh-CN" b="1">
                <a:latin typeface="微软雅黑" panose="020B0503020204020204" pitchFamily="34" charset="-122"/>
                <a:ea typeface="微软雅黑" panose="020B0503020204020204" pitchFamily="34" charset="-122"/>
              </a:endParaRPr>
            </a:p>
          </p:txBody>
        </p:sp>
        <p:pic>
          <p:nvPicPr>
            <p:cNvPr id="18" name="图片 17" descr="343435383138323b333633373631303bbcfdcdb7"/>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7320000">
              <a:off x="11445" y="3655"/>
              <a:ext cx="1488" cy="86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cs typeface="Times New Roman" panose="02020603050405020304" charset="0"/>
                <a:sym typeface="+mn-ea"/>
              </a:rPr>
              <a:t>Patch-level Vulnerable Version Calculation</a:t>
            </a:r>
            <a:endParaRPr lang="en-US" altLang="zh-CN" dirty="0">
              <a:cs typeface="Times New Roman" panose="02020603050405020304" charset="0"/>
              <a:sym typeface="+mn-ea"/>
            </a:endParaRPr>
          </a:p>
        </p:txBody>
      </p:sp>
      <p:graphicFrame>
        <p:nvGraphicFramePr>
          <p:cNvPr id="3" name="图表 2" descr="7b0a202020202263686172745265734964223a20223230343732363138220a7d0a"/>
          <p:cNvGraphicFramePr/>
          <p:nvPr/>
        </p:nvGraphicFramePr>
        <p:xfrm>
          <a:off x="3030855" y="1805305"/>
          <a:ext cx="6130290" cy="4620260"/>
        </p:xfrm>
        <a:graphic>
          <a:graphicData uri="http://schemas.openxmlformats.org/drawingml/2006/chart">
            <c:chart xmlns:c="http://schemas.openxmlformats.org/drawingml/2006/chart" xmlns:r="http://schemas.openxmlformats.org/officeDocument/2006/relationships" r:id="rId1"/>
          </a:graphicData>
        </a:graphic>
      </p:graphicFrame>
      <p:grpSp>
        <p:nvGrpSpPr>
          <p:cNvPr id="22" name="组合 21"/>
          <p:cNvGrpSpPr/>
          <p:nvPr/>
        </p:nvGrpSpPr>
        <p:grpSpPr>
          <a:xfrm>
            <a:off x="7058660" y="2564130"/>
            <a:ext cx="1612265" cy="2943225"/>
            <a:chOff x="6919" y="4630"/>
            <a:chExt cx="2539" cy="4635"/>
          </a:xfrm>
        </p:grpSpPr>
        <p:cxnSp>
          <p:nvCxnSpPr>
            <p:cNvPr id="23" name="直接连接符 22"/>
            <p:cNvCxnSpPr/>
            <p:nvPr/>
          </p:nvCxnSpPr>
          <p:spPr>
            <a:xfrm>
              <a:off x="8245" y="4630"/>
              <a:ext cx="1" cy="4104"/>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27" name="文本框 26"/>
            <p:cNvSpPr txBox="1"/>
            <p:nvPr/>
          </p:nvSpPr>
          <p:spPr>
            <a:xfrm>
              <a:off x="6919" y="8734"/>
              <a:ext cx="2539" cy="531"/>
            </a:xfrm>
            <a:prstGeom prst="rect">
              <a:avLst/>
            </a:prstGeom>
            <a:noFill/>
            <a:ln w="19050">
              <a:solidFill>
                <a:srgbClr val="C00000"/>
              </a:solidFill>
            </a:ln>
          </p:spPr>
          <p:txBody>
            <a:bodyPr wrap="square" rtlCol="0">
              <a:spAutoFit/>
            </a:bodyPr>
            <a:p>
              <a:pPr algn="ctr"/>
              <a:r>
                <a:rPr lang="en-US" altLang="zh-CN" sz="1600">
                  <a:solidFill>
                    <a:srgbClr val="C00000"/>
                  </a:solidFill>
                  <a:latin typeface="微软雅黑" panose="020B0503020204020204" pitchFamily="34" charset="-122"/>
                  <a:ea typeface="微软雅黑" panose="020B0503020204020204" pitchFamily="34" charset="-122"/>
                </a:rPr>
                <a:t>Vulnerability</a:t>
              </a:r>
              <a:endParaRPr lang="en-US" altLang="zh-CN" sz="1600">
                <a:solidFill>
                  <a:srgbClr val="C0000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cs typeface="Times New Roman" panose="02020603050405020304" charset="0"/>
                <a:sym typeface="+mn-ea"/>
              </a:rPr>
              <a:t>Patch-level Vulnerable Version Calculation</a:t>
            </a:r>
            <a:endParaRPr lang="en-US" altLang="zh-CN" dirty="0">
              <a:cs typeface="Times New Roman" panose="02020603050405020304" charset="0"/>
              <a:sym typeface="+mn-ea"/>
            </a:endParaRPr>
          </a:p>
        </p:txBody>
      </p:sp>
      <p:grpSp>
        <p:nvGrpSpPr>
          <p:cNvPr id="6" name="组合 5"/>
          <p:cNvGrpSpPr/>
          <p:nvPr/>
        </p:nvGrpSpPr>
        <p:grpSpPr>
          <a:xfrm>
            <a:off x="527050" y="3083560"/>
            <a:ext cx="1302385" cy="1576705"/>
            <a:chOff x="830" y="4856"/>
            <a:chExt cx="2051" cy="2483"/>
          </a:xfrm>
        </p:grpSpPr>
        <p:pic>
          <p:nvPicPr>
            <p:cNvPr id="26" name="图片 25" descr="32313536333231353b32313536333231383bb5f7d1d0bde1b9fb"/>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58" y="4856"/>
              <a:ext cx="1063" cy="1089"/>
            </a:xfrm>
            <a:prstGeom prst="rect">
              <a:avLst/>
            </a:prstGeom>
          </p:spPr>
        </p:pic>
        <p:sp>
          <p:nvSpPr>
            <p:cNvPr id="28" name="object 14"/>
            <p:cNvSpPr txBox="1"/>
            <p:nvPr/>
          </p:nvSpPr>
          <p:spPr>
            <a:xfrm>
              <a:off x="830" y="6621"/>
              <a:ext cx="2051" cy="718"/>
            </a:xfrm>
            <a:prstGeom prst="rect">
              <a:avLst/>
            </a:prstGeom>
          </p:spPr>
          <p:txBody>
            <a:bodyPr vert="horz" wrap="square" lIns="0" tIns="12700" rIns="0" bIns="0" rtlCol="0">
              <a:spAutoFit/>
            </a:bodyPr>
            <a:p>
              <a:pPr marL="12700" algn="ctr">
                <a:lnSpc>
                  <a:spcPct val="100000"/>
                </a:lnSpc>
                <a:spcBef>
                  <a:spcPts val="100"/>
                </a:spcBef>
              </a:pPr>
              <a:r>
                <a:rPr lang="en-US" altLang="zh-CN" sz="1400" b="1">
                  <a:latin typeface="微软雅黑" panose="020B0503020204020204" pitchFamily="34" charset="-122"/>
                  <a:ea typeface="微软雅黑" panose="020B0503020204020204" pitchFamily="34" charset="-122"/>
                  <a:cs typeface="等线" panose="02010600030101010101" pitchFamily="2" charset="-122"/>
                  <a:sym typeface="+mn-ea"/>
                </a:rPr>
                <a:t>Function-level</a:t>
              </a:r>
              <a:endParaRPr lang="en-US" altLang="zh-CN" sz="1400" b="1">
                <a:latin typeface="微软雅黑" panose="020B0503020204020204" pitchFamily="34" charset="-122"/>
                <a:ea typeface="微软雅黑" panose="020B0503020204020204" pitchFamily="34" charset="-122"/>
                <a:cs typeface="等线" panose="02010600030101010101" pitchFamily="2" charset="-122"/>
              </a:endParaRPr>
            </a:p>
            <a:p>
              <a:pPr marL="12700" algn="ctr">
                <a:lnSpc>
                  <a:spcPct val="100000"/>
                </a:lnSpc>
                <a:spcBef>
                  <a:spcPts val="100"/>
                </a:spcBef>
              </a:pPr>
              <a:r>
                <a:rPr lang="en-US" altLang="zh-CN" sz="1400" b="1">
                  <a:latin typeface="微软雅黑" panose="020B0503020204020204" pitchFamily="34" charset="-122"/>
                  <a:ea typeface="微软雅黑" panose="020B0503020204020204" pitchFamily="34" charset="-122"/>
                  <a:cs typeface="等线" panose="02010600030101010101" pitchFamily="2" charset="-122"/>
                  <a:sym typeface="+mn-ea"/>
                </a:rPr>
                <a:t>Range Result</a:t>
              </a:r>
              <a:endParaRPr lang="en-US" altLang="zh-CN" sz="1400" b="1">
                <a:latin typeface="微软雅黑" panose="020B0503020204020204" pitchFamily="34" charset="-122"/>
                <a:ea typeface="微软雅黑" panose="020B0503020204020204" pitchFamily="34" charset="-122"/>
                <a:cs typeface="等线" panose="02010600030101010101" pitchFamily="2" charset="-122"/>
              </a:endParaRPr>
            </a:p>
          </p:txBody>
        </p:sp>
        <p:pic>
          <p:nvPicPr>
            <p:cNvPr id="4" name="图片 3" descr="32313536333231353b32313536333231383bb5f7d1d0bde1b9fb"/>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324" y="5056"/>
              <a:ext cx="1063" cy="1089"/>
            </a:xfrm>
            <a:prstGeom prst="rect">
              <a:avLst/>
            </a:prstGeom>
          </p:spPr>
        </p:pic>
        <p:pic>
          <p:nvPicPr>
            <p:cNvPr id="5" name="图片 4" descr="32313536333231353b32313536333231383bb5f7d1d0bde1b9fb"/>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688" y="5355"/>
              <a:ext cx="1063" cy="1089"/>
            </a:xfrm>
            <a:prstGeom prst="rect">
              <a:avLst/>
            </a:prstGeom>
          </p:spPr>
        </p:pic>
      </p:grpSp>
      <p:grpSp>
        <p:nvGrpSpPr>
          <p:cNvPr id="15" name="组合 14"/>
          <p:cNvGrpSpPr/>
          <p:nvPr/>
        </p:nvGrpSpPr>
        <p:grpSpPr>
          <a:xfrm>
            <a:off x="3465195" y="2505710"/>
            <a:ext cx="916305" cy="2644775"/>
            <a:chOff x="4139" y="3767"/>
            <a:chExt cx="1443" cy="4165"/>
          </a:xfrm>
        </p:grpSpPr>
        <p:pic>
          <p:nvPicPr>
            <p:cNvPr id="8" name="图片 7" descr="32313536333231353b32313536333231383bb5f7d1d0bde1b9fb"/>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253" y="3767"/>
              <a:ext cx="1063" cy="1089"/>
            </a:xfrm>
            <a:prstGeom prst="rect">
              <a:avLst/>
            </a:prstGeom>
          </p:spPr>
        </p:pic>
        <p:pic>
          <p:nvPicPr>
            <p:cNvPr id="10" name="图片 9" descr="32313536333231353b32313536333231383bb5f7d1d0bde1b9fb"/>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519" y="3967"/>
              <a:ext cx="1063" cy="1089"/>
            </a:xfrm>
            <a:prstGeom prst="rect">
              <a:avLst/>
            </a:prstGeom>
          </p:spPr>
        </p:pic>
        <p:pic>
          <p:nvPicPr>
            <p:cNvPr id="11" name="图片 10" descr="32313536333231353b32313536333231383bb5f7d1d0bde1b9fb"/>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253" y="6354"/>
              <a:ext cx="1063" cy="1089"/>
            </a:xfrm>
            <a:prstGeom prst="rect">
              <a:avLst/>
            </a:prstGeom>
          </p:spPr>
        </p:pic>
        <p:sp>
          <p:nvSpPr>
            <p:cNvPr id="12" name="object 14"/>
            <p:cNvSpPr txBox="1"/>
            <p:nvPr/>
          </p:nvSpPr>
          <p:spPr>
            <a:xfrm>
              <a:off x="4139" y="7573"/>
              <a:ext cx="1291" cy="359"/>
            </a:xfrm>
            <a:prstGeom prst="rect">
              <a:avLst/>
            </a:prstGeom>
          </p:spPr>
          <p:txBody>
            <a:bodyPr vert="horz" wrap="square" lIns="0" tIns="12700" rIns="0" bIns="0" rtlCol="0">
              <a:spAutoFit/>
            </a:bodyPr>
            <a:p>
              <a:pPr marL="12700" algn="ctr">
                <a:lnSpc>
                  <a:spcPct val="100000"/>
                </a:lnSpc>
                <a:spcBef>
                  <a:spcPts val="100"/>
                </a:spcBef>
              </a:pPr>
              <a:r>
                <a:rPr lang="en-US" altLang="zh-CN" sz="1400" b="1">
                  <a:latin typeface="微软雅黑" panose="020B0503020204020204" pitchFamily="34" charset="-122"/>
                  <a:ea typeface="微软雅黑" panose="020B0503020204020204" pitchFamily="34" charset="-122"/>
                  <a:cs typeface="等线" panose="02010600030101010101" pitchFamily="2" charset="-122"/>
                </a:rPr>
                <a:t>BranchB</a:t>
              </a:r>
              <a:endParaRPr lang="en-US" altLang="zh-CN" sz="1400" b="1">
                <a:latin typeface="微软雅黑" panose="020B0503020204020204" pitchFamily="34" charset="-122"/>
                <a:ea typeface="微软雅黑" panose="020B0503020204020204" pitchFamily="34" charset="-122"/>
                <a:cs typeface="等线" panose="02010600030101010101" pitchFamily="2" charset="-122"/>
              </a:endParaRPr>
            </a:p>
          </p:txBody>
        </p:sp>
        <p:sp>
          <p:nvSpPr>
            <p:cNvPr id="13" name="object 14"/>
            <p:cNvSpPr txBox="1"/>
            <p:nvPr/>
          </p:nvSpPr>
          <p:spPr>
            <a:xfrm>
              <a:off x="4253" y="5056"/>
              <a:ext cx="1291" cy="359"/>
            </a:xfrm>
            <a:prstGeom prst="rect">
              <a:avLst/>
            </a:prstGeom>
          </p:spPr>
          <p:txBody>
            <a:bodyPr vert="horz" wrap="square" lIns="0" tIns="12700" rIns="0" bIns="0" rtlCol="0">
              <a:spAutoFit/>
            </a:bodyPr>
            <a:p>
              <a:pPr marL="12700" algn="ctr">
                <a:lnSpc>
                  <a:spcPct val="100000"/>
                </a:lnSpc>
                <a:spcBef>
                  <a:spcPts val="100"/>
                </a:spcBef>
              </a:pPr>
              <a:r>
                <a:rPr lang="en-US" altLang="zh-CN" sz="1400" b="1">
                  <a:latin typeface="微软雅黑" panose="020B0503020204020204" pitchFamily="34" charset="-122"/>
                  <a:ea typeface="微软雅黑" panose="020B0503020204020204" pitchFamily="34" charset="-122"/>
                  <a:cs typeface="等线" panose="02010600030101010101" pitchFamily="2" charset="-122"/>
                </a:rPr>
                <a:t>BranchA</a:t>
              </a:r>
              <a:endParaRPr lang="en-US" altLang="zh-CN" sz="1400" b="1">
                <a:latin typeface="微软雅黑" panose="020B0503020204020204" pitchFamily="34" charset="-122"/>
                <a:ea typeface="微软雅黑" panose="020B0503020204020204" pitchFamily="34" charset="-122"/>
                <a:cs typeface="等线" panose="02010600030101010101" pitchFamily="2" charset="-122"/>
              </a:endParaRPr>
            </a:p>
          </p:txBody>
        </p:sp>
      </p:grpSp>
      <p:cxnSp>
        <p:nvCxnSpPr>
          <p:cNvPr id="20" name="直接箭头连接符 19"/>
          <p:cNvCxnSpPr/>
          <p:nvPr/>
        </p:nvCxnSpPr>
        <p:spPr>
          <a:xfrm>
            <a:off x="1829435" y="3775075"/>
            <a:ext cx="1553210" cy="190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6" name="object 14"/>
          <p:cNvSpPr txBox="1"/>
          <p:nvPr/>
        </p:nvSpPr>
        <p:spPr>
          <a:xfrm>
            <a:off x="1771015" y="3902075"/>
            <a:ext cx="1670050" cy="227965"/>
          </a:xfrm>
          <a:prstGeom prst="rect">
            <a:avLst/>
          </a:prstGeom>
        </p:spPr>
        <p:txBody>
          <a:bodyPr vert="horz" wrap="square" lIns="0" tIns="12700" rIns="0" bIns="0" rtlCol="0">
            <a:spAutoFit/>
          </a:bodyPr>
          <a:p>
            <a:pPr marL="12700" algn="ctr">
              <a:lnSpc>
                <a:spcPct val="100000"/>
              </a:lnSpc>
              <a:spcBef>
                <a:spcPts val="100"/>
              </a:spcBef>
            </a:pPr>
            <a:r>
              <a:rPr lang="en-US" altLang="zh-CN" sz="1400" b="1">
                <a:latin typeface="微软雅黑" panose="020B0503020204020204" pitchFamily="34" charset="-122"/>
                <a:ea typeface="微软雅黑" panose="020B0503020204020204" pitchFamily="34" charset="-122"/>
                <a:cs typeface="等线" panose="02010600030101010101" pitchFamily="2" charset="-122"/>
              </a:rPr>
              <a:t>Split in branches</a:t>
            </a:r>
            <a:endParaRPr lang="en-US" altLang="zh-CN" sz="1400" b="1">
              <a:latin typeface="微软雅黑" panose="020B0503020204020204" pitchFamily="34" charset="-122"/>
              <a:ea typeface="微软雅黑" panose="020B0503020204020204" pitchFamily="34" charset="-122"/>
              <a:cs typeface="等线" panose="02010600030101010101" pitchFamily="2" charset="-122"/>
            </a:endParaRPr>
          </a:p>
        </p:txBody>
      </p:sp>
      <p:cxnSp>
        <p:nvCxnSpPr>
          <p:cNvPr id="18" name="直接箭头连接符 17"/>
          <p:cNvCxnSpPr/>
          <p:nvPr/>
        </p:nvCxnSpPr>
        <p:spPr>
          <a:xfrm>
            <a:off x="4594860" y="3119120"/>
            <a:ext cx="1339850" cy="65976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p:cNvCxnSpPr/>
          <p:nvPr/>
        </p:nvCxnSpPr>
        <p:spPr>
          <a:xfrm flipV="1">
            <a:off x="4554220" y="4175760"/>
            <a:ext cx="1371600" cy="5181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5712460" y="5616575"/>
            <a:ext cx="5869940" cy="337185"/>
          </a:xfrm>
          <a:prstGeom prst="rect">
            <a:avLst/>
          </a:prstGeom>
          <a:noFill/>
        </p:spPr>
        <p:txBody>
          <a:bodyPr wrap="square" rtlCol="0" anchor="t">
            <a:spAutoFit/>
          </a:bodyPr>
          <a:p>
            <a:pPr algn="ctr"/>
            <a:r>
              <a:rPr lang="en-US" altLang="zh-CN" sz="1600" b="1">
                <a:latin typeface="微软雅黑" panose="020B0503020204020204" pitchFamily="34" charset="-122"/>
                <a:ea typeface="微软雅黑" panose="020B0503020204020204" pitchFamily="34" charset="-122"/>
                <a:cs typeface="Times New Roman" panose="02020603050405020304" charset="0"/>
                <a:sym typeface="+mn-ea"/>
              </a:rPr>
              <a:t>Patch-level Vulnerable Version Calculation</a:t>
            </a:r>
            <a:endParaRPr lang="en-US" altLang="zh-CN" sz="1600" b="1">
              <a:latin typeface="微软雅黑" panose="020B0503020204020204" pitchFamily="34" charset="-122"/>
              <a:ea typeface="微软雅黑" panose="020B0503020204020204" pitchFamily="34" charset="-122"/>
              <a:cs typeface="Times New Roman" panose="02020603050405020304" charset="0"/>
              <a:sym typeface="+mn-ea"/>
            </a:endParaRPr>
          </a:p>
        </p:txBody>
      </p:sp>
      <p:pic>
        <p:nvPicPr>
          <p:cNvPr id="7" name="图片 6"/>
          <p:cNvPicPr>
            <a:picLocks noChangeAspect="1"/>
          </p:cNvPicPr>
          <p:nvPr/>
        </p:nvPicPr>
        <p:blipFill>
          <a:blip r:embed="rId3"/>
          <a:stretch>
            <a:fillRect/>
          </a:stretch>
        </p:blipFill>
        <p:spPr>
          <a:xfrm>
            <a:off x="6172200" y="1562735"/>
            <a:ext cx="4922520" cy="3909060"/>
          </a:xfrm>
          <a:prstGeom prst="rect">
            <a:avLst/>
          </a:prstGeom>
        </p:spPr>
      </p:pic>
      <p:grpSp>
        <p:nvGrpSpPr>
          <p:cNvPr id="31" name="组合 30"/>
          <p:cNvGrpSpPr/>
          <p:nvPr/>
        </p:nvGrpSpPr>
        <p:grpSpPr>
          <a:xfrm>
            <a:off x="351790" y="5182235"/>
            <a:ext cx="5904865" cy="1040130"/>
            <a:chOff x="5239" y="2747"/>
            <a:chExt cx="9299" cy="1638"/>
          </a:xfrm>
        </p:grpSpPr>
        <p:sp>
          <p:nvSpPr>
            <p:cNvPr id="9" name="文本框 8"/>
            <p:cNvSpPr txBox="1"/>
            <p:nvPr/>
          </p:nvSpPr>
          <p:spPr>
            <a:xfrm>
              <a:off x="5239" y="3805"/>
              <a:ext cx="9063" cy="580"/>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t">
              <a:spAutoFit/>
            </a:bodyPr>
            <a:p>
              <a:pPr algn="ctr"/>
              <a:r>
                <a:rPr lang="en-US" altLang="zh-CN" b="1" dirty="0">
                  <a:latin typeface="微软雅黑" panose="020B0503020204020204" pitchFamily="34" charset="-122"/>
                  <a:ea typeface="微软雅黑" panose="020B0503020204020204" pitchFamily="34" charset="-122"/>
                  <a:cs typeface="Times New Roman" panose="02020603050405020304" charset="0"/>
                  <a:sym typeface="+mn-ea"/>
                </a:rPr>
                <a:t>Solve Challenge-II: Multi-Location Fix Handling</a:t>
              </a:r>
              <a:endParaRPr lang="en-US" altLang="zh-CN" b="1" dirty="0">
                <a:latin typeface="微软雅黑" panose="020B0503020204020204" pitchFamily="34" charset="-122"/>
                <a:ea typeface="微软雅黑" panose="020B0503020204020204" pitchFamily="34" charset="-122"/>
                <a:cs typeface="Times New Roman" panose="02020603050405020304" charset="0"/>
                <a:sym typeface="+mn-ea"/>
              </a:endParaRPr>
            </a:p>
          </p:txBody>
        </p:sp>
        <p:pic>
          <p:nvPicPr>
            <p:cNvPr id="14" name="图片 13" descr="343435383138323b333633373631303bbcfdcdb7"/>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9440000">
              <a:off x="13050" y="2747"/>
              <a:ext cx="1488" cy="86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PP_MARK_KEY" val="06afb1d7-d94d-470f-9393-531768bfdb8b"/>
  <p:tag name="COMMONDATA" val="eyJoZGlkIjoiZDRlYzI3NjAzZGE0YjliN2Q1YmRkNjgyYTE0ZjQ0NTYifQ=="/>
</p:tagLst>
</file>

<file path=ppt/theme/theme1.xml><?xml version="1.0" encoding="utf-8"?>
<a:theme xmlns:a="http://schemas.openxmlformats.org/drawingml/2006/main" name="信息工程研究所-益园-2(4：3)">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淇℃伅宸ョ▼鐮旂┒鎵_-鐩婂洯-2(4锛�</Template>
  <TotalTime>0</TotalTime>
  <Words>4464</Words>
  <Application>WPS 演示</Application>
  <PresentationFormat>全屏显示(4:3)</PresentationFormat>
  <Paragraphs>240</Paragraphs>
  <Slides>17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Arial</vt:lpstr>
      <vt:lpstr>宋体</vt:lpstr>
      <vt:lpstr>Wingdings</vt:lpstr>
      <vt:lpstr>微软雅黑</vt:lpstr>
      <vt:lpstr>Comic Sans MS</vt:lpstr>
      <vt:lpstr>Times New Roman</vt:lpstr>
      <vt:lpstr>Consolas</vt:lpstr>
      <vt:lpstr>汉仪黑方W</vt:lpstr>
      <vt:lpstr>Arial</vt:lpstr>
      <vt:lpstr>等线</vt:lpstr>
      <vt:lpstr>Wingdings</vt:lpstr>
      <vt:lpstr>Arial Unicode MS</vt:lpstr>
      <vt:lpstr>Calibri</vt:lpstr>
      <vt:lpstr>信息工程研究所-益园-2(4：3)</vt:lpstr>
      <vt:lpstr>VERJava: Vulnerable Version Identification for Java OSS with a Two-Stage Analysis</vt:lpstr>
      <vt:lpstr>Motivation</vt:lpstr>
      <vt:lpstr>PowerPoint 演示文稿</vt:lpstr>
      <vt:lpstr>Challenge-I: Code Evolution Processing</vt:lpstr>
      <vt:lpstr>Challenge-II: Multi-Location Fix Handling</vt:lpstr>
      <vt:lpstr>PowerPoint 演示文稿</vt:lpstr>
      <vt:lpstr>Function-level Vulnerable Version Calculation</vt:lpstr>
      <vt:lpstr>Patch-level Vulnerable Version Calculation</vt:lpstr>
      <vt:lpstr>Patch-level Vulnerable Version Calculation</vt:lpstr>
      <vt:lpstr>PowerPoint 演示文稿</vt:lpstr>
      <vt:lpstr>Evaluation</vt:lpstr>
      <vt:lpstr>Evaluation</vt:lpstr>
      <vt:lpstr>Findings</vt:lpstr>
      <vt:lpstr>Conclusion</vt:lpstr>
      <vt:lpstr>THANKS Q&amp;A</vt:lpstr>
      <vt:lpstr>State-of-the-art Approach</vt:lpstr>
      <vt:lpstr>Evaluation</vt:lpstr>
    </vt:vector>
  </TitlesOfParts>
  <Company>LZQ</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Achelics</dc:creator>
  <cp:lastModifiedBy>sun</cp:lastModifiedBy>
  <cp:revision>453</cp:revision>
  <dcterms:created xsi:type="dcterms:W3CDTF">2016-12-10T05:21:00Z</dcterms:created>
  <dcterms:modified xsi:type="dcterms:W3CDTF">2022-10-06T12:55:23Z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564CD9BB9A1844A6AA7F3B2AF7C70CAD</vt:lpwstr>
  </property>
</Properties>
</file>