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46" r:id="rId2"/>
    <p:sldId id="437" r:id="rId3"/>
    <p:sldId id="609" r:id="rId4"/>
    <p:sldId id="608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4">
          <p15:clr>
            <a:srgbClr val="A4A3A4"/>
          </p15:clr>
        </p15:guide>
        <p15:guide id="2" orient="horz" pos="1473">
          <p15:clr>
            <a:srgbClr val="A4A3A4"/>
          </p15:clr>
        </p15:guide>
        <p15:guide id="3" orient="horz" pos="779">
          <p15:clr>
            <a:srgbClr val="A4A3A4"/>
          </p15:clr>
        </p15:guide>
        <p15:guide id="4" pos="1813">
          <p15:clr>
            <a:srgbClr val="A4A3A4"/>
          </p15:clr>
        </p15:guide>
        <p15:guide id="5" pos="248">
          <p15:clr>
            <a:srgbClr val="A4A3A4"/>
          </p15:clr>
        </p15:guide>
        <p15:guide id="6" pos="5524">
          <p15:clr>
            <a:srgbClr val="A4A3A4"/>
          </p15:clr>
        </p15:guide>
        <p15:guide id="7" pos="1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4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3D89BC"/>
    <a:srgbClr val="D37303"/>
    <a:srgbClr val="E6E6E6"/>
    <a:srgbClr val="EEEEE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53" autoAdjust="0"/>
    <p:restoredTop sz="96429" autoAdjust="0"/>
  </p:normalViewPr>
  <p:slideViewPr>
    <p:cSldViewPr snapToGrid="0" showGuides="1">
      <p:cViewPr varScale="1">
        <p:scale>
          <a:sx n="110" d="100"/>
          <a:sy n="110" d="100"/>
        </p:scale>
        <p:origin x="1236" y="96"/>
      </p:cViewPr>
      <p:guideLst>
        <p:guide orient="horz" pos="4034"/>
        <p:guide orient="horz" pos="1473"/>
        <p:guide orient="horz" pos="779"/>
        <p:guide pos="1813"/>
        <p:guide pos="248"/>
        <p:guide pos="5524"/>
        <p:guide pos="12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870"/>
    </p:cViewPr>
  </p:sorterViewPr>
  <p:notesViewPr>
    <p:cSldViewPr snapToGrid="0" showGuides="1">
      <p:cViewPr varScale="1">
        <p:scale>
          <a:sx n="86" d="100"/>
          <a:sy n="86" d="100"/>
        </p:scale>
        <p:origin x="-3846" y="-90"/>
      </p:cViewPr>
      <p:guideLst>
        <p:guide orient="horz" pos="2894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7DF6-C895-4E53-B71A-F20B4CC8237B}" type="datetimeFigureOut">
              <a:rPr lang="zh-CN" altLang="en-US" smtClean="0">
                <a:ea typeface="微软雅黑" panose="020B0503020204020204" pitchFamily="34" charset="-122"/>
              </a:rPr>
              <a:t>2018/3/8</a:t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4FD6-F94A-461E-99AC-D29D4ACC8083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309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22EFC78-32FE-4758-B504-92B4D0B9F0AA}" type="datetimeFigureOut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4C1B800-BCBD-4262-B579-5F77D9EE2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5E1B-70AA-4D6D-A851-01FA6AD8BF9A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926-9446-4F62-9ECE-08A9B18F975E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336F-82DC-4654-9554-07866832948F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B142-B2B8-4750-964D-A3BDE93F3EF2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838B-5E56-4490-B16F-070FD98B5E3F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4C82377E-F97D-47AE-AC5E-84E924FDA804}" type="datetimeFigureOut">
              <a:rPr lang="zh-CN" altLang="en-US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67C3AAF4-1844-4EEA-8132-22A06EE648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8509C01B-2147-4857-BC9C-29BBF313931D}" type="datetimeFigureOut">
              <a:rPr lang="zh-CN" altLang="en-US"/>
              <a:t>2018/3/8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/>
            </a:lvl1pPr>
          </a:lstStyle>
          <a:p>
            <a:pPr>
              <a:defRPr/>
            </a:pPr>
            <a:fld id="{F9AD98D2-E8AF-49B1-9C8C-175DE0A5BE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01675" y="233363"/>
            <a:ext cx="7829550" cy="57594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233363"/>
            <a:ext cx="7829550" cy="595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01675" y="1628775"/>
            <a:ext cx="7829550" cy="4364038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15524" b="21730"/>
          <a:stretch>
            <a:fillRect/>
          </a:stretch>
        </p:blipFill>
        <p:spPr>
          <a:xfrm>
            <a:off x="396" y="3389050"/>
            <a:ext cx="9143604" cy="346895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0"/>
            <a:ext cx="9144000" cy="101600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A8EB-3E98-45DF-95F9-20499AB89BB5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168-BF23-49EB-A4EA-A33054B30FF3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3E32-CF70-4BAE-9C47-A15603A9F1F6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5835-E83C-4B3D-BEF0-E2AC128A0F5B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33AF3-DAC5-4E98-94B6-B2F606A2A076}" type="datetime1">
              <a:rPr lang="zh-CN" altLang="en-US" smtClean="0"/>
              <a:t>2018/3/8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8F32-F09A-4344-B65D-3757FEAF56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690257" y="966177"/>
            <a:ext cx="7832784" cy="781050"/>
            <a:chOff x="2788580" y="1152524"/>
            <a:chExt cx="3730770" cy="781050"/>
          </a:xfrm>
        </p:grpSpPr>
        <p:grpSp>
          <p:nvGrpSpPr>
            <p:cNvPr id="6" name="组合 5"/>
            <p:cNvGrpSpPr/>
            <p:nvPr/>
          </p:nvGrpSpPr>
          <p:grpSpPr>
            <a:xfrm>
              <a:off x="2788580" y="1152524"/>
              <a:ext cx="3730770" cy="781050"/>
              <a:chOff x="3725790" y="847725"/>
              <a:chExt cx="3730770" cy="78105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725790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2" name="任意多边形 11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直角三角形 12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flipH="1">
                <a:off x="6829425" y="1019175"/>
                <a:ext cx="627135" cy="609600"/>
                <a:chOff x="3725790" y="1019175"/>
                <a:chExt cx="627135" cy="609600"/>
              </a:xfrm>
            </p:grpSpPr>
            <p:sp>
              <p:nvSpPr>
                <p:cNvPr id="10" name="任意多边形 9"/>
                <p:cNvSpPr/>
                <p:nvPr/>
              </p:nvSpPr>
              <p:spPr>
                <a:xfrm>
                  <a:off x="3725790" y="1019175"/>
                  <a:ext cx="627135" cy="609600"/>
                </a:xfrm>
                <a:custGeom>
                  <a:avLst/>
                  <a:gdLst>
                    <a:gd name="connsiteX0" fmla="*/ 0 w 627135"/>
                    <a:gd name="connsiteY0" fmla="*/ 0 h 609600"/>
                    <a:gd name="connsiteX1" fmla="*/ 627135 w 627135"/>
                    <a:gd name="connsiteY1" fmla="*/ 0 h 609600"/>
                    <a:gd name="connsiteX2" fmla="*/ 627135 w 627135"/>
                    <a:gd name="connsiteY2" fmla="*/ 609600 h 609600"/>
                    <a:gd name="connsiteX3" fmla="*/ 1783 w 627135"/>
                    <a:gd name="connsiteY3" fmla="*/ 609600 h 609600"/>
                    <a:gd name="connsiteX4" fmla="*/ 305666 w 627135"/>
                    <a:gd name="connsiteY4" fmla="*/ 300804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7135" h="609600">
                      <a:moveTo>
                        <a:pt x="0" y="0"/>
                      </a:moveTo>
                      <a:lnTo>
                        <a:pt x="627135" y="0"/>
                      </a:lnTo>
                      <a:lnTo>
                        <a:pt x="627135" y="609600"/>
                      </a:lnTo>
                      <a:lnTo>
                        <a:pt x="1783" y="609600"/>
                      </a:lnTo>
                      <a:lnTo>
                        <a:pt x="305666" y="30080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直角三角形 10"/>
                <p:cNvSpPr/>
                <p:nvPr/>
              </p:nvSpPr>
              <p:spPr>
                <a:xfrm rot="5400000" flipV="1">
                  <a:off x="4181475" y="1457325"/>
                  <a:ext cx="171450" cy="171450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4181475" y="847725"/>
                <a:ext cx="2819400" cy="6096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4"/>
            <p:cNvSpPr txBox="1"/>
            <p:nvPr/>
          </p:nvSpPr>
          <p:spPr>
            <a:xfrm>
              <a:off x="3416341" y="1169836"/>
              <a:ext cx="2311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accent4"/>
                  </a:solidFill>
                </a:rPr>
                <a:t>网络聊天室系统的设计与实现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54534" y="2478527"/>
            <a:ext cx="5693399" cy="1520506"/>
            <a:chOff x="1807265" y="2478527"/>
            <a:chExt cx="5693399" cy="1520506"/>
          </a:xfrm>
        </p:grpSpPr>
        <p:sp>
          <p:nvSpPr>
            <p:cNvPr id="47" name="圆角矩形 46"/>
            <p:cNvSpPr/>
            <p:nvPr/>
          </p:nvSpPr>
          <p:spPr>
            <a:xfrm>
              <a:off x="1807265" y="2478527"/>
              <a:ext cx="5693399" cy="394154"/>
            </a:xfrm>
            <a:prstGeom prst="roundRect">
              <a:avLst>
                <a:gd name="adj" fmla="val 20658"/>
              </a:avLst>
            </a:prstGeom>
            <a:solidFill>
              <a:srgbClr val="3D89B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807265" y="3012285"/>
              <a:ext cx="5693399" cy="426278"/>
              <a:chOff x="1807265" y="2935089"/>
              <a:chExt cx="5693399" cy="426278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1807265" y="2935089"/>
                <a:ext cx="5693399" cy="394200"/>
              </a:xfrm>
              <a:prstGeom prst="roundRect">
                <a:avLst>
                  <a:gd name="adj" fmla="val 20658"/>
                </a:avLst>
              </a:prstGeom>
              <a:solidFill>
                <a:srgbClr val="E6E6E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881814" y="2945869"/>
                <a:ext cx="78098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spc="2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内容</a:t>
                </a: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807265" y="3572755"/>
              <a:ext cx="5693399" cy="426278"/>
              <a:chOff x="1807265" y="3400693"/>
              <a:chExt cx="5693399" cy="426278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1807265" y="3400693"/>
                <a:ext cx="5693399" cy="394200"/>
              </a:xfrm>
              <a:prstGeom prst="roundRect">
                <a:avLst>
                  <a:gd name="adj" fmla="val 20658"/>
                </a:avLst>
              </a:prstGeom>
              <a:solidFill>
                <a:srgbClr val="E6E6E6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881814" y="3411473"/>
                <a:ext cx="167545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spc="22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设计与实现</a:t>
                </a: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-7143" y="-9147"/>
            <a:ext cx="9158090" cy="382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29" y="38314"/>
            <a:ext cx="243528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chemeClr val="bg1"/>
                </a:solidFill>
              </a:rPr>
              <a:t>软件工程实践能力培养案例库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3057" y="2472901"/>
            <a:ext cx="7809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spc="22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30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34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sz="1200" b="1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7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55050" y="904453"/>
            <a:ext cx="8529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聊天窗口</a:t>
            </a:r>
            <a:endParaRPr lang="zh-CN" altLang="zh-CN" dirty="0"/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89011" y="5656604"/>
            <a:ext cx="177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1-7 </a:t>
            </a:r>
            <a:r>
              <a:rPr lang="zh-CN" altLang="en-US" dirty="0"/>
              <a:t>聊天窗口</a:t>
            </a:r>
            <a:endParaRPr lang="zh-CN" altLang="zh-CN" dirty="0"/>
          </a:p>
        </p:txBody>
      </p:sp>
      <p:pic>
        <p:nvPicPr>
          <p:cNvPr id="7170" name="图片 19">
            <a:extLst>
              <a:ext uri="{FF2B5EF4-FFF2-40B4-BE49-F238E27FC236}">
                <a16:creationId xmlns:a16="http://schemas.microsoft.com/office/drawing/2014/main" id="{806C2C47-5EEC-42CA-886E-909915D2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57" y="881222"/>
            <a:ext cx="516255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7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2675788" y="1031708"/>
            <a:ext cx="3333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账户之间聊天如图所示</a:t>
            </a:r>
            <a:endParaRPr lang="zh-CN" altLang="zh-CN" dirty="0"/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89011" y="5656604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1-8 </a:t>
            </a:r>
            <a:r>
              <a:rPr lang="zh-CN" altLang="en-US" dirty="0"/>
              <a:t>聊天图</a:t>
            </a:r>
            <a:endParaRPr lang="zh-CN" altLang="zh-CN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40A4FBE2-1330-478F-9164-1D7223426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57" y="1689261"/>
            <a:ext cx="36290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82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3531910" y="1379156"/>
            <a:ext cx="1963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视频实时传输</a:t>
            </a:r>
            <a:endParaRPr lang="zh-CN" altLang="zh-CN" dirty="0"/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42891" y="547884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1-9 </a:t>
            </a:r>
            <a:r>
              <a:rPr lang="zh-CN" altLang="en-US" dirty="0"/>
              <a:t>实时视频图</a:t>
            </a:r>
            <a:endParaRPr lang="zh-CN" altLang="zh-CN" dirty="0"/>
          </a:p>
        </p:txBody>
      </p:sp>
      <p:pic>
        <p:nvPicPr>
          <p:cNvPr id="9218" name="图片 20">
            <a:extLst>
              <a:ext uri="{FF2B5EF4-FFF2-40B4-BE49-F238E27FC236}">
                <a16:creationId xmlns:a16="http://schemas.microsoft.com/office/drawing/2014/main" id="{8EE89D8F-B621-4B30-A2FF-99E5B2B7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93" y="2411673"/>
            <a:ext cx="52673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15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背景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202444" y="2214507"/>
            <a:ext cx="852956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近年来计算机技术的快速发展，特别是计算机网络的发展，越来越深刻的改变了人们生活的方方面面。使得人们能以更低廉的价格，开发出更方便、更实用的网络工具。各种在线服务系统，更是深刻的影响了人们的联系和交流方式，是的人们可以在远隔千里之遥随时通讯。过去的种种陈旧的联系方式，已经不能满足现代生活的需要。网络聊天系统作为一种方便人们之间联系的应用系统便应运而生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7809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内容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55050" y="904453"/>
            <a:ext cx="8529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系统通过操作者划分为两个模块：普通用户模块和管理员模块。</a:t>
            </a:r>
          </a:p>
          <a:p>
            <a:r>
              <a:rPr lang="zh-CN" altLang="zh-CN" dirty="0"/>
              <a:t>管理员模块负责关闭开启系统服务器，查看用户状态，对用户进行管理（修改信息，删除用户），查看系统工作日志，发送系统公告。</a:t>
            </a:r>
          </a:p>
          <a:p>
            <a:r>
              <a:rPr lang="zh-CN" altLang="zh-CN" dirty="0"/>
              <a:t>普通用户模块包括用户的私聊（选择某个用户单独聊天），多聊（对所有在线用户可以实现群聊），修改密码（修改个人密码），查看历史消息，改变字体，发送影像（用户可以发送自己的实时视频）。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27346" y="5683898"/>
            <a:ext cx="3089307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1-1 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网络聊天室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系统关系图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8D434036-0921-49AC-BA26-ADD488B5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31" y="2692997"/>
            <a:ext cx="5276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87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系统设计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917987" y="2444760"/>
            <a:ext cx="7225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从用户的方便性和管理员的易管理性出发，采用高级编程语言</a:t>
            </a:r>
            <a:r>
              <a:rPr lang="x-none" altLang="zh-CN" dirty="0"/>
              <a:t>JAVA</a:t>
            </a:r>
            <a:r>
              <a:rPr lang="zh-CN" altLang="zh-CN" dirty="0"/>
              <a:t>来进行编程，为方便管理，采用文件流把所产生的系统信息存放在本地。使用</a:t>
            </a:r>
            <a:r>
              <a:rPr lang="x-none" altLang="zh-CN" dirty="0"/>
              <a:t>JMF</a:t>
            </a:r>
            <a:r>
              <a:rPr lang="zh-CN" altLang="zh-CN" dirty="0"/>
              <a:t>框架来实现视频传输，通过</a:t>
            </a:r>
            <a:r>
              <a:rPr lang="x-none" altLang="zh-CN" dirty="0"/>
              <a:t>tcp</a:t>
            </a:r>
            <a:r>
              <a:rPr lang="zh-CN" altLang="zh-CN" dirty="0"/>
              <a:t>可靠传输方式来进行聊天的实现。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87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14106" y="1227853"/>
            <a:ext cx="8529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本案例采用</a:t>
            </a:r>
            <a:r>
              <a:rPr lang="en-US" altLang="zh-CN" dirty="0"/>
              <a:t>c/s</a:t>
            </a:r>
            <a:r>
              <a:rPr lang="zh-CN" altLang="zh-CN" dirty="0"/>
              <a:t>模式，通过服务器来管理客户端发送过来的请求。并提供了服务器的启动界面，如图</a:t>
            </a:r>
            <a:r>
              <a:rPr lang="en-US" altLang="zh-CN" dirty="0"/>
              <a:t>1.1</a:t>
            </a:r>
            <a:r>
              <a:rPr lang="zh-CN" altLang="zh-CN" dirty="0"/>
              <a:t>所示。</a:t>
            </a:r>
            <a:endParaRPr lang="en-US" altLang="zh-CN" dirty="0"/>
          </a:p>
          <a:p>
            <a:r>
              <a:rPr lang="zh-CN" altLang="zh-CN" dirty="0"/>
              <a:t>程序提供了</a:t>
            </a:r>
            <a:r>
              <a:rPr lang="en-US" altLang="zh-CN" dirty="0" err="1"/>
              <a:t>ip</a:t>
            </a:r>
            <a:r>
              <a:rPr lang="zh-CN" altLang="zh-CN" dirty="0"/>
              <a:t>和端口的配置文件并自动读取配置信息。并提供了测试端口的按钮，用来测试在机器端口是否合适。并保存你所填的配置信息，然后点击进入服务器。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968267" y="481620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1-2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服务器配置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展示</a:t>
            </a:r>
            <a:endParaRPr lang="zh-CN" altLang="en-US" dirty="0"/>
          </a:p>
        </p:txBody>
      </p:sp>
      <p:pic>
        <p:nvPicPr>
          <p:cNvPr id="2050" name="图片 4">
            <a:extLst>
              <a:ext uri="{FF2B5EF4-FFF2-40B4-BE49-F238E27FC236}">
                <a16:creationId xmlns:a16="http://schemas.microsoft.com/office/drawing/2014/main" id="{1B4B2872-26D8-4EE0-B116-7E9FC9C3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2788306"/>
            <a:ext cx="26670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27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55050" y="904453"/>
            <a:ext cx="8529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下图</a:t>
            </a:r>
            <a:r>
              <a:rPr lang="en-US" altLang="zh-CN" dirty="0"/>
              <a:t>1-4</a:t>
            </a:r>
            <a:r>
              <a:rPr lang="zh-CN" altLang="zh-CN" dirty="0"/>
              <a:t>为系统管理的主页面，左侧为该管理系统所能管理的三大板块，图示为果园信息列表，里面包含了果园名称，所在地，种植者以及用户登录名及登录密码。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01018" y="5728228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1-3 </a:t>
            </a:r>
            <a:r>
              <a:rPr lang="zh-CN" altLang="en-US" dirty="0"/>
              <a:t>服务器</a:t>
            </a:r>
            <a:r>
              <a:rPr lang="zh-CN" altLang="zh-CN" dirty="0"/>
              <a:t>管理界面</a:t>
            </a:r>
          </a:p>
        </p:txBody>
      </p:sp>
      <p:pic>
        <p:nvPicPr>
          <p:cNvPr id="3074" name="图片 8">
            <a:extLst>
              <a:ext uri="{FF2B5EF4-FFF2-40B4-BE49-F238E27FC236}">
                <a16:creationId xmlns:a16="http://schemas.microsoft.com/office/drawing/2014/main" id="{F3B7DAE6-2817-4C4E-8F14-322FE2C8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19" y="1561896"/>
            <a:ext cx="52768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9CB09E-B57D-4062-B47B-F5EBF3700141}"/>
              </a:ext>
            </a:extLst>
          </p:cNvPr>
          <p:cNvSpPr txBox="1"/>
          <p:nvPr/>
        </p:nvSpPr>
        <p:spPr>
          <a:xfrm>
            <a:off x="6441049" y="2574079"/>
            <a:ext cx="257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其中包含了在线人数，以及服务器的公告发送，服务器开启，在线用户列表详细信息等栏目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8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829532" y="1366999"/>
            <a:ext cx="5132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这时服务器开启，客户端就可以连接服务器。</a:t>
            </a:r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01018" y="5728228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1-4 </a:t>
            </a:r>
            <a:r>
              <a:rPr lang="zh-CN" altLang="en-US" dirty="0"/>
              <a:t>服务器开启关闭</a:t>
            </a:r>
            <a:endParaRPr lang="zh-CN" altLang="zh-CN" dirty="0"/>
          </a:p>
        </p:txBody>
      </p:sp>
      <p:pic>
        <p:nvPicPr>
          <p:cNvPr id="4098" name="图片 12">
            <a:extLst>
              <a:ext uri="{FF2B5EF4-FFF2-40B4-BE49-F238E27FC236}">
                <a16:creationId xmlns:a16="http://schemas.microsoft.com/office/drawing/2014/main" id="{6702577B-3C3D-44E2-BBD0-51E7D9B0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209966"/>
            <a:ext cx="25717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网络聊天室系统的设计与实现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1138140" y="1386630"/>
            <a:ext cx="6974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肥料使用记录表如图</a:t>
            </a:r>
            <a:r>
              <a:rPr lang="en-US" altLang="zh-CN" dirty="0"/>
              <a:t>1-6</a:t>
            </a:r>
            <a:r>
              <a:rPr lang="zh-CN" altLang="zh-CN" dirty="0"/>
              <a:t>，</a:t>
            </a:r>
            <a:r>
              <a:rPr lang="zh-CN" altLang="en-US" dirty="0"/>
              <a:t>可以查看所有用户，并同时看到是否在线，以及账号注册时间</a:t>
            </a:r>
            <a:endParaRPr lang="zh-CN" altLang="zh-CN" dirty="0"/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45315" y="5579717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图</a:t>
            </a:r>
            <a:r>
              <a:rPr lang="en-US" altLang="zh-CN" dirty="0"/>
              <a:t>1-5 </a:t>
            </a:r>
            <a:r>
              <a:rPr lang="zh-CN" altLang="en-US" dirty="0"/>
              <a:t>用户管理</a:t>
            </a:r>
            <a:r>
              <a:rPr lang="zh-CN" altLang="zh-CN" dirty="0"/>
              <a:t>图</a:t>
            </a:r>
          </a:p>
        </p:txBody>
      </p:sp>
      <p:pic>
        <p:nvPicPr>
          <p:cNvPr id="5123" name="图片 14">
            <a:extLst>
              <a:ext uri="{FF2B5EF4-FFF2-40B4-BE49-F238E27FC236}">
                <a16:creationId xmlns:a16="http://schemas.microsoft.com/office/drawing/2014/main" id="{4A4DC9A0-D317-40B6-91CC-57B972D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31" y="2633162"/>
            <a:ext cx="5276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5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23214"/>
            <a:ext cx="9144000" cy="546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3D8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" y="-2439"/>
            <a:ext cx="9145786" cy="718410"/>
            <a:chOff x="-1" y="190175"/>
            <a:chExt cx="9145786" cy="525795"/>
          </a:xfrm>
        </p:grpSpPr>
        <p:sp>
          <p:nvSpPr>
            <p:cNvPr id="5" name="任意多边形 4"/>
            <p:cNvSpPr/>
            <p:nvPr/>
          </p:nvSpPr>
          <p:spPr>
            <a:xfrm>
              <a:off x="1" y="190175"/>
              <a:ext cx="9143999" cy="490975"/>
            </a:xfrm>
            <a:custGeom>
              <a:avLst/>
              <a:gdLst>
                <a:gd name="connsiteX0" fmla="*/ 0 w 12191999"/>
                <a:gd name="connsiteY0" fmla="*/ 0 h 647700"/>
                <a:gd name="connsiteX1" fmla="*/ 12191999 w 12191999"/>
                <a:gd name="connsiteY1" fmla="*/ 0 h 647700"/>
                <a:gd name="connsiteX2" fmla="*/ 12191999 w 12191999"/>
                <a:gd name="connsiteY2" fmla="*/ 4171 h 647700"/>
                <a:gd name="connsiteX3" fmla="*/ 8600846 w 12191999"/>
                <a:gd name="connsiteY3" fmla="*/ 4171 h 647700"/>
                <a:gd name="connsiteX4" fmla="*/ 8223451 w 12191999"/>
                <a:gd name="connsiteY4" fmla="*/ 647700 h 647700"/>
                <a:gd name="connsiteX5" fmla="*/ 0 w 12191999"/>
                <a:gd name="connsiteY5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1999" h="647700">
                  <a:moveTo>
                    <a:pt x="0" y="0"/>
                  </a:moveTo>
                  <a:lnTo>
                    <a:pt x="12191999" y="0"/>
                  </a:lnTo>
                  <a:lnTo>
                    <a:pt x="12191999" y="4171"/>
                  </a:lnTo>
                  <a:lnTo>
                    <a:pt x="8600846" y="4171"/>
                  </a:lnTo>
                  <a:lnTo>
                    <a:pt x="8223451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-1" y="191961"/>
              <a:ext cx="9144000" cy="524009"/>
            </a:xfrm>
            <a:custGeom>
              <a:avLst/>
              <a:gdLst>
                <a:gd name="connsiteX0" fmla="*/ 8649011 w 12192000"/>
                <a:gd name="connsiteY0" fmla="*/ 0 h 698678"/>
                <a:gd name="connsiteX1" fmla="*/ 12192000 w 12192000"/>
                <a:gd name="connsiteY1" fmla="*/ 0 h 698678"/>
                <a:gd name="connsiteX2" fmla="*/ 12192000 w 12192000"/>
                <a:gd name="connsiteY2" fmla="*/ 45719 h 698678"/>
                <a:gd name="connsiteX3" fmla="*/ 8689612 w 12192000"/>
                <a:gd name="connsiteY3" fmla="*/ 45719 h 698678"/>
                <a:gd name="connsiteX4" fmla="*/ 8309954 w 12192000"/>
                <a:gd name="connsiteY4" fmla="*/ 698678 h 698678"/>
                <a:gd name="connsiteX5" fmla="*/ 8149486 w 12192000"/>
                <a:gd name="connsiteY5" fmla="*/ 698678 h 698678"/>
                <a:gd name="connsiteX6" fmla="*/ 8149901 w 12192000"/>
                <a:gd name="connsiteY6" fmla="*/ 697970 h 698678"/>
                <a:gd name="connsiteX7" fmla="*/ 0 w 12192000"/>
                <a:gd name="connsiteY7" fmla="*/ 697970 h 698678"/>
                <a:gd name="connsiteX8" fmla="*/ 0 w 12192000"/>
                <a:gd name="connsiteY8" fmla="*/ 652251 h 698678"/>
                <a:gd name="connsiteX9" fmla="*/ 8176713 w 12192000"/>
                <a:gd name="connsiteY9" fmla="*/ 652251 h 698678"/>
                <a:gd name="connsiteX10" fmla="*/ 8557764 w 12192000"/>
                <a:gd name="connsiteY10" fmla="*/ 2487 h 698678"/>
                <a:gd name="connsiteX11" fmla="*/ 8649011 w 12192000"/>
                <a:gd name="connsiteY11" fmla="*/ 2487 h 6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698678">
                  <a:moveTo>
                    <a:pt x="8649011" y="0"/>
                  </a:moveTo>
                  <a:lnTo>
                    <a:pt x="12192000" y="0"/>
                  </a:lnTo>
                  <a:lnTo>
                    <a:pt x="12192000" y="45719"/>
                  </a:lnTo>
                  <a:lnTo>
                    <a:pt x="8689612" y="45719"/>
                  </a:lnTo>
                  <a:lnTo>
                    <a:pt x="8309954" y="698678"/>
                  </a:lnTo>
                  <a:lnTo>
                    <a:pt x="8149486" y="698678"/>
                  </a:lnTo>
                  <a:lnTo>
                    <a:pt x="8149901" y="697970"/>
                  </a:lnTo>
                  <a:lnTo>
                    <a:pt x="0" y="697970"/>
                  </a:lnTo>
                  <a:lnTo>
                    <a:pt x="0" y="652251"/>
                  </a:lnTo>
                  <a:lnTo>
                    <a:pt x="8176713" y="652251"/>
                  </a:lnTo>
                  <a:lnTo>
                    <a:pt x="8557764" y="2487"/>
                  </a:lnTo>
                  <a:lnTo>
                    <a:pt x="8649011" y="248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6231369" y="228409"/>
              <a:ext cx="2914416" cy="485775"/>
            </a:xfrm>
            <a:custGeom>
              <a:avLst/>
              <a:gdLst>
                <a:gd name="connsiteX0" fmla="*/ 379841 w 3885888"/>
                <a:gd name="connsiteY0" fmla="*/ 0 h 647700"/>
                <a:gd name="connsiteX1" fmla="*/ 3885888 w 3885888"/>
                <a:gd name="connsiteY1" fmla="*/ 0 h 647700"/>
                <a:gd name="connsiteX2" fmla="*/ 3885888 w 3885888"/>
                <a:gd name="connsiteY2" fmla="*/ 647700 h 647700"/>
                <a:gd name="connsiteX3" fmla="*/ 0 w 3885888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5888" h="647700">
                  <a:moveTo>
                    <a:pt x="379841" y="0"/>
                  </a:moveTo>
                  <a:lnTo>
                    <a:pt x="3885888" y="0"/>
                  </a:lnTo>
                  <a:lnTo>
                    <a:pt x="3885888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3D8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" name="文本框 6"/>
          <p:cNvSpPr txBox="1"/>
          <p:nvPr/>
        </p:nvSpPr>
        <p:spPr>
          <a:xfrm>
            <a:off x="452232" y="173917"/>
            <a:ext cx="13773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spc="225" dirty="0">
                <a:solidFill>
                  <a:prstClr val="white"/>
                </a:solidFill>
              </a:rPr>
              <a:t>系统实现</a:t>
            </a:r>
          </a:p>
        </p:txBody>
      </p:sp>
      <p:sp>
        <p:nvSpPr>
          <p:cNvPr id="9" name="Freeform 172"/>
          <p:cNvSpPr>
            <a:spLocks noEditPoints="1"/>
          </p:cNvSpPr>
          <p:nvPr/>
        </p:nvSpPr>
        <p:spPr bwMode="auto">
          <a:xfrm>
            <a:off x="114106" y="218902"/>
            <a:ext cx="328601" cy="325528"/>
          </a:xfrm>
          <a:custGeom>
            <a:avLst/>
            <a:gdLst>
              <a:gd name="T0" fmla="*/ 22 w 45"/>
              <a:gd name="T1" fmla="*/ 0 h 45"/>
              <a:gd name="T2" fmla="*/ 0 w 45"/>
              <a:gd name="T3" fmla="*/ 22 h 45"/>
              <a:gd name="T4" fmla="*/ 22 w 45"/>
              <a:gd name="T5" fmla="*/ 45 h 45"/>
              <a:gd name="T6" fmla="*/ 45 w 45"/>
              <a:gd name="T7" fmla="*/ 22 h 45"/>
              <a:gd name="T8" fmla="*/ 22 w 45"/>
              <a:gd name="T9" fmla="*/ 0 h 45"/>
              <a:gd name="T10" fmla="*/ 42 w 45"/>
              <a:gd name="T11" fmla="*/ 22 h 45"/>
              <a:gd name="T12" fmla="*/ 38 w 45"/>
              <a:gd name="T13" fmla="*/ 34 h 45"/>
              <a:gd name="T14" fmla="*/ 37 w 45"/>
              <a:gd name="T15" fmla="*/ 31 h 45"/>
              <a:gd name="T16" fmla="*/ 38 w 45"/>
              <a:gd name="T17" fmla="*/ 24 h 45"/>
              <a:gd name="T18" fmla="*/ 35 w 45"/>
              <a:gd name="T19" fmla="*/ 19 h 45"/>
              <a:gd name="T20" fmla="*/ 30 w 45"/>
              <a:gd name="T21" fmla="*/ 16 h 45"/>
              <a:gd name="T22" fmla="*/ 33 w 45"/>
              <a:gd name="T23" fmla="*/ 8 h 45"/>
              <a:gd name="T24" fmla="*/ 28 w 45"/>
              <a:gd name="T25" fmla="*/ 6 h 45"/>
              <a:gd name="T26" fmla="*/ 29 w 45"/>
              <a:gd name="T27" fmla="*/ 4 h 45"/>
              <a:gd name="T28" fmla="*/ 42 w 45"/>
              <a:gd name="T29" fmla="*/ 22 h 45"/>
              <a:gd name="T30" fmla="*/ 20 w 45"/>
              <a:gd name="T31" fmla="*/ 3 h 45"/>
              <a:gd name="T32" fmla="*/ 17 w 45"/>
              <a:gd name="T33" fmla="*/ 5 h 45"/>
              <a:gd name="T34" fmla="*/ 14 w 45"/>
              <a:gd name="T35" fmla="*/ 8 h 45"/>
              <a:gd name="T36" fmla="*/ 11 w 45"/>
              <a:gd name="T37" fmla="*/ 12 h 45"/>
              <a:gd name="T38" fmla="*/ 13 w 45"/>
              <a:gd name="T39" fmla="*/ 14 h 45"/>
              <a:gd name="T40" fmla="*/ 16 w 45"/>
              <a:gd name="T41" fmla="*/ 15 h 45"/>
              <a:gd name="T42" fmla="*/ 23 w 45"/>
              <a:gd name="T43" fmla="*/ 22 h 45"/>
              <a:gd name="T44" fmla="*/ 18 w 45"/>
              <a:gd name="T45" fmla="*/ 28 h 45"/>
              <a:gd name="T46" fmla="*/ 17 w 45"/>
              <a:gd name="T47" fmla="*/ 31 h 45"/>
              <a:gd name="T48" fmla="*/ 17 w 45"/>
              <a:gd name="T49" fmla="*/ 37 h 45"/>
              <a:gd name="T50" fmla="*/ 13 w 45"/>
              <a:gd name="T51" fmla="*/ 32 h 45"/>
              <a:gd name="T52" fmla="*/ 12 w 45"/>
              <a:gd name="T53" fmla="*/ 27 h 45"/>
              <a:gd name="T54" fmla="*/ 8 w 45"/>
              <a:gd name="T55" fmla="*/ 22 h 45"/>
              <a:gd name="T56" fmla="*/ 10 w 45"/>
              <a:gd name="T57" fmla="*/ 17 h 45"/>
              <a:gd name="T58" fmla="*/ 5 w 45"/>
              <a:gd name="T59" fmla="*/ 16 h 45"/>
              <a:gd name="T60" fmla="*/ 20 w 45"/>
              <a:gd name="T61" fmla="*/ 3 h 45"/>
              <a:gd name="T62" fmla="*/ 16 w 45"/>
              <a:gd name="T63" fmla="*/ 41 h 45"/>
              <a:gd name="T64" fmla="*/ 19 w 45"/>
              <a:gd name="T65" fmla="*/ 39 h 45"/>
              <a:gd name="T66" fmla="*/ 22 w 45"/>
              <a:gd name="T67" fmla="*/ 38 h 45"/>
              <a:gd name="T68" fmla="*/ 28 w 45"/>
              <a:gd name="T69" fmla="*/ 37 h 45"/>
              <a:gd name="T70" fmla="*/ 33 w 45"/>
              <a:gd name="T71" fmla="*/ 38 h 45"/>
              <a:gd name="T72" fmla="*/ 22 w 45"/>
              <a:gd name="T73" fmla="*/ 42 h 45"/>
              <a:gd name="T74" fmla="*/ 16 w 45"/>
              <a:gd name="T75" fmla="*/ 41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" h="45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35"/>
                  <a:pt x="10" y="45"/>
                  <a:pt x="22" y="45"/>
                </a:cubicBezTo>
                <a:cubicBezTo>
                  <a:pt x="35" y="45"/>
                  <a:pt x="45" y="35"/>
                  <a:pt x="45" y="22"/>
                </a:cubicBezTo>
                <a:cubicBezTo>
                  <a:pt x="45" y="10"/>
                  <a:pt x="35" y="0"/>
                  <a:pt x="22" y="0"/>
                </a:cubicBezTo>
                <a:close/>
                <a:moveTo>
                  <a:pt x="42" y="22"/>
                </a:moveTo>
                <a:cubicBezTo>
                  <a:pt x="42" y="27"/>
                  <a:pt x="40" y="31"/>
                  <a:pt x="38" y="34"/>
                </a:cubicBezTo>
                <a:cubicBezTo>
                  <a:pt x="37" y="34"/>
                  <a:pt x="36" y="32"/>
                  <a:pt x="37" y="31"/>
                </a:cubicBezTo>
                <a:cubicBezTo>
                  <a:pt x="38" y="29"/>
                  <a:pt x="38" y="25"/>
                  <a:pt x="38" y="24"/>
                </a:cubicBezTo>
                <a:cubicBezTo>
                  <a:pt x="38" y="23"/>
                  <a:pt x="37" y="19"/>
                  <a:pt x="35" y="19"/>
                </a:cubicBezTo>
                <a:cubicBezTo>
                  <a:pt x="33" y="19"/>
                  <a:pt x="32" y="19"/>
                  <a:pt x="30" y="16"/>
                </a:cubicBezTo>
                <a:cubicBezTo>
                  <a:pt x="28" y="11"/>
                  <a:pt x="35" y="10"/>
                  <a:pt x="33" y="8"/>
                </a:cubicBezTo>
                <a:cubicBezTo>
                  <a:pt x="32" y="7"/>
                  <a:pt x="28" y="11"/>
                  <a:pt x="28" y="6"/>
                </a:cubicBezTo>
                <a:cubicBezTo>
                  <a:pt x="28" y="5"/>
                  <a:pt x="28" y="5"/>
                  <a:pt x="29" y="4"/>
                </a:cubicBezTo>
                <a:cubicBezTo>
                  <a:pt x="36" y="7"/>
                  <a:pt x="42" y="14"/>
                  <a:pt x="42" y="22"/>
                </a:cubicBezTo>
                <a:close/>
                <a:moveTo>
                  <a:pt x="20" y="3"/>
                </a:moveTo>
                <a:cubicBezTo>
                  <a:pt x="19" y="4"/>
                  <a:pt x="18" y="5"/>
                  <a:pt x="17" y="5"/>
                </a:cubicBezTo>
                <a:cubicBezTo>
                  <a:pt x="16" y="7"/>
                  <a:pt x="15" y="7"/>
                  <a:pt x="14" y="8"/>
                </a:cubicBezTo>
                <a:cubicBezTo>
                  <a:pt x="13" y="9"/>
                  <a:pt x="11" y="11"/>
                  <a:pt x="11" y="12"/>
                </a:cubicBezTo>
                <a:cubicBezTo>
                  <a:pt x="11" y="13"/>
                  <a:pt x="12" y="15"/>
                  <a:pt x="13" y="14"/>
                </a:cubicBezTo>
                <a:cubicBezTo>
                  <a:pt x="13" y="14"/>
                  <a:pt x="15" y="14"/>
                  <a:pt x="16" y="15"/>
                </a:cubicBezTo>
                <a:cubicBezTo>
                  <a:pt x="18" y="15"/>
                  <a:pt x="26" y="15"/>
                  <a:pt x="23" y="22"/>
                </a:cubicBezTo>
                <a:cubicBezTo>
                  <a:pt x="22" y="24"/>
                  <a:pt x="19" y="24"/>
                  <a:pt x="18" y="28"/>
                </a:cubicBezTo>
                <a:cubicBezTo>
                  <a:pt x="18" y="28"/>
                  <a:pt x="17" y="30"/>
                  <a:pt x="17" y="31"/>
                </a:cubicBezTo>
                <a:cubicBezTo>
                  <a:pt x="17" y="32"/>
                  <a:pt x="18" y="37"/>
                  <a:pt x="17" y="37"/>
                </a:cubicBezTo>
                <a:cubicBezTo>
                  <a:pt x="16" y="37"/>
                  <a:pt x="13" y="33"/>
                  <a:pt x="13" y="32"/>
                </a:cubicBezTo>
                <a:cubicBezTo>
                  <a:pt x="13" y="31"/>
                  <a:pt x="12" y="29"/>
                  <a:pt x="12" y="27"/>
                </a:cubicBezTo>
                <a:cubicBezTo>
                  <a:pt x="12" y="25"/>
                  <a:pt x="8" y="25"/>
                  <a:pt x="8" y="22"/>
                </a:cubicBezTo>
                <a:cubicBezTo>
                  <a:pt x="8" y="19"/>
                  <a:pt x="10" y="18"/>
                  <a:pt x="10" y="17"/>
                </a:cubicBezTo>
                <a:cubicBezTo>
                  <a:pt x="9" y="16"/>
                  <a:pt x="6" y="16"/>
                  <a:pt x="5" y="16"/>
                </a:cubicBezTo>
                <a:cubicBezTo>
                  <a:pt x="7" y="9"/>
                  <a:pt x="13" y="4"/>
                  <a:pt x="20" y="3"/>
                </a:cubicBezTo>
                <a:close/>
                <a:moveTo>
                  <a:pt x="16" y="41"/>
                </a:moveTo>
                <a:cubicBezTo>
                  <a:pt x="18" y="40"/>
                  <a:pt x="18" y="39"/>
                  <a:pt x="19" y="39"/>
                </a:cubicBezTo>
                <a:cubicBezTo>
                  <a:pt x="20" y="39"/>
                  <a:pt x="21" y="39"/>
                  <a:pt x="22" y="38"/>
                </a:cubicBezTo>
                <a:cubicBezTo>
                  <a:pt x="23" y="38"/>
                  <a:pt x="26" y="37"/>
                  <a:pt x="28" y="37"/>
                </a:cubicBezTo>
                <a:cubicBezTo>
                  <a:pt x="29" y="37"/>
                  <a:pt x="32" y="37"/>
                  <a:pt x="33" y="38"/>
                </a:cubicBezTo>
                <a:cubicBezTo>
                  <a:pt x="30" y="40"/>
                  <a:pt x="26" y="42"/>
                  <a:pt x="22" y="42"/>
                </a:cubicBezTo>
                <a:cubicBezTo>
                  <a:pt x="20" y="42"/>
                  <a:pt x="18" y="41"/>
                  <a:pt x="16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id-ID" sz="1350">
              <a:solidFill>
                <a:prstClr val="black"/>
              </a:solidFill>
            </a:endParaRPr>
          </a:p>
        </p:txBody>
      </p:sp>
      <p:sp>
        <p:nvSpPr>
          <p:cNvPr id="10" name="文本框 27"/>
          <p:cNvSpPr txBox="1"/>
          <p:nvPr/>
        </p:nvSpPr>
        <p:spPr>
          <a:xfrm>
            <a:off x="6441049" y="23439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4"/>
                </a:solidFill>
              </a:rPr>
              <a:t>猕猴桃溯源系统的设计与实现</a:t>
            </a:r>
          </a:p>
        </p:txBody>
      </p:sp>
      <p:sp>
        <p:nvSpPr>
          <p:cNvPr id="17" name="矩形 16"/>
          <p:cNvSpPr/>
          <p:nvPr/>
        </p:nvSpPr>
        <p:spPr>
          <a:xfrm>
            <a:off x="2034912" y="1246724"/>
            <a:ext cx="4628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普通用户输入账号和密码后即可登录系统</a:t>
            </a:r>
            <a:endParaRPr lang="zh-CN" altLang="zh-CN" dirty="0"/>
          </a:p>
        </p:txBody>
      </p:sp>
      <p:pic>
        <p:nvPicPr>
          <p:cNvPr id="1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6250579"/>
            <a:ext cx="36353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30 CuadroTexto"/>
          <p:cNvSpPr txBox="1"/>
          <p:nvPr/>
        </p:nvSpPr>
        <p:spPr>
          <a:xfrm>
            <a:off x="4467225" y="6261691"/>
            <a:ext cx="31591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sz="1200" b="1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of</a:t>
            </a:r>
            <a:endParaRPr lang="es-ES" sz="1200" b="1" i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2" name="31 CuadroTexto"/>
          <p:cNvSpPr txBox="1"/>
          <p:nvPr/>
        </p:nvSpPr>
        <p:spPr>
          <a:xfrm>
            <a:off x="4729199" y="6267161"/>
            <a:ext cx="373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HN" altLang="zh-CN" sz="1200" b="1" dirty="0">
                <a:solidFill>
                  <a:schemeClr val="bg1">
                    <a:lumMod val="50000"/>
                  </a:schemeClr>
                </a:solidFill>
              </a:rPr>
              <a:t>12</a:t>
            </a:r>
            <a:endParaRPr lang="es-ES" altLang="zh-CN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Imagen 27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3019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n 28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3926681" y="6301379"/>
            <a:ext cx="2111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灯片编号占位符 5"/>
          <p:cNvSpPr txBox="1"/>
          <p:nvPr/>
        </p:nvSpPr>
        <p:spPr>
          <a:xfrm>
            <a:off x="2402285" y="62227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730C6D-5BB4-4F63-9D16-9EBF769D35D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19843" y="5656604"/>
            <a:ext cx="1704314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  <a:spcAft>
                <a:spcPts val="0"/>
              </a:spcAf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1-6 </a:t>
            </a:r>
            <a:r>
              <a:rPr lang="zh-CN" altLang="en-US" kern="100" dirty="0">
                <a:latin typeface="Times New Roman" panose="02020603050405020304" pitchFamily="18" charset="0"/>
                <a:ea typeface="黑体" panose="02010609060101010101" pitchFamily="49" charset="-122"/>
              </a:rPr>
              <a:t>用户登录</a:t>
            </a:r>
            <a:endParaRPr lang="zh-CN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146" name="图片 16">
            <a:extLst>
              <a:ext uri="{FF2B5EF4-FFF2-40B4-BE49-F238E27FC236}">
                <a16:creationId xmlns:a16="http://schemas.microsoft.com/office/drawing/2014/main" id="{5BA3D290-AAB9-4794-B329-A4289D35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81" y="1940517"/>
            <a:ext cx="409575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04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667</Words>
  <Application>Microsoft Office PowerPoint</Application>
  <PresentationFormat>全屏显示(4:3)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cstor</dc:creator>
  <cp:lastModifiedBy>ke li</cp:lastModifiedBy>
  <cp:revision>435</cp:revision>
  <dcterms:created xsi:type="dcterms:W3CDTF">2015-11-23T03:31:00Z</dcterms:created>
  <dcterms:modified xsi:type="dcterms:W3CDTF">2018-03-08T08:36:33Z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