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262" r:id="rId3"/>
    <p:sldId id="265" r:id="rId4"/>
    <p:sldId id="266" r:id="rId5"/>
    <p:sldId id="267" r:id="rId6"/>
    <p:sldId id="259" r:id="rId7"/>
    <p:sldId id="263" r:id="rId8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hwCiw6UIb25fJRdwrxnS368UoIv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A107FB-2CBA-4387-B0B8-0FD590EA0E3F}">
  <a:tblStyle styleId="{7FA107FB-2CBA-4387-B0B8-0FD590EA0E3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00" autoAdjust="0"/>
  </p:normalViewPr>
  <p:slideViewPr>
    <p:cSldViewPr snapToGrid="0">
      <p:cViewPr>
        <p:scale>
          <a:sx n="150" d="100"/>
          <a:sy n="150" d="100"/>
        </p:scale>
        <p:origin x="108" y="-14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>
            <a:spLocks noGrp="1"/>
          </p:cNvSpPr>
          <p:nvPr>
            <p:ph type="body" idx="1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75" tIns="44875" rIns="89775" bIns="448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" name="Google Shape;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193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4167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>
            <a:spLocks noGrp="1"/>
          </p:cNvSpPr>
          <p:nvPr>
            <p:ph type="body" idx="1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</p:spPr>
        <p:txBody>
          <a:bodyPr spcFirstLastPara="1" wrap="square" lIns="89775" tIns="44875" rIns="89775" bIns="44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193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758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>
            <a:spLocks noGrp="1"/>
          </p:cNvSpPr>
          <p:nvPr>
            <p:ph type="body" idx="1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75" tIns="44875" rIns="89775" bIns="448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3063" y="739775"/>
            <a:ext cx="598963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4719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b3c9b6b131_0_1:notes"/>
          <p:cNvSpPr txBox="1">
            <a:spLocks noGrp="1"/>
          </p:cNvSpPr>
          <p:nvPr>
            <p:ph type="body" idx="1"/>
          </p:nvPr>
        </p:nvSpPr>
        <p:spPr>
          <a:xfrm>
            <a:off x="673732" y="4686186"/>
            <a:ext cx="5388300" cy="44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75" tIns="44875" rIns="89775" bIns="448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g2b3c9b6b13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193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119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3c9b6b131_0_6:notes"/>
          <p:cNvSpPr txBox="1">
            <a:spLocks noGrp="1"/>
          </p:cNvSpPr>
          <p:nvPr>
            <p:ph type="body" idx="1"/>
          </p:nvPr>
        </p:nvSpPr>
        <p:spPr>
          <a:xfrm>
            <a:off x="673732" y="4686186"/>
            <a:ext cx="5388300" cy="44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75" tIns="44875" rIns="89775" bIns="448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g2b3c9b6b13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3063" y="739775"/>
            <a:ext cx="5989500" cy="369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647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2:notes"/>
          <p:cNvSpPr txBox="1">
            <a:spLocks noGrp="1"/>
          </p:cNvSpPr>
          <p:nvPr>
            <p:ph type="body" idx="1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</p:spPr>
        <p:txBody>
          <a:bodyPr spcFirstLastPara="1" wrap="square" lIns="89775" tIns="44875" rIns="89775" bIns="44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3063" y="739775"/>
            <a:ext cx="598963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745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설계1">
  <p:cSld name="설계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88642" y="604721"/>
            <a:ext cx="9709782" cy="603613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6000" tIns="38000" rIns="76000" bIns="3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5"/>
          <p:cNvGrpSpPr/>
          <p:nvPr/>
        </p:nvGrpSpPr>
        <p:grpSpPr>
          <a:xfrm>
            <a:off x="88642" y="253076"/>
            <a:ext cx="9709782" cy="180001"/>
            <a:chOff x="88642" y="273779"/>
            <a:chExt cx="7662987" cy="180001"/>
          </a:xfrm>
        </p:grpSpPr>
        <p:sp>
          <p:nvSpPr>
            <p:cNvPr id="29" name="Google Shape;29;p5"/>
            <p:cNvSpPr/>
            <p:nvPr/>
          </p:nvSpPr>
          <p:spPr>
            <a:xfrm>
              <a:off x="88642" y="273779"/>
              <a:ext cx="7662987" cy="180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C0C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6000" tIns="38000" rIns="76000" bIns="38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88642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6000" tIns="38000" rIns="76000" bIns="38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-US" sz="7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화면ID</a:t>
              </a:r>
              <a:endPara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2269153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6000" tIns="38000" rIns="76000" bIns="38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-US" sz="7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화면명</a:t>
              </a:r>
              <a:endPara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5"/>
          <p:cNvGrpSpPr/>
          <p:nvPr/>
        </p:nvGrpSpPr>
        <p:grpSpPr>
          <a:xfrm>
            <a:off x="88642" y="428899"/>
            <a:ext cx="9709782" cy="180001"/>
            <a:chOff x="88642" y="273779"/>
            <a:chExt cx="7662987" cy="180001"/>
          </a:xfrm>
        </p:grpSpPr>
        <p:sp>
          <p:nvSpPr>
            <p:cNvPr id="33" name="Google Shape;33;p5"/>
            <p:cNvSpPr/>
            <p:nvPr/>
          </p:nvSpPr>
          <p:spPr>
            <a:xfrm>
              <a:off x="88642" y="273779"/>
              <a:ext cx="7662987" cy="180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C0C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6000" tIns="38000" rIns="76000" bIns="38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88642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6000" tIns="38000" rIns="76000" bIns="38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-US" sz="7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화면경로</a:t>
              </a:r>
              <a:endPara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2862867" y="244831"/>
            <a:ext cx="486033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74060" y="244860"/>
            <a:ext cx="2180098" cy="21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74061" y="416214"/>
            <a:ext cx="7055998" cy="21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574893" y="1314164"/>
            <a:ext cx="2014342" cy="3668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1"/>
              <a:buFont typeface="Arial"/>
              <a:buNone/>
            </a:pPr>
            <a:endParaRPr sz="731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574891" y="5062804"/>
            <a:ext cx="2014344" cy="123429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6000" tIns="38000" rIns="76000" bIns="3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574891" y="5067658"/>
            <a:ext cx="2014344" cy="153927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6000" tIns="38000" rIns="76000" bIns="3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5"/>
          <p:cNvGrpSpPr/>
          <p:nvPr/>
        </p:nvGrpSpPr>
        <p:grpSpPr>
          <a:xfrm>
            <a:off x="574893" y="1206732"/>
            <a:ext cx="2014342" cy="107432"/>
            <a:chOff x="694158" y="1141996"/>
            <a:chExt cx="2014342" cy="107432"/>
          </a:xfrm>
        </p:grpSpPr>
        <p:sp>
          <p:nvSpPr>
            <p:cNvPr id="42" name="Google Shape;42;p5"/>
            <p:cNvSpPr/>
            <p:nvPr/>
          </p:nvSpPr>
          <p:spPr>
            <a:xfrm>
              <a:off x="694158" y="1141996"/>
              <a:ext cx="2014342" cy="10743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31"/>
                <a:buFont typeface="Arial"/>
                <a:buNone/>
              </a:pPr>
              <a:endParaRPr sz="731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3" name="Google Shape;43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94158" y="1141997"/>
              <a:ext cx="2014342" cy="1074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" name="Google Shape;44;p5"/>
          <p:cNvSpPr/>
          <p:nvPr/>
        </p:nvSpPr>
        <p:spPr>
          <a:xfrm>
            <a:off x="574891" y="917799"/>
            <a:ext cx="2014344" cy="153927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6000" tIns="38000" rIns="76000" bIns="3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Screen No :</a:t>
            </a:r>
            <a:endParaRPr sz="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2817513" y="1314164"/>
            <a:ext cx="2014342" cy="3668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1"/>
              <a:buFont typeface="Arial"/>
              <a:buNone/>
            </a:pPr>
            <a:endParaRPr sz="731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2817511" y="5062804"/>
            <a:ext cx="2014344" cy="123429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6000" tIns="38000" rIns="76000" bIns="3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2817511" y="5067658"/>
            <a:ext cx="2014344" cy="153927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6000" tIns="38000" rIns="76000" bIns="3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817513" y="1206732"/>
            <a:ext cx="2014342" cy="107432"/>
            <a:chOff x="694158" y="1141996"/>
            <a:chExt cx="2014342" cy="107432"/>
          </a:xfrm>
        </p:grpSpPr>
        <p:sp>
          <p:nvSpPr>
            <p:cNvPr id="49" name="Google Shape;49;p5"/>
            <p:cNvSpPr/>
            <p:nvPr/>
          </p:nvSpPr>
          <p:spPr>
            <a:xfrm>
              <a:off x="694158" y="1141996"/>
              <a:ext cx="2014342" cy="10743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31"/>
                <a:buFont typeface="Arial"/>
                <a:buNone/>
              </a:pPr>
              <a:endParaRPr sz="731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" name="Google Shape;50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94158" y="1141997"/>
              <a:ext cx="2014342" cy="1074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" name="Google Shape;51;p5"/>
          <p:cNvSpPr/>
          <p:nvPr/>
        </p:nvSpPr>
        <p:spPr>
          <a:xfrm>
            <a:off x="2817511" y="917799"/>
            <a:ext cx="2014344" cy="153927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6000" tIns="38000" rIns="76000" bIns="3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Screen No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5049761" y="1314164"/>
            <a:ext cx="2014342" cy="3668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1"/>
              <a:buFont typeface="Arial"/>
              <a:buNone/>
            </a:pPr>
            <a:endParaRPr sz="731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5049759" y="5062804"/>
            <a:ext cx="2014344" cy="123429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6000" tIns="38000" rIns="76000" bIns="3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5049759" y="5067658"/>
            <a:ext cx="2014344" cy="153927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6000" tIns="38000" rIns="76000" bIns="3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5"/>
          <p:cNvGrpSpPr/>
          <p:nvPr/>
        </p:nvGrpSpPr>
        <p:grpSpPr>
          <a:xfrm>
            <a:off x="5049761" y="1206732"/>
            <a:ext cx="2014342" cy="107432"/>
            <a:chOff x="694158" y="1141996"/>
            <a:chExt cx="2014342" cy="107432"/>
          </a:xfrm>
        </p:grpSpPr>
        <p:sp>
          <p:nvSpPr>
            <p:cNvPr id="56" name="Google Shape;56;p5"/>
            <p:cNvSpPr/>
            <p:nvPr/>
          </p:nvSpPr>
          <p:spPr>
            <a:xfrm>
              <a:off x="694158" y="1141996"/>
              <a:ext cx="2014342" cy="10743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31"/>
                <a:buFont typeface="Arial"/>
                <a:buNone/>
              </a:pPr>
              <a:endParaRPr sz="731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" name="Google Shape;57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94158" y="1141997"/>
              <a:ext cx="2014342" cy="1074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5"/>
          <p:cNvSpPr/>
          <p:nvPr/>
        </p:nvSpPr>
        <p:spPr>
          <a:xfrm>
            <a:off x="5049759" y="917799"/>
            <a:ext cx="2014344" cy="153927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6000" tIns="38000" rIns="76000" bIns="3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Screen No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7282009" y="1314164"/>
            <a:ext cx="2014342" cy="3668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1"/>
              <a:buFont typeface="Arial"/>
              <a:buNone/>
            </a:pPr>
            <a:endParaRPr sz="731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7282007" y="5062804"/>
            <a:ext cx="2014344" cy="123429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6000" tIns="38000" rIns="76000" bIns="3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7282007" y="5067658"/>
            <a:ext cx="2014344" cy="153927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6000" tIns="38000" rIns="76000" bIns="3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5"/>
          <p:cNvGrpSpPr/>
          <p:nvPr/>
        </p:nvGrpSpPr>
        <p:grpSpPr>
          <a:xfrm>
            <a:off x="7282009" y="1206732"/>
            <a:ext cx="2014342" cy="107432"/>
            <a:chOff x="694158" y="1141996"/>
            <a:chExt cx="2014342" cy="107432"/>
          </a:xfrm>
        </p:grpSpPr>
        <p:sp>
          <p:nvSpPr>
            <p:cNvPr id="63" name="Google Shape;63;p5"/>
            <p:cNvSpPr/>
            <p:nvPr/>
          </p:nvSpPr>
          <p:spPr>
            <a:xfrm>
              <a:off x="694158" y="1141996"/>
              <a:ext cx="2014342" cy="10743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31"/>
                <a:buFont typeface="Arial"/>
                <a:buNone/>
              </a:pPr>
              <a:endParaRPr sz="731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" name="Google Shape;64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94158" y="1141997"/>
              <a:ext cx="2014342" cy="1074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" name="Google Shape;65;p5"/>
          <p:cNvSpPr/>
          <p:nvPr/>
        </p:nvSpPr>
        <p:spPr>
          <a:xfrm>
            <a:off x="7282007" y="917799"/>
            <a:ext cx="2014344" cy="153927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6000" tIns="38000" rIns="76000" bIns="3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Screen No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사용자 지정 레이아웃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038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용자 지정 레이아웃">
  <p:cSld name="사용자 지정 레이아웃">
    <p:bg>
      <p:bgPr>
        <a:solidFill>
          <a:srgbClr val="F2F2F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35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slide" Target="../slides/slide6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/>
        </p:nvSpPr>
        <p:spPr>
          <a:xfrm>
            <a:off x="3908219" y="6607176"/>
            <a:ext cx="2089562" cy="25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50"/>
              <a:buFont typeface="Arial"/>
              <a:buNone/>
            </a:pPr>
            <a:fld id="{00000000-1234-1234-1234-123412341234}" type="slidenum">
              <a:rPr lang="en-US" sz="85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>
            <a:hlinkClick r:id="rId5" action="ppaction://hlinksldjump"/>
          </p:cNvPr>
          <p:cNvSpPr txBox="1"/>
          <p:nvPr/>
        </p:nvSpPr>
        <p:spPr>
          <a:xfrm>
            <a:off x="-1" y="0"/>
            <a:ext cx="2594920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국립현대미술관 </a:t>
            </a:r>
            <a:r>
              <a:rPr lang="en-US" sz="9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화면</a:t>
            </a: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상세설계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/>
          <p:nvPr/>
        </p:nvSpPr>
        <p:spPr>
          <a:xfrm>
            <a:off x="1890691" y="1725963"/>
            <a:ext cx="3214033" cy="130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84" tIns="36982" rIns="73984" bIns="36982" anchor="t" anchorCtr="0">
            <a:spAutoFit/>
          </a:bodyPr>
          <a:lstStyle/>
          <a:p>
            <a:pPr>
              <a:buSzPts val="3600"/>
            </a:pPr>
            <a:r>
              <a:rPr lang="ko-KR" altLang="en-US" sz="2913" b="1" dirty="0" smtClean="0">
                <a:latin typeface="Malgun Gothic"/>
                <a:ea typeface="Malgun Gothic"/>
                <a:cs typeface="Malgun Gothic"/>
                <a:sym typeface="Malgun Gothic"/>
              </a:rPr>
              <a:t>국립현대미술관</a:t>
            </a:r>
            <a:endParaRPr sz="1133" dirty="0"/>
          </a:p>
          <a:p>
            <a:pPr>
              <a:buSzPts val="3600"/>
            </a:pPr>
            <a:r>
              <a:rPr lang="en-US" sz="2913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Mobile Web Site</a:t>
            </a:r>
            <a:endParaRPr sz="1133" dirty="0"/>
          </a:p>
          <a:p>
            <a:pPr>
              <a:lnSpc>
                <a:spcPct val="150000"/>
              </a:lnSpc>
              <a:buSzPts val="1800"/>
            </a:pPr>
            <a:r>
              <a:rPr lang="en-US" sz="1457" dirty="0" err="1">
                <a:latin typeface="Malgun Gothic"/>
                <a:ea typeface="Malgun Gothic"/>
                <a:cs typeface="Malgun Gothic"/>
                <a:sym typeface="Malgun Gothic"/>
              </a:rPr>
              <a:t>프론트</a:t>
            </a:r>
            <a:r>
              <a:rPr lang="en-US" sz="1457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57" dirty="0" err="1">
                <a:latin typeface="Malgun Gothic"/>
                <a:ea typeface="Malgun Gothic"/>
                <a:cs typeface="Malgun Gothic"/>
                <a:sym typeface="Malgun Gothic"/>
              </a:rPr>
              <a:t>화면설계서</a:t>
            </a:r>
            <a:r>
              <a:rPr lang="en-US" sz="1457" dirty="0">
                <a:latin typeface="Malgun Gothic"/>
                <a:ea typeface="Malgun Gothic"/>
                <a:cs typeface="Malgun Gothic"/>
                <a:sym typeface="Malgun Gothic"/>
              </a:rPr>
              <a:t> v0.1</a:t>
            </a:r>
            <a:endParaRPr sz="145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6438918" y="5473662"/>
            <a:ext cx="815707" cy="233059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984" tIns="36982" rIns="73984" bIns="36982" anchor="ctr" anchorCtr="0">
            <a:noAutofit/>
          </a:bodyPr>
          <a:lstStyle/>
          <a:p>
            <a:pPr algn="ctr">
              <a:buSzPts val="900"/>
            </a:pPr>
            <a:r>
              <a:rPr lang="en-US" sz="728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sz="728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7254716" y="5473662"/>
            <a:ext cx="1048767" cy="233059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984" tIns="36982" rIns="73984" bIns="36982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728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유선아</a:t>
            </a:r>
            <a:endParaRPr lang="en-US" altLang="ko-KR" sz="728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6438918" y="5223085"/>
            <a:ext cx="815707" cy="233059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984" tIns="36982" rIns="73984" bIns="36982" anchor="ctr" anchorCtr="0">
            <a:noAutofit/>
          </a:bodyPr>
          <a:lstStyle/>
          <a:p>
            <a:pPr algn="ctr">
              <a:buSzPts val="900"/>
            </a:pPr>
            <a:r>
              <a:rPr lang="en-US" sz="728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작성일</a:t>
            </a:r>
            <a:endParaRPr sz="728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7254716" y="5223085"/>
            <a:ext cx="1048767" cy="233059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984" tIns="36982" rIns="73984" bIns="36982" anchor="ctr" anchorCtr="0">
            <a:noAutofit/>
          </a:bodyPr>
          <a:lstStyle/>
          <a:p>
            <a:pPr algn="ctr">
              <a:buSzPts val="900"/>
            </a:pPr>
            <a:r>
              <a:rPr lang="en-US" sz="728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2024-01-24</a:t>
            </a:r>
            <a:endParaRPr sz="728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9519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 txBox="1"/>
          <p:nvPr/>
        </p:nvSpPr>
        <p:spPr>
          <a:xfrm>
            <a:off x="233026" y="541072"/>
            <a:ext cx="9410813" cy="353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84" tIns="36982" rIns="73984" bIns="36982" anchor="t" anchorCtr="0">
            <a:noAutofit/>
          </a:bodyPr>
          <a:lstStyle/>
          <a:p>
            <a:r>
              <a:rPr lang="en-US" sz="1942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Revision History</a:t>
            </a:r>
            <a:endParaRPr sz="1942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5" name="Google Shape;35;p2"/>
          <p:cNvGraphicFramePr/>
          <p:nvPr>
            <p:extLst>
              <p:ext uri="{D42A27DB-BD31-4B8C-83A1-F6EECF244321}">
                <p14:modId xmlns:p14="http://schemas.microsoft.com/office/powerpoint/2010/main" val="2943794448"/>
              </p:ext>
            </p:extLst>
          </p:nvPr>
        </p:nvGraphicFramePr>
        <p:xfrm>
          <a:off x="291427" y="1173517"/>
          <a:ext cx="9294129" cy="43454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09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08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02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버전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날짜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변경사항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004" marR="74004" marT="37002" marB="3700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V0.0.</a:t>
                      </a:r>
                      <a:r>
                        <a:rPr lang="en-US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2024.01.22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유선아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모바일 </a:t>
                      </a:r>
                      <a:r>
                        <a:rPr lang="en-US" sz="6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와이어프레임</a:t>
                      </a:r>
                      <a:r>
                        <a:rPr 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6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</a:t>
                      </a:r>
                      <a:endParaRPr sz="1100" dirty="0"/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v.0.1.0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2024.2.4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유선아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모바일 시안 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‘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미술관’ 섹션 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바꿈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이어지는 섹션이 아닌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탭으로 전환할 수 있도록 함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모서리를 사각형에서 둥글게 바꿈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슬라이드 버튼 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기존의 이미지 내부에 들어가있던 버튼 위치를 아래로 내려 설명 옆에 위치하도록 함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더 보기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 </a:t>
                      </a:r>
                      <a:r>
                        <a:rPr lang="ko-KR" alt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버튼에 해당 섹션을 넣어 의미전달을 명확히 함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 배너 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가로 너비를 모두 쓰도록 바꿈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v.1.1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2024.2.5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유선아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6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섹션</a:t>
                      </a:r>
                      <a:r>
                        <a:rPr lang="ko-KR" altLang="en-US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위아래 간격 넓혀 재배치</a:t>
                      </a:r>
                      <a:r>
                        <a:rPr lang="en-US" altLang="ko-KR" sz="6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9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171450" marR="0" lvl="0" indent="-1206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004" marR="74004" marT="37002" marB="3700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96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/>
        </p:nvSpPr>
        <p:spPr>
          <a:xfrm>
            <a:off x="-59" y="2743382"/>
            <a:ext cx="5149023" cy="106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24" tIns="46612" rIns="93224" bIns="46612" anchor="ctr" anchorCtr="0">
            <a:no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-US" sz="2913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개요</a:t>
            </a:r>
            <a:endParaRPr sz="2913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5" name="Google Shape;45;p3"/>
          <p:cNvCxnSpPr/>
          <p:nvPr/>
        </p:nvCxnSpPr>
        <p:spPr>
          <a:xfrm>
            <a:off x="4079578" y="3272947"/>
            <a:ext cx="5826482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6945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b3c9b6b131_0_1"/>
          <p:cNvSpPr txBox="1"/>
          <p:nvPr/>
        </p:nvSpPr>
        <p:spPr>
          <a:xfrm>
            <a:off x="233025" y="467827"/>
            <a:ext cx="9410739" cy="35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84" tIns="36982" rIns="73984" bIns="36982" anchor="t" anchorCtr="0">
            <a:noAutofit/>
          </a:bodyPr>
          <a:lstStyle/>
          <a:p>
            <a:pPr>
              <a:buSzPts val="2400"/>
            </a:pPr>
            <a:r>
              <a:rPr lang="en-US" sz="1942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Screen BreakPoints</a:t>
            </a:r>
            <a:endParaRPr sz="1942">
              <a:solidFill>
                <a:schemeClr val="accent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51" name="Google Shape;51;g2b3c9b6b131_0_1"/>
          <p:cNvGraphicFramePr/>
          <p:nvPr>
            <p:extLst>
              <p:ext uri="{D42A27DB-BD31-4B8C-83A1-F6EECF244321}">
                <p14:modId xmlns:p14="http://schemas.microsoft.com/office/powerpoint/2010/main" val="207879491"/>
              </p:ext>
            </p:extLst>
          </p:nvPr>
        </p:nvGraphicFramePr>
        <p:xfrm>
          <a:off x="821959" y="2085243"/>
          <a:ext cx="8003056" cy="27771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57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7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79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816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구분</a:t>
                      </a:r>
                      <a:endParaRPr sz="1000" b="1"/>
                    </a:p>
                  </a:txBody>
                  <a:tcPr marL="73984" marR="73984" marT="73984" marB="73984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환경</a:t>
                      </a:r>
                      <a:endParaRPr sz="1000" b="1"/>
                    </a:p>
                  </a:txBody>
                  <a:tcPr marL="73984" marR="73984" marT="73984" marB="73984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지원모드</a:t>
                      </a:r>
                      <a:endParaRPr sz="1000" b="1"/>
                    </a:p>
                  </a:txBody>
                  <a:tcPr marL="73984" marR="73984" marT="73984" marB="73984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화면구분</a:t>
                      </a:r>
                      <a:endParaRPr sz="1000" b="1"/>
                    </a:p>
                  </a:txBody>
                  <a:tcPr marL="73984" marR="73984" marT="73984" marB="73984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제작 사이즈</a:t>
                      </a:r>
                      <a:endParaRPr sz="1000" b="1"/>
                    </a:p>
                  </a:txBody>
                  <a:tcPr marL="73984" marR="73984" marT="73984" marB="73984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855">
                <a:tc row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err="1" smtClean="0"/>
                        <a:t>국립현대</a:t>
                      </a:r>
                      <a:endParaRPr lang="en-US" altLang="ko-KR" sz="1000" b="1" dirty="0" smtClean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/>
                        <a:t>미술관</a:t>
                      </a:r>
                      <a:endParaRPr lang="en-US" altLang="ko-KR" sz="1000" b="1" dirty="0" smtClean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 smtClean="0"/>
                        <a:t>반응형</a:t>
                      </a:r>
                      <a:r>
                        <a:rPr lang="en-US" sz="1000" b="1" dirty="0" smtClean="0"/>
                        <a:t> </a:t>
                      </a:r>
                      <a:r>
                        <a:rPr lang="en-US" sz="1000" b="1" dirty="0" err="1"/>
                        <a:t>웹앱</a:t>
                      </a:r>
                      <a:endParaRPr sz="1000" b="1" dirty="0"/>
                    </a:p>
                  </a:txBody>
                  <a:tcPr marL="73984" marR="73984" marT="73984" marB="73984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/>
                        <a:t>OS별</a:t>
                      </a:r>
                      <a:r>
                        <a:rPr lang="en-US" sz="1000" b="1" dirty="0"/>
                        <a:t/>
                      </a:r>
                      <a:br>
                        <a:rPr lang="en-US" sz="1000" b="1" dirty="0"/>
                      </a:br>
                      <a:r>
                        <a:rPr lang="en-US" sz="1000" b="1" dirty="0" err="1"/>
                        <a:t>웹브라우저</a:t>
                      </a:r>
                      <a:endParaRPr sz="1000" b="1" dirty="0"/>
                    </a:p>
                  </a:txBody>
                  <a:tcPr marL="73984" marR="73984" marT="73984" marB="73984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/>
                        <a:t>세로모드만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지원</a:t>
                      </a:r>
                      <a:endParaRPr sz="1000" b="1" dirty="0"/>
                    </a:p>
                  </a:txBody>
                  <a:tcPr marL="73984" marR="73984" marT="73984" marB="73984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/>
                        <a:t>랩탑</a:t>
                      </a:r>
                      <a:r>
                        <a:rPr lang="en-US" sz="1000" b="1" dirty="0"/>
                        <a:t>/</a:t>
                      </a:r>
                      <a:r>
                        <a:rPr lang="en-US" sz="1000" b="1" dirty="0" err="1"/>
                        <a:t>노트북</a:t>
                      </a:r>
                      <a:endParaRPr sz="1000" b="1" dirty="0"/>
                    </a:p>
                  </a:txBody>
                  <a:tcPr marL="73984" marR="73984" marT="73984" marB="73984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/>
                        <a:t>너비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smtClean="0"/>
                        <a:t>1560px </a:t>
                      </a:r>
                      <a:r>
                        <a:rPr lang="en-US" sz="1000" b="1" dirty="0" err="1"/>
                        <a:t>이하</a:t>
                      </a:r>
                      <a:endParaRPr sz="1000" b="1" dirty="0"/>
                    </a:p>
                  </a:txBody>
                  <a:tcPr marL="73984" marR="73984" marT="73984" marB="73984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85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태블릿</a:t>
                      </a:r>
                      <a:endParaRPr sz="1000" b="1"/>
                    </a:p>
                  </a:txBody>
                  <a:tcPr marL="73984" marR="73984" marT="73984" marB="73984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</a:rPr>
                        <a:t>너비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</a:rPr>
                        <a:t>760px 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</a:rPr>
                        <a:t>이하</a:t>
                      </a:r>
                      <a:endParaRPr sz="1000" b="1" dirty="0"/>
                    </a:p>
                  </a:txBody>
                  <a:tcPr marL="73984" marR="73984" marT="73984" marB="73984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485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모바일</a:t>
                      </a:r>
                      <a:endParaRPr sz="1000" b="1"/>
                    </a:p>
                  </a:txBody>
                  <a:tcPr marL="73984" marR="73984" marT="73984" marB="73984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</a:rPr>
                        <a:t>너비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</a:rPr>
                        <a:t>430px 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</a:rPr>
                        <a:t>이하</a:t>
                      </a:r>
                      <a:endParaRPr sz="1000" b="1" dirty="0"/>
                    </a:p>
                  </a:txBody>
                  <a:tcPr marL="73984" marR="73984" marT="73984" marB="73984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2" name="Google Shape;52;g2b3c9b6b131_0_1"/>
          <p:cNvCxnSpPr/>
          <p:nvPr/>
        </p:nvCxnSpPr>
        <p:spPr>
          <a:xfrm>
            <a:off x="0" y="944274"/>
            <a:ext cx="99106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g2b3c9b6b131_0_1"/>
          <p:cNvSpPr txBox="1"/>
          <p:nvPr/>
        </p:nvSpPr>
        <p:spPr>
          <a:xfrm>
            <a:off x="233025" y="467827"/>
            <a:ext cx="9410739" cy="35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84" tIns="36982" rIns="73984" bIns="36982" anchor="t" anchorCtr="0">
            <a:noAutofit/>
          </a:bodyPr>
          <a:lstStyle/>
          <a:p>
            <a:pPr>
              <a:buSzPts val="2400"/>
            </a:pPr>
            <a:r>
              <a:rPr lang="en-US" sz="1942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Screen BreakPoints</a:t>
            </a:r>
            <a:endParaRPr sz="1942">
              <a:solidFill>
                <a:schemeClr val="accent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4" name="Google Shape;54;g2b3c9b6b131_0_1"/>
          <p:cNvCxnSpPr/>
          <p:nvPr/>
        </p:nvCxnSpPr>
        <p:spPr>
          <a:xfrm>
            <a:off x="0" y="944274"/>
            <a:ext cx="99106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0908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3c9b6b131_0_6"/>
          <p:cNvSpPr txBox="1"/>
          <p:nvPr/>
        </p:nvSpPr>
        <p:spPr>
          <a:xfrm>
            <a:off x="-59" y="2743382"/>
            <a:ext cx="5148910" cy="106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24" tIns="46612" rIns="93224" bIns="46612" anchor="ctr" anchorCtr="0">
            <a:no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-US" sz="2913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메인</a:t>
            </a:r>
            <a:endParaRPr sz="2913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5" name="Google Shape;95;g2b3c9b6b131_0_6"/>
          <p:cNvCxnSpPr/>
          <p:nvPr/>
        </p:nvCxnSpPr>
        <p:spPr>
          <a:xfrm>
            <a:off x="4079578" y="3272947"/>
            <a:ext cx="5826482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0684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D14480-9168-94D0-C83F-2BFAE736C7DD}"/>
              </a:ext>
            </a:extLst>
          </p:cNvPr>
          <p:cNvSpPr/>
          <p:nvPr/>
        </p:nvSpPr>
        <p:spPr>
          <a:xfrm>
            <a:off x="2913608" y="1977281"/>
            <a:ext cx="432841" cy="2667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서울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066D0B-8925-E309-3E52-FCE887007612}"/>
              </a:ext>
            </a:extLst>
          </p:cNvPr>
          <p:cNvSpPr/>
          <p:nvPr/>
        </p:nvSpPr>
        <p:spPr>
          <a:xfrm>
            <a:off x="4326975" y="1981957"/>
            <a:ext cx="405549" cy="2667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서울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598837-7435-D1ED-3E5C-C5B1B6C89C91}"/>
              </a:ext>
            </a:extLst>
          </p:cNvPr>
          <p:cNvSpPr/>
          <p:nvPr/>
        </p:nvSpPr>
        <p:spPr>
          <a:xfrm>
            <a:off x="3860063" y="1981957"/>
            <a:ext cx="419641" cy="2667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서울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9E1747-2AC3-E59E-8EE9-D18C30D2CDD1}"/>
              </a:ext>
            </a:extLst>
          </p:cNvPr>
          <p:cNvSpPr/>
          <p:nvPr/>
        </p:nvSpPr>
        <p:spPr>
          <a:xfrm>
            <a:off x="3393709" y="1979305"/>
            <a:ext cx="419641" cy="2667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서울</a:t>
            </a:r>
          </a:p>
        </p:txBody>
      </p:sp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3626163" y="244831"/>
            <a:ext cx="486033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dirty="0"/>
              <a:t> m_index.html</a:t>
            </a:r>
            <a:endParaRPr dirty="0"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56933" y="244860"/>
            <a:ext cx="2180098" cy="21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dirty="0" err="1"/>
              <a:t>M_home</a:t>
            </a:r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2"/>
          </p:nvPr>
        </p:nvSpPr>
        <p:spPr>
          <a:xfrm>
            <a:off x="856934" y="416214"/>
            <a:ext cx="7055998" cy="21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dirty="0"/>
              <a:t>Html/m_index.html</a:t>
            </a:r>
            <a:endParaRPr dirty="0"/>
          </a:p>
        </p:txBody>
      </p:sp>
      <p:sp>
        <p:nvSpPr>
          <p:cNvPr id="94" name="Google Shape;94;p2"/>
          <p:cNvSpPr/>
          <p:nvPr/>
        </p:nvSpPr>
        <p:spPr>
          <a:xfrm>
            <a:off x="574891" y="5067658"/>
            <a:ext cx="2014344" cy="153927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6000" tIns="38000" rIns="76000" bIns="3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메인비주얼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2817511" y="5067658"/>
            <a:ext cx="2014344" cy="153927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6000" tIns="38000" rIns="76000" bIns="3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900" dirty="0" smtClean="0">
                <a:solidFill>
                  <a:schemeClr val="bg1"/>
                </a:solidFill>
              </a:rPr>
              <a:t>미술관</a:t>
            </a:r>
            <a:endParaRPr sz="9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graphicFrame>
        <p:nvGraphicFramePr>
          <p:cNvPr id="97" name="Google Shape;97;p2"/>
          <p:cNvGraphicFramePr/>
          <p:nvPr>
            <p:extLst>
              <p:ext uri="{D42A27DB-BD31-4B8C-83A1-F6EECF244321}">
                <p14:modId xmlns:p14="http://schemas.microsoft.com/office/powerpoint/2010/main" val="3002190803"/>
              </p:ext>
            </p:extLst>
          </p:nvPr>
        </p:nvGraphicFramePr>
        <p:xfrm>
          <a:off x="2815855" y="5221585"/>
          <a:ext cx="2016000" cy="770850"/>
        </p:xfrm>
        <a:graphic>
          <a:graphicData uri="http://schemas.openxmlformats.org/drawingml/2006/table">
            <a:tbl>
              <a:tblPr bandRow="1">
                <a:noFill/>
                <a:tableStyleId>{7FA107FB-2CBA-4387-B0B8-0FD590EA0E3F}</a:tableStyleId>
              </a:tblPr>
              <a:tblGrid>
                <a:gridCol w="2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dirty="0"/>
                        <a:t>1</a:t>
                      </a:r>
                      <a:endParaRPr sz="700" b="1" u="none" strike="noStrike" cap="none" dirty="0"/>
                    </a:p>
                  </a:txBody>
                  <a:tcPr marL="29125" marR="29125" marT="39575" marB="39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/>
                        <a:t>탭하여</a:t>
                      </a:r>
                      <a:r>
                        <a:rPr lang="ko-KR" altLang="en-US" sz="700" u="none" strike="noStrike" cap="none" dirty="0"/>
                        <a:t> 각기 다른 미술관 전환 및 이동</a:t>
                      </a:r>
                      <a:endParaRPr sz="700" u="none" strike="noStrike" cap="none" dirty="0"/>
                    </a:p>
                  </a:txBody>
                  <a:tcPr marL="29125" marR="29125" marT="39575" marB="39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/>
                        <a:t>2</a:t>
                      </a:r>
                      <a:endParaRPr sz="700" b="1" u="none" strike="noStrike" cap="none"/>
                    </a:p>
                  </a:txBody>
                  <a:tcPr marL="29125" marR="29125" marT="39575" marB="39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클릭 시 해당 페이지로 이동</a:t>
                      </a:r>
                      <a:r>
                        <a:rPr lang="en-US" altLang="ko-KR" sz="700" u="none" strike="noStrike" cap="none" dirty="0"/>
                        <a:t>. </a:t>
                      </a:r>
                      <a:br>
                        <a:rPr lang="en-US" altLang="ko-KR" sz="700" u="none" strike="noStrike" cap="none" dirty="0"/>
                      </a:br>
                      <a:r>
                        <a:rPr lang="en-US" altLang="ko-KR" sz="700" u="none" strike="noStrike" cap="none" dirty="0"/>
                        <a:t>5</a:t>
                      </a:r>
                      <a:r>
                        <a:rPr lang="ko-KR" altLang="en-US" sz="700" u="none" strike="noStrike" cap="none" dirty="0"/>
                        <a:t>초마다 배경 이미지 전환</a:t>
                      </a:r>
                      <a:r>
                        <a:rPr lang="en-US" altLang="ko-KR" sz="700" u="none" strike="noStrike" cap="none" dirty="0"/>
                        <a:t>(</a:t>
                      </a:r>
                      <a:r>
                        <a:rPr lang="ko-KR" altLang="en-US" sz="700" u="none" strike="noStrike" cap="none" dirty="0"/>
                        <a:t>페이드인</a:t>
                      </a:r>
                      <a:r>
                        <a:rPr lang="en-US" altLang="ko-KR" sz="700" u="none" strike="noStrike" cap="none" dirty="0"/>
                        <a:t>/</a:t>
                      </a:r>
                      <a:r>
                        <a:rPr lang="ko-KR" altLang="en-US" sz="700" u="none" strike="noStrike" cap="none" dirty="0"/>
                        <a:t>아웃</a:t>
                      </a:r>
                      <a:r>
                        <a:rPr lang="en-US" altLang="ko-KR" sz="700" u="none" strike="noStrike" cap="none" dirty="0"/>
                        <a:t>)</a:t>
                      </a:r>
                      <a:endParaRPr lang="ko-KR" altLang="en-US" sz="700" u="none" strike="noStrike" cap="none" dirty="0"/>
                    </a:p>
                  </a:txBody>
                  <a:tcPr marL="29125" marR="29125" marT="39575" marB="39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/>
                        <a:t>3</a:t>
                      </a:r>
                      <a:endParaRPr sz="700" b="1" u="none" strike="noStrike" cap="none"/>
                    </a:p>
                  </a:txBody>
                  <a:tcPr marL="29125" marR="29125" marT="39575" marB="39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해당 미술관에서 제공하는 서비스를 한 눈에 확인할 수 있도록 정보를 제공</a:t>
                      </a:r>
                      <a:r>
                        <a:rPr lang="en-US" altLang="ko-KR" sz="700" u="none" strike="noStrike" cap="none" dirty="0"/>
                        <a:t>.</a:t>
                      </a:r>
                      <a:endParaRPr lang="ko-KR" altLang="en-US" sz="700" u="none" strike="noStrike" cap="none" dirty="0"/>
                    </a:p>
                  </a:txBody>
                  <a:tcPr marL="29125" marR="29125" marT="39575" marB="39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" name="Google Shape;98;p2"/>
          <p:cNvSpPr/>
          <p:nvPr/>
        </p:nvSpPr>
        <p:spPr>
          <a:xfrm>
            <a:off x="5049759" y="5067658"/>
            <a:ext cx="2014344" cy="153927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6000" tIns="38000" rIns="76000" bIns="3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 err="1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이벤트배너</a:t>
            </a:r>
            <a:r>
              <a:rPr lang="ko-KR" altLang="en-US" sz="7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7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ko-KR" altLang="en-US" sz="7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전시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2"/>
          <p:cNvGraphicFramePr/>
          <p:nvPr>
            <p:extLst>
              <p:ext uri="{D42A27DB-BD31-4B8C-83A1-F6EECF244321}">
                <p14:modId xmlns:p14="http://schemas.microsoft.com/office/powerpoint/2010/main" val="1662144304"/>
              </p:ext>
            </p:extLst>
          </p:nvPr>
        </p:nvGraphicFramePr>
        <p:xfrm>
          <a:off x="5048103" y="5221583"/>
          <a:ext cx="2016000" cy="858462"/>
        </p:xfrm>
        <a:graphic>
          <a:graphicData uri="http://schemas.openxmlformats.org/drawingml/2006/table">
            <a:tbl>
              <a:tblPr bandRow="1">
                <a:noFill/>
                <a:tableStyleId>{7FA107FB-2CBA-4387-B0B8-0FD590EA0E3F}</a:tableStyleId>
              </a:tblPr>
              <a:tblGrid>
                <a:gridCol w="2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96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dirty="0"/>
                        <a:t>1</a:t>
                      </a:r>
                      <a:endParaRPr sz="700" b="1" u="none" strike="noStrike" cap="none" dirty="0"/>
                    </a:p>
                  </a:txBody>
                  <a:tcPr marL="29125" marR="29125" marT="39575" marB="39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클릭 시 해당 페이지로 이동</a:t>
                      </a:r>
                      <a:endParaRPr sz="700" u="none" strike="noStrike" cap="none" dirty="0"/>
                    </a:p>
                  </a:txBody>
                  <a:tcPr marL="29125" marR="29125" marT="39575" marB="39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6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/>
                        <a:t>2</a:t>
                      </a:r>
                      <a:endParaRPr sz="700" b="1" u="none" strike="noStrike" cap="none"/>
                    </a:p>
                  </a:txBody>
                  <a:tcPr marL="29125" marR="29125" marT="39575" marB="39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클릭 시 해당 페이지로 이동</a:t>
                      </a:r>
                      <a:endParaRPr sz="700" u="none" strike="noStrike" cap="none" dirty="0"/>
                    </a:p>
                  </a:txBody>
                  <a:tcPr marL="29125" marR="29125" marT="39575" marB="39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/>
                        <a:t>3</a:t>
                      </a:r>
                      <a:endParaRPr sz="700" b="1" u="none" strike="noStrike" cap="none"/>
                    </a:p>
                  </a:txBody>
                  <a:tcPr marL="29125" marR="29125" marT="39575" marB="39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양쪽 버튼을 클릭하여 이미지를 전환할 수 있음</a:t>
                      </a:r>
                      <a:r>
                        <a:rPr lang="en-US" altLang="ko-KR" sz="700" u="none" strike="noStrike" cap="none" dirty="0"/>
                        <a:t>. </a:t>
                      </a:r>
                      <a:r>
                        <a:rPr lang="ko-KR" altLang="en-US" sz="700" u="none" strike="noStrike" cap="none" dirty="0"/>
                        <a:t>앞</a:t>
                      </a:r>
                      <a:r>
                        <a:rPr lang="en-US" altLang="ko-KR" sz="700" u="none" strike="noStrike" cap="none" dirty="0"/>
                        <a:t>/</a:t>
                      </a:r>
                      <a:r>
                        <a:rPr lang="ko-KR" altLang="en-US" sz="700" u="none" strike="noStrike" cap="none" dirty="0"/>
                        <a:t>뒤로 해당 페이지가 없을 시 회색으로 비활성화 표시</a:t>
                      </a:r>
                    </a:p>
                  </a:txBody>
                  <a:tcPr marL="29125" marR="29125" marT="39575" marB="39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7282007" y="5067658"/>
            <a:ext cx="2014344" cy="153927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6000" tIns="38000" rIns="76000" bIns="38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소장품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" name="Google Shape;101;p2"/>
          <p:cNvGraphicFramePr/>
          <p:nvPr>
            <p:extLst>
              <p:ext uri="{D42A27DB-BD31-4B8C-83A1-F6EECF244321}">
                <p14:modId xmlns:p14="http://schemas.microsoft.com/office/powerpoint/2010/main" val="3490528696"/>
              </p:ext>
            </p:extLst>
          </p:nvPr>
        </p:nvGraphicFramePr>
        <p:xfrm>
          <a:off x="7280351" y="5221585"/>
          <a:ext cx="2016000" cy="835619"/>
        </p:xfrm>
        <a:graphic>
          <a:graphicData uri="http://schemas.openxmlformats.org/drawingml/2006/table">
            <a:tbl>
              <a:tblPr bandRow="1">
                <a:noFill/>
                <a:tableStyleId>{7FA107FB-2CBA-4387-B0B8-0FD590EA0E3F}</a:tableStyleId>
              </a:tblPr>
              <a:tblGrid>
                <a:gridCol w="2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1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dirty="0"/>
                        <a:t>1</a:t>
                      </a:r>
                      <a:endParaRPr sz="700" b="1" u="none" strike="noStrike" cap="none" dirty="0"/>
                    </a:p>
                  </a:txBody>
                  <a:tcPr marL="29125" marR="29125" marT="39575" marB="39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클릭 시 해당 페이지로 이동</a:t>
                      </a:r>
                      <a:r>
                        <a:rPr lang="en-US" altLang="ko-KR" sz="700" u="none" strike="noStrike" cap="none" dirty="0"/>
                        <a:t/>
                      </a:r>
                      <a:br>
                        <a:rPr lang="en-US" altLang="ko-KR" sz="700" u="none" strike="noStrike" cap="none" dirty="0"/>
                      </a:br>
                      <a:r>
                        <a:rPr lang="ko-KR" altLang="en-US" sz="700" u="none" strike="noStrike" cap="none" dirty="0"/>
                        <a:t>소장품 이미지는 정해진 높이가 없이 원본 이미지 비율에 맞춤</a:t>
                      </a:r>
                      <a:r>
                        <a:rPr lang="en-US" altLang="ko-KR" sz="700" u="none" strike="noStrike" cap="none" dirty="0"/>
                        <a:t>.</a:t>
                      </a:r>
                      <a:endParaRPr sz="700" u="none" strike="noStrike" cap="none" dirty="0"/>
                    </a:p>
                  </a:txBody>
                  <a:tcPr marL="29125" marR="29125" marT="39575" marB="39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/>
                        <a:t>2</a:t>
                      </a:r>
                      <a:endParaRPr sz="700" b="1" u="none" strike="noStrike" cap="none"/>
                    </a:p>
                  </a:txBody>
                  <a:tcPr marL="29125" marR="29125" marT="39575" marB="39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양쪽 버튼을 클릭하여 이미지를 전환할 수 있음</a:t>
                      </a:r>
                      <a:r>
                        <a:rPr lang="en-US" altLang="ko-KR" sz="700" u="none" strike="noStrike" cap="none" dirty="0"/>
                        <a:t>.</a:t>
                      </a:r>
                      <a:r>
                        <a:rPr lang="ko-KR" altLang="en-US" sz="700" u="none" strike="noStrike" cap="none" dirty="0"/>
                        <a:t> 앞</a:t>
                      </a:r>
                      <a:r>
                        <a:rPr lang="en-US" altLang="ko-KR" sz="700" u="none" strike="noStrike" cap="none" dirty="0"/>
                        <a:t>/</a:t>
                      </a:r>
                      <a:r>
                        <a:rPr lang="ko-KR" altLang="en-US" sz="700" u="none" strike="noStrike" cap="none" dirty="0"/>
                        <a:t>뒤로 해당 페이지가 없을 시 회색으로 비활성화 표시</a:t>
                      </a:r>
                      <a:endParaRPr sz="700" u="none" strike="noStrike" cap="none" dirty="0"/>
                    </a:p>
                  </a:txBody>
                  <a:tcPr marL="29125" marR="29125" marT="39575" marB="39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" name="Google Shape;102;p2"/>
          <p:cNvSpPr/>
          <p:nvPr/>
        </p:nvSpPr>
        <p:spPr>
          <a:xfrm>
            <a:off x="1051838" y="893208"/>
            <a:ext cx="43313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01_01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3297265" y="893208"/>
            <a:ext cx="43313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01_02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5529064" y="893208"/>
            <a:ext cx="43313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01_03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7761312" y="893208"/>
            <a:ext cx="43313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01_04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47700" y="1384300"/>
            <a:ext cx="958850" cy="2667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47700" y="1804926"/>
            <a:ext cx="1866900" cy="23717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현재 전시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34" y="1403334"/>
            <a:ext cx="228632" cy="2286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2665" y="1360685"/>
            <a:ext cx="346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3235" y="4246238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미술관</a:t>
            </a:r>
            <a:r>
              <a:rPr lang="en-US" altLang="ko-KR" sz="1000" dirty="0"/>
              <a:t>] </a:t>
            </a:r>
            <a:r>
              <a:rPr lang="ko-KR" altLang="en-US" sz="1000" dirty="0"/>
              <a:t>현재 </a:t>
            </a:r>
            <a:r>
              <a:rPr lang="ko-KR" altLang="en-US" sz="1000" dirty="0" err="1"/>
              <a:t>전시명</a:t>
            </a:r>
            <a:endParaRPr lang="en-US" altLang="ko-KR" sz="1000" dirty="0"/>
          </a:p>
          <a:p>
            <a:r>
              <a:rPr lang="ko-KR" altLang="en-US" sz="800" dirty="0"/>
              <a:t>전시 날짜 </a:t>
            </a:r>
            <a:r>
              <a:rPr lang="en-US" altLang="ko-KR" sz="800" dirty="0"/>
              <a:t>~ </a:t>
            </a:r>
            <a:r>
              <a:rPr lang="ko-KR" altLang="en-US" sz="800" dirty="0"/>
              <a:t>전시 종료 날짜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73894" y="4685095"/>
            <a:ext cx="1814512" cy="20478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전시 예약 </a:t>
            </a:r>
            <a:r>
              <a:rPr lang="ko-KR" altLang="en-US" sz="900" dirty="0" err="1">
                <a:solidFill>
                  <a:schemeClr val="tx1"/>
                </a:solidFill>
              </a:rPr>
              <a:t>바로가기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508782" y="1314775"/>
            <a:ext cx="181987" cy="1711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</a:p>
        </p:txBody>
      </p:sp>
      <p:sp>
        <p:nvSpPr>
          <p:cNvPr id="26" name="타원 25"/>
          <p:cNvSpPr/>
          <p:nvPr/>
        </p:nvSpPr>
        <p:spPr>
          <a:xfrm>
            <a:off x="2137824" y="1315183"/>
            <a:ext cx="181987" cy="1711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</a:p>
        </p:txBody>
      </p:sp>
      <p:sp>
        <p:nvSpPr>
          <p:cNvPr id="27" name="타원 26"/>
          <p:cNvSpPr/>
          <p:nvPr/>
        </p:nvSpPr>
        <p:spPr>
          <a:xfrm>
            <a:off x="2415950" y="1310258"/>
            <a:ext cx="181987" cy="1711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</a:p>
        </p:txBody>
      </p:sp>
      <p:sp>
        <p:nvSpPr>
          <p:cNvPr id="28" name="타원 27"/>
          <p:cNvSpPr/>
          <p:nvPr/>
        </p:nvSpPr>
        <p:spPr>
          <a:xfrm>
            <a:off x="1484834" y="3114956"/>
            <a:ext cx="181987" cy="1711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884031" y="1376362"/>
            <a:ext cx="958850" cy="2667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로고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65" y="1395396"/>
            <a:ext cx="228632" cy="22863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478996" y="1352747"/>
            <a:ext cx="346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32247" y="2226651"/>
            <a:ext cx="1798634" cy="1981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각 미술관 별 </a:t>
            </a:r>
            <a:r>
              <a:rPr lang="ko-KR" altLang="en-US" sz="1000" dirty="0" smtClean="0">
                <a:solidFill>
                  <a:schemeClr val="tx1"/>
                </a:solidFill>
              </a:rPr>
              <a:t>페이지     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3775" y="4227977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미술관명</a:t>
            </a:r>
            <a:endParaRPr lang="en-US" altLang="ko-KR" sz="1000" dirty="0"/>
          </a:p>
          <a:p>
            <a:r>
              <a:rPr lang="ko-KR" altLang="en-US" sz="800" dirty="0"/>
              <a:t>개관일 개장 시간</a:t>
            </a:r>
            <a:r>
              <a:rPr lang="en-US" altLang="ko-KR" sz="800" dirty="0"/>
              <a:t>~</a:t>
            </a:r>
            <a:r>
              <a:rPr lang="ko-KR" altLang="en-US" sz="800" dirty="0"/>
              <a:t>마감 시간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26052" y="4686917"/>
            <a:ext cx="476563" cy="1756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전시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423974" y="4678927"/>
            <a:ext cx="845530" cy="1756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필름앤비디오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279935" y="4678927"/>
            <a:ext cx="439594" cy="1756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교육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722356" y="3305163"/>
            <a:ext cx="181987" cy="1711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862377" y="1740315"/>
            <a:ext cx="1925254" cy="3209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935684" y="4584395"/>
            <a:ext cx="181987" cy="1711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</a:p>
        </p:txBody>
      </p:sp>
      <p:sp>
        <p:nvSpPr>
          <p:cNvPr id="45" name="타원 44"/>
          <p:cNvSpPr/>
          <p:nvPr/>
        </p:nvSpPr>
        <p:spPr>
          <a:xfrm>
            <a:off x="3732861" y="1633801"/>
            <a:ext cx="181987" cy="1711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3775" y="171491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미술관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111660" y="1376362"/>
            <a:ext cx="958850" cy="2667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로고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994" y="1395396"/>
            <a:ext cx="228632" cy="22863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706625" y="1352747"/>
            <a:ext cx="346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052124" y="1772294"/>
            <a:ext cx="2005629" cy="505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이벤트 배너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5123393" y="2387600"/>
            <a:ext cx="1865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07259" y="244049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전시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5125293" y="2676838"/>
            <a:ext cx="1866900" cy="19817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전시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425" y="4758764"/>
            <a:ext cx="134388" cy="15358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544" y="4758764"/>
            <a:ext cx="127989" cy="1535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20219" y="463678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미술관</a:t>
            </a:r>
            <a:endParaRPr lang="en-US" altLang="ko-KR" sz="800" dirty="0"/>
          </a:p>
          <a:p>
            <a:r>
              <a:rPr lang="ko-KR" altLang="en-US" sz="1000" dirty="0"/>
              <a:t>현재 진행 중인 </a:t>
            </a:r>
            <a:r>
              <a:rPr lang="ko-KR" altLang="en-US" sz="1000" dirty="0" err="1"/>
              <a:t>전시명</a:t>
            </a:r>
            <a:r>
              <a:rPr lang="ko-KR" altLang="en-US" sz="1000" dirty="0"/>
              <a:t> </a:t>
            </a:r>
          </a:p>
        </p:txBody>
      </p:sp>
      <p:sp>
        <p:nvSpPr>
          <p:cNvPr id="58" name="타원 57"/>
          <p:cNvSpPr/>
          <p:nvPr/>
        </p:nvSpPr>
        <p:spPr>
          <a:xfrm>
            <a:off x="6447323" y="1934544"/>
            <a:ext cx="181987" cy="1711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</a:p>
        </p:txBody>
      </p:sp>
      <p:sp>
        <p:nvSpPr>
          <p:cNvPr id="59" name="타원 58"/>
          <p:cNvSpPr/>
          <p:nvPr/>
        </p:nvSpPr>
        <p:spPr>
          <a:xfrm>
            <a:off x="5978680" y="3804959"/>
            <a:ext cx="181987" cy="1711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357409" y="1376362"/>
            <a:ext cx="958850" cy="2667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로고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743" y="1395396"/>
            <a:ext cx="228632" cy="228632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8952374" y="1352747"/>
            <a:ext cx="346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☰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392790" y="1961134"/>
            <a:ext cx="1819275" cy="25847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소장품 이미지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14184" y="458209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소장품명</a:t>
            </a:r>
            <a:endParaRPr lang="en-US" altLang="ko-KR" sz="1000" dirty="0"/>
          </a:p>
          <a:p>
            <a:r>
              <a:rPr lang="ko-KR" altLang="en-US" sz="800" dirty="0"/>
              <a:t>제작된 연도 표기</a:t>
            </a:r>
            <a:endParaRPr lang="en-US" altLang="ko-KR" sz="800" dirty="0"/>
          </a:p>
        </p:txBody>
      </p:sp>
      <p:sp>
        <p:nvSpPr>
          <p:cNvPr id="61" name="타원 60"/>
          <p:cNvSpPr/>
          <p:nvPr/>
        </p:nvSpPr>
        <p:spPr>
          <a:xfrm>
            <a:off x="8211433" y="3390726"/>
            <a:ext cx="181987" cy="1711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97153" y="171491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미술관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334" y="4624775"/>
            <a:ext cx="127989" cy="153586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465" y="4626764"/>
            <a:ext cx="134388" cy="153586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>
          <a:xfrm>
            <a:off x="5094335" y="4734395"/>
            <a:ext cx="225884" cy="200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011857" y="4617719"/>
            <a:ext cx="181987" cy="1711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7392790" y="4592969"/>
            <a:ext cx="222448" cy="200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7289393" y="4499438"/>
            <a:ext cx="181987" cy="1711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</a:p>
        </p:txBody>
      </p:sp>
      <p:sp>
        <p:nvSpPr>
          <p:cNvPr id="70" name="타원 69"/>
          <p:cNvSpPr/>
          <p:nvPr/>
        </p:nvSpPr>
        <p:spPr>
          <a:xfrm>
            <a:off x="2066971" y="4599532"/>
            <a:ext cx="181987" cy="1711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</a:p>
        </p:txBody>
      </p:sp>
      <p:graphicFrame>
        <p:nvGraphicFramePr>
          <p:cNvPr id="71" name="Google Shape;87;p2"/>
          <p:cNvGraphicFramePr/>
          <p:nvPr>
            <p:extLst>
              <p:ext uri="{D42A27DB-BD31-4B8C-83A1-F6EECF244321}">
                <p14:modId xmlns:p14="http://schemas.microsoft.com/office/powerpoint/2010/main" val="201428585"/>
              </p:ext>
            </p:extLst>
          </p:nvPr>
        </p:nvGraphicFramePr>
        <p:xfrm>
          <a:off x="581937" y="5189009"/>
          <a:ext cx="2016000" cy="114251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2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4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/>
                        <a:t>1</a:t>
                      </a:r>
                      <a:endParaRPr sz="700" b="1"/>
                    </a:p>
                  </a:txBody>
                  <a:tcPr marL="29125" marR="29125" marT="39575" marB="39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로고를 누르면 맨 위 페이지로 이동</a:t>
                      </a:r>
                    </a:p>
                  </a:txBody>
                  <a:tcPr marL="29125" marR="29125" marT="39575" marB="39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2</a:t>
                      </a:r>
                      <a:endParaRPr sz="700" b="1" dirty="0"/>
                    </a:p>
                  </a:txBody>
                  <a:tcPr marL="29125" marR="29125" marT="39575" marB="39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클릭 시 아래로 </a:t>
                      </a:r>
                      <a:r>
                        <a:rPr lang="ko-KR" altLang="en-US" sz="700" u="none" strike="noStrike" cap="none" dirty="0" err="1"/>
                        <a:t>팝업되어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ko-KR" altLang="en-US" sz="700" u="none" strike="noStrike" cap="none" dirty="0" err="1"/>
                        <a:t>펼쳐짐</a:t>
                      </a:r>
                      <a:endParaRPr lang="ko-KR" altLang="en-US" sz="700" u="none" strike="noStrike" cap="none" dirty="0"/>
                    </a:p>
                  </a:txBody>
                  <a:tcPr marL="29125" marR="29125" marT="39575" marB="39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0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/>
                        <a:t>3</a:t>
                      </a:r>
                      <a:endParaRPr sz="700" b="1"/>
                    </a:p>
                  </a:txBody>
                  <a:tcPr marL="29125" marR="29125" marT="39575" marB="39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/>
                        <a:t>PC</a:t>
                      </a:r>
                      <a:r>
                        <a:rPr lang="ko-KR" altLang="en-US" sz="700" u="none" strike="noStrike" cap="none" dirty="0"/>
                        <a:t>에서 </a:t>
                      </a:r>
                      <a:r>
                        <a:rPr lang="en-US" altLang="ko-KR" sz="700" u="none" strike="noStrike" cap="none" dirty="0"/>
                        <a:t>GNB</a:t>
                      </a:r>
                      <a:r>
                        <a:rPr lang="ko-KR" altLang="en-US" sz="700" u="none" strike="noStrike" cap="none" dirty="0"/>
                        <a:t>의 메뉴</a:t>
                      </a:r>
                      <a:r>
                        <a:rPr lang="ko-KR" altLang="en-US" sz="700" u="none" strike="noStrike" cap="none" baseline="0" dirty="0"/>
                        <a:t> 목록을 포함함</a:t>
                      </a:r>
                      <a:r>
                        <a:rPr lang="en-US" altLang="ko-KR" sz="700" u="none" strike="noStrike" cap="none" baseline="0" dirty="0"/>
                        <a:t>. </a:t>
                      </a:r>
                      <a:r>
                        <a:rPr lang="ko-KR" altLang="en-US" sz="700" u="none" strike="noStrike" cap="none" baseline="0" dirty="0"/>
                        <a:t>로그인 페이지 포함</a:t>
                      </a:r>
                      <a:endParaRPr lang="ko-KR" altLang="en-US" sz="700" u="none" strike="noStrike" cap="none" dirty="0"/>
                    </a:p>
                  </a:txBody>
                  <a:tcPr marL="29125" marR="29125" marT="39575" marB="39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/>
                        <a:t>4</a:t>
                      </a:r>
                      <a:endParaRPr sz="700" b="1"/>
                    </a:p>
                  </a:txBody>
                  <a:tcPr marL="29125" marR="29125" marT="39575" marB="39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클릭 시 해당 페이지로 이동</a:t>
                      </a:r>
                      <a:r>
                        <a:rPr lang="en-US" altLang="ko-KR" sz="700" u="none" strike="noStrike" cap="none" dirty="0"/>
                        <a:t>. 5</a:t>
                      </a:r>
                      <a:r>
                        <a:rPr lang="ko-KR" altLang="en-US" sz="700" u="none" strike="noStrike" cap="none" dirty="0"/>
                        <a:t>초마다 페이드인</a:t>
                      </a:r>
                      <a:r>
                        <a:rPr lang="en-US" altLang="ko-KR" sz="700" u="none" strike="noStrike" cap="none" dirty="0"/>
                        <a:t>/</a:t>
                      </a:r>
                      <a:r>
                        <a:rPr lang="ko-KR" altLang="en-US" sz="700" u="none" strike="noStrike" cap="none" dirty="0" err="1"/>
                        <a:t>아웃되며</a:t>
                      </a:r>
                      <a:r>
                        <a:rPr lang="ko-KR" altLang="en-US" sz="700" u="none" strike="noStrike" cap="none" dirty="0"/>
                        <a:t> 전환</a:t>
                      </a:r>
                      <a:endParaRPr lang="en-US" altLang="ko-KR" sz="700" u="none" strike="noStrike" cap="none" dirty="0"/>
                    </a:p>
                  </a:txBody>
                  <a:tcPr marL="29125" marR="29125" marT="39575" marB="39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/>
                        <a:t>5</a:t>
                      </a:r>
                      <a:endParaRPr sz="700" b="1"/>
                    </a:p>
                  </a:txBody>
                  <a:tcPr marL="29125" marR="29125" marT="39575" marB="39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클릭 시 해당 페이지로 이동</a:t>
                      </a:r>
                      <a:endParaRPr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25" marR="29125" marT="39575" marB="39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6819129" y="4734395"/>
            <a:ext cx="225884" cy="200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6731312" y="4626909"/>
            <a:ext cx="181987" cy="1711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  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14435" y="4588266"/>
            <a:ext cx="222448" cy="200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8915177" y="4499438"/>
            <a:ext cx="181987" cy="1711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FC4138-B3E4-302B-95AA-5D3CC7170E3A}"/>
              </a:ext>
            </a:extLst>
          </p:cNvPr>
          <p:cNvSpPr/>
          <p:nvPr/>
        </p:nvSpPr>
        <p:spPr>
          <a:xfrm>
            <a:off x="2914156" y="2219938"/>
            <a:ext cx="1818368" cy="267636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08561A-9613-E42D-B063-13A1502FE9E2}"/>
              </a:ext>
            </a:extLst>
          </p:cNvPr>
          <p:cNvSpPr/>
          <p:nvPr/>
        </p:nvSpPr>
        <p:spPr>
          <a:xfrm>
            <a:off x="2922574" y="2195422"/>
            <a:ext cx="419641" cy="1082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2"/>
          <p:cNvSpPr txBox="1"/>
          <p:nvPr/>
        </p:nvSpPr>
        <p:spPr>
          <a:xfrm>
            <a:off x="495130" y="2687764"/>
            <a:ext cx="8915401" cy="9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984" tIns="36982" rIns="73984" bIns="36982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589" b="1">
                <a:latin typeface="Tahoma"/>
                <a:ea typeface="Tahoma"/>
                <a:cs typeface="Tahoma"/>
                <a:sym typeface="Tahoma"/>
              </a:rPr>
              <a:t>END OF DOCUMENT</a:t>
            </a:r>
            <a:endParaRPr sz="2589" b="1"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57414775"/>
      </p:ext>
    </p:extLst>
  </p:cSld>
  <p:clrMapOvr>
    <a:masterClrMapping/>
  </p:clrMapOvr>
</p:sld>
</file>

<file path=ppt/theme/theme1.xml><?xml version="1.0" encoding="utf-8"?>
<a:theme xmlns:a="http://schemas.openxmlformats.org/drawingml/2006/main" name="Definition">
  <a:themeElements>
    <a:clrScheme name="NHN">
      <a:dk1>
        <a:srgbClr val="000000"/>
      </a:dk1>
      <a:lt1>
        <a:srgbClr val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355</Words>
  <Application>Microsoft Office PowerPoint</Application>
  <PresentationFormat>A4 용지(210x297mm)</PresentationFormat>
  <Paragraphs>134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Noto Sans Symbols</vt:lpstr>
      <vt:lpstr>굴림</vt:lpstr>
      <vt:lpstr>Malgun Gothic</vt:lpstr>
      <vt:lpstr>Malgun Gothic</vt:lpstr>
      <vt:lpstr>Arial</vt:lpstr>
      <vt:lpstr>Calibri</vt:lpstr>
      <vt:lpstr>Tahoma</vt:lpstr>
      <vt:lpstr>Definition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m_index.html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국립현대미술관 프로젝트</dc:title>
  <dc:creator>sh.heo</dc:creator>
  <cp:lastModifiedBy>user</cp:lastModifiedBy>
  <cp:revision>47</cp:revision>
  <dcterms:created xsi:type="dcterms:W3CDTF">2013-02-15T09:15:00Z</dcterms:created>
  <dcterms:modified xsi:type="dcterms:W3CDTF">2024-02-05T05:48:02Z</dcterms:modified>
</cp:coreProperties>
</file>