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257" r:id="rId2"/>
    <p:sldId id="258" r:id="rId3"/>
    <p:sldId id="280" r:id="rId4"/>
    <p:sldId id="281" r:id="rId5"/>
    <p:sldId id="313" r:id="rId6"/>
    <p:sldId id="314" r:id="rId7"/>
    <p:sldId id="293" r:id="rId8"/>
    <p:sldId id="304" r:id="rId9"/>
    <p:sldId id="305" r:id="rId10"/>
    <p:sldId id="306" r:id="rId11"/>
    <p:sldId id="292" r:id="rId12"/>
    <p:sldId id="291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4" r:id="rId21"/>
    <p:sldId id="300" r:id="rId22"/>
    <p:sldId id="295" r:id="rId23"/>
    <p:sldId id="296" r:id="rId24"/>
    <p:sldId id="310" r:id="rId25"/>
    <p:sldId id="297" r:id="rId26"/>
    <p:sldId id="312" r:id="rId27"/>
    <p:sldId id="298" r:id="rId28"/>
    <p:sldId id="311" r:id="rId29"/>
    <p:sldId id="307" r:id="rId30"/>
    <p:sldId id="309" r:id="rId31"/>
    <p:sldId id="319" r:id="rId32"/>
    <p:sldId id="308" r:id="rId33"/>
    <p:sldId id="315" r:id="rId34"/>
    <p:sldId id="316" r:id="rId35"/>
    <p:sldId id="290" r:id="rId36"/>
    <p:sldId id="317" r:id="rId37"/>
    <p:sldId id="318" r:id="rId38"/>
    <p:sldId id="278" r:id="rId39"/>
  </p:sldIdLst>
  <p:sldSz cx="9144000" cy="6858000" type="screen4x3"/>
  <p:notesSz cx="6805613" cy="9939338"/>
  <p:embeddedFontLst>
    <p:embeddedFont>
      <p:font typeface="210 콤퓨타세탁 L" panose="02020603020101020101" pitchFamily="18" charset="-127"/>
      <p:regular r:id="rId42"/>
    </p:embeddedFont>
    <p:embeddedFont>
      <p:font typeface="나눔고딕" panose="020D0604000000000000" pitchFamily="50" charset="-127"/>
      <p:regular r:id="rId43"/>
    </p:embeddedFont>
    <p:embeddedFont>
      <p:font typeface="맑은 고딕" panose="020B0503020000020004" pitchFamily="50" charset="-127"/>
      <p:regular r:id="rId44"/>
      <p:bold r:id="rId45"/>
    </p:embeddedFont>
    <p:embeddedFont>
      <p:font typeface="THE외계인설명서" panose="02020503020101020101" pitchFamily="18" charset="-127"/>
      <p:regular r:id="rId46"/>
    </p:embeddedFont>
    <p:embeddedFont>
      <p:font typeface="양재백두체B" panose="02020603020101020101" pitchFamily="18" charset="-127"/>
      <p:regular r:id="rId4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AFF"/>
    <a:srgbClr val="1D314E"/>
    <a:srgbClr val="3D3C3E"/>
    <a:srgbClr val="063656"/>
    <a:srgbClr val="08456E"/>
    <a:srgbClr val="569CF0"/>
    <a:srgbClr val="8DBDF7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33" autoAdjust="0"/>
    <p:restoredTop sz="86364" autoAdjust="0"/>
  </p:normalViewPr>
  <p:slideViewPr>
    <p:cSldViewPr snapToGrid="0">
      <p:cViewPr varScale="1">
        <p:scale>
          <a:sx n="92" d="100"/>
          <a:sy n="92" d="100"/>
        </p:scale>
        <p:origin x="1506" y="84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4008" y="184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091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795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488E754-1D1C-EA4C-AB21-A0E99DE670B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biLevel thresh="5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81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052" y="6273527"/>
            <a:ext cx="1912803" cy="37416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ransition spd="slow">
    <p:wipe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5" Type="http://schemas.openxmlformats.org/officeDocument/2006/relationships/image" Target="../media/image54.jpeg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hyperlink" Target="http://rnbjjo.com/" TargetMode="Externa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5400" b="1" spc="-250" dirty="0" err="1">
                <a:solidFill>
                  <a:schemeClr val="accent4">
                    <a:lumMod val="50000"/>
                  </a:schemeClr>
                </a:solidFill>
                <a:latin typeface="+mj-lt"/>
                <a:ea typeface="양재백두체B" panose="02020603020101020101" pitchFamily="18" charset="-127"/>
              </a:rPr>
              <a:t>Jjomuregi_community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+mj-lt"/>
              <a:ea typeface="양재백두체B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43053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R&amp;B Soft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신입사원</a:t>
            </a:r>
            <a:endParaRPr lang="en-US" altLang="ko-KR" sz="1200" b="1" spc="-5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b="1" spc="-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윤여성</a:t>
            </a:r>
            <a:r>
              <a:rPr lang="en-US" altLang="ko-KR" sz="1200" b="1" spc="-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최봉근</a:t>
            </a:r>
            <a:r>
              <a:rPr lang="en-US" altLang="ko-KR" sz="1200" b="1" spc="-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임광빈</a:t>
            </a:r>
            <a:r>
              <a:rPr lang="en-US" altLang="ko-KR" sz="1200" b="1" spc="-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신선아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890024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890024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890024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364803" y="4914900"/>
            <a:ext cx="1890024" cy="8617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8A44C93-F1C5-6B4D-9BCE-7DA0D6F1D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600" dirty="0"/>
              <a:t>기획 의도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8A867188-B63B-4F3E-9B0A-85050E472F89}"/>
              </a:ext>
            </a:extLst>
          </p:cNvPr>
          <p:cNvSpPr/>
          <p:nvPr/>
        </p:nvSpPr>
        <p:spPr>
          <a:xfrm>
            <a:off x="4397267" y="3900065"/>
            <a:ext cx="4016664" cy="18663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9E1390A9-09A1-488E-97C3-A6744285DA8D}"/>
              </a:ext>
            </a:extLst>
          </p:cNvPr>
          <p:cNvCxnSpPr/>
          <p:nvPr/>
        </p:nvCxnSpPr>
        <p:spPr>
          <a:xfrm>
            <a:off x="124691" y="3900065"/>
            <a:ext cx="8638309" cy="1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7D3B1FA3-C211-4639-A9D3-7296054C3AA0}"/>
              </a:ext>
            </a:extLst>
          </p:cNvPr>
          <p:cNvCxnSpPr/>
          <p:nvPr/>
        </p:nvCxnSpPr>
        <p:spPr>
          <a:xfrm rot="16200000">
            <a:off x="1958955" y="3900065"/>
            <a:ext cx="4876625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57EB845-5FE3-43CB-90A5-91FDE3E2F0AA}"/>
              </a:ext>
            </a:extLst>
          </p:cNvPr>
          <p:cNvSpPr/>
          <p:nvPr/>
        </p:nvSpPr>
        <p:spPr>
          <a:xfrm>
            <a:off x="4492072" y="4011341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mtClean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34">
            <a:extLst>
              <a:ext uri="{FF2B5EF4-FFF2-40B4-BE49-F238E27FC236}">
                <a16:creationId xmlns:a16="http://schemas.microsoft.com/office/drawing/2014/main" xmlns="" id="{7B91201E-F094-BD4A-8F4E-9185C50152A5}"/>
              </a:ext>
            </a:extLst>
          </p:cNvPr>
          <p:cNvSpPr txBox="1"/>
          <p:nvPr/>
        </p:nvSpPr>
        <p:spPr>
          <a:xfrm>
            <a:off x="5541911" y="4602413"/>
            <a:ext cx="172737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친목 도모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8A867188-B63B-4F3E-9B0A-85050E472F89}"/>
              </a:ext>
            </a:extLst>
          </p:cNvPr>
          <p:cNvSpPr/>
          <p:nvPr/>
        </p:nvSpPr>
        <p:spPr>
          <a:xfrm>
            <a:off x="361211" y="3934935"/>
            <a:ext cx="4016664" cy="18663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257EB845-5FE3-43CB-90A5-91FDE3E2F0AA}"/>
              </a:ext>
            </a:extLst>
          </p:cNvPr>
          <p:cNvSpPr/>
          <p:nvPr/>
        </p:nvSpPr>
        <p:spPr>
          <a:xfrm>
            <a:off x="3970301" y="4013396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mtClean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30">
            <a:extLst>
              <a:ext uri="{FF2B5EF4-FFF2-40B4-BE49-F238E27FC236}">
                <a16:creationId xmlns:a16="http://schemas.microsoft.com/office/drawing/2014/main" xmlns="" id="{BBDF6939-0D0A-B448-A69B-97DE77AB9320}"/>
              </a:ext>
            </a:extLst>
          </p:cNvPr>
          <p:cNvSpPr txBox="1"/>
          <p:nvPr/>
        </p:nvSpPr>
        <p:spPr>
          <a:xfrm>
            <a:off x="1381191" y="4590995"/>
            <a:ext cx="201548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동기 근황 확인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8A867188-B63B-4F3E-9B0A-85050E472F89}"/>
              </a:ext>
            </a:extLst>
          </p:cNvPr>
          <p:cNvSpPr/>
          <p:nvPr/>
        </p:nvSpPr>
        <p:spPr>
          <a:xfrm>
            <a:off x="4431080" y="2033702"/>
            <a:ext cx="3960973" cy="18663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257EB845-5FE3-43CB-90A5-91FDE3E2F0AA}"/>
              </a:ext>
            </a:extLst>
          </p:cNvPr>
          <p:cNvSpPr/>
          <p:nvPr/>
        </p:nvSpPr>
        <p:spPr>
          <a:xfrm>
            <a:off x="4469065" y="3504710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33">
            <a:extLst>
              <a:ext uri="{FF2B5EF4-FFF2-40B4-BE49-F238E27FC236}">
                <a16:creationId xmlns:a16="http://schemas.microsoft.com/office/drawing/2014/main" xmlns="" id="{282672A1-678A-624C-8662-E56A3191070B}"/>
              </a:ext>
            </a:extLst>
          </p:cNvPr>
          <p:cNvSpPr txBox="1"/>
          <p:nvPr/>
        </p:nvSpPr>
        <p:spPr>
          <a:xfrm>
            <a:off x="5270550" y="2705506"/>
            <a:ext cx="268720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동기 파견 위치 확인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8A867188-B63B-4F3E-9B0A-85050E472F89}"/>
              </a:ext>
            </a:extLst>
          </p:cNvPr>
          <p:cNvSpPr/>
          <p:nvPr/>
        </p:nvSpPr>
        <p:spPr>
          <a:xfrm>
            <a:off x="341819" y="2033701"/>
            <a:ext cx="4016664" cy="18663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257EB845-5FE3-43CB-90A5-91FDE3E2F0AA}"/>
              </a:ext>
            </a:extLst>
          </p:cNvPr>
          <p:cNvSpPr/>
          <p:nvPr/>
        </p:nvSpPr>
        <p:spPr>
          <a:xfrm>
            <a:off x="3976073" y="3504709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30">
            <a:extLst>
              <a:ext uri="{FF2B5EF4-FFF2-40B4-BE49-F238E27FC236}">
                <a16:creationId xmlns:a16="http://schemas.microsoft.com/office/drawing/2014/main" xmlns="" id="{E7164A75-4D93-4E4F-AE1D-2851B2F9D6B5}"/>
              </a:ext>
            </a:extLst>
          </p:cNvPr>
          <p:cNvSpPr txBox="1"/>
          <p:nvPr/>
        </p:nvSpPr>
        <p:spPr>
          <a:xfrm>
            <a:off x="1218879" y="2720979"/>
            <a:ext cx="251036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채팅으로 소통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011530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8A44C93-F1C5-6B4D-9BCE-7DA0D6F1D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600" smtClean="0"/>
              <a:t>일정 </a:t>
            </a:r>
            <a:r>
              <a:rPr kumimoji="1" lang="en-US" altLang="ko-KR" sz="3600" smtClean="0"/>
              <a:t>– Sprint Backlog</a:t>
            </a:r>
            <a:endParaRPr kumimoji="1" lang="ko-KR" altLang="en-US" sz="3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9914287-A8E7-8A49-8161-BB212DAF27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4" y="2003612"/>
            <a:ext cx="898263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5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8A44C93-F1C5-6B4D-9BCE-7DA0D6F1D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dirty="0"/>
              <a:t>Use Case</a:t>
            </a:r>
            <a:endParaRPr kumimoji="1" lang="ko-KR" altLang="en-US" sz="3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E635D9C-269C-8641-A658-19DEDAD90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59" y="1298864"/>
            <a:ext cx="8489760" cy="484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0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8A44C93-F1C5-6B4D-9BCE-7DA0D6F1D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dirty="0"/>
              <a:t>ERD</a:t>
            </a:r>
            <a:endParaRPr kumimoji="1" lang="ko-KR" altLang="en-US" sz="3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AFD9833-7648-C644-99E9-D52D6AB49E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9" r="5852" b="2561"/>
          <a:stretch/>
        </p:blipFill>
        <p:spPr>
          <a:xfrm>
            <a:off x="1119908" y="1331289"/>
            <a:ext cx="7047347" cy="497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8A44C93-F1C5-6B4D-9BCE-7DA0D6F1D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200" dirty="0"/>
              <a:t>Class Diagram(</a:t>
            </a:r>
            <a:r>
              <a:rPr kumimoji="1" lang="en-US" altLang="ko-KR" sz="3200" dirty="0" err="1"/>
              <a:t>profile_photo</a:t>
            </a:r>
            <a:r>
              <a:rPr kumimoji="1" lang="en-US" altLang="ko-KR" sz="3200" dirty="0"/>
              <a:t>)</a:t>
            </a:r>
            <a:endParaRPr kumimoji="1" lang="ko-KR" altLang="en-US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F8019B4-700F-754D-87E8-6E1199788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56" y="1327635"/>
            <a:ext cx="7392632" cy="474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9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8A44C93-F1C5-6B4D-9BCE-7DA0D6F1D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200" dirty="0"/>
              <a:t>Class Diagram(</a:t>
            </a:r>
            <a:r>
              <a:rPr kumimoji="1" lang="en-US" altLang="ko-KR" sz="3200" dirty="0" err="1"/>
              <a:t>board_photo</a:t>
            </a:r>
            <a:r>
              <a:rPr kumimoji="1" lang="en-US" altLang="ko-KR" sz="3200" dirty="0"/>
              <a:t>)</a:t>
            </a:r>
            <a:endParaRPr kumimoji="1" lang="ko-KR" altLang="en-US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A67FD4C-5385-A145-AD61-0C7F7DE42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0" y="1417638"/>
            <a:ext cx="7284436" cy="482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8A44C93-F1C5-6B4D-9BCE-7DA0D6F1D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200" dirty="0"/>
              <a:t>Class Diagram(chat &amp; </a:t>
            </a:r>
            <a:r>
              <a:rPr kumimoji="1" lang="en-US" altLang="ko-KR" sz="3200" dirty="0" err="1"/>
              <a:t>todolist</a:t>
            </a:r>
            <a:r>
              <a:rPr kumimoji="1" lang="en-US" altLang="ko-KR" sz="3200" dirty="0"/>
              <a:t>)</a:t>
            </a:r>
            <a:endParaRPr kumimoji="1" lang="ko-KR" altLang="en-US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AF2E56B-55FD-FC46-B087-1002F7DEE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80" y="1641764"/>
            <a:ext cx="3367744" cy="44143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B9463CF-0628-9041-A924-8F27D81AC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212" y="1559557"/>
            <a:ext cx="3729608" cy="449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98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8A44C93-F1C5-6B4D-9BCE-7DA0D6F1D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200" dirty="0"/>
              <a:t>Class Diagram(reply)</a:t>
            </a:r>
            <a:endParaRPr kumimoji="1" lang="ko-KR" altLang="en-US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F005A39-974E-264D-9155-840035488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72" y="1417638"/>
            <a:ext cx="7456907" cy="462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0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8A44C93-F1C5-6B4D-9BCE-7DA0D6F1D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200" dirty="0"/>
              <a:t>Class Diagram(write &amp; member)</a:t>
            </a:r>
            <a:endParaRPr kumimoji="1" lang="ko-KR" altLang="en-US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7A831C0-853B-E741-89DF-61952935C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96" y="1865689"/>
            <a:ext cx="4165654" cy="42051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0978B3FD-4B5C-444A-A6AF-C907977B4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386" y="1788280"/>
            <a:ext cx="4197350" cy="435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53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8A44C93-F1C5-6B4D-9BCE-7DA0D6F1D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600" dirty="0"/>
              <a:t>기능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225" y="1947540"/>
            <a:ext cx="1356900" cy="1356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510" y="2032844"/>
            <a:ext cx="1219797" cy="12197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603" y="2032844"/>
            <a:ext cx="1102629" cy="11026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679" y="4447098"/>
            <a:ext cx="962766" cy="96276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162" y="4369487"/>
            <a:ext cx="1040377" cy="104037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603" y="4308756"/>
            <a:ext cx="1194426" cy="119442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19" y="4316121"/>
            <a:ext cx="1187061" cy="118706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03" y="1926634"/>
            <a:ext cx="1349922" cy="134992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10454" y="3540646"/>
            <a:ext cx="153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회원가입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43146" y="3523062"/>
            <a:ext cx="153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로그인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01158" y="3523062"/>
            <a:ext cx="153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마이페이지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47309" y="3540646"/>
            <a:ext cx="153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To do list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5019" y="5621896"/>
            <a:ext cx="153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채팅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29889" y="5607164"/>
            <a:ext cx="153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글 게시판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01158" y="5621896"/>
            <a:ext cx="153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사진 게시판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72427" y="5627813"/>
            <a:ext cx="153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근무 위치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161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팀 소개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개발환경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기획의도 및 일정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Use Case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ERD &amp; Diagram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기능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시연</a:t>
            </a:r>
            <a:endParaRPr lang="en-US" altLang="ko-KR" sz="1600" b="1" spc="-5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Lessons learned &amp; </a:t>
            </a:r>
            <a:r>
              <a:rPr lang="ko-KR" altLang="en-US" sz="1600" b="1" spc="-5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교육 소감</a:t>
            </a:r>
            <a:endParaRPr lang="en-US" altLang="ko-KR" sz="1600" b="1" spc="-5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개인별 </a:t>
            </a:r>
            <a:r>
              <a:rPr lang="en-US" altLang="ko-KR" sz="1600" b="1" spc="-5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2018</a:t>
            </a:r>
            <a:r>
              <a:rPr lang="ko-KR" altLang="en-US" sz="1600" b="1" spc="-5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계획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4499"/>
            <a:ext cx="2792123" cy="5015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64474" y="3131246"/>
            <a:ext cx="2794362" cy="4995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364474" y="3557112"/>
            <a:ext cx="2794362" cy="4995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698680"/>
            <a:ext cx="2794362" cy="67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66713" y="1852003"/>
            <a:ext cx="2792123" cy="333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>
            <a:normAutofit/>
          </a:bodyPr>
          <a:lstStyle/>
          <a:p>
            <a:pPr algn="l"/>
            <a:r>
              <a:rPr lang="ko-KR" altLang="en-US" b="1" dirty="0">
                <a:solidFill>
                  <a:srgbClr val="1D314E"/>
                </a:solidFill>
              </a:rPr>
              <a:t>목차</a:t>
            </a:r>
          </a:p>
        </p:txBody>
      </p:sp>
      <p:cxnSp>
        <p:nvCxnSpPr>
          <p:cNvPr id="10" name="직선 연결선 27"/>
          <p:cNvCxnSpPr/>
          <p:nvPr/>
        </p:nvCxnSpPr>
        <p:spPr>
          <a:xfrm>
            <a:off x="361472" y="3981293"/>
            <a:ext cx="2797364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27">
            <a:extLst>
              <a:ext uri="{FF2B5EF4-FFF2-40B4-BE49-F238E27FC236}">
                <a16:creationId xmlns:a16="http://schemas.microsoft.com/office/drawing/2014/main" xmlns="" id="{D8725A85-0E92-AF43-B2AC-BBD18BE050F9}"/>
              </a:ext>
            </a:extLst>
          </p:cNvPr>
          <p:cNvCxnSpPr/>
          <p:nvPr/>
        </p:nvCxnSpPr>
        <p:spPr>
          <a:xfrm>
            <a:off x="361472" y="4405474"/>
            <a:ext cx="2797364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27">
            <a:extLst>
              <a:ext uri="{FF2B5EF4-FFF2-40B4-BE49-F238E27FC236}">
                <a16:creationId xmlns:a16="http://schemas.microsoft.com/office/drawing/2014/main" xmlns="" id="{B8CC6163-F579-AC48-A2D1-2F473FFB3BA6}"/>
              </a:ext>
            </a:extLst>
          </p:cNvPr>
          <p:cNvCxnSpPr/>
          <p:nvPr/>
        </p:nvCxnSpPr>
        <p:spPr>
          <a:xfrm>
            <a:off x="361472" y="4829655"/>
            <a:ext cx="2797364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27">
            <a:extLst>
              <a:ext uri="{FF2B5EF4-FFF2-40B4-BE49-F238E27FC236}">
                <a16:creationId xmlns:a16="http://schemas.microsoft.com/office/drawing/2014/main" xmlns="" id="{B8CC6163-F579-AC48-A2D1-2F473FFB3BA6}"/>
              </a:ext>
            </a:extLst>
          </p:cNvPr>
          <p:cNvCxnSpPr/>
          <p:nvPr/>
        </p:nvCxnSpPr>
        <p:spPr>
          <a:xfrm>
            <a:off x="377749" y="5260536"/>
            <a:ext cx="278108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27">
            <a:extLst>
              <a:ext uri="{FF2B5EF4-FFF2-40B4-BE49-F238E27FC236}">
                <a16:creationId xmlns:a16="http://schemas.microsoft.com/office/drawing/2014/main" xmlns="" id="{B8CC6163-F579-AC48-A2D1-2F473FFB3BA6}"/>
              </a:ext>
            </a:extLst>
          </p:cNvPr>
          <p:cNvCxnSpPr/>
          <p:nvPr/>
        </p:nvCxnSpPr>
        <p:spPr>
          <a:xfrm>
            <a:off x="361472" y="5691417"/>
            <a:ext cx="2797364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8A44C93-F1C5-6B4D-9BCE-7DA0D6F1D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600" smtClean="0"/>
              <a:t>회원가입 </a:t>
            </a:r>
            <a:r>
              <a:rPr kumimoji="1" lang="en-US" altLang="ko-KR" sz="3600" smtClean="0"/>
              <a:t>&amp; </a:t>
            </a:r>
            <a:r>
              <a:rPr kumimoji="1" lang="ko-KR" altLang="en-US" sz="3600" smtClean="0"/>
              <a:t>로그인</a:t>
            </a:r>
            <a:endParaRPr kumimoji="1" lang="ko-KR" alt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368299" y="1659891"/>
            <a:ext cx="163714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- 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모달 창 이용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8297" y="2409975"/>
            <a:ext cx="59182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- 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아이디 중복 검사 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: </a:t>
            </a:r>
            <a:r>
              <a:rPr lang="en-US" altLang="ko-KR" smtClean="0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ajax</a:t>
            </a:r>
            <a:r>
              <a:rPr lang="ko-KR" altLang="en-US" smtClean="0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를 이용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한 </a:t>
            </a:r>
            <a:r>
              <a:rPr lang="ko-KR" altLang="en-US" smtClean="0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실시간 아이디 중복 체크</a:t>
            </a:r>
            <a:endParaRPr lang="ko-KR" altLang="en-US">
              <a:solidFill>
                <a:srgbClr val="002060"/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5987" y="3252395"/>
            <a:ext cx="56064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- 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비밀번호 확인 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:</a:t>
            </a:r>
            <a:r>
              <a:rPr lang="en-US" altLang="ko-KR" smtClean="0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jQuery</a:t>
            </a:r>
            <a:r>
              <a:rPr lang="ko-KR" altLang="en-US" smtClean="0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를 이용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한 비밀번호 일치 확인 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8297" y="4094815"/>
            <a:ext cx="28009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- 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다음 주소 검색 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API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5987" y="4937235"/>
            <a:ext cx="28009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- 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파일 업로드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693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20034"/>
          <a:stretch/>
        </p:blipFill>
        <p:spPr>
          <a:xfrm>
            <a:off x="276425" y="942536"/>
            <a:ext cx="4310007" cy="3715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9082" y="4946180"/>
            <a:ext cx="839470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아이디 이메일 형식 확인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: 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&lt;</a:t>
            </a:r>
            <a:r>
              <a:rPr lang="en-US" altLang="ko-KR" smtClean="0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input type</a:t>
            </a:r>
            <a:r>
              <a:rPr lang="en-US" altLang="ko-KR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=</a:t>
            </a:r>
            <a:r>
              <a:rPr lang="ko-KR" altLang="en-US" smtClean="0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</a:t>
            </a:r>
            <a:r>
              <a:rPr lang="en-US" altLang="ko-KR" smtClean="0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“email”&gt;</a:t>
            </a:r>
            <a:r>
              <a:rPr lang="ko-KR" altLang="en-US" smtClean="0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을 지정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.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</a:t>
            </a:r>
            <a:endParaRPr lang="en-US" altLang="ko-KR" smtClean="0">
              <a:solidFill>
                <a:schemeClr val="tx1">
                  <a:lumMod val="65000"/>
                  <a:lumOff val="3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mtClean="0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서버쪽까지 오지 않고도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이메일 형식으로 </a:t>
            </a:r>
            <a:r>
              <a:rPr lang="ko-KR" altLang="en-US" smtClean="0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아이디 형식을 제한</a:t>
            </a:r>
            <a:r>
              <a:rPr lang="en-US" altLang="ko-KR" smtClean="0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.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2691" y="2587337"/>
            <a:ext cx="4513741" cy="5715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chemeClr val="tx1"/>
                </a:solidFill>
              </a:ln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458" y="3500716"/>
            <a:ext cx="5648325" cy="1466850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3616581" y="3849427"/>
            <a:ext cx="1939702" cy="37402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30635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8A44C93-F1C5-6B4D-9BCE-7DA0D6F1D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600" smtClean="0"/>
              <a:t>마이페이지</a:t>
            </a:r>
            <a:endParaRPr kumimoji="1" lang="ko-KR" alt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254000" y="1670514"/>
            <a:ext cx="4411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- 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모달 창 이용 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:  </a:t>
            </a:r>
            <a:r>
              <a:rPr lang="en-US" altLang="ko-KR" smtClean="0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ajax</a:t>
            </a:r>
            <a:r>
              <a:rPr lang="ko-KR" altLang="en-US" smtClean="0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를 이용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하여 </a:t>
            </a:r>
            <a:endParaRPr lang="en-US" altLang="ko-KR" smtClean="0">
              <a:solidFill>
                <a:schemeClr val="tx1">
                  <a:lumMod val="65000"/>
                  <a:lumOff val="3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                           비동기 통신으로 </a:t>
            </a:r>
            <a:endParaRPr lang="en-US" altLang="ko-KR" smtClean="0">
              <a:solidFill>
                <a:schemeClr val="tx1">
                  <a:lumMod val="65000"/>
                  <a:lumOff val="3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                           </a:t>
            </a:r>
            <a:r>
              <a:rPr lang="ko-KR" altLang="en-US" smtClean="0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서버에서 회원 정보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를 가져옴 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4000" y="2930238"/>
            <a:ext cx="186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- 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비밀번호 변경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30"/>
          <a:stretch/>
        </p:blipFill>
        <p:spPr>
          <a:xfrm>
            <a:off x="4565650" y="658679"/>
            <a:ext cx="3687380" cy="546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26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8A44C93-F1C5-6B4D-9BCE-7DA0D6F1D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smtClean="0"/>
              <a:t>To do list</a:t>
            </a:r>
            <a:endParaRPr kumimoji="1" lang="ko-KR" alt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636733" y="4161856"/>
            <a:ext cx="303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- 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목표 추가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/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완료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/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삭제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1589597"/>
            <a:ext cx="71151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05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8A44C93-F1C5-6B4D-9BCE-7DA0D6F1D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smtClean="0"/>
              <a:t>To do list</a:t>
            </a:r>
            <a:endParaRPr kumimoji="1" lang="ko-KR" altLang="en-US" sz="3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899" y="1761556"/>
            <a:ext cx="4467225" cy="23050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3454" y="4410524"/>
            <a:ext cx="827954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- 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목표 달성률 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: 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모든 페이지의 마이페이지에 달성률에 대한 데이터를 가져오기 위해 </a:t>
            </a:r>
            <a:r>
              <a:rPr lang="en-US" altLang="ko-KR" smtClean="0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LoggerInterceptor </a:t>
            </a:r>
            <a:r>
              <a:rPr lang="ko-KR" altLang="en-US" smtClean="0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내에서 </a:t>
            </a:r>
            <a:r>
              <a:rPr lang="en-US" altLang="ko-KR" smtClean="0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*.do</a:t>
            </a:r>
            <a:r>
              <a:rPr lang="ko-KR" altLang="en-US" smtClean="0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로 들어오는 </a:t>
            </a:r>
            <a:r>
              <a:rPr lang="en-US" altLang="ko-KR" smtClean="0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uri</a:t>
            </a:r>
            <a:r>
              <a:rPr lang="ko-KR" altLang="en-US" smtClean="0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에 대해 달성률 데이터를 모두 보냄 </a:t>
            </a:r>
            <a:endParaRPr lang="ko-KR" altLang="en-US">
              <a:solidFill>
                <a:srgbClr val="002060"/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59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8A44C93-F1C5-6B4D-9BCE-7DA0D6F1D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600" smtClean="0"/>
              <a:t>채팅</a:t>
            </a:r>
            <a:endParaRPr kumimoji="1" lang="ko-KR" altLang="en-US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514628" y="1597839"/>
            <a:ext cx="824837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접속자 확인 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: </a:t>
            </a:r>
            <a:r>
              <a:rPr lang="en-US" altLang="ko-KR" smtClean="0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websocket</a:t>
            </a:r>
            <a:r>
              <a:rPr lang="ko-KR" altLang="en-US" smtClean="0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에 접속  </a:t>
            </a:r>
            <a:r>
              <a:rPr lang="en-US" altLang="ko-KR" smtClean="0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-&gt;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</a:t>
            </a:r>
            <a:r>
              <a:rPr lang="en-US" altLang="ko-KR" smtClean="0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                         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모든 사용자들에게 일괄적으로 메시지를 보냄 </a:t>
            </a:r>
            <a:endParaRPr lang="en-US" altLang="ko-KR" smtClean="0">
              <a:solidFill>
                <a:schemeClr val="tx1">
                  <a:lumMod val="65000"/>
                  <a:lumOff val="3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                         </a:t>
            </a:r>
            <a:r>
              <a:rPr lang="ko-KR" altLang="en-US" smtClean="0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누가 접속 했는지를 인지 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할 수 있음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4628" y="3211641"/>
            <a:ext cx="843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실시간 채팅 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: </a:t>
            </a:r>
            <a:r>
              <a:rPr lang="en-US" altLang="ko-KR" smtClean="0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websocket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을 통해 사용자가 메시지를 보냄  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-&gt; </a:t>
            </a:r>
          </a:p>
          <a:p>
            <a:pPr>
              <a:lnSpc>
                <a:spcPct val="150000"/>
              </a:lnSpc>
            </a:pPr>
            <a:r>
              <a:rPr lang="ko-KR" altLang="en-US" smtClean="0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                          서버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에서 보낸 자신을 제외한 모든 사람에게 메시지를 전송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4628" y="4534636"/>
            <a:ext cx="8248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채팅 불러오기 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: </a:t>
            </a:r>
            <a:r>
              <a:rPr lang="ko-KR" altLang="en-US" smtClean="0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모든 채팅 메시지를 </a:t>
            </a:r>
            <a:r>
              <a:rPr lang="en-US" altLang="ko-KR" smtClean="0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DB</a:t>
            </a:r>
            <a:r>
              <a:rPr lang="ko-KR" altLang="en-US" smtClean="0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에 저장</a:t>
            </a:r>
            <a:r>
              <a:rPr lang="en-US" altLang="ko-KR" smtClean="0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                             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이전에 나눴던 대화 내용 불러옴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.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073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8A44C93-F1C5-6B4D-9BCE-7DA0D6F1D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600" smtClean="0"/>
              <a:t>채팅</a:t>
            </a:r>
            <a:endParaRPr kumimoji="1" lang="ko-KR" alt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368300" y="4895601"/>
            <a:ext cx="82483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챗봇 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: 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간단한 </a:t>
            </a:r>
            <a:r>
              <a:rPr lang="ko-KR" altLang="en-US" smtClean="0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챗봇 기능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EX) 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오늘 날씨를 알고 싶다면 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“</a:t>
            </a:r>
            <a:r>
              <a:rPr lang="ko-KR" altLang="en-US" smtClean="0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오늘 날씨 좀 알려줘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＂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라는 메시지를 보냄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-&gt;</a:t>
            </a:r>
          </a:p>
          <a:p>
            <a:pPr>
              <a:lnSpc>
                <a:spcPct val="150000"/>
              </a:lnSpc>
            </a:pP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서버에서 오늘 날씨에 대한 정보를 </a:t>
            </a:r>
            <a:r>
              <a:rPr lang="ko-KR" altLang="en-US" smtClean="0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네이버에서 크롤링</a:t>
            </a:r>
            <a:r>
              <a:rPr lang="en-US" altLang="ko-KR" smtClean="0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(Jsoup) 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-&gt;</a:t>
            </a:r>
          </a:p>
          <a:p>
            <a:pPr>
              <a:lnSpc>
                <a:spcPct val="150000"/>
              </a:lnSpc>
            </a:pP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질문한 사용자에게 </a:t>
            </a:r>
            <a:r>
              <a:rPr lang="ko-KR" altLang="en-US" smtClean="0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오늘의 날씨를 알려줌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. 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009" y="598329"/>
            <a:ext cx="4357255" cy="468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6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8A44C93-F1C5-6B4D-9BCE-7DA0D6F1D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600" smtClean="0"/>
              <a:t>글 </a:t>
            </a:r>
            <a:r>
              <a:rPr kumimoji="1" lang="en-US" altLang="ko-KR" sz="3600" smtClean="0"/>
              <a:t>&amp; </a:t>
            </a:r>
            <a:r>
              <a:rPr kumimoji="1" lang="ko-KR" altLang="en-US" sz="3600" smtClean="0"/>
              <a:t>사진 게시판</a:t>
            </a:r>
            <a:endParaRPr kumimoji="1" lang="ko-KR" altLang="en-US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368300" y="1726367"/>
            <a:ext cx="2246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- 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게시글 목록 보기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300" y="2245303"/>
            <a:ext cx="25220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게시판 페이징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: </a:t>
            </a:r>
          </a:p>
          <a:p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   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PhotoPager.java</a:t>
            </a:r>
          </a:p>
          <a:p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    WritePager.java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    클래스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추가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endParaRPr lang="en-US" altLang="ko-KR" smtClean="0">
              <a:solidFill>
                <a:schemeClr val="tx1">
                  <a:lumMod val="65000"/>
                  <a:lumOff val="3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619" y="1373304"/>
            <a:ext cx="5704608" cy="489221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5476011" y="5851558"/>
            <a:ext cx="1735281" cy="45859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93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5897" y="4804262"/>
            <a:ext cx="570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- 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게시글 상세 보기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5897" y="5312702"/>
            <a:ext cx="8547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- 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등록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/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수정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/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삭제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:  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로그인 한 사람의 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name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과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글 작성자 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name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비교하여 수정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/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삭제 활성화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6081" y="5821142"/>
            <a:ext cx="828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- 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파일 업로드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/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수정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: Maven Depandency,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CommonsMultipartResolver 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객체 추가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537" y="1022784"/>
            <a:ext cx="62960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9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208" y="2865017"/>
            <a:ext cx="839470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댓글 등록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/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수정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/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삭제 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: </a:t>
            </a:r>
            <a:r>
              <a:rPr lang="ko-KR" altLang="en-US" smtClean="0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댓글의 </a:t>
            </a:r>
            <a:r>
              <a:rPr lang="en-US" altLang="ko-KR" smtClean="0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Xss </a:t>
            </a:r>
            <a:r>
              <a:rPr lang="ko-KR" altLang="en-US" smtClean="0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공격 방지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를 위하여 </a:t>
            </a:r>
            <a:r>
              <a:rPr lang="ko-KR" altLang="en-US" smtClean="0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스크립트 코드가 들어왔을 시에 </a:t>
            </a:r>
            <a:r>
              <a:rPr lang="en-US" altLang="ko-KR" smtClean="0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“</a:t>
            </a:r>
            <a:r>
              <a:rPr lang="ko-KR" altLang="en-US" smtClean="0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비정상적인 댓글입니다</a:t>
            </a:r>
            <a:r>
              <a:rPr lang="en-US" altLang="ko-KR" smtClean="0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.”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라는 내용으로 자동으로 변환 해 주는 기능을 넣었음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    AOP</a:t>
            </a:r>
            <a:r>
              <a:rPr lang="ko-KR" altLang="en-US" smtClean="0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를 이용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하여 이 기능에 대한 코드를 다른 </a:t>
            </a:r>
            <a:r>
              <a:rPr lang="ko-KR" altLang="en-US" smtClean="0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클래스로 분리하여 구현 하였음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.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025" y="798305"/>
            <a:ext cx="5953125" cy="2000250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2036620" y="2014757"/>
            <a:ext cx="2130134" cy="45859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8690" y="4371273"/>
            <a:ext cx="83947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조회수 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: index 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페이지에서 </a:t>
            </a:r>
            <a:r>
              <a:rPr lang="ko-KR" altLang="en-US" smtClean="0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인기순</a:t>
            </a:r>
            <a:r>
              <a:rPr lang="en-US" altLang="ko-KR" smtClean="0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(</a:t>
            </a:r>
            <a:r>
              <a:rPr lang="ko-KR" altLang="en-US" smtClean="0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조회수 기준</a:t>
            </a:r>
            <a:r>
              <a:rPr lang="en-US" altLang="ko-KR" smtClean="0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)</a:t>
            </a:r>
            <a:r>
              <a:rPr lang="ko-KR" altLang="en-US" smtClean="0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으로 </a:t>
            </a:r>
            <a:r>
              <a:rPr lang="en-US" altLang="ko-KR" smtClean="0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6</a:t>
            </a:r>
            <a:r>
              <a:rPr lang="ko-KR" altLang="en-US" smtClean="0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개의 게시물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들을 띄워줌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-&gt;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                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게시물의 </a:t>
            </a:r>
            <a:r>
              <a:rPr lang="ko-KR" altLang="en-US" smtClean="0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조회수 중복 증가 방지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                </a:t>
            </a:r>
            <a:r>
              <a:rPr lang="en-US" altLang="ko-KR" smtClean="0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Cookie </a:t>
            </a:r>
            <a:r>
              <a:rPr lang="ko-KR" altLang="en-US" smtClean="0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이용 </a:t>
            </a:r>
            <a:r>
              <a:rPr lang="en-US" altLang="ko-KR" smtClean="0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-&gt;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모든 사용자의 게시물 조회 수 한 번만 증가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                 (Cookie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Key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에는 </a:t>
            </a:r>
            <a:r>
              <a:rPr lang="en-US" altLang="ko-KR" smtClean="0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URLEncoder/Decoder</a:t>
            </a:r>
            <a:r>
              <a:rPr lang="ko-KR" altLang="en-US" smtClean="0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를 이용하여 </a:t>
            </a:r>
            <a:r>
              <a:rPr lang="en-US" altLang="ko-KR" smtClean="0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key</a:t>
            </a:r>
            <a:r>
              <a:rPr lang="ko-KR" altLang="en-US" smtClean="0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값을 저장 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하였음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.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510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xmlns="" id="{E62E2E8C-2B6C-1E41-84FA-AF7AA9026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600" dirty="0"/>
              <a:t>팀 소개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70B0B13D-45C6-144B-A0FB-A69DD4318CC4}"/>
              </a:ext>
            </a:extLst>
          </p:cNvPr>
          <p:cNvSpPr/>
          <p:nvPr/>
        </p:nvSpPr>
        <p:spPr>
          <a:xfrm>
            <a:off x="553448" y="4365924"/>
            <a:ext cx="1419727" cy="1335506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3175" cap="flat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D6285525-7A0D-A84E-9FBE-C52E220E7178}"/>
              </a:ext>
            </a:extLst>
          </p:cNvPr>
          <p:cNvSpPr/>
          <p:nvPr/>
        </p:nvSpPr>
        <p:spPr>
          <a:xfrm>
            <a:off x="553448" y="1985401"/>
            <a:ext cx="1419727" cy="1335506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3175" cap="flat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1A3699E7-6F9F-5F42-BF8E-0BC9B0C1E031}"/>
              </a:ext>
            </a:extLst>
          </p:cNvPr>
          <p:cNvSpPr/>
          <p:nvPr/>
        </p:nvSpPr>
        <p:spPr>
          <a:xfrm>
            <a:off x="4846048" y="1985401"/>
            <a:ext cx="1419727" cy="1335506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3175" cap="flat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12533ECF-DF37-AC40-AEB0-0AF35F5EE4D8}"/>
              </a:ext>
            </a:extLst>
          </p:cNvPr>
          <p:cNvSpPr/>
          <p:nvPr/>
        </p:nvSpPr>
        <p:spPr>
          <a:xfrm>
            <a:off x="4846047" y="4365924"/>
            <a:ext cx="1419727" cy="1335506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3175" cap="flat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xmlns="" id="{D887E583-7FD9-C14E-A116-C9A7641393E9}"/>
              </a:ext>
            </a:extLst>
          </p:cNvPr>
          <p:cNvSpPr txBox="1"/>
          <p:nvPr/>
        </p:nvSpPr>
        <p:spPr>
          <a:xfrm>
            <a:off x="2056412" y="2302674"/>
            <a:ext cx="2246648" cy="700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이름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윤여성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조장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역할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개발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총괄</a:t>
            </a: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xmlns="" id="{5ADD4EA1-E788-EE42-893F-3843B2714248}"/>
              </a:ext>
            </a:extLst>
          </p:cNvPr>
          <p:cNvSpPr txBox="1"/>
          <p:nvPr/>
        </p:nvSpPr>
        <p:spPr>
          <a:xfrm>
            <a:off x="2208812" y="4683197"/>
            <a:ext cx="2246648" cy="700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이름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임광빈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역할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개발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DB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xmlns="" id="{3278048B-2F1A-4C4A-B454-2735342CE5CF}"/>
              </a:ext>
            </a:extLst>
          </p:cNvPr>
          <p:cNvSpPr txBox="1"/>
          <p:nvPr/>
        </p:nvSpPr>
        <p:spPr>
          <a:xfrm>
            <a:off x="6516352" y="4683197"/>
            <a:ext cx="2246648" cy="700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이름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신선아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역할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개발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디자인</a:t>
            </a: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xmlns="" id="{42299BD0-6359-2B4F-8CB1-61DE38433E2E}"/>
              </a:ext>
            </a:extLst>
          </p:cNvPr>
          <p:cNvSpPr txBox="1"/>
          <p:nvPr/>
        </p:nvSpPr>
        <p:spPr>
          <a:xfrm>
            <a:off x="6352299" y="2302674"/>
            <a:ext cx="2246648" cy="700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이름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최봉근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역할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Server,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</a:t>
            </a:r>
          </a:p>
        </p:txBody>
      </p:sp>
    </p:spTree>
    <p:extLst>
      <p:ext uri="{BB962C8B-B14F-4D97-AF65-F5344CB8AC3E}">
        <p14:creationId xmlns:p14="http://schemas.microsoft.com/office/powerpoint/2010/main" val="37849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26027" y="6320393"/>
            <a:ext cx="495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다음 지도 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API 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사용을 위한 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설정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xmlns="" id="{28A44C93-F1C5-6B4D-9BCE-7DA0D6F1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0396" y="636805"/>
            <a:ext cx="3185303" cy="846138"/>
          </a:xfrm>
        </p:spPr>
        <p:txBody>
          <a:bodyPr>
            <a:normAutofit/>
          </a:bodyPr>
          <a:lstStyle/>
          <a:p>
            <a:r>
              <a:rPr kumimoji="1" lang="ko-KR" altLang="en-US" sz="3600" smtClean="0"/>
              <a:t>다음 지도 </a:t>
            </a:r>
            <a:r>
              <a:rPr kumimoji="1" lang="en-US" altLang="ko-KR" sz="3600" smtClean="0"/>
              <a:t>API</a:t>
            </a:r>
            <a:endParaRPr kumimoji="1" lang="ko-KR" altLang="en-US" sz="3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4" y="1371602"/>
            <a:ext cx="6858480" cy="472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7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9"/>
          <a:stretch/>
        </p:blipFill>
        <p:spPr>
          <a:xfrm>
            <a:off x="163068" y="367144"/>
            <a:ext cx="5943600" cy="60748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870864" y="5496335"/>
            <a:ext cx="3224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같은 주소 중복 방지를 위한 코드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174173" y="5195454"/>
            <a:ext cx="4769427" cy="134042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63068" y="749672"/>
            <a:ext cx="4932495" cy="310202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74173" y="3328514"/>
            <a:ext cx="4592783" cy="1056449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766956" y="3888920"/>
            <a:ext cx="2582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등록된 주소 마커로 표시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xmlns="" id="{28A44C93-F1C5-6B4D-9BCE-7DA0D6F1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0396" y="636805"/>
            <a:ext cx="3185303" cy="846138"/>
          </a:xfrm>
        </p:spPr>
        <p:txBody>
          <a:bodyPr>
            <a:normAutofit/>
          </a:bodyPr>
          <a:lstStyle/>
          <a:p>
            <a:r>
              <a:rPr kumimoji="1" lang="ko-KR" altLang="en-US" sz="3600" smtClean="0"/>
              <a:t>다음 지도 </a:t>
            </a:r>
            <a:r>
              <a:rPr kumimoji="1" lang="en-US" altLang="ko-KR" sz="3600" smtClean="0"/>
              <a:t>API</a:t>
            </a:r>
            <a:endParaRPr kumimoji="1"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4568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8A44C93-F1C5-6B4D-9BCE-7DA0D6F1D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smtClean="0"/>
              <a:t>AWS </a:t>
            </a:r>
            <a:endParaRPr kumimoji="1" lang="ko-KR" altLang="en-US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004" y="1905508"/>
            <a:ext cx="3823469" cy="13655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18" b="34968"/>
          <a:stretch/>
        </p:blipFill>
        <p:spPr>
          <a:xfrm>
            <a:off x="504694" y="1952989"/>
            <a:ext cx="3354543" cy="10829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691" y="1346698"/>
            <a:ext cx="2378076" cy="5759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2" t="28333" r="6566" b="27879"/>
          <a:stretch/>
        </p:blipFill>
        <p:spPr>
          <a:xfrm>
            <a:off x="857014" y="4754305"/>
            <a:ext cx="2788381" cy="1159485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1978316" y="3000093"/>
            <a:ext cx="11253" cy="1507565"/>
          </a:xfrm>
          <a:prstGeom prst="straightConnector1">
            <a:avLst/>
          </a:prstGeom>
          <a:ln w="57150">
            <a:solidFill>
              <a:srgbClr val="5DAA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2603263" y="2958924"/>
            <a:ext cx="0" cy="1561121"/>
          </a:xfrm>
          <a:prstGeom prst="straightConnector1">
            <a:avLst/>
          </a:prstGeom>
          <a:ln w="57150">
            <a:solidFill>
              <a:srgbClr val="5DAA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915" y="4924780"/>
            <a:ext cx="2785628" cy="735406"/>
          </a:xfrm>
          <a:prstGeom prst="rect">
            <a:avLst/>
          </a:prstGeom>
        </p:spPr>
      </p:pic>
      <p:cxnSp>
        <p:nvCxnSpPr>
          <p:cNvPr id="22" name="직선 화살표 연결선 21"/>
          <p:cNvCxnSpPr/>
          <p:nvPr/>
        </p:nvCxnSpPr>
        <p:spPr>
          <a:xfrm flipH="1" flipV="1">
            <a:off x="3916518" y="2536051"/>
            <a:ext cx="1624621" cy="8886"/>
          </a:xfrm>
          <a:prstGeom prst="straightConnector1">
            <a:avLst/>
          </a:prstGeom>
          <a:ln w="57150">
            <a:solidFill>
              <a:srgbClr val="5DAA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39449" y="4555448"/>
            <a:ext cx="230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rnbjjo.com 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접속</a:t>
            </a:r>
            <a:endParaRPr lang="en-US" altLang="ko-KR" smtClean="0">
              <a:solidFill>
                <a:schemeClr val="tx1">
                  <a:lumMod val="65000"/>
                  <a:lumOff val="3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78944" y="3074403"/>
            <a:ext cx="258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2. 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할당 된 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ip 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주소 요청</a:t>
            </a:r>
            <a:endParaRPr lang="en-US" altLang="ko-KR" smtClean="0">
              <a:solidFill>
                <a:schemeClr val="tx1">
                  <a:lumMod val="65000"/>
                  <a:lumOff val="3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89365" y="1905508"/>
            <a:ext cx="258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3. 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저장 된 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DB 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불러오기</a:t>
            </a:r>
            <a:endParaRPr lang="en-US" altLang="ko-KR" smtClean="0">
              <a:solidFill>
                <a:schemeClr val="tx1">
                  <a:lumMod val="65000"/>
                  <a:lumOff val="3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3259" y="3989132"/>
            <a:ext cx="182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4. 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사이트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접속</a:t>
            </a:r>
            <a:endParaRPr lang="en-US" altLang="ko-KR" smtClean="0">
              <a:solidFill>
                <a:schemeClr val="tx1">
                  <a:lumMod val="65000"/>
                  <a:lumOff val="3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3677161" y="5611277"/>
            <a:ext cx="1682134" cy="0"/>
          </a:xfrm>
          <a:prstGeom prst="straightConnector1">
            <a:avLst/>
          </a:prstGeom>
          <a:ln w="57150">
            <a:solidFill>
              <a:srgbClr val="5DAA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677161" y="5877440"/>
            <a:ext cx="230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5. 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페이지 반환</a:t>
            </a:r>
            <a:endParaRPr lang="en-US" altLang="ko-KR" smtClean="0">
              <a:solidFill>
                <a:schemeClr val="tx1">
                  <a:lumMod val="65000"/>
                  <a:lumOff val="3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 flipH="1">
            <a:off x="3540559" y="5209356"/>
            <a:ext cx="1746267" cy="0"/>
          </a:xfrm>
          <a:prstGeom prst="straightConnector1">
            <a:avLst/>
          </a:prstGeom>
          <a:ln w="57150">
            <a:solidFill>
              <a:srgbClr val="5DAA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2" r="21214" b="16586"/>
          <a:stretch/>
        </p:blipFill>
        <p:spPr>
          <a:xfrm>
            <a:off x="2039621" y="1529659"/>
            <a:ext cx="723051" cy="74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4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74" y="1613846"/>
            <a:ext cx="8801552" cy="4038808"/>
          </a:xfrm>
          <a:prstGeom prst="rect">
            <a:avLst/>
          </a:prstGeom>
        </p:spPr>
      </p:pic>
      <p:sp>
        <p:nvSpPr>
          <p:cNvPr id="24" name="제목 1">
            <a:extLst>
              <a:ext uri="{FF2B5EF4-FFF2-40B4-BE49-F238E27FC236}">
                <a16:creationId xmlns:a16="http://schemas.microsoft.com/office/drawing/2014/main" xmlns="" id="{28A44C93-F1C5-6B4D-9BCE-7DA0D6F1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/>
          <a:p>
            <a:r>
              <a:rPr kumimoji="1" lang="en-US" altLang="ko-KR" sz="3600" smtClean="0"/>
              <a:t>EC2 tomcat 80</a:t>
            </a:r>
            <a:r>
              <a:rPr kumimoji="1" lang="ko-KR" altLang="en-US" sz="3600" smtClean="0"/>
              <a:t>포트 사용</a:t>
            </a:r>
            <a:endParaRPr kumimoji="1"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444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8A44C93-F1C5-6B4D-9BCE-7DA0D6F1D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smtClean="0"/>
              <a:t>EC2 tomcat 80</a:t>
            </a:r>
            <a:r>
              <a:rPr kumimoji="1" lang="ko-KR" altLang="en-US" sz="3600" smtClean="0"/>
              <a:t>포트 사용</a:t>
            </a:r>
            <a:endParaRPr kumimoji="1" lang="ko-KR" altLang="en-US" sz="3600" dirty="0"/>
          </a:p>
        </p:txBody>
      </p:sp>
      <p:sp>
        <p:nvSpPr>
          <p:cNvPr id="20" name="TextBox 19"/>
          <p:cNvSpPr txBox="1"/>
          <p:nvPr/>
        </p:nvSpPr>
        <p:spPr>
          <a:xfrm>
            <a:off x="368300" y="1715009"/>
            <a:ext cx="82977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- tomcat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서버를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80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포트로 설정하더라도 </a:t>
            </a:r>
            <a:r>
              <a:rPr lang="ko-KR" altLang="en-US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외부에서는 </a:t>
            </a:r>
            <a:r>
              <a:rPr lang="en-US" altLang="ko-KR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80 </a:t>
            </a:r>
            <a:r>
              <a:rPr lang="ko-KR" altLang="en-US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포트로 접속할 수 </a:t>
            </a:r>
            <a:r>
              <a:rPr lang="ko-KR" altLang="en-US" smtClean="0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없음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- AWS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EC2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의 경우 </a:t>
            </a:r>
            <a:r>
              <a:rPr lang="ko-KR" altLang="en-US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유저 권한의 프로세스가 </a:t>
            </a:r>
            <a:r>
              <a:rPr lang="en-US" altLang="ko-KR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80 </a:t>
            </a:r>
            <a:r>
              <a:rPr lang="ko-KR" altLang="en-US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포트를 사용하는 것을 제한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하기 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때문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- 80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포트로 들어오는 패킷을 </a:t>
            </a:r>
            <a:r>
              <a:rPr lang="en-US" altLang="ko-KR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tomcat </a:t>
            </a:r>
            <a:r>
              <a:rPr lang="ko-KR" altLang="en-US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서버의 </a:t>
            </a:r>
            <a:r>
              <a:rPr lang="en-US" altLang="ko-KR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8080 </a:t>
            </a:r>
            <a:r>
              <a:rPr lang="ko-KR" altLang="en-US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포트로 리다이렉션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시켜주면 됨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.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mtClean="0">
              <a:solidFill>
                <a:schemeClr val="tx1">
                  <a:lumMod val="65000"/>
                  <a:lumOff val="3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리눅스 명령어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# iptables -t nat -I PREROUTING -p tcp —dport 80 -j REDIRECT —to-port 8080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#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service iptables save</a:t>
            </a:r>
            <a:endParaRPr lang="en-US" altLang="ko-KR" smtClean="0">
              <a:solidFill>
                <a:schemeClr val="tx1">
                  <a:lumMod val="65000"/>
                  <a:lumOff val="3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228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8A44C93-F1C5-6B4D-9BCE-7DA0D6F1D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600" dirty="0"/>
              <a:t>시연</a:t>
            </a:r>
          </a:p>
        </p:txBody>
      </p:sp>
      <p:pic>
        <p:nvPicPr>
          <p:cNvPr id="3" name="그림 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331" y="1288473"/>
            <a:ext cx="4093512" cy="470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27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8A44C93-F1C5-6B4D-9BCE-7DA0D6F1D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75000"/>
              </a:lnSpc>
            </a:pPr>
            <a:r>
              <a:rPr lang="en-US" altLang="ko-KR" sz="3600" spc="-50">
                <a:solidFill>
                  <a:schemeClr val="tx1">
                    <a:lumMod val="75000"/>
                    <a:lumOff val="25000"/>
                  </a:schemeClr>
                </a:solidFill>
              </a:rPr>
              <a:t>Lessons learned &amp; </a:t>
            </a:r>
            <a:r>
              <a:rPr lang="ko-KR" altLang="en-US" sz="3600" spc="-50">
                <a:solidFill>
                  <a:schemeClr val="tx1">
                    <a:lumMod val="75000"/>
                    <a:lumOff val="25000"/>
                  </a:schemeClr>
                </a:solidFill>
              </a:rPr>
              <a:t>교육 소감</a:t>
            </a:r>
            <a:endParaRPr lang="en-US" altLang="ko-KR" sz="3600" spc="-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8300" y="1573082"/>
            <a:ext cx="83947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윤여성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   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초심으로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돌아갈수 있는 시간이었고 중요한 것들을 되짚고 갈 수 있는 시간이었습니다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8300" y="2555415"/>
            <a:ext cx="7767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최봉근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배움의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깊이가 중요하다는 것을 다시 한번 생각하게 되었습니다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300" y="5067705"/>
            <a:ext cx="819380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임광빈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알고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있던 내용도 있었지만 메모리 관련 내용 등 좀 더 깊은 내용을 배울 수 있어서 많은 도움이 됐습니다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. 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8300" y="3599731"/>
            <a:ext cx="8394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신선아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 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기존에 알고 있던 지식을 다시 한 번 정리할 수 있었고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, 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부족한 부분과 새로운 지식을 얻을 수 있었습니다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   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14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8A44C93-F1C5-6B4D-9BCE-7DA0D6F1D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75000"/>
              </a:lnSpc>
            </a:pPr>
            <a:r>
              <a:rPr lang="ko-KR" altLang="en-US" sz="3600" spc="-50">
                <a:solidFill>
                  <a:schemeClr val="tx1">
                    <a:lumMod val="75000"/>
                    <a:lumOff val="25000"/>
                  </a:schemeClr>
                </a:solidFill>
              </a:rPr>
              <a:t>개인별 </a:t>
            </a:r>
            <a:r>
              <a:rPr lang="en-US" altLang="ko-KR" sz="3600" spc="-50">
                <a:solidFill>
                  <a:schemeClr val="tx1">
                    <a:lumMod val="75000"/>
                    <a:lumOff val="25000"/>
                  </a:schemeClr>
                </a:solidFill>
              </a:rPr>
              <a:t>2018</a:t>
            </a:r>
            <a:r>
              <a:rPr lang="ko-KR" altLang="en-US" sz="3600" spc="-50">
                <a:solidFill>
                  <a:schemeClr val="tx1">
                    <a:lumMod val="75000"/>
                    <a:lumOff val="25000"/>
                  </a:schemeClr>
                </a:solidFill>
              </a:rPr>
              <a:t>계획</a:t>
            </a:r>
            <a:endParaRPr lang="en-US" altLang="ko-KR" sz="3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8300" y="1686047"/>
            <a:ext cx="8394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윤여성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회사생활을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하면서 지금 진행하고 있는 공부 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이외에도 새로운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기술들을 많이 접하고 공부할 것입니다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.</a:t>
            </a:r>
            <a:endParaRPr lang="en-US" altLang="ko-KR" smtClean="0">
              <a:solidFill>
                <a:schemeClr val="tx1">
                  <a:lumMod val="65000"/>
                  <a:lumOff val="3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8299" y="3030526"/>
            <a:ext cx="83185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최봉근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인정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받는 개발자가 될 수 있도록 프로그래밍에 하는데 있어 필요한 기초적인 것들을 마스터 하고 싶습니다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0199" y="4368031"/>
            <a:ext cx="83947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임광빈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회사생활을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하면서 일단 자바를 좀 더 깊이 공부하면서 영어 공부도 병행해볼 생각입니다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.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0199" y="5566744"/>
            <a:ext cx="7258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신선아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: </a:t>
            </a:r>
          </a:p>
          <a:p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업무에 필요한 지식과 자격증 취득을 위한 공부를 할 계획입니다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.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646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5708B60-A669-8C41-B45D-1648E12BB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550021"/>
            <a:ext cx="8394700" cy="846138"/>
          </a:xfrm>
        </p:spPr>
        <p:txBody>
          <a:bodyPr>
            <a:normAutofit/>
          </a:bodyPr>
          <a:lstStyle/>
          <a:p>
            <a:r>
              <a:rPr kumimoji="1" lang="ko-KR" altLang="en-US" sz="3600" dirty="0"/>
              <a:t>개발 환경</a:t>
            </a:r>
          </a:p>
        </p:txBody>
      </p:sp>
      <p:sp>
        <p:nvSpPr>
          <p:cNvPr id="37" name="nppt_15039707868442077">
            <a:extLst>
              <a:ext uri="{FF2B5EF4-FFF2-40B4-BE49-F238E27FC236}">
                <a16:creationId xmlns:a16="http://schemas.microsoft.com/office/drawing/2014/main" xmlns="" id="{997B65AF-78A1-4943-882F-EA81AE9DB279}"/>
              </a:ext>
            </a:extLst>
          </p:cNvPr>
          <p:cNvSpPr/>
          <p:nvPr/>
        </p:nvSpPr>
        <p:spPr>
          <a:xfrm>
            <a:off x="3177328" y="1404732"/>
            <a:ext cx="76850" cy="5168735"/>
          </a:xfrm>
          <a:prstGeom prst="rect">
            <a:avLst/>
          </a:prstGeom>
          <a:solidFill>
            <a:srgbClr val="F2F2F2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>
              <a:lnSpc>
                <a:spcPct val="100000"/>
              </a:lnSpc>
              <a:buNone/>
            </a:pPr>
            <a:endParaRPr dirty="0"/>
          </a:p>
        </p:txBody>
      </p:sp>
      <p:pic>
        <p:nvPicPr>
          <p:cNvPr id="41" name="nppt_15039698230943792" descr="이미지">
            <a:extLst>
              <a:ext uri="{FF2B5EF4-FFF2-40B4-BE49-F238E27FC236}">
                <a16:creationId xmlns:a16="http://schemas.microsoft.com/office/drawing/2014/main" xmlns="" id="{04EAC054-F794-4B46-BB47-5FC8BB4906B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87408" y="3676403"/>
            <a:ext cx="771723" cy="752430"/>
          </a:xfrm>
          <a:prstGeom prst="rect">
            <a:avLst/>
          </a:prstGeom>
        </p:spPr>
      </p:pic>
      <p:pic>
        <p:nvPicPr>
          <p:cNvPr id="46" name="nppt_15039698230943802" descr="이미지">
            <a:extLst>
              <a:ext uri="{FF2B5EF4-FFF2-40B4-BE49-F238E27FC236}">
                <a16:creationId xmlns:a16="http://schemas.microsoft.com/office/drawing/2014/main" xmlns="" id="{89C5F38B-B054-664D-968F-9217E0425E0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65319" y="3228657"/>
            <a:ext cx="1039429" cy="1039429"/>
          </a:xfrm>
          <a:prstGeom prst="rect">
            <a:avLst/>
          </a:prstGeom>
        </p:spPr>
      </p:pic>
      <p:pic>
        <p:nvPicPr>
          <p:cNvPr id="47" name="nppt_15039698230943804" descr="이미지">
            <a:extLst>
              <a:ext uri="{FF2B5EF4-FFF2-40B4-BE49-F238E27FC236}">
                <a16:creationId xmlns:a16="http://schemas.microsoft.com/office/drawing/2014/main" xmlns="" id="{C7CFD5CD-1983-1545-B40C-147CA6A5B4D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59021" y="5277618"/>
            <a:ext cx="1803785" cy="586230"/>
          </a:xfrm>
          <a:prstGeom prst="rect">
            <a:avLst/>
          </a:prstGeom>
        </p:spPr>
      </p:pic>
      <p:pic>
        <p:nvPicPr>
          <p:cNvPr id="49" name="nppt_15039707868441730" descr="이미지">
            <a:extLst>
              <a:ext uri="{FF2B5EF4-FFF2-40B4-BE49-F238E27FC236}">
                <a16:creationId xmlns:a16="http://schemas.microsoft.com/office/drawing/2014/main" xmlns="" id="{2D7B207D-8719-4E4E-8B52-50F8D5D9DC4C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5125" y="2156415"/>
            <a:ext cx="2533650" cy="1038224"/>
          </a:xfrm>
          <a:prstGeom prst="rect">
            <a:avLst/>
          </a:prstGeom>
        </p:spPr>
      </p:pic>
      <p:pic>
        <p:nvPicPr>
          <p:cNvPr id="50" name="nppt_15039707868441779" descr="이미지">
            <a:extLst>
              <a:ext uri="{FF2B5EF4-FFF2-40B4-BE49-F238E27FC236}">
                <a16:creationId xmlns:a16="http://schemas.microsoft.com/office/drawing/2014/main" xmlns="" id="{151163DF-9BAE-6849-A9DB-E11651525120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22363" y="3394214"/>
            <a:ext cx="1019175" cy="880981"/>
          </a:xfrm>
          <a:prstGeom prst="rect">
            <a:avLst/>
          </a:prstGeom>
        </p:spPr>
      </p:pic>
      <p:pic>
        <p:nvPicPr>
          <p:cNvPr id="51" name="nppt_15039707868441785" descr="이미지">
            <a:extLst>
              <a:ext uri="{FF2B5EF4-FFF2-40B4-BE49-F238E27FC236}">
                <a16:creationId xmlns:a16="http://schemas.microsoft.com/office/drawing/2014/main" xmlns="" id="{D2B937B5-883C-9249-A609-1AF8059D9721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5651" y="4474770"/>
            <a:ext cx="1752599" cy="619125"/>
          </a:xfrm>
          <a:prstGeom prst="rect">
            <a:avLst/>
          </a:prstGeom>
        </p:spPr>
      </p:pic>
      <p:pic>
        <p:nvPicPr>
          <p:cNvPr id="52" name="nppt_15039707868441811" descr="이미지">
            <a:extLst>
              <a:ext uri="{FF2B5EF4-FFF2-40B4-BE49-F238E27FC236}">
                <a16:creationId xmlns:a16="http://schemas.microsoft.com/office/drawing/2014/main" xmlns="" id="{60E26ABB-2C65-4D47-A19A-8B55BBF713C8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63600" y="5293471"/>
            <a:ext cx="1536700" cy="838200"/>
          </a:xfrm>
          <a:prstGeom prst="rect">
            <a:avLst/>
          </a:prstGeom>
        </p:spPr>
      </p:pic>
      <p:pic>
        <p:nvPicPr>
          <p:cNvPr id="53" name="nppt_15039707868441851" descr="이미지">
            <a:extLst>
              <a:ext uri="{FF2B5EF4-FFF2-40B4-BE49-F238E27FC236}">
                <a16:creationId xmlns:a16="http://schemas.microsoft.com/office/drawing/2014/main" xmlns="" id="{02B9A450-515A-B04C-B18F-27F4AEEA9399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719289" y="3125270"/>
            <a:ext cx="941193" cy="1224685"/>
          </a:xfrm>
          <a:prstGeom prst="rect">
            <a:avLst/>
          </a:prstGeom>
        </p:spPr>
      </p:pic>
      <p:sp>
        <p:nvSpPr>
          <p:cNvPr id="55" name="nppt_15039721987062952">
            <a:extLst>
              <a:ext uri="{FF2B5EF4-FFF2-40B4-BE49-F238E27FC236}">
                <a16:creationId xmlns:a16="http://schemas.microsoft.com/office/drawing/2014/main" xmlns="" id="{6400EA46-5DF1-4B44-8D40-0EB91E5E92C5}"/>
              </a:ext>
            </a:extLst>
          </p:cNvPr>
          <p:cNvSpPr/>
          <p:nvPr/>
        </p:nvSpPr>
        <p:spPr>
          <a:xfrm>
            <a:off x="6015152" y="1404732"/>
            <a:ext cx="76850" cy="5168735"/>
          </a:xfrm>
          <a:prstGeom prst="rect">
            <a:avLst/>
          </a:prstGeom>
          <a:solidFill>
            <a:srgbClr val="F2F2F2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>
              <a:lnSpc>
                <a:spcPct val="100000"/>
              </a:lnSpc>
              <a:buNone/>
            </a:pPr>
            <a:endParaRPr/>
          </a:p>
        </p:txBody>
      </p:sp>
      <p:pic>
        <p:nvPicPr>
          <p:cNvPr id="58" name="nppt_15039721987064036" descr="이미지">
            <a:extLst>
              <a:ext uri="{FF2B5EF4-FFF2-40B4-BE49-F238E27FC236}">
                <a16:creationId xmlns:a16="http://schemas.microsoft.com/office/drawing/2014/main" xmlns="" id="{34ED862D-AF14-C24A-891A-E418AC9D57B4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829159" y="4455553"/>
            <a:ext cx="1581150" cy="643812"/>
          </a:xfrm>
          <a:prstGeom prst="rect">
            <a:avLst/>
          </a:prstGeom>
        </p:spPr>
      </p:pic>
      <p:pic>
        <p:nvPicPr>
          <p:cNvPr id="60" name="nppt_15039729282891941" descr="이미지">
            <a:extLst>
              <a:ext uri="{FF2B5EF4-FFF2-40B4-BE49-F238E27FC236}">
                <a16:creationId xmlns:a16="http://schemas.microsoft.com/office/drawing/2014/main" xmlns="" id="{FAD744BA-5FC1-6140-BA64-08BEC0D84D3C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150330" y="4777459"/>
            <a:ext cx="845879" cy="790455"/>
          </a:xfrm>
          <a:prstGeom prst="rect">
            <a:avLst/>
          </a:prstGeom>
        </p:spPr>
      </p:pic>
      <p:sp>
        <p:nvSpPr>
          <p:cNvPr id="61" name="TextBox 1">
            <a:extLst>
              <a:ext uri="{FF2B5EF4-FFF2-40B4-BE49-F238E27FC236}">
                <a16:creationId xmlns:a16="http://schemas.microsoft.com/office/drawing/2014/main" xmlns="" id="{2B9A60BA-16ED-AF41-8857-85BCF954A3AC}"/>
              </a:ext>
            </a:extLst>
          </p:cNvPr>
          <p:cNvSpPr txBox="1"/>
          <p:nvPr/>
        </p:nvSpPr>
        <p:spPr>
          <a:xfrm>
            <a:off x="885397" y="1557921"/>
            <a:ext cx="1564219" cy="29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7350" indent="-387350">
              <a:lnSpc>
                <a:spcPct val="69000"/>
              </a:lnSpc>
              <a:spcBef>
                <a:spcPts val="900"/>
              </a:spcBef>
            </a:pPr>
            <a:r>
              <a:rPr lang="en-US" altLang="ko-KR" b="1" dirty="0">
                <a:solidFill>
                  <a:srgbClr val="00206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FRONTEND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3A3A54DF-EBB1-3242-9C00-7E2B2A9D1E43}"/>
              </a:ext>
            </a:extLst>
          </p:cNvPr>
          <p:cNvSpPr/>
          <p:nvPr/>
        </p:nvSpPr>
        <p:spPr>
          <a:xfrm>
            <a:off x="3981890" y="1565550"/>
            <a:ext cx="1366913" cy="2834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7350" indent="-387350">
              <a:lnSpc>
                <a:spcPct val="69000"/>
              </a:lnSpc>
              <a:spcBef>
                <a:spcPts val="900"/>
              </a:spcBef>
            </a:pPr>
            <a:r>
              <a:rPr lang="en-US" altLang="ko-KR" b="1" dirty="0">
                <a:solidFill>
                  <a:srgbClr val="00206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BACKEND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81D2D1AC-69C8-9B40-ABD4-1BBD46F801EF}"/>
              </a:ext>
            </a:extLst>
          </p:cNvPr>
          <p:cNvSpPr/>
          <p:nvPr/>
        </p:nvSpPr>
        <p:spPr>
          <a:xfrm>
            <a:off x="6819713" y="1552212"/>
            <a:ext cx="1523109" cy="2834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7350" indent="-387350">
              <a:lnSpc>
                <a:spcPct val="69000"/>
              </a:lnSpc>
              <a:spcBef>
                <a:spcPts val="900"/>
              </a:spcBef>
            </a:pPr>
            <a:r>
              <a:rPr lang="en-US" altLang="ko-KR" b="1" dirty="0">
                <a:solidFill>
                  <a:srgbClr val="00206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TOOL &amp; API</a:t>
            </a: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2C087161-DE7C-E342-B820-14E874C6E7BD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81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567" y="2403168"/>
            <a:ext cx="1551994" cy="747042"/>
          </a:xfrm>
          <a:prstGeom prst="rect">
            <a:avLst/>
          </a:prstGeom>
          <a:effectLst>
            <a:reflection stA="0" endPos="65000" dist="50800" dir="5400000" sy="-100000" algn="bl" rotWithShape="0"/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54" y="1897459"/>
            <a:ext cx="1652109" cy="40011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178" y="5868698"/>
            <a:ext cx="1389654" cy="7295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559" y="2661449"/>
            <a:ext cx="1756897" cy="46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3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8A44C93-F1C5-6B4D-9BCE-7DA0D6F1D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600" smtClean="0"/>
              <a:t>문제점</a:t>
            </a:r>
            <a:endParaRPr kumimoji="1" lang="ko-KR" altLang="en-US" sz="3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138" y="2106667"/>
            <a:ext cx="2155606" cy="215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23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8A44C93-F1C5-6B4D-9BCE-7DA0D6F1D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600" smtClean="0"/>
              <a:t>문제점</a:t>
            </a:r>
            <a:endParaRPr kumimoji="1" lang="ko-KR" alt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619827" y="5498019"/>
            <a:ext cx="668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교육 일정 이후에 </a:t>
            </a:r>
            <a:r>
              <a:rPr lang="ko-KR" altLang="en-US" sz="2400" smtClean="0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각기 다른 파견지</a:t>
            </a:r>
            <a:r>
              <a:rPr lang="ko-KR" alt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에 따른 </a:t>
            </a:r>
            <a:r>
              <a:rPr lang="ko-KR" altLang="en-US" sz="2400" smtClean="0">
                <a:solidFill>
                  <a:srgbClr val="00206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소통 부재 </a:t>
            </a:r>
            <a:endParaRPr lang="ko-KR" altLang="en-US" sz="2400">
              <a:solidFill>
                <a:srgbClr val="002060"/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138" y="2106667"/>
            <a:ext cx="2155606" cy="21556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29" y="5445402"/>
            <a:ext cx="566898" cy="56689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-6350" y="1470255"/>
            <a:ext cx="9144000" cy="3622185"/>
          </a:xfrm>
          <a:prstGeom prst="rect">
            <a:avLst/>
          </a:prstGeom>
          <a:solidFill>
            <a:srgbClr val="44546A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11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8A44C93-F1C5-6B4D-9BCE-7DA0D6F1D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600" dirty="0"/>
              <a:t>기획 의도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9E1390A9-09A1-488E-97C3-A6744285DA8D}"/>
              </a:ext>
            </a:extLst>
          </p:cNvPr>
          <p:cNvCxnSpPr/>
          <p:nvPr/>
        </p:nvCxnSpPr>
        <p:spPr>
          <a:xfrm>
            <a:off x="124691" y="3900065"/>
            <a:ext cx="8638309" cy="1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7D3B1FA3-C211-4639-A9D3-7296054C3AA0}"/>
              </a:ext>
            </a:extLst>
          </p:cNvPr>
          <p:cNvCxnSpPr/>
          <p:nvPr/>
        </p:nvCxnSpPr>
        <p:spPr>
          <a:xfrm rot="16200000">
            <a:off x="1958955" y="3900065"/>
            <a:ext cx="4876625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8A867188-B63B-4F3E-9B0A-85050E472F89}"/>
              </a:ext>
            </a:extLst>
          </p:cNvPr>
          <p:cNvSpPr/>
          <p:nvPr/>
        </p:nvSpPr>
        <p:spPr>
          <a:xfrm>
            <a:off x="341819" y="2033701"/>
            <a:ext cx="4016664" cy="18663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257EB845-5FE3-43CB-90A5-91FDE3E2F0AA}"/>
              </a:ext>
            </a:extLst>
          </p:cNvPr>
          <p:cNvSpPr/>
          <p:nvPr/>
        </p:nvSpPr>
        <p:spPr>
          <a:xfrm>
            <a:off x="3976073" y="3504709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30">
            <a:extLst>
              <a:ext uri="{FF2B5EF4-FFF2-40B4-BE49-F238E27FC236}">
                <a16:creationId xmlns:a16="http://schemas.microsoft.com/office/drawing/2014/main" xmlns="" id="{E7164A75-4D93-4E4F-AE1D-2851B2F9D6B5}"/>
              </a:ext>
            </a:extLst>
          </p:cNvPr>
          <p:cNvSpPr txBox="1"/>
          <p:nvPr/>
        </p:nvSpPr>
        <p:spPr>
          <a:xfrm>
            <a:off x="1218879" y="2720979"/>
            <a:ext cx="251036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채팅으로 소통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407691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8A44C93-F1C5-6B4D-9BCE-7DA0D6F1D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600" dirty="0"/>
              <a:t>기획 의도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8A867188-B63B-4F3E-9B0A-85050E472F89}"/>
              </a:ext>
            </a:extLst>
          </p:cNvPr>
          <p:cNvSpPr/>
          <p:nvPr/>
        </p:nvSpPr>
        <p:spPr>
          <a:xfrm>
            <a:off x="4420556" y="2033702"/>
            <a:ext cx="4016664" cy="18663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9E1390A9-09A1-488E-97C3-A6744285DA8D}"/>
              </a:ext>
            </a:extLst>
          </p:cNvPr>
          <p:cNvCxnSpPr/>
          <p:nvPr/>
        </p:nvCxnSpPr>
        <p:spPr>
          <a:xfrm>
            <a:off x="124691" y="3900065"/>
            <a:ext cx="8638309" cy="1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7D3B1FA3-C211-4639-A9D3-7296054C3AA0}"/>
              </a:ext>
            </a:extLst>
          </p:cNvPr>
          <p:cNvCxnSpPr/>
          <p:nvPr/>
        </p:nvCxnSpPr>
        <p:spPr>
          <a:xfrm rot="16200000">
            <a:off x="1958955" y="3900065"/>
            <a:ext cx="4876625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57EB845-5FE3-43CB-90A5-91FDE3E2F0AA}"/>
              </a:ext>
            </a:extLst>
          </p:cNvPr>
          <p:cNvSpPr/>
          <p:nvPr/>
        </p:nvSpPr>
        <p:spPr>
          <a:xfrm>
            <a:off x="4469065" y="3504710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33">
            <a:extLst>
              <a:ext uri="{FF2B5EF4-FFF2-40B4-BE49-F238E27FC236}">
                <a16:creationId xmlns:a16="http://schemas.microsoft.com/office/drawing/2014/main" xmlns="" id="{282672A1-678A-624C-8662-E56A3191070B}"/>
              </a:ext>
            </a:extLst>
          </p:cNvPr>
          <p:cNvSpPr txBox="1"/>
          <p:nvPr/>
        </p:nvSpPr>
        <p:spPr>
          <a:xfrm>
            <a:off x="5270550" y="2705506"/>
            <a:ext cx="268720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동기 파견 위치 확인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8A867188-B63B-4F3E-9B0A-85050E472F89}"/>
              </a:ext>
            </a:extLst>
          </p:cNvPr>
          <p:cNvSpPr/>
          <p:nvPr/>
        </p:nvSpPr>
        <p:spPr>
          <a:xfrm>
            <a:off x="357315" y="2033702"/>
            <a:ext cx="4016664" cy="18663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257EB845-5FE3-43CB-90A5-91FDE3E2F0AA}"/>
              </a:ext>
            </a:extLst>
          </p:cNvPr>
          <p:cNvSpPr/>
          <p:nvPr/>
        </p:nvSpPr>
        <p:spPr>
          <a:xfrm>
            <a:off x="3976073" y="3504709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30">
            <a:extLst>
              <a:ext uri="{FF2B5EF4-FFF2-40B4-BE49-F238E27FC236}">
                <a16:creationId xmlns:a16="http://schemas.microsoft.com/office/drawing/2014/main" xmlns="" id="{E7164A75-4D93-4E4F-AE1D-2851B2F9D6B5}"/>
              </a:ext>
            </a:extLst>
          </p:cNvPr>
          <p:cNvSpPr txBox="1"/>
          <p:nvPr/>
        </p:nvSpPr>
        <p:spPr>
          <a:xfrm>
            <a:off x="1218879" y="2720979"/>
            <a:ext cx="251036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채팅으로 소통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584820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8A44C93-F1C5-6B4D-9BCE-7DA0D6F1D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600" dirty="0"/>
              <a:t>기획 의도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8A867188-B63B-4F3E-9B0A-85050E472F89}"/>
              </a:ext>
            </a:extLst>
          </p:cNvPr>
          <p:cNvSpPr/>
          <p:nvPr/>
        </p:nvSpPr>
        <p:spPr>
          <a:xfrm>
            <a:off x="361211" y="3934935"/>
            <a:ext cx="4016664" cy="18663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9E1390A9-09A1-488E-97C3-A6744285DA8D}"/>
              </a:ext>
            </a:extLst>
          </p:cNvPr>
          <p:cNvCxnSpPr/>
          <p:nvPr/>
        </p:nvCxnSpPr>
        <p:spPr>
          <a:xfrm>
            <a:off x="124691" y="3900065"/>
            <a:ext cx="8638309" cy="1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7D3B1FA3-C211-4639-A9D3-7296054C3AA0}"/>
              </a:ext>
            </a:extLst>
          </p:cNvPr>
          <p:cNvCxnSpPr/>
          <p:nvPr/>
        </p:nvCxnSpPr>
        <p:spPr>
          <a:xfrm rot="16200000">
            <a:off x="1958955" y="3900065"/>
            <a:ext cx="4876625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57EB845-5FE3-43CB-90A5-91FDE3E2F0AA}"/>
              </a:ext>
            </a:extLst>
          </p:cNvPr>
          <p:cNvSpPr/>
          <p:nvPr/>
        </p:nvSpPr>
        <p:spPr>
          <a:xfrm>
            <a:off x="3970301" y="4013396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mtClean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30">
            <a:extLst>
              <a:ext uri="{FF2B5EF4-FFF2-40B4-BE49-F238E27FC236}">
                <a16:creationId xmlns:a16="http://schemas.microsoft.com/office/drawing/2014/main" xmlns="" id="{BBDF6939-0D0A-B448-A69B-97DE77AB9320}"/>
              </a:ext>
            </a:extLst>
          </p:cNvPr>
          <p:cNvSpPr txBox="1"/>
          <p:nvPr/>
        </p:nvSpPr>
        <p:spPr>
          <a:xfrm>
            <a:off x="1381191" y="4590995"/>
            <a:ext cx="201548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동기 근황 확인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8A867188-B63B-4F3E-9B0A-85050E472F89}"/>
              </a:ext>
            </a:extLst>
          </p:cNvPr>
          <p:cNvSpPr/>
          <p:nvPr/>
        </p:nvSpPr>
        <p:spPr>
          <a:xfrm>
            <a:off x="4431080" y="2033702"/>
            <a:ext cx="3960973" cy="18663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257EB845-5FE3-43CB-90A5-91FDE3E2F0AA}"/>
              </a:ext>
            </a:extLst>
          </p:cNvPr>
          <p:cNvSpPr/>
          <p:nvPr/>
        </p:nvSpPr>
        <p:spPr>
          <a:xfrm>
            <a:off x="4469065" y="3504710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33">
            <a:extLst>
              <a:ext uri="{FF2B5EF4-FFF2-40B4-BE49-F238E27FC236}">
                <a16:creationId xmlns:a16="http://schemas.microsoft.com/office/drawing/2014/main" xmlns="" id="{282672A1-678A-624C-8662-E56A3191070B}"/>
              </a:ext>
            </a:extLst>
          </p:cNvPr>
          <p:cNvSpPr txBox="1"/>
          <p:nvPr/>
        </p:nvSpPr>
        <p:spPr>
          <a:xfrm>
            <a:off x="5270550" y="2705506"/>
            <a:ext cx="268720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동기 파견 위치 확인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8A867188-B63B-4F3E-9B0A-85050E472F89}"/>
              </a:ext>
            </a:extLst>
          </p:cNvPr>
          <p:cNvSpPr/>
          <p:nvPr/>
        </p:nvSpPr>
        <p:spPr>
          <a:xfrm>
            <a:off x="341819" y="2033701"/>
            <a:ext cx="4016664" cy="18663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257EB845-5FE3-43CB-90A5-91FDE3E2F0AA}"/>
              </a:ext>
            </a:extLst>
          </p:cNvPr>
          <p:cNvSpPr/>
          <p:nvPr/>
        </p:nvSpPr>
        <p:spPr>
          <a:xfrm>
            <a:off x="3976073" y="3504709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30">
            <a:extLst>
              <a:ext uri="{FF2B5EF4-FFF2-40B4-BE49-F238E27FC236}">
                <a16:creationId xmlns:a16="http://schemas.microsoft.com/office/drawing/2014/main" xmlns="" id="{E7164A75-4D93-4E4F-AE1D-2851B2F9D6B5}"/>
              </a:ext>
            </a:extLst>
          </p:cNvPr>
          <p:cNvSpPr txBox="1"/>
          <p:nvPr/>
        </p:nvSpPr>
        <p:spPr>
          <a:xfrm>
            <a:off x="1218879" y="2720979"/>
            <a:ext cx="251036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채팅으로 소통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072050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3602</TotalTime>
  <Words>808</Words>
  <Application>Microsoft Office PowerPoint</Application>
  <PresentationFormat>화면 슬라이드 쇼(4:3)</PresentationFormat>
  <Paragraphs>163</Paragraphs>
  <Slides>38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6" baseType="lpstr">
      <vt:lpstr>210 콤퓨타세탁 L</vt:lpstr>
      <vt:lpstr>Wingdings</vt:lpstr>
      <vt:lpstr>Arial</vt:lpstr>
      <vt:lpstr>나눔고딕</vt:lpstr>
      <vt:lpstr>맑은 고딕</vt:lpstr>
      <vt:lpstr>THE외계인설명서</vt:lpstr>
      <vt:lpstr>양재백두체B</vt:lpstr>
      <vt:lpstr>Office 테마</vt:lpstr>
      <vt:lpstr>Jjomuregi_community</vt:lpstr>
      <vt:lpstr>목차</vt:lpstr>
      <vt:lpstr>팀 소개</vt:lpstr>
      <vt:lpstr>개발 환경</vt:lpstr>
      <vt:lpstr>문제점</vt:lpstr>
      <vt:lpstr>문제점</vt:lpstr>
      <vt:lpstr>기획 의도</vt:lpstr>
      <vt:lpstr>기획 의도</vt:lpstr>
      <vt:lpstr>기획 의도</vt:lpstr>
      <vt:lpstr>기획 의도</vt:lpstr>
      <vt:lpstr>일정 – Sprint Backlog</vt:lpstr>
      <vt:lpstr>Use Case</vt:lpstr>
      <vt:lpstr>ERD</vt:lpstr>
      <vt:lpstr>Class Diagram(profile_photo)</vt:lpstr>
      <vt:lpstr>Class Diagram(board_photo)</vt:lpstr>
      <vt:lpstr>Class Diagram(chat &amp; todolist)</vt:lpstr>
      <vt:lpstr>Class Diagram(reply)</vt:lpstr>
      <vt:lpstr>Class Diagram(write &amp; member)</vt:lpstr>
      <vt:lpstr>기능</vt:lpstr>
      <vt:lpstr>회원가입 &amp; 로그인</vt:lpstr>
      <vt:lpstr>PowerPoint 프레젠테이션</vt:lpstr>
      <vt:lpstr>마이페이지</vt:lpstr>
      <vt:lpstr>To do list</vt:lpstr>
      <vt:lpstr>To do list</vt:lpstr>
      <vt:lpstr>채팅</vt:lpstr>
      <vt:lpstr>채팅</vt:lpstr>
      <vt:lpstr>글 &amp; 사진 게시판</vt:lpstr>
      <vt:lpstr>PowerPoint 프레젠테이션</vt:lpstr>
      <vt:lpstr>PowerPoint 프레젠테이션</vt:lpstr>
      <vt:lpstr>다음 지도 API</vt:lpstr>
      <vt:lpstr>다음 지도 API</vt:lpstr>
      <vt:lpstr>AWS </vt:lpstr>
      <vt:lpstr>EC2 tomcat 80포트 사용</vt:lpstr>
      <vt:lpstr>EC2 tomcat 80포트 사용</vt:lpstr>
      <vt:lpstr>시연</vt:lpstr>
      <vt:lpstr>Lessons learned &amp; 교육 소감</vt:lpstr>
      <vt:lpstr>개인별 2018계획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sa</dc:creator>
  <cp:lastModifiedBy>SUNA</cp:lastModifiedBy>
  <cp:revision>134</cp:revision>
  <cp:lastPrinted>2011-08-28T13:13:29Z</cp:lastPrinted>
  <dcterms:created xsi:type="dcterms:W3CDTF">2011-08-24T01:05:33Z</dcterms:created>
  <dcterms:modified xsi:type="dcterms:W3CDTF">2018-05-07T09:00:51Z</dcterms:modified>
</cp:coreProperties>
</file>