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80" r:id="rId3"/>
    <p:sldId id="277" r:id="rId4"/>
    <p:sldId id="259" r:id="rId5"/>
    <p:sldId id="295" r:id="rId6"/>
    <p:sldId id="299" r:id="rId7"/>
    <p:sldId id="268" r:id="rId8"/>
    <p:sldId id="300" r:id="rId9"/>
    <p:sldId id="301" r:id="rId10"/>
    <p:sldId id="260" r:id="rId11"/>
    <p:sldId id="271" r:id="rId12"/>
    <p:sldId id="290" r:id="rId13"/>
    <p:sldId id="273" r:id="rId14"/>
    <p:sldId id="272" r:id="rId15"/>
    <p:sldId id="274" r:id="rId16"/>
    <p:sldId id="263" r:id="rId17"/>
    <p:sldId id="309" r:id="rId18"/>
    <p:sldId id="289" r:id="rId19"/>
    <p:sldId id="282" r:id="rId20"/>
    <p:sldId id="296" r:id="rId21"/>
    <p:sldId id="297" r:id="rId22"/>
    <p:sldId id="292" r:id="rId23"/>
    <p:sldId id="293" r:id="rId24"/>
    <p:sldId id="294" r:id="rId25"/>
    <p:sldId id="278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86" r:id="rId34"/>
    <p:sldId id="288" r:id="rId35"/>
  </p:sldIdLst>
  <p:sldSz cx="12192000" cy="6858000"/>
  <p:notesSz cx="6858000" cy="9144000"/>
  <p:embeddedFontLst>
    <p:embeddedFont>
      <p:font typeface="210 스무살의봄 B" panose="02020603020101020101" pitchFamily="18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210 콤퓨타세탁 L" panose="0202060302010102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000"/>
    <a:srgbClr val="44546A"/>
    <a:srgbClr val="FB507C"/>
    <a:srgbClr val="FA5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2DA23-DF10-4F8D-9A5E-4D4784C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60C5327-B7B0-4208-88A0-044BA818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70F84-A9C4-40FC-85EC-28B99842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9CE12A-1506-4359-8094-615DDD51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FD6718-0938-47C2-A608-AEF65FC8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8656BD-5D35-4821-868A-9000E05E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E21445-1650-4183-91F3-1337D47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67FA94-1338-486A-8DE6-8FDEF4C5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3DB6C4-5D2D-4C51-9A51-FB1411A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FEA2A0-6EC6-4140-BB4B-875A048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C65E314-0EEA-4953-9B59-FCFE185D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6BF59F-25FF-4293-AE85-12667F4A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6706C7A-19E3-40C0-9EB5-3AFB757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EB2008-5EDF-43DA-A476-313DF4F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6929C1-C078-43DA-9E82-FB02813A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hasCustomPrompt="1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Add your title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057510" y="472617"/>
            <a:ext cx="0" cy="307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PPT DESIGN </a:t>
            </a:r>
            <a:r>
              <a:rPr lang="ko-KR" altLang="en-US" dirty="0"/>
              <a:t>기획하는 </a:t>
            </a:r>
            <a:r>
              <a:rPr lang="ko-KR" altLang="en-US" dirty="0" err="1"/>
              <a:t>리까망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5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2192000" cy="1268413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lv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01</a:t>
            </a:r>
            <a:endParaRPr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" name="layout3_shape3"/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r>
              <a:rPr lang="en-US" altLang="ko-KR"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Add your title</a:t>
            </a:r>
            <a:endParaRPr sz="28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body" sz="quarter" idx="11"/>
          </p:nvPr>
        </p:nvSpPr>
        <p:spPr>
          <a:xfrm>
            <a:off x="1209368" y="896598"/>
            <a:ext cx="4168877" cy="2190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defRPr>
            </a:lvl1pPr>
          </a:lstStyle>
          <a:p>
            <a:pPr marL="0" lvl="0" indent="0">
              <a:buNone/>
            </a:pPr>
            <a:r>
              <a:rPr lang="en-US" altLang="ko-KR" sz="1200" baseline="0">
                <a:ln>
                  <a:solidFill>
                    <a:schemeClr val="bg1">
                      <a:alpha val="30000"/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Light"/>
                <a:ea typeface="나눔고딕 Light"/>
              </a:rPr>
              <a:t>Lorem ipsum dolor sit amet, consectetur adipiscing elit</a:t>
            </a:r>
            <a:endParaRPr sz="1200" baseline="0">
              <a:ln>
                <a:solidFill>
                  <a:schemeClr val="bg1">
                    <a:alpha val="30000"/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Light"/>
              <a:ea typeface="나눔고딕 Light"/>
            </a:endParaRPr>
          </a:p>
        </p:txBody>
      </p:sp>
      <p:cxnSp>
        <p:nvCxnSpPr>
          <p:cNvPr id="7" name="layout3_shape5"/>
          <p:cNvCxnSpPr/>
          <p:nvPr/>
        </p:nvCxnSpPr>
        <p:spPr>
          <a:xfrm>
            <a:off x="1057510" y="472617"/>
            <a:ext cx="0" cy="307236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quarter" idx="12"/>
          </p:nvPr>
        </p:nvSpPr>
        <p:spPr>
          <a:xfrm>
            <a:off x="351359" y="74684"/>
            <a:ext cx="2126371" cy="2446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lvl="0" indent="0">
              <a:buNone/>
            </a:pPr>
            <a:r>
              <a:rPr lang="en-US" altLang="ko-KR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PPT DESIGN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기획하는</a:t>
            </a:r>
            <a:r>
              <a:rPr lang="en-US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rPr>
              <a:t>리까망</a:t>
            </a:r>
            <a:endParaRPr sz="1100" baseline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5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6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7B2D9F-095A-4FF0-A80D-3BDA5DF5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0156C3-74C8-44CD-8FED-95215359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3AC0B9-D0F1-444C-B176-570CA32A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BDF9A2-E320-4E8D-A288-A04AC022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08B103E-40CA-421E-92E0-19E5BA8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8D91B6-9597-40EA-A07B-476DAA5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56F9E73-56BD-4F9E-88F2-17B0874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F85FB7-107C-4961-9D60-98A5262B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940204-64C7-4332-88DB-D062512E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A335BE-FBB6-433C-A349-F28E53A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836039-E389-4A4B-B022-9813563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597ECF-96FA-4304-8AE3-0E2B896A5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B2DEB75-6267-4FC1-B422-36E3454F2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F0ECD2C-E23B-46B7-B593-D59494A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DDA344-C039-4348-BB88-E3E6E80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0F844AC-B395-4551-8A01-3A1F5F1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1CC94-E6D6-455C-A2F6-ECFE820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4FA165-D43F-4347-A51F-B7FB9D109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73541E-2196-4CDC-8755-338D74C7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D48012-0B1E-46FC-9FB8-A9184EDE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26E71D8-A382-4355-AD0A-82F0B731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2D3AA81-8625-4D0D-ACA0-F2AEA2BA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EDD344-4036-4B3F-AD8F-A6C88609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57F7223-4400-475F-9175-61598EF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2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D65FCC-6FE1-4E2F-9447-27BBE41A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4BCE8E2-0139-4ABB-94D1-FB5DCFC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3E9882-F4C8-44DB-9179-7DC6B73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2CC2D3-560E-40F3-807B-C43D9B4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23F79A6-10E9-4484-863D-3777A5BA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9A63E37-83F8-4952-8995-5760548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B34FB12-A6BB-4113-8E40-D0BDA3E8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6F830C-2087-40BF-8498-FD41E0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8A33CC-F61C-434A-A3A3-4E2B5C85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CC018E-13AD-4044-A75A-EBCB330F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8A88DAA-51B1-4936-B036-A8B37CD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58BAC2B-6835-472A-881B-28E363C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0210D75-54F1-485D-AB7C-5B66E01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B9635F-2EDE-4EC4-8E58-CE88E949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58C4F68-56AE-4948-A041-3BD45898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119A38D-80A6-4B24-827A-B39EE27C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13E1BA-22BE-4ADE-A608-E4580DF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4FBBB-D9B5-462D-8B42-797C793F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1E33CA-C334-4F02-9681-D6DFEE0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65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69F8742-7E1F-41EC-B8C1-0584C2FE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CDE2931-A4C0-446C-AA7A-EF47DE01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AC9354-3EE4-4D82-B080-DAB6B5C7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BE16-2C2B-4238-8A1D-D3BA0C53113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4F6028-4076-4681-A219-BC6E659A4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9B7C7E-7689-4C39-A2DD-C3D5771D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BD44-03D6-407F-89CB-FB518702E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jpe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jpeg"/><Relationship Id="rId16" Type="http://schemas.openxmlformats.org/officeDocument/2006/relationships/image" Target="../media/image40.png"/><Relationship Id="rId20" Type="http://schemas.openxmlformats.org/officeDocument/2006/relationships/image" Target="../media/image4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268627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054359" y="438538"/>
            <a:ext cx="0" cy="373225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7159" y="331069"/>
            <a:ext cx="914400" cy="141825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6" y="0"/>
            <a:ext cx="9699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EDD9AA-F2EF-4E84-8BB7-3A6C2A2D3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2"/>
          <a:stretch/>
        </p:blipFill>
        <p:spPr>
          <a:xfrm>
            <a:off x="4142874" y="2379127"/>
            <a:ext cx="3364831" cy="2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4"/>
            <a:ext cx="4894653" cy="1937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04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5">
            <a:extLst>
              <a:ext uri="{FF2B5EF4-FFF2-40B4-BE49-F238E27FC236}">
                <a16:creationId xmlns:a16="http://schemas.microsoft.com/office/drawing/2014/main" xmlns="" id="{93FBF660-2314-43F1-9FB5-92596CFC6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</p:spPr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제목 14">
            <a:extLst>
              <a:ext uri="{FF2B5EF4-FFF2-40B4-BE49-F238E27FC236}">
                <a16:creationId xmlns:a16="http://schemas.microsoft.com/office/drawing/2014/main" xmlns="" id="{5C97C008-04D9-4F1D-875B-C27D47E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9" y="386169"/>
            <a:ext cx="4168876" cy="480131"/>
          </a:xfrm>
        </p:spPr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58BD451-710A-448A-817A-85C12101B467}"/>
              </a:ext>
            </a:extLst>
          </p:cNvPr>
          <p:cNvSpPr/>
          <p:nvPr/>
        </p:nvSpPr>
        <p:spPr>
          <a:xfrm>
            <a:off x="1209368" y="2225006"/>
            <a:ext cx="9782825" cy="195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B246DDA7-8F10-4FB2-A542-8C5FCB83B691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20D135C1-5590-4525-AB25-BD6A51CBB4F1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2433713-A8C4-443E-883F-27E14934E7F6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9F82948-4A1E-42AD-8DD0-91F016F2137E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xmlns="" id="{B7452482-C982-42C9-A293-4CEBACC296B4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xmlns="" id="{56217A4D-077F-4E31-A767-5D99307F8DE5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226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xmlns="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1FAB35B-C8A6-4C58-B53B-4EC0574558D8}"/>
              </a:ext>
            </a:extLst>
          </p:cNvPr>
          <p:cNvSpPr/>
          <p:nvPr/>
        </p:nvSpPr>
        <p:spPr>
          <a:xfrm>
            <a:off x="6118732" y="4185710"/>
            <a:ext cx="4914000" cy="186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699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 및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867188-B63B-4F3E-9B0A-85050E472F89}"/>
              </a:ext>
            </a:extLst>
          </p:cNvPr>
          <p:cNvSpPr/>
          <p:nvPr/>
        </p:nvSpPr>
        <p:spPr>
          <a:xfrm>
            <a:off x="1209368" y="2225005"/>
            <a:ext cx="9782825" cy="37876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9E1390A9-09A1-488E-97C3-A6744285DA8D}"/>
              </a:ext>
            </a:extLst>
          </p:cNvPr>
          <p:cNvCxnSpPr/>
          <p:nvPr/>
        </p:nvCxnSpPr>
        <p:spPr>
          <a:xfrm>
            <a:off x="742537" y="4173525"/>
            <a:ext cx="10716487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D3B1FA3-C211-4639-A9D3-7296054C3AA0}"/>
              </a:ext>
            </a:extLst>
          </p:cNvPr>
          <p:cNvCxnSpPr/>
          <p:nvPr/>
        </p:nvCxnSpPr>
        <p:spPr>
          <a:xfrm rot="16200000">
            <a:off x="3662467" y="4118809"/>
            <a:ext cx="4876625" cy="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57EB845-5FE3-43CB-90A5-91FDE3E2F0AA}"/>
              </a:ext>
            </a:extLst>
          </p:cNvPr>
          <p:cNvSpPr/>
          <p:nvPr/>
        </p:nvSpPr>
        <p:spPr>
          <a:xfrm>
            <a:off x="5669225" y="3741970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917A04C-9C49-45DE-B878-547706476A72}"/>
              </a:ext>
            </a:extLst>
          </p:cNvPr>
          <p:cNvSpPr/>
          <p:nvPr/>
        </p:nvSpPr>
        <p:spPr>
          <a:xfrm>
            <a:off x="6182938" y="3741969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D1ACA91-9F48-4F9C-9602-0AD8C9B128C9}"/>
              </a:ext>
            </a:extLst>
          </p:cNvPr>
          <p:cNvSpPr/>
          <p:nvPr/>
        </p:nvSpPr>
        <p:spPr>
          <a:xfrm>
            <a:off x="6181857" y="4254602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55CC3E4-35FA-4CD4-853B-AEFD7FF401C7}"/>
              </a:ext>
            </a:extLst>
          </p:cNvPr>
          <p:cNvSpPr/>
          <p:nvPr/>
        </p:nvSpPr>
        <p:spPr>
          <a:xfrm>
            <a:off x="5670304" y="4254603"/>
            <a:ext cx="349397" cy="349397"/>
          </a:xfrm>
          <a:prstGeom prst="rect">
            <a:avLst/>
          </a:prstGeom>
          <a:solidFill>
            <a:schemeClr val="tx2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800" dirty="0">
              <a:ln>
                <a:solidFill>
                  <a:schemeClr val="bg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xmlns="" id="{83666B2E-8D70-48C1-985E-EB2D8FF02887}"/>
              </a:ext>
            </a:extLst>
          </p:cNvPr>
          <p:cNvSpPr txBox="1"/>
          <p:nvPr/>
        </p:nvSpPr>
        <p:spPr>
          <a:xfrm>
            <a:off x="1501421" y="286538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통합 관리 게시판 구축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19" name="TextBox 33">
            <a:extLst>
              <a:ext uri="{FF2B5EF4-FFF2-40B4-BE49-F238E27FC236}">
                <a16:creationId xmlns:a16="http://schemas.microsoft.com/office/drawing/2014/main" xmlns="" id="{98521BC9-F98E-4C44-B653-882C483076E2}"/>
              </a:ext>
            </a:extLst>
          </p:cNvPr>
          <p:cNvSpPr txBox="1"/>
          <p:nvPr/>
        </p:nvSpPr>
        <p:spPr>
          <a:xfrm>
            <a:off x="7224690" y="2599101"/>
            <a:ext cx="341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영화인의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참여 영화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알림 서비스 제공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xmlns="" id="{D936258A-CA4E-4CD3-9853-0F00D9554344}"/>
              </a:ext>
            </a:extLst>
          </p:cNvPr>
          <p:cNvSpPr txBox="1"/>
          <p:nvPr/>
        </p:nvSpPr>
        <p:spPr>
          <a:xfrm>
            <a:off x="6452203" y="4492906"/>
            <a:ext cx="47908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     확장 프로그램의 이용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실시간으로 영화인 추가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글쓰기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xmlns="" id="{AA9568B9-AC91-4C93-AE32-47B6282F4E10}"/>
              </a:ext>
            </a:extLst>
          </p:cNvPr>
          <p:cNvSpPr txBox="1"/>
          <p:nvPr/>
        </p:nvSpPr>
        <p:spPr>
          <a:xfrm>
            <a:off x="1932039" y="4813909"/>
            <a:ext cx="4419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영화인 사진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/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  <a:alpha val="90000"/>
                  </a:schemeClr>
                </a:solidFill>
              </a:rPr>
              <a:t>목록 확인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4841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0" y="1963135"/>
            <a:ext cx="7143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3208283"/>
            <a:ext cx="383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+mj-lt"/>
              </a:rPr>
              <a:t>실제 시연</a:t>
            </a:r>
            <a:r>
              <a:rPr lang="en-US" altLang="ko-KR" sz="2000" smtClean="0">
                <a:latin typeface="+mj-lt"/>
              </a:rPr>
              <a:t>~~~~~~~~~~~~~~</a:t>
            </a:r>
            <a:endParaRPr lang="ko-KR" alt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73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1"/>
          <a:stretch/>
        </p:blipFill>
        <p:spPr>
          <a:xfrm>
            <a:off x="4365172" y="2724539"/>
            <a:ext cx="2985502" cy="25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1239">
            <a:off x="1603026" y="3127122"/>
            <a:ext cx="819918" cy="37716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79693" y="6122379"/>
            <a:ext cx="805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추가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할 때 영화진흥위원회 서버에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실시간으로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AJAX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88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8959 -0.145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88902" y="1272745"/>
            <a:ext cx="2503098" cy="5589373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"/>
            <a:ext cx="96996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3784" y="3748217"/>
            <a:ext cx="1729946" cy="830997"/>
          </a:xfrm>
          <a:prstGeom prst="rect">
            <a:avLst/>
          </a:prstGeom>
          <a:solidFill>
            <a:srgbClr val="FDD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비트아카데미 자바 </a:t>
            </a:r>
            <a:r>
              <a:rPr lang="en-US" altLang="ko-KR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93</a:t>
            </a:r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기</a:t>
            </a:r>
            <a:endParaRPr lang="en-US" altLang="ko-KR" sz="1600" smtClean="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ko-KR" altLang="en-US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프로젝트 발표</a:t>
            </a:r>
            <a:endParaRPr lang="en-US" altLang="ko-KR" sz="1600" smtClean="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  <a:p>
            <a:r>
              <a:rPr lang="en-US" altLang="ko-KR" sz="1600" smtClean="0">
                <a:solidFill>
                  <a:schemeClr val="bg2">
                    <a:lumMod val="50000"/>
                  </a:schemeClr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2017.09.01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3339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45" name="직선 화살표 연결선 44"/>
          <p:cNvCxnSpPr/>
          <p:nvPr/>
        </p:nvCxnSpPr>
        <p:spPr>
          <a:xfrm flipV="1">
            <a:off x="2659701" y="2509935"/>
            <a:ext cx="1986944" cy="122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2704967" y="2982383"/>
            <a:ext cx="1941678" cy="1177295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822779" y="2244529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22779" y="2244529"/>
            <a:ext cx="1839278" cy="86270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5" y="2807354"/>
            <a:ext cx="573185" cy="57318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33269" y="6052951"/>
            <a:ext cx="437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영화인 정보를 받아 옴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09" y="1458578"/>
            <a:ext cx="305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영화진흥위원회 </a:t>
            </a:r>
            <a:r>
              <a:rPr lang="en-US" altLang="ko-KR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API </a:t>
            </a:r>
            <a:r>
              <a:rPr lang="ko-KR" altLang="en-US" smtClean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요청</a:t>
            </a:r>
            <a:endParaRPr lang="ko-KR" altLang="en-US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21302 0.25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2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cxnSp>
        <p:nvCxnSpPr>
          <p:cNvPr id="39" name="직선 화살표 연결선 38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36" y="4391915"/>
            <a:ext cx="573185" cy="57318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852754" y="6106389"/>
            <a:ext cx="707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받아 온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영화인 정보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Tomcat </a:t>
            </a:r>
            <a:r>
              <a:rPr lang="ko-KR" altLang="en-US" sz="2000" smtClean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서버에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전달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9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1724 -0.1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92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20" y="2896843"/>
            <a:ext cx="552528" cy="5525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48936" y="6090727"/>
            <a:ext cx="658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전달받은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SQL</a:t>
            </a:r>
            <a:r>
              <a:rPr lang="ko-KR" altLang="en-US" sz="200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쿼리로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저장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2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9414 0.1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8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cxnSp>
        <p:nvCxnSpPr>
          <p:cNvPr id="24" name="직선 화살표 연결선 23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1" y="5326877"/>
            <a:ext cx="587785" cy="58778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6308" y="6069266"/>
            <a:ext cx="451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DB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저장된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서버로 보내줌 </a:t>
            </a:r>
            <a:endParaRPr lang="ko-KR" altLang="en-US" sz="2000">
              <a:solidFill>
                <a:srgbClr val="FB507C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732 -0.179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8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아키텍처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62110" y="3734820"/>
            <a:ext cx="2174117" cy="2672412"/>
            <a:chOff x="462110" y="3734820"/>
            <a:chExt cx="2174117" cy="2672412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62110" y="3734820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62110" y="432709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80465" y="3889456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66" y="4701206"/>
              <a:ext cx="1268362" cy="1268362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9" y="4497841"/>
            <a:ext cx="573185" cy="573185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785973" y="1586376"/>
            <a:ext cx="2013493" cy="2672412"/>
            <a:chOff x="4516535" y="1534448"/>
            <a:chExt cx="2013493" cy="267241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16535" y="1534448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74266" y="1757394"/>
              <a:ext cx="1655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516535" y="2126726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9588514" y="3380539"/>
            <a:ext cx="1944876" cy="2672412"/>
            <a:chOff x="9036579" y="3176883"/>
            <a:chExt cx="1944876" cy="2672412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36580" y="3176883"/>
              <a:ext cx="1944875" cy="2672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37377" y="3365488"/>
              <a:ext cx="66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036579" y="3788258"/>
              <a:ext cx="1944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129" y="4188259"/>
              <a:ext cx="1647749" cy="85271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5239320" y="2350340"/>
            <a:ext cx="1038179" cy="756892"/>
            <a:chOff x="5239320" y="2611395"/>
            <a:chExt cx="1038179" cy="75689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51" r="45029" b="39039"/>
            <a:stretch/>
          </p:blipFill>
          <p:spPr>
            <a:xfrm>
              <a:off x="5239320" y="2611395"/>
              <a:ext cx="1038179" cy="4118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36" t="37341" b="37796"/>
            <a:stretch/>
          </p:blipFill>
          <p:spPr>
            <a:xfrm>
              <a:off x="5239320" y="2898730"/>
              <a:ext cx="883185" cy="469557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42" y="3173107"/>
            <a:ext cx="1567583" cy="103993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859023" y="3217414"/>
            <a:ext cx="1839278" cy="951319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860227" y="3216871"/>
            <a:ext cx="3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68861" y="4162681"/>
            <a:ext cx="2157616" cy="1311178"/>
          </a:xfrm>
          <a:prstGeom prst="straightConnector1">
            <a:avLst/>
          </a:prstGeom>
          <a:ln w="762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5505" y="3580867"/>
            <a:ext cx="2417525" cy="1135878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886397" y="3991915"/>
            <a:ext cx="2363861" cy="1114202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562534" y="3731231"/>
            <a:ext cx="2263943" cy="1374886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21506" y="5915378"/>
            <a:ext cx="523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서버는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JSON 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형식의 데이터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웹에 전달</a:t>
            </a:r>
            <a:r>
              <a:rPr lang="en-US" altLang="ko-KR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</a:t>
            </a:r>
          </a:p>
          <a:p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웹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은</a:t>
            </a:r>
            <a:r>
              <a:rPr lang="ko-KR" altLang="en-US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000" smtClean="0">
                <a:solidFill>
                  <a:srgbClr val="FB507C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handlebars</a:t>
            </a:r>
            <a:r>
              <a:rPr lang="ko-KR" altLang="en-US" sz="2000" smtClean="0">
                <a:solidFill>
                  <a:srgbClr val="44546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이용하여 화면에 뿌려줌</a:t>
            </a:r>
            <a:endParaRPr lang="ko-KR" altLang="en-US" sz="2000">
              <a:solidFill>
                <a:srgbClr val="44546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7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6328 0.17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8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39707868442077"/>
          <p:cNvSpPr/>
          <p:nvPr/>
        </p:nvSpPr>
        <p:spPr>
          <a:xfrm>
            <a:off x="402429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 dirty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dirty="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7" name="nppt_150396982309437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6363" y="3578575"/>
            <a:ext cx="1586078" cy="888204"/>
          </a:xfrm>
          <a:prstGeom prst="rect">
            <a:avLst/>
          </a:prstGeom>
        </p:spPr>
      </p:pic>
      <p:pic>
        <p:nvPicPr>
          <p:cNvPr id="8" name="nppt_1503969823094378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5993" y="2337470"/>
            <a:ext cx="1588983" cy="1022612"/>
          </a:xfrm>
          <a:prstGeom prst="rect">
            <a:avLst/>
          </a:prstGeom>
        </p:spPr>
      </p:pic>
      <p:pic>
        <p:nvPicPr>
          <p:cNvPr id="9" name="nppt_1503969823094379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4275" y="4987749"/>
            <a:ext cx="702562" cy="631416"/>
          </a:xfrm>
          <a:prstGeom prst="rect">
            <a:avLst/>
          </a:prstGeom>
        </p:spPr>
      </p:pic>
      <p:pic>
        <p:nvPicPr>
          <p:cNvPr id="10" name="nppt_1503969823094379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114" y="2337470"/>
            <a:ext cx="771723" cy="752430"/>
          </a:xfrm>
          <a:prstGeom prst="rect">
            <a:avLst/>
          </a:prstGeom>
        </p:spPr>
      </p:pic>
      <p:pic>
        <p:nvPicPr>
          <p:cNvPr id="11" name="nppt_15039698230943794" descr="이미지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77730" y="3896252"/>
            <a:ext cx="1306830" cy="729702"/>
          </a:xfrm>
          <a:prstGeom prst="rect">
            <a:avLst/>
          </a:prstGeom>
        </p:spPr>
      </p:pic>
      <p:pic>
        <p:nvPicPr>
          <p:cNvPr id="12" name="nppt_15039698230943796" descr="이미지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5993" y="3802746"/>
            <a:ext cx="1479707" cy="576029"/>
          </a:xfrm>
          <a:prstGeom prst="rect">
            <a:avLst/>
          </a:prstGeom>
        </p:spPr>
      </p:pic>
      <p:pic>
        <p:nvPicPr>
          <p:cNvPr id="13" name="nppt_15039698230943798" descr="이미지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31810" y="5047115"/>
            <a:ext cx="496815" cy="496815"/>
          </a:xfrm>
          <a:prstGeom prst="rect">
            <a:avLst/>
          </a:prstGeom>
        </p:spPr>
      </p:pic>
      <p:pic>
        <p:nvPicPr>
          <p:cNvPr id="14" name="nppt_15039698230943800" descr="이미지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892" y="4665550"/>
            <a:ext cx="1076324" cy="878380"/>
          </a:xfrm>
          <a:prstGeom prst="rect">
            <a:avLst/>
          </a:prstGeom>
        </p:spPr>
      </p:pic>
      <p:pic>
        <p:nvPicPr>
          <p:cNvPr id="15" name="nppt_15039698230943802" descr="이미지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2341" y="4102551"/>
            <a:ext cx="1039429" cy="1039429"/>
          </a:xfrm>
          <a:prstGeom prst="rect">
            <a:avLst/>
          </a:prstGeom>
        </p:spPr>
      </p:pic>
      <p:pic>
        <p:nvPicPr>
          <p:cNvPr id="16" name="nppt_15039698230943804" descr="이미지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6816" y="5700110"/>
            <a:ext cx="1990634" cy="646956"/>
          </a:xfrm>
          <a:prstGeom prst="rect">
            <a:avLst/>
          </a:prstGeom>
        </p:spPr>
      </p:pic>
      <p:pic>
        <p:nvPicPr>
          <p:cNvPr id="17" name="nppt_15039698230943806" descr="이미지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4973" y="5976455"/>
            <a:ext cx="2346252" cy="492713"/>
          </a:xfrm>
          <a:prstGeom prst="rect">
            <a:avLst/>
          </a:prstGeom>
        </p:spPr>
      </p:pic>
      <p:pic>
        <p:nvPicPr>
          <p:cNvPr id="18" name="nppt_15039707868441730" descr="이미지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1047" y="2116277"/>
            <a:ext cx="2533650" cy="1038224"/>
          </a:xfrm>
          <a:prstGeom prst="rect">
            <a:avLst/>
          </a:prstGeom>
        </p:spPr>
      </p:pic>
      <p:pic>
        <p:nvPicPr>
          <p:cNvPr id="19" name="nppt_15039707868441779" descr="이미지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24952" y="2669827"/>
            <a:ext cx="1019175" cy="880981"/>
          </a:xfrm>
          <a:prstGeom prst="rect">
            <a:avLst/>
          </a:prstGeom>
        </p:spPr>
      </p:pic>
      <p:pic>
        <p:nvPicPr>
          <p:cNvPr id="20" name="nppt_15039707868441785" descr="이미지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5837" y="3528101"/>
            <a:ext cx="1752599" cy="619125"/>
          </a:xfrm>
          <a:prstGeom prst="rect">
            <a:avLst/>
          </a:prstGeom>
        </p:spPr>
      </p:pic>
      <p:pic>
        <p:nvPicPr>
          <p:cNvPr id="21" name="nppt_15039707868441811" descr="이미지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77536" y="4861910"/>
            <a:ext cx="1536700" cy="838200"/>
          </a:xfrm>
          <a:prstGeom prst="rect">
            <a:avLst/>
          </a:prstGeom>
        </p:spPr>
      </p:pic>
      <p:pic>
        <p:nvPicPr>
          <p:cNvPr id="22" name="nppt_15039707868441851" descr="이미지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50690" y="2213558"/>
            <a:ext cx="941193" cy="1224685"/>
          </a:xfrm>
          <a:prstGeom prst="rect">
            <a:avLst/>
          </a:prstGeom>
        </p:spPr>
      </p:pic>
      <p:pic>
        <p:nvPicPr>
          <p:cNvPr id="23" name="nppt_15039707868441884" descr="이미지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54289" y="2337470"/>
            <a:ext cx="1581150" cy="838200"/>
          </a:xfrm>
          <a:prstGeom prst="rect">
            <a:avLst/>
          </a:prstGeom>
        </p:spPr>
      </p:pic>
      <p:sp>
        <p:nvSpPr>
          <p:cNvPr id="27" name="nppt_15039721987062952"/>
          <p:cNvSpPr/>
          <p:nvPr/>
        </p:nvSpPr>
        <p:spPr>
          <a:xfrm>
            <a:off x="8045029" y="1437336"/>
            <a:ext cx="76850" cy="5168735"/>
          </a:xfrm>
          <a:prstGeom prst="rect">
            <a:avLst/>
          </a:prstGeom>
          <a:solidFill>
            <a:srgbClr val="F2F2F2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28" name="nppt_15039721987063448" descr="이미지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45270" y="6066346"/>
            <a:ext cx="3235628" cy="398008"/>
          </a:xfrm>
          <a:prstGeom prst="rect">
            <a:avLst/>
          </a:prstGeom>
        </p:spPr>
      </p:pic>
      <p:pic>
        <p:nvPicPr>
          <p:cNvPr id="29" name="nppt_15039721987064034" descr="이미지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8902" y="4665550"/>
            <a:ext cx="1091521" cy="1051151"/>
          </a:xfrm>
          <a:prstGeom prst="rect">
            <a:avLst/>
          </a:prstGeom>
        </p:spPr>
      </p:pic>
      <p:pic>
        <p:nvPicPr>
          <p:cNvPr id="30" name="nppt_15039721987064036" descr="이미지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279286" y="4665843"/>
            <a:ext cx="1581150" cy="643812"/>
          </a:xfrm>
          <a:prstGeom prst="rect">
            <a:avLst/>
          </a:prstGeom>
        </p:spPr>
      </p:pic>
      <p:pic>
        <p:nvPicPr>
          <p:cNvPr id="31" name="nppt_15039729282891939" descr="이미지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22149" y="3292825"/>
            <a:ext cx="1715457" cy="571500"/>
          </a:xfrm>
          <a:prstGeom prst="rect">
            <a:avLst/>
          </a:prstGeom>
        </p:spPr>
      </p:pic>
      <p:pic>
        <p:nvPicPr>
          <p:cNvPr id="32" name="nppt_15039729282891941" descr="이미지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585709" y="4004469"/>
            <a:ext cx="657131" cy="6140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1102" y="1601680"/>
            <a:ext cx="1564219" cy="2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FRONTEND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6742" y="1573472"/>
            <a:ext cx="1305550" cy="283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 smtClean="0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BACKEND</a:t>
            </a:r>
            <a:endParaRPr lang="en-US" altLang="ko-KR" b="1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57628" y="1541331"/>
            <a:ext cx="1587679" cy="291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7350" indent="-387350">
              <a:lnSpc>
                <a:spcPct val="69000"/>
              </a:lnSpc>
              <a:spcBef>
                <a:spcPts val="900"/>
              </a:spcBef>
            </a:pPr>
            <a:r>
              <a:rPr lang="en-US" altLang="ko-KR" b="1">
                <a:solidFill>
                  <a:srgbClr val="002060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TOOL &amp; API</a:t>
            </a:r>
            <a:endParaRPr lang="en-US" altLang="ko-KR" b="1" dirty="0">
              <a:solidFill>
                <a:srgbClr val="002060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5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9644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9644" y="1874694"/>
            <a:ext cx="188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Required</a:t>
            </a:r>
          </a:p>
          <a:p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(</a:t>
            </a:r>
            <a:r>
              <a:rPr lang="ko-KR" altLang="en-US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필수설정</a:t>
            </a:r>
            <a:r>
              <a:rPr lang="en-US" altLang="ko-KR" sz="2400" smtClean="0">
                <a:solidFill>
                  <a:srgbClr val="0070C0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400">
              <a:solidFill>
                <a:srgbClr val="0070C0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67847"/>
            <a:ext cx="4894605" cy="5590153"/>
            <a:chOff x="0" y="1267847"/>
            <a:chExt cx="4894605" cy="55901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17838" y="1774179"/>
              <a:ext cx="3921210" cy="1606379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49644" y="2841500"/>
            <a:ext cx="7194258" cy="2877703"/>
            <a:chOff x="4949644" y="2841500"/>
            <a:chExt cx="7194258" cy="287770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644" y="2841500"/>
              <a:ext cx="7194258" cy="287770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677763" y="4062923"/>
              <a:ext cx="2528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등록 할 때의 이름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76618" y="3209032"/>
              <a:ext cx="13917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메니페스트 버전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7735" y="4672920"/>
              <a:ext cx="1677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확장프로그램 소개글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77763" y="5176261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버전</a:t>
              </a:r>
              <a:endParaRPr lang="ko-KR" altLang="en-US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  <p:sp>
        <p:nvSpPr>
          <p:cNvPr id="22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6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35" y="2406099"/>
            <a:ext cx="6099944" cy="1381007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7460" y="351051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[Manifest.json]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4509" y="2638476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</a:t>
            </a:r>
            <a:r>
              <a:rPr lang="en-US" altLang="ko-KR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</a:t>
            </a:r>
            <a:r>
              <a:rPr lang="en-US" altLang="ko-KR" sz="200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Popup.html 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32035" y="1864106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“permissions”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필요한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확장기능 허용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82006" y="3012736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알림 </a:t>
            </a:r>
            <a:r>
              <a:rPr lang="en-US" altLang="ko-KR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; notification.js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2035" y="4307349"/>
            <a:ext cx="6905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-&gt; https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://</a:t>
            </a:r>
            <a:r>
              <a:rPr lang="en-US" altLang="ko-KR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developer.chrome.com/apps/declare_permissions </a:t>
            </a: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참고</a:t>
            </a:r>
            <a:endParaRPr lang="ko-KR" altLang="en-US" sz="1600">
              <a:solidFill>
                <a:schemeClr val="bg1">
                  <a:lumMod val="5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0" y="1267847"/>
            <a:ext cx="5228687" cy="5590153"/>
            <a:chOff x="0" y="1267847"/>
            <a:chExt cx="5228687" cy="559015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67847"/>
              <a:ext cx="4894605" cy="5590153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617838" y="5242847"/>
              <a:ext cx="2438400" cy="1100288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93272" y="5483199"/>
              <a:ext cx="77435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93272" y="5820030"/>
              <a:ext cx="1586317" cy="280087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2065" y="5347787"/>
              <a:ext cx="1886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Optional</a:t>
              </a:r>
            </a:p>
            <a:p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(</a:t>
              </a:r>
              <a:r>
                <a:rPr lang="ko-KR" altLang="en-US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기능선택</a:t>
              </a:r>
              <a:r>
                <a:rPr lang="en-US" altLang="ko-KR" sz="2400" smtClean="0">
                  <a:solidFill>
                    <a:srgbClr val="FA507B"/>
                  </a:solidFill>
                  <a:latin typeface="210 스무살의봄 B" panose="02020603020101020101" pitchFamily="18" charset="-127"/>
                  <a:ea typeface="210 스무살의봄 B" panose="02020603020101020101" pitchFamily="18" charset="-127"/>
                </a:rPr>
                <a:t>)</a:t>
              </a:r>
              <a:endParaRPr lang="ko-KR" altLang="en-US" sz="2400">
                <a:solidFill>
                  <a:srgbClr val="FA507B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107460" y="4838877"/>
            <a:ext cx="7036397" cy="1300389"/>
            <a:chOff x="4759294" y="4499988"/>
            <a:chExt cx="7172204" cy="11442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r="76840"/>
            <a:stretch/>
          </p:blipFill>
          <p:spPr>
            <a:xfrm>
              <a:off x="4759294" y="4499989"/>
              <a:ext cx="1968677" cy="114428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37820"/>
            <a:stretch/>
          </p:blipFill>
          <p:spPr>
            <a:xfrm>
              <a:off x="6645916" y="4499988"/>
              <a:ext cx="5285582" cy="1144287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5255858" y="5587536"/>
            <a:ext cx="1723304" cy="330635"/>
          </a:xfrm>
          <a:prstGeom prst="roundRect">
            <a:avLst/>
          </a:prstGeom>
          <a:noFill/>
          <a:ln w="38100">
            <a:solidFill>
              <a:srgbClr val="FA50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5" y="1259409"/>
            <a:ext cx="8350875" cy="559859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926227" y="5138894"/>
            <a:ext cx="6956854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07460" y="351051"/>
            <a:ext cx="236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[popup.html]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5740" y="4269504"/>
            <a:ext cx="3855308" cy="39362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1" y="3858649"/>
            <a:ext cx="3134162" cy="2219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7862509" y="3858649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팝업 내용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0496" y="4689447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소스 등록</a:t>
            </a:r>
            <a:endParaRPr lang="ko-KR" altLang="en-US" sz="2000">
              <a:solidFill>
                <a:schemeClr val="bg1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359" y="2336709"/>
            <a:ext cx="2537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Popup.html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에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notification.js</a:t>
            </a:r>
            <a:r>
              <a:rPr lang="en-US" altLang="ko-KR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등록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7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9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3949433-A6B5-46AE-AF06-30B3C66D2186}"/>
              </a:ext>
            </a:extLst>
          </p:cNvPr>
          <p:cNvSpPr/>
          <p:nvPr/>
        </p:nvSpPr>
        <p:spPr>
          <a:xfrm>
            <a:off x="-29474" y="-25605"/>
            <a:ext cx="12191999" cy="688360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2D1AADC4-1264-44B7-A2CA-3E987C79D103}"/>
              </a:ext>
            </a:extLst>
          </p:cNvPr>
          <p:cNvSpPr txBox="1">
            <a:spLocks/>
          </p:cNvSpPr>
          <p:nvPr/>
        </p:nvSpPr>
        <p:spPr>
          <a:xfrm>
            <a:off x="726385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xmlns="" id="{93294656-5B3E-44C5-9CAC-9AE4DB29B316}"/>
              </a:ext>
            </a:extLst>
          </p:cNvPr>
          <p:cNvSpPr txBox="1">
            <a:spLocks/>
          </p:cNvSpPr>
          <p:nvPr/>
        </p:nvSpPr>
        <p:spPr>
          <a:xfrm>
            <a:off x="638785" y="4267232"/>
            <a:ext cx="2248132" cy="63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</a:t>
            </a:r>
            <a:r>
              <a:rPr lang="en-US" altLang="ko-KR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20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2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문제점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xmlns="" id="{60161634-9FA4-4F7D-9806-728D52C39930}"/>
              </a:ext>
            </a:extLst>
          </p:cNvPr>
          <p:cNvSpPr txBox="1">
            <a:spLocks/>
          </p:cNvSpPr>
          <p:nvPr/>
        </p:nvSpPr>
        <p:spPr>
          <a:xfrm>
            <a:off x="2975117" y="296884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02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텍스트 개체 틀 8">
            <a:extLst>
              <a:ext uri="{FF2B5EF4-FFF2-40B4-BE49-F238E27FC236}">
                <a16:creationId xmlns:a16="http://schemas.microsoft.com/office/drawing/2014/main" xmlns="" id="{A1324607-C5E3-4BCC-A68F-559BEABB54A4}"/>
              </a:ext>
            </a:extLst>
          </p:cNvPr>
          <p:cNvSpPr txBox="1">
            <a:spLocks/>
          </p:cNvSpPr>
          <p:nvPr/>
        </p:nvSpPr>
        <p:spPr>
          <a:xfrm>
            <a:off x="2877385" y="4263341"/>
            <a:ext cx="2608683" cy="6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해결방안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en-US" altLang="ko-KR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</a:t>
            </a:r>
            <a:r>
              <a:rPr lang="ko-KR" altLang="en-US" sz="18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lang="ko-KR" altLang="en-US" sz="18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기능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xmlns="" id="{172DF75E-2637-4E1E-9286-7C1D6B03B7BC}"/>
              </a:ext>
            </a:extLst>
          </p:cNvPr>
          <p:cNvSpPr txBox="1">
            <a:spLocks/>
          </p:cNvSpPr>
          <p:nvPr/>
        </p:nvSpPr>
        <p:spPr>
          <a:xfrm>
            <a:off x="5147013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03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텍스트 개체 틀 8">
            <a:extLst>
              <a:ext uri="{FF2B5EF4-FFF2-40B4-BE49-F238E27FC236}">
                <a16:creationId xmlns:a16="http://schemas.microsoft.com/office/drawing/2014/main" xmlns="" id="{CF9912FC-6187-4A94-B508-8F2A4B094160}"/>
              </a:ext>
            </a:extLst>
          </p:cNvPr>
          <p:cNvSpPr txBox="1">
            <a:spLocks/>
          </p:cNvSpPr>
          <p:nvPr/>
        </p:nvSpPr>
        <p:spPr>
          <a:xfrm>
            <a:off x="5314425" y="4279619"/>
            <a:ext cx="1939122" cy="6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시연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C0C5285D-210C-4987-8B4B-A6AD4F5BBA36}"/>
              </a:ext>
            </a:extLst>
          </p:cNvPr>
          <p:cNvSpPr txBox="1">
            <a:spLocks/>
          </p:cNvSpPr>
          <p:nvPr/>
        </p:nvSpPr>
        <p:spPr>
          <a:xfrm>
            <a:off x="7358965" y="2973446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04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0" name="텍스트 개체 틀 8">
            <a:extLst>
              <a:ext uri="{FF2B5EF4-FFF2-40B4-BE49-F238E27FC236}">
                <a16:creationId xmlns:a16="http://schemas.microsoft.com/office/drawing/2014/main" xmlns="" id="{D3FEAAB1-4EC6-46F1-B088-FB06C54E333E}"/>
              </a:ext>
            </a:extLst>
          </p:cNvPr>
          <p:cNvSpPr txBox="1">
            <a:spLocks/>
          </p:cNvSpPr>
          <p:nvPr/>
        </p:nvSpPr>
        <p:spPr>
          <a:xfrm>
            <a:off x="7105161" y="4360262"/>
            <a:ext cx="2369468" cy="76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시스템 </a:t>
            </a:r>
            <a:r>
              <a:rPr lang="ko-KR" altLang="en-US" sz="1900" dirty="0" err="1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아키텍쳐</a:t>
            </a:r>
            <a:r>
              <a:rPr lang="en-US" altLang="ko-KR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endParaRPr lang="en-US" altLang="ko-KR" sz="1900" dirty="0" smtClean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pPr algn="ctr"/>
            <a:r>
              <a:rPr lang="en-US" altLang="ko-KR" sz="190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&amp; </a:t>
            </a:r>
            <a:r>
              <a:rPr lang="ko-KR" altLang="en-US" sz="1900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기술 소개</a:t>
            </a:r>
            <a:endParaRPr lang="en-US" altLang="ko-KR" sz="19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8" name="텍스트 개체 틀 3">
            <a:extLst>
              <a:ext uri="{FF2B5EF4-FFF2-40B4-BE49-F238E27FC236}">
                <a16:creationId xmlns:a16="http://schemas.microsoft.com/office/drawing/2014/main" xmlns="" id="{1756C266-F0DE-461B-9432-6EA510B4CCAE}"/>
              </a:ext>
            </a:extLst>
          </p:cNvPr>
          <p:cNvSpPr txBox="1">
            <a:spLocks/>
          </p:cNvSpPr>
          <p:nvPr/>
        </p:nvSpPr>
        <p:spPr>
          <a:xfrm>
            <a:off x="9711765" y="2966691"/>
            <a:ext cx="1655464" cy="961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49" name="텍스트 개체 틀 8">
            <a:extLst>
              <a:ext uri="{FF2B5EF4-FFF2-40B4-BE49-F238E27FC236}">
                <a16:creationId xmlns:a16="http://schemas.microsoft.com/office/drawing/2014/main" xmlns="" id="{BC04473C-BF1D-4960-B012-7BCE38331B7B}"/>
              </a:ext>
            </a:extLst>
          </p:cNvPr>
          <p:cNvSpPr txBox="1">
            <a:spLocks/>
          </p:cNvSpPr>
          <p:nvPr/>
        </p:nvSpPr>
        <p:spPr>
          <a:xfrm>
            <a:off x="9723774" y="4385210"/>
            <a:ext cx="1821011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팀원소개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91CA72B6-6500-473C-B295-6A2A9BCFB400}"/>
              </a:ext>
            </a:extLst>
          </p:cNvPr>
          <p:cNvSpPr txBox="1">
            <a:spLocks/>
          </p:cNvSpPr>
          <p:nvPr/>
        </p:nvSpPr>
        <p:spPr>
          <a:xfrm>
            <a:off x="195330" y="623247"/>
            <a:ext cx="2000530" cy="398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55161F45-087B-4B8E-B7E3-766B80AF4D00}"/>
              </a:ext>
            </a:extLst>
          </p:cNvPr>
          <p:cNvSpPr/>
          <p:nvPr/>
        </p:nvSpPr>
        <p:spPr>
          <a:xfrm>
            <a:off x="79523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289F1F3D-02DC-4ECF-BEF6-D6DC7853791D}"/>
              </a:ext>
            </a:extLst>
          </p:cNvPr>
          <p:cNvSpPr/>
          <p:nvPr/>
        </p:nvSpPr>
        <p:spPr>
          <a:xfrm>
            <a:off x="3043966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70692618-097E-4BEC-A3F7-5F460B3DE46C}"/>
              </a:ext>
            </a:extLst>
          </p:cNvPr>
          <p:cNvSpPr/>
          <p:nvPr/>
        </p:nvSpPr>
        <p:spPr>
          <a:xfrm>
            <a:off x="5150727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FDC10535-54A3-458D-AA7F-A2D76BD4DC50}"/>
              </a:ext>
            </a:extLst>
          </p:cNvPr>
          <p:cNvSpPr/>
          <p:nvPr/>
        </p:nvSpPr>
        <p:spPr>
          <a:xfrm>
            <a:off x="7427814" y="3984402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0B8B8229-937B-4CAB-A622-21ECDE24159E}"/>
              </a:ext>
            </a:extLst>
          </p:cNvPr>
          <p:cNvSpPr/>
          <p:nvPr/>
        </p:nvSpPr>
        <p:spPr>
          <a:xfrm>
            <a:off x="9723774" y="3978333"/>
            <a:ext cx="1517797" cy="8334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2" y="1248224"/>
            <a:ext cx="6741308" cy="5709388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5997145" y="5263979"/>
            <a:ext cx="5964196" cy="340078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07460" y="351051"/>
            <a:ext cx="2877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[notification.js]</a:t>
            </a:r>
            <a:endParaRPr lang="en-US" altLang="ko-KR" sz="2800" dirty="0" smtClean="0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72" y="4938191"/>
            <a:ext cx="356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알림 생성</a:t>
            </a:r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을 위한 </a:t>
            </a:r>
            <a:endParaRPr lang="en-US" altLang="ko-KR" sz="2000" smtClean="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  <a:p>
            <a:r>
              <a:rPr lang="en-US" altLang="ko-KR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chrome extension API </a:t>
            </a:r>
            <a:r>
              <a:rPr lang="ko-KR" altLang="en-US" sz="2000" smtClean="0">
                <a:solidFill>
                  <a:srgbClr val="FA507B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함수</a:t>
            </a:r>
            <a:endParaRPr lang="ko-KR" altLang="en-US" sz="2000">
              <a:solidFill>
                <a:srgbClr val="FA507B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0" y="2606892"/>
            <a:ext cx="3896269" cy="144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537421" y="2014514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알람 생성 예시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2" y="1257301"/>
            <a:ext cx="7904985" cy="5600700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8041" y="1466357"/>
            <a:ext cx="1208359" cy="235443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670732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확장프로그램만들기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4" name="slide4_shape2"/>
          <p:cNvSpPr txBox="1">
            <a:spLocks/>
          </p:cNvSpPr>
          <p:nvPr/>
        </p:nvSpPr>
        <p:spPr>
          <a:xfrm>
            <a:off x="4498668" y="480115"/>
            <a:ext cx="4670732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r>
              <a:rPr lang="ko-KR" altLang="en-US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 등록</a:t>
            </a:r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67299" y="5898657"/>
            <a:ext cx="596901" cy="1592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08041" y="2241057"/>
            <a:ext cx="1716359" cy="22274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72938" y="13490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1)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2011" y="180263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2)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0930" y="5641481"/>
            <a:ext cx="378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4)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8115" y="2152373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3</a:t>
            </a:r>
            <a:r>
              <a:rPr lang="en-US" altLang="ko-KR" sz="2000" b="1" smtClean="0">
                <a:solidFill>
                  <a:srgbClr val="F70D45"/>
                </a:solidFill>
                <a:latin typeface="210 스무살의봄 B" panose="02020603020101020101" pitchFamily="18" charset="-127"/>
                <a:ea typeface="210 스무살의봄 B" panose="02020603020101020101" pitchFamily="18" charset="-127"/>
              </a:rPr>
              <a:t>)</a:t>
            </a:r>
            <a:endParaRPr lang="ko-KR" altLang="en-US" sz="2000" b="1">
              <a:solidFill>
                <a:srgbClr val="F70D45"/>
              </a:solidFill>
              <a:latin typeface="210 스무살의봄 B" panose="02020603020101020101" pitchFamily="18" charset="-127"/>
              <a:ea typeface="210 스무살의봄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61041" y="1907050"/>
            <a:ext cx="852759" cy="24532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64" y="2192258"/>
            <a:ext cx="10058400" cy="3677264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body" sz="quarter" idx="10"/>
          </p:nvPr>
        </p:nvSpPr>
        <p:spPr>
          <a:xfrm>
            <a:off x="351359" y="398461"/>
            <a:ext cx="858010" cy="475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800" dirty="0" smtClean="0">
                <a:solidFill>
                  <a:schemeClr val="bg1">
                    <a:alpha val="10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05</a:t>
            </a:r>
            <a:endParaRPr lang="en-US" altLang="ko-KR" sz="2800" dirty="0">
              <a:solidFill>
                <a:schemeClr val="bg1">
                  <a:alpha val="100000"/>
                </a:schemeClr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5" name="slide4_shape2"/>
          <p:cNvSpPr>
            <a:spLocks noGrp="1"/>
          </p:cNvSpPr>
          <p:nvPr>
            <p:ph type="title"/>
          </p:nvPr>
        </p:nvSpPr>
        <p:spPr>
          <a:xfrm>
            <a:off x="1209368" y="535578"/>
            <a:ext cx="4168876" cy="480131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sz="2800" baseline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0000"/>
              </a:lnSpc>
              <a:buNone/>
            </a:pPr>
            <a:r>
              <a:rPr altLang="ko-KR" sz="2800" err="1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사용</a:t>
            </a:r>
            <a:r>
              <a:rPr altLang="ko-KR" sz="280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</a:t>
            </a:r>
            <a:r>
              <a:rPr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기술</a:t>
            </a:r>
            <a:r>
              <a:rPr lang="en-US" altLang="ko-KR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 : </a:t>
            </a:r>
            <a:r>
              <a:rPr lang="ko-KR" altLang="en-US" sz="2800" smtClean="0">
                <a:solidFill>
                  <a:srgbClr val="FFFFFF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확장프로그램</a:t>
            </a:r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/>
            </a:r>
            <a:b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</a:br>
            <a:endParaRPr lang="en-US" altLang="ko-KR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44063" y="4512129"/>
            <a:ext cx="1107338" cy="2757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>
      <p:transition spd="fast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06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팀원 소개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0005" y="2717800"/>
            <a:ext cx="2376130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2333" y="2302645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이유운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4924010" y="2675253"/>
            <a:ext cx="2376130" cy="0"/>
          </a:xfrm>
          <a:prstGeom prst="line">
            <a:avLst/>
          </a:prstGeom>
          <a:ln w="38100">
            <a:solidFill>
              <a:srgbClr val="C5E0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03880" y="2305921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신선아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9047433" y="2630978"/>
            <a:ext cx="2376130" cy="0"/>
          </a:xfrm>
          <a:prstGeom prst="line">
            <a:avLst/>
          </a:prstGeom>
          <a:ln w="38100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96233" y="2261647"/>
            <a:ext cx="98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드림고딕5" panose="02020600000000000000" pitchFamily="18" charset="-127"/>
                <a:ea typeface="a드림고딕5" panose="02020600000000000000" pitchFamily="18" charset="-127"/>
              </a:rPr>
              <a:t>김미연</a:t>
            </a:r>
            <a:endParaRPr lang="ko-KR" altLang="en-US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4200" y="1727200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444" y="2020135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팀장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835181" y="1684653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92425" y="197758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945862" y="1640378"/>
            <a:ext cx="1003300" cy="9906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103106" y="193331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드림고딕5" panose="02020600000000000000" pitchFamily="18" charset="-127"/>
                <a:ea typeface="a드림고딕5" panose="02020600000000000000" pitchFamily="18" charset="-127"/>
              </a:rPr>
              <a:t>팀원</a:t>
            </a:r>
            <a:endParaRPr lang="ko-KR" altLang="en-US">
              <a:solidFill>
                <a:schemeClr val="bg1"/>
              </a:solidFill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12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74795" y="2502067"/>
            <a:ext cx="5642410" cy="1340638"/>
            <a:chOff x="3274795" y="1970666"/>
            <a:chExt cx="5642410" cy="1340638"/>
          </a:xfrm>
        </p:grpSpPr>
        <p:sp>
          <p:nvSpPr>
            <p:cNvPr id="7" name="TextBox 6"/>
            <p:cNvSpPr txBox="1"/>
            <p:nvPr/>
          </p:nvSpPr>
          <p:spPr>
            <a:xfrm>
              <a:off x="3274795" y="2554174"/>
              <a:ext cx="5642410" cy="757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lvl1pPr lvl="0"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n>
                    <a:gradFill>
                      <a:gsLst>
                        <a:gs pos="0">
                          <a:srgbClr val="EF7B36">
                            <a:alpha val="30000"/>
                          </a:srgbClr>
                        </a:gs>
                        <a:gs pos="100000">
                          <a:srgbClr val="D9A78A">
                            <a:alpha val="30000"/>
                          </a:srgbClr>
                        </a:gs>
                      </a:gsLst>
                      <a:lin ang="5400000" scaled="1"/>
                    </a:gradFill>
                  </a:ln>
                  <a:gradFill>
                    <a:gsLst>
                      <a:gs pos="0">
                        <a:srgbClr val="EF7B36"/>
                      </a:gs>
                      <a:gs pos="100000">
                        <a:srgbClr val="D9A78A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lvl="0" algn="ctr"/>
              <a:r>
                <a:rPr lang="ko-KR" altLang="en-US" sz="480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감사합니다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67325" y="1982781"/>
              <a:ext cx="1695450" cy="3143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53050" y="1970666"/>
              <a:ext cx="1524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Presentation</a:t>
              </a:r>
              <a:endParaRPr lang="ko-KR" altLang="en-US" sz="1400" dirty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BA95FE-C82D-486F-8F93-F259ED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2"/>
          <a:stretch/>
        </p:blipFill>
        <p:spPr>
          <a:xfrm>
            <a:off x="4343400" y="2775285"/>
            <a:ext cx="2875547" cy="2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8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681406" y="5606671"/>
            <a:ext cx="6184208" cy="923330"/>
            <a:chOff x="2681406" y="5606671"/>
            <a:chExt cx="618420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26A9408-0566-4E08-BFFA-BFA1229B0E20}"/>
                </a:ext>
              </a:extLst>
            </p:cNvPr>
            <p:cNvSpPr txBox="1"/>
            <p:nvPr/>
          </p:nvSpPr>
          <p:spPr>
            <a:xfrm>
              <a:off x="3505740" y="5606671"/>
              <a:ext cx="5359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통합 관리 불가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트위터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 err="1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인스타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개인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블로그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등 분산된 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SNS)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406" y="56066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06" y="1698724"/>
            <a:ext cx="2954961" cy="1621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5" b="26192"/>
          <a:stretch/>
        </p:blipFill>
        <p:spPr>
          <a:xfrm>
            <a:off x="3845376" y="3319849"/>
            <a:ext cx="2628501" cy="665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2" y="2550177"/>
            <a:ext cx="769672" cy="769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6" t="32664" r="11550" b="28567"/>
          <a:stretch/>
        </p:blipFill>
        <p:spPr>
          <a:xfrm>
            <a:off x="2176866" y="4216184"/>
            <a:ext cx="1919497" cy="534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18749" b="20084"/>
          <a:stretch/>
        </p:blipFill>
        <p:spPr>
          <a:xfrm>
            <a:off x="7301067" y="3791445"/>
            <a:ext cx="1826457" cy="10466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8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26740" y="5689047"/>
            <a:ext cx="9120095" cy="923330"/>
            <a:chOff x="2108079" y="5442905"/>
            <a:chExt cx="9120095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26A9408-0566-4E08-BFFA-BFA1229B0E20}"/>
                </a:ext>
              </a:extLst>
            </p:cNvPr>
            <p:cNvSpPr txBox="1"/>
            <p:nvPr/>
          </p:nvSpPr>
          <p:spPr>
            <a:xfrm>
              <a:off x="2866137" y="5442905"/>
              <a:ext cx="83620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영화인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위주의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영화 </a:t>
              </a:r>
              <a:r>
                <a:rPr lang="ko-KR" altLang="en-US" sz="3600" dirty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알림 </a:t>
              </a:r>
              <a:r>
                <a:rPr lang="ko-KR" altLang="en-US" sz="360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서비스 </a:t>
              </a:r>
              <a:r>
                <a:rPr lang="ko-KR" altLang="en-US" sz="3600" smtClean="0">
                  <a:latin typeface="a드림고딕5" panose="02020600000000000000" pitchFamily="18" charset="-127"/>
                  <a:ea typeface="a드림고딕5" panose="02020600000000000000" pitchFamily="18" charset="-127"/>
                </a:rPr>
                <a:t>부재 </a:t>
              </a:r>
              <a:endParaRPr lang="en-US" altLang="ko-KR" sz="3600" dirty="0"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(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왓챠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, CGV 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기존 서비스는 영화 중심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a드림고딕5" panose="02020600000000000000" pitchFamily="18" charset="-127"/>
                  <a:ea typeface="a드림고딕5" panose="02020600000000000000" pitchFamily="18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a드림고딕5" panose="02020600000000000000" pitchFamily="18" charset="-127"/>
                <a:ea typeface="a드림고딕5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079" y="5468771"/>
              <a:ext cx="672129" cy="672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95" y="2091772"/>
            <a:ext cx="3810000" cy="95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17" y="3782063"/>
            <a:ext cx="1901956" cy="4876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1620671"/>
            <a:ext cx="1894703" cy="18947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10" y="4064812"/>
            <a:ext cx="2205505" cy="110275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334279"/>
            <a:ext cx="12192000" cy="4189444"/>
          </a:xfrm>
          <a:prstGeom prst="rect">
            <a:avLst/>
          </a:prstGeom>
          <a:solidFill>
            <a:srgbClr val="44546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01</a:t>
            </a:r>
            <a:endParaRPr lang="ko-KR" altLang="en-US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현황 및 문제점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FE35507-8A3C-4057-AB49-EBF4C858EB73}"/>
              </a:ext>
            </a:extLst>
          </p:cNvPr>
          <p:cNvSpPr txBox="1"/>
          <p:nvPr/>
        </p:nvSpPr>
        <p:spPr>
          <a:xfrm>
            <a:off x="3827771" y="3282105"/>
            <a:ext cx="535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실시간 </a:t>
            </a:r>
            <a:r>
              <a:rPr lang="ko-KR" altLang="en-US" sz="4000" dirty="0" err="1">
                <a:latin typeface="a드림고딕5" panose="02020600000000000000" pitchFamily="18" charset="-127"/>
                <a:ea typeface="a드림고딕5" panose="02020600000000000000" pitchFamily="18" charset="-127"/>
              </a:rPr>
              <a:t>덕질의</a:t>
            </a:r>
            <a:r>
              <a:rPr lang="ko-KR" altLang="en-US" sz="4000" dirty="0">
                <a:latin typeface="a드림고딕5" panose="02020600000000000000" pitchFamily="18" charset="-127"/>
                <a:ea typeface="a드림고딕5" panose="02020600000000000000" pitchFamily="18" charset="-127"/>
              </a:rPr>
              <a:t> 어려움</a:t>
            </a:r>
            <a:endParaRPr lang="ko-KR" altLang="en-US" sz="2800" dirty="0">
              <a:latin typeface="a드림고딕5" panose="02020600000000000000" pitchFamily="18" charset="-127"/>
              <a:ea typeface="a드림고딕5" panose="02020600000000000000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07" y="3299983"/>
            <a:ext cx="672129" cy="67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F2A398C-5AEB-48FF-AEAC-232E6310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5"/>
          <a:stretch/>
        </p:blipFill>
        <p:spPr>
          <a:xfrm flipH="1">
            <a:off x="8379037" y="3749361"/>
            <a:ext cx="3058113" cy="26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0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546A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415</Words>
  <Application>Microsoft Office PowerPoint</Application>
  <PresentationFormat>와이드스크린</PresentationFormat>
  <Paragraphs>186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210 스무살의봄 B</vt:lpstr>
      <vt:lpstr>Arial</vt:lpstr>
      <vt:lpstr>나눔고딕 Light</vt:lpstr>
      <vt:lpstr>a드림고딕5</vt:lpstr>
      <vt:lpstr>맑은 고딕</vt:lpstr>
      <vt:lpstr>나눔고딕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현황 및 문제점</vt:lpstr>
      <vt:lpstr>현황 및 문제점</vt:lpstr>
      <vt:lpstr>현황 및 문제점</vt:lpstr>
      <vt:lpstr>현황 및 문제점</vt:lpstr>
      <vt:lpstr>현황 및 문제점</vt:lpstr>
      <vt:lpstr>현황 및 문제점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해결방안 및 기능</vt:lpstr>
      <vt:lpstr>시연</vt:lpstr>
      <vt:lpstr>시연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시스템 아키텍처</vt:lpstr>
      <vt:lpstr>사용 기술 </vt:lpstr>
      <vt:lpstr>확장프로그램만들기 </vt:lpstr>
      <vt:lpstr>확장프로그램만들기 </vt:lpstr>
      <vt:lpstr>사용 기술 : 확장프로그램 </vt:lpstr>
      <vt:lpstr>확장프로그램만들기 </vt:lpstr>
      <vt:lpstr>확장프로그램만들기 </vt:lpstr>
      <vt:lpstr>확장프로그램만들기 </vt:lpstr>
      <vt:lpstr>사용 기술 : 확장프로그램 </vt:lpstr>
      <vt:lpstr>팀원 소개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DESIGN 기획하는 리까망</dc:title>
  <dc:creator>이유운</dc:creator>
  <cp:lastModifiedBy>SUNA</cp:lastModifiedBy>
  <cp:revision>165</cp:revision>
  <dcterms:created xsi:type="dcterms:W3CDTF">2017-08-29T01:05:25Z</dcterms:created>
  <dcterms:modified xsi:type="dcterms:W3CDTF">2017-08-30T06:45:20Z</dcterms:modified>
</cp:coreProperties>
</file>