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1" r:id="rId4"/>
    <p:sldMasterId id="2147483742" r:id="rId5"/>
    <p:sldMasterId id="214748374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SemiBold"/>
      <p:regular r:id="rId23"/>
      <p:bold r:id="rId24"/>
      <p:italic r:id="rId25"/>
      <p:boldItalic r:id="rId26"/>
    </p:embeddedFont>
    <p:embeddedFont>
      <p:font typeface="Unna"/>
      <p:regular r:id="rId27"/>
      <p:bold r:id="rId28"/>
      <p:italic r:id="rId29"/>
      <p:boldItalic r:id="rId30"/>
    </p:embeddedFont>
    <p:embeddedFont>
      <p:font typeface="Raleway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E39EC-BF93-4394-8538-B232DB9D4B23}">
  <a:tblStyle styleId="{EC5E39EC-BF93-4394-8538-B232DB9D4B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Unna-bold.fntdata"/><Relationship Id="rId27" Type="http://schemas.openxmlformats.org/officeDocument/2006/relationships/font" Target="fonts/Unna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Unn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Medium-regular.fntdata"/><Relationship Id="rId30" Type="http://schemas.openxmlformats.org/officeDocument/2006/relationships/font" Target="fonts/Unna-boldItalic.fntdata"/><Relationship Id="rId11" Type="http://schemas.openxmlformats.org/officeDocument/2006/relationships/slide" Target="slides/slide4.xml"/><Relationship Id="rId33" Type="http://schemas.openxmlformats.org/officeDocument/2006/relationships/font" Target="fonts/RalewayMedium-italic.fntdata"/><Relationship Id="rId10" Type="http://schemas.openxmlformats.org/officeDocument/2006/relationships/slide" Target="slides/slide3.xml"/><Relationship Id="rId32" Type="http://schemas.openxmlformats.org/officeDocument/2006/relationships/font" Target="fonts/RalewayMedium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RalewayMedium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b4c6d2e9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b4c6d2e9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22d715ab99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22d715ab99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ec409ac894_0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ec409ac894_0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1b1087d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1b1087d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22d715ab9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22d715ab9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eb4c6d2e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eb4c6d2e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07ea3cfd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07ea3cfd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22d715ab99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22d715ab99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0aba7d1ca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0aba7d1ca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1c406adfa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1c406adfa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22d715ab99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22d715ab99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8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s://flaticon.com/" TargetMode="External"/><Relationship Id="rId6" Type="http://schemas.openxmlformats.org/officeDocument/2006/relationships/hyperlink" Target="https://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9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6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8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s://flaticon.com/" TargetMode="External"/><Relationship Id="rId6" Type="http://schemas.openxmlformats.org/officeDocument/2006/relationships/hyperlink" Target="https://freepik.com/" TargetMode="Externa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2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24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26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23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3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28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s://flaticon.com/" TargetMode="External"/><Relationship Id="rId6" Type="http://schemas.openxmlformats.org/officeDocument/2006/relationships/hyperlink" Target="https://freepik.com/" TargetMode="Externa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2015400" y="1749638"/>
            <a:ext cx="5113200" cy="12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2015400" y="3005363"/>
            <a:ext cx="51132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3" type="title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4" type="subTitle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8" type="subTitle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9" type="title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5" type="title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6" type="subTitle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7" type="subTitle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18" type="title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9" type="subTitle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0" type="subTitle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1" type="title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type="title"/>
          </p:nvPr>
        </p:nvSpPr>
        <p:spPr>
          <a:xfrm>
            <a:off x="3152100" y="3110800"/>
            <a:ext cx="28398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hasCustomPrompt="1" type="title"/>
          </p:nvPr>
        </p:nvSpPr>
        <p:spPr>
          <a:xfrm>
            <a:off x="2485200" y="1356075"/>
            <a:ext cx="4173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485200" y="2121775"/>
            <a:ext cx="41736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hasCustomPrompt="1" idx="2" type="title"/>
          </p:nvPr>
        </p:nvSpPr>
        <p:spPr>
          <a:xfrm>
            <a:off x="2485200" y="2742425"/>
            <a:ext cx="4173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/>
          <p:nvPr>
            <p:ph idx="3" type="subTitle"/>
          </p:nvPr>
        </p:nvSpPr>
        <p:spPr>
          <a:xfrm>
            <a:off x="2485200" y="3508125"/>
            <a:ext cx="41736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rt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5373750" y="2255950"/>
            <a:ext cx="2750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4920000" y="2283550"/>
            <a:ext cx="3162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1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title"/>
          </p:nvPr>
        </p:nvSpPr>
        <p:spPr>
          <a:xfrm flipH="1">
            <a:off x="713250" y="1374400"/>
            <a:ext cx="36198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 flipH="1">
            <a:off x="713250" y="3044047"/>
            <a:ext cx="3619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_2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 flipH="1">
            <a:off x="1130250" y="2255950"/>
            <a:ext cx="2750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_1_1_1_1_1_1_1_1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-36599" y="-36550"/>
            <a:ext cx="9217198" cy="5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713225" y="1297400"/>
            <a:ext cx="42501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2" type="subTitle"/>
          </p:nvPr>
        </p:nvSpPr>
        <p:spPr>
          <a:xfrm>
            <a:off x="4963325" y="1833200"/>
            <a:ext cx="34674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" type="subTitle"/>
          </p:nvPr>
        </p:nvSpPr>
        <p:spPr>
          <a:xfrm>
            <a:off x="1167675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2" type="subTitle"/>
          </p:nvPr>
        </p:nvSpPr>
        <p:spPr>
          <a:xfrm>
            <a:off x="1167676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3" type="subTitle"/>
          </p:nvPr>
        </p:nvSpPr>
        <p:spPr>
          <a:xfrm>
            <a:off x="5837650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4" type="subTitle"/>
          </p:nvPr>
        </p:nvSpPr>
        <p:spPr>
          <a:xfrm>
            <a:off x="5837651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5" type="subTitle"/>
          </p:nvPr>
        </p:nvSpPr>
        <p:spPr>
          <a:xfrm>
            <a:off x="3502662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6" type="subTitle"/>
          </p:nvPr>
        </p:nvSpPr>
        <p:spPr>
          <a:xfrm>
            <a:off x="3502664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994050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994050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6011275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6011275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3502662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3502663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2" type="subTitle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3" type="subTitle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4" type="subTitle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5" type="subTitle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6" type="subTitle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7" type="subTitle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8" type="subTitle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2" type="subTitle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3" type="subTitle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4" type="subTitle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5" type="subTitle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6" type="subTitle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7" type="subTitle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8" type="subTitle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9" type="subTitle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13" type="subTitle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4" type="subTitle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5" type="subTitle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>
            <p:ph type="title"/>
          </p:nvPr>
        </p:nvSpPr>
        <p:spPr>
          <a:xfrm>
            <a:off x="2629200" y="802676"/>
            <a:ext cx="38856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8" name="Google Shape;198;p30"/>
          <p:cNvSpPr txBox="1"/>
          <p:nvPr>
            <p:ph idx="1" type="subTitle"/>
          </p:nvPr>
        </p:nvSpPr>
        <p:spPr>
          <a:xfrm>
            <a:off x="2629200" y="2374125"/>
            <a:ext cx="3885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199" name="Google Shape;199;p30"/>
          <p:cNvSpPr txBox="1"/>
          <p:nvPr/>
        </p:nvSpPr>
        <p:spPr>
          <a:xfrm>
            <a:off x="2629200" y="3359150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30"/>
          <p:cNvSpPr txBox="1"/>
          <p:nvPr>
            <p:ph idx="2" type="subTitle"/>
          </p:nvPr>
        </p:nvSpPr>
        <p:spPr>
          <a:xfrm>
            <a:off x="2629200" y="4084675"/>
            <a:ext cx="38856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13250" y="1297400"/>
            <a:ext cx="7717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19" name="Google Shape;219;p35"/>
          <p:cNvSpPr txBox="1"/>
          <p:nvPr>
            <p:ph idx="1" type="subTitle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0" name="Google Shape;220;p35"/>
          <p:cNvSpPr txBox="1"/>
          <p:nvPr>
            <p:ph hasCustomPrompt="1" idx="2" type="title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713250" y="1297400"/>
            <a:ext cx="7717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2117974" y="26144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31" name="Google Shape;231;p37"/>
          <p:cNvSpPr txBox="1"/>
          <p:nvPr>
            <p:ph idx="2" type="subTitle"/>
          </p:nvPr>
        </p:nvSpPr>
        <p:spPr>
          <a:xfrm>
            <a:off x="2117985" y="30229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7"/>
          <p:cNvSpPr txBox="1"/>
          <p:nvPr>
            <p:ph idx="3" type="subTitle"/>
          </p:nvPr>
        </p:nvSpPr>
        <p:spPr>
          <a:xfrm>
            <a:off x="4866049" y="26144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33" name="Google Shape;233;p37"/>
          <p:cNvSpPr txBox="1"/>
          <p:nvPr>
            <p:ph idx="4" type="subTitle"/>
          </p:nvPr>
        </p:nvSpPr>
        <p:spPr>
          <a:xfrm>
            <a:off x="4866060" y="30229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>
            <p:ph type="title"/>
          </p:nvPr>
        </p:nvSpPr>
        <p:spPr>
          <a:xfrm>
            <a:off x="3682075" y="1895350"/>
            <a:ext cx="47487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242" name="Google Shape;242;p39"/>
          <p:cNvSpPr txBox="1"/>
          <p:nvPr>
            <p:ph idx="1" type="subTitle"/>
          </p:nvPr>
        </p:nvSpPr>
        <p:spPr>
          <a:xfrm>
            <a:off x="4595875" y="2836050"/>
            <a:ext cx="383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/>
          <p:nvPr>
            <p:ph type="title"/>
          </p:nvPr>
        </p:nvSpPr>
        <p:spPr>
          <a:xfrm>
            <a:off x="2280750" y="1762800"/>
            <a:ext cx="45825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251" name="Google Shape;251;p41"/>
          <p:cNvSpPr txBox="1"/>
          <p:nvPr>
            <p:ph idx="1" type="subTitle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117974" y="26144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2117985" y="30229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866049" y="26144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866060" y="30229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5" y="0"/>
            <a:ext cx="9097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/>
          <p:nvPr/>
        </p:nvSpPr>
        <p:spPr>
          <a:xfrm>
            <a:off x="0" y="0"/>
            <a:ext cx="5845200" cy="5143500"/>
          </a:xfrm>
          <a:prstGeom prst="rect">
            <a:avLst/>
          </a:prstGeom>
          <a:gradFill>
            <a:gsLst>
              <a:gs pos="0">
                <a:srgbClr val="0C1621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type="title"/>
          </p:nvPr>
        </p:nvSpPr>
        <p:spPr>
          <a:xfrm>
            <a:off x="631250" y="539500"/>
            <a:ext cx="3352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3"/>
          <p:cNvSpPr txBox="1"/>
          <p:nvPr>
            <p:ph hasCustomPrompt="1" type="title"/>
          </p:nvPr>
        </p:nvSpPr>
        <p:spPr>
          <a:xfrm>
            <a:off x="2015400" y="1749638"/>
            <a:ext cx="5113200" cy="12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9" name="Google Shape;259;p43"/>
          <p:cNvSpPr txBox="1"/>
          <p:nvPr>
            <p:ph idx="1" type="subTitle"/>
          </p:nvPr>
        </p:nvSpPr>
        <p:spPr>
          <a:xfrm>
            <a:off x="2015400" y="3005363"/>
            <a:ext cx="51132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6" name="Google Shape;266;p45"/>
          <p:cNvSpPr txBox="1"/>
          <p:nvPr>
            <p:ph idx="1" type="subTitle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67" name="Google Shape;267;p45"/>
          <p:cNvSpPr txBox="1"/>
          <p:nvPr>
            <p:ph idx="2" type="subTitle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5"/>
          <p:cNvSpPr txBox="1"/>
          <p:nvPr>
            <p:ph hasCustomPrompt="1" idx="3" type="title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45"/>
          <p:cNvSpPr txBox="1"/>
          <p:nvPr>
            <p:ph idx="4" type="subTitle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70" name="Google Shape;270;p45"/>
          <p:cNvSpPr txBox="1"/>
          <p:nvPr>
            <p:ph idx="5" type="subTitle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5"/>
          <p:cNvSpPr txBox="1"/>
          <p:nvPr>
            <p:ph hasCustomPrompt="1" idx="6" type="title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45"/>
          <p:cNvSpPr txBox="1"/>
          <p:nvPr>
            <p:ph idx="7" type="subTitle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73" name="Google Shape;273;p45"/>
          <p:cNvSpPr txBox="1"/>
          <p:nvPr>
            <p:ph idx="8" type="subTitle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5"/>
          <p:cNvSpPr txBox="1"/>
          <p:nvPr>
            <p:ph hasCustomPrompt="1" idx="9" type="title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45"/>
          <p:cNvSpPr txBox="1"/>
          <p:nvPr>
            <p:ph idx="13" type="subTitle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76" name="Google Shape;276;p45"/>
          <p:cNvSpPr txBox="1"/>
          <p:nvPr>
            <p:ph idx="14" type="subTitle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5"/>
          <p:cNvSpPr txBox="1"/>
          <p:nvPr>
            <p:ph hasCustomPrompt="1" idx="15" type="title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45"/>
          <p:cNvSpPr txBox="1"/>
          <p:nvPr>
            <p:ph idx="16" type="subTitle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79" name="Google Shape;279;p45"/>
          <p:cNvSpPr txBox="1"/>
          <p:nvPr>
            <p:ph idx="17" type="subTitle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5"/>
          <p:cNvSpPr txBox="1"/>
          <p:nvPr>
            <p:ph hasCustomPrompt="1" idx="18" type="title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45"/>
          <p:cNvSpPr txBox="1"/>
          <p:nvPr>
            <p:ph idx="19" type="subTitle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82" name="Google Shape;282;p45"/>
          <p:cNvSpPr txBox="1"/>
          <p:nvPr>
            <p:ph idx="20" type="subTitle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5"/>
          <p:cNvSpPr txBox="1"/>
          <p:nvPr>
            <p:ph hasCustomPrompt="1" idx="21" type="title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6"/>
          <p:cNvSpPr txBox="1"/>
          <p:nvPr>
            <p:ph type="title"/>
          </p:nvPr>
        </p:nvSpPr>
        <p:spPr>
          <a:xfrm>
            <a:off x="3152100" y="3110800"/>
            <a:ext cx="28398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46"/>
          <p:cNvSpPr txBox="1"/>
          <p:nvPr>
            <p:ph idx="1" type="subTitle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93" name="Google Shape;293;p47"/>
          <p:cNvSpPr txBox="1"/>
          <p:nvPr>
            <p:ph idx="1" type="subTitle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4" name="Google Shape;294;p47"/>
          <p:cNvSpPr txBox="1"/>
          <p:nvPr>
            <p:ph hasCustomPrompt="1" idx="2" type="title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8"/>
          <p:cNvSpPr txBox="1"/>
          <p:nvPr>
            <p:ph hasCustomPrompt="1" type="title"/>
          </p:nvPr>
        </p:nvSpPr>
        <p:spPr>
          <a:xfrm>
            <a:off x="2485200" y="1356075"/>
            <a:ext cx="4173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299" name="Google Shape;299;p48"/>
          <p:cNvSpPr txBox="1"/>
          <p:nvPr>
            <p:ph idx="1" type="subTitle"/>
          </p:nvPr>
        </p:nvSpPr>
        <p:spPr>
          <a:xfrm>
            <a:off x="2485200" y="2121775"/>
            <a:ext cx="41736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48"/>
          <p:cNvSpPr txBox="1"/>
          <p:nvPr>
            <p:ph hasCustomPrompt="1" idx="2" type="title"/>
          </p:nvPr>
        </p:nvSpPr>
        <p:spPr>
          <a:xfrm>
            <a:off x="2485200" y="2742425"/>
            <a:ext cx="4173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301" name="Google Shape;301;p48"/>
          <p:cNvSpPr txBox="1"/>
          <p:nvPr>
            <p:ph idx="3" type="subTitle"/>
          </p:nvPr>
        </p:nvSpPr>
        <p:spPr>
          <a:xfrm>
            <a:off x="2485200" y="3508125"/>
            <a:ext cx="41736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0"/>
          <p:cNvSpPr txBox="1"/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310" name="Google Shape;310;p50"/>
          <p:cNvSpPr txBox="1"/>
          <p:nvPr>
            <p:ph idx="1" type="subTitle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5" name="Google Shape;315;p51"/>
          <p:cNvSpPr txBox="1"/>
          <p:nvPr>
            <p:ph idx="1" type="subTitle"/>
          </p:nvPr>
        </p:nvSpPr>
        <p:spPr>
          <a:xfrm>
            <a:off x="5373750" y="2255950"/>
            <a:ext cx="2750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2"/>
          <p:cNvSpPr txBox="1"/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0" name="Google Shape;320;p52"/>
          <p:cNvSpPr txBox="1"/>
          <p:nvPr>
            <p:ph idx="1" type="subTitle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pic>
        <p:nvPicPr>
          <p:cNvPr id="321" name="Google Shape;321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3"/>
          <p:cNvSpPr txBox="1"/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26" name="Google Shape;326;p53"/>
          <p:cNvSpPr txBox="1"/>
          <p:nvPr>
            <p:ph idx="1" type="subTitle"/>
          </p:nvPr>
        </p:nvSpPr>
        <p:spPr>
          <a:xfrm>
            <a:off x="4920000" y="2283550"/>
            <a:ext cx="3162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4"/>
          <p:cNvSpPr txBox="1"/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31" name="Google Shape;331;p54"/>
          <p:cNvSpPr txBox="1"/>
          <p:nvPr>
            <p:ph idx="1" type="subTitle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1"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5"/>
          <p:cNvSpPr txBox="1"/>
          <p:nvPr>
            <p:ph type="title"/>
          </p:nvPr>
        </p:nvSpPr>
        <p:spPr>
          <a:xfrm flipH="1">
            <a:off x="713250" y="1374400"/>
            <a:ext cx="36198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36" name="Google Shape;336;p55"/>
          <p:cNvSpPr txBox="1"/>
          <p:nvPr>
            <p:ph idx="1" type="subTitle"/>
          </p:nvPr>
        </p:nvSpPr>
        <p:spPr>
          <a:xfrm flipH="1">
            <a:off x="713250" y="3044047"/>
            <a:ext cx="3619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_2"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41" name="Google Shape;341;p56"/>
          <p:cNvSpPr txBox="1"/>
          <p:nvPr>
            <p:ph idx="1" type="subTitle"/>
          </p:nvPr>
        </p:nvSpPr>
        <p:spPr>
          <a:xfrm flipH="1">
            <a:off x="1130250" y="2255950"/>
            <a:ext cx="2750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_1_1_1_1_1_1_1_1"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-36599" y="-36550"/>
            <a:ext cx="9217198" cy="5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7"/>
          <p:cNvSpPr txBox="1"/>
          <p:nvPr>
            <p:ph idx="1" type="subTitle"/>
          </p:nvPr>
        </p:nvSpPr>
        <p:spPr>
          <a:xfrm>
            <a:off x="713225" y="1297400"/>
            <a:ext cx="42501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47" name="Google Shape;347;p57"/>
          <p:cNvSpPr txBox="1"/>
          <p:nvPr>
            <p:ph idx="2" type="subTitle"/>
          </p:nvPr>
        </p:nvSpPr>
        <p:spPr>
          <a:xfrm>
            <a:off x="4963325" y="1833200"/>
            <a:ext cx="34674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52" name="Google Shape;352;p58"/>
          <p:cNvSpPr txBox="1"/>
          <p:nvPr>
            <p:ph idx="1" type="subTitle"/>
          </p:nvPr>
        </p:nvSpPr>
        <p:spPr>
          <a:xfrm>
            <a:off x="1167675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53" name="Google Shape;353;p58"/>
          <p:cNvSpPr txBox="1"/>
          <p:nvPr>
            <p:ph idx="2" type="subTitle"/>
          </p:nvPr>
        </p:nvSpPr>
        <p:spPr>
          <a:xfrm>
            <a:off x="1167676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8"/>
          <p:cNvSpPr txBox="1"/>
          <p:nvPr>
            <p:ph idx="3" type="subTitle"/>
          </p:nvPr>
        </p:nvSpPr>
        <p:spPr>
          <a:xfrm>
            <a:off x="5837650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55" name="Google Shape;355;p58"/>
          <p:cNvSpPr txBox="1"/>
          <p:nvPr>
            <p:ph idx="4" type="subTitle"/>
          </p:nvPr>
        </p:nvSpPr>
        <p:spPr>
          <a:xfrm>
            <a:off x="5837651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58"/>
          <p:cNvSpPr txBox="1"/>
          <p:nvPr>
            <p:ph idx="5" type="subTitle"/>
          </p:nvPr>
        </p:nvSpPr>
        <p:spPr>
          <a:xfrm>
            <a:off x="3502662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57" name="Google Shape;357;p58"/>
          <p:cNvSpPr txBox="1"/>
          <p:nvPr>
            <p:ph idx="6" type="subTitle"/>
          </p:nvPr>
        </p:nvSpPr>
        <p:spPr>
          <a:xfrm>
            <a:off x="3502664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bg>
      <p:bgPr>
        <a:solidFill>
          <a:schemeClr val="dk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62" name="Google Shape;362;p59"/>
          <p:cNvSpPr txBox="1"/>
          <p:nvPr>
            <p:ph idx="1" type="subTitle"/>
          </p:nvPr>
        </p:nvSpPr>
        <p:spPr>
          <a:xfrm>
            <a:off x="994050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63" name="Google Shape;363;p59"/>
          <p:cNvSpPr txBox="1"/>
          <p:nvPr>
            <p:ph idx="2" type="subTitle"/>
          </p:nvPr>
        </p:nvSpPr>
        <p:spPr>
          <a:xfrm>
            <a:off x="994050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9"/>
          <p:cNvSpPr txBox="1"/>
          <p:nvPr>
            <p:ph idx="3" type="subTitle"/>
          </p:nvPr>
        </p:nvSpPr>
        <p:spPr>
          <a:xfrm>
            <a:off x="6011275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65" name="Google Shape;365;p59"/>
          <p:cNvSpPr txBox="1"/>
          <p:nvPr>
            <p:ph idx="4" type="subTitle"/>
          </p:nvPr>
        </p:nvSpPr>
        <p:spPr>
          <a:xfrm>
            <a:off x="6011275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59"/>
          <p:cNvSpPr txBox="1"/>
          <p:nvPr>
            <p:ph idx="5" type="subTitle"/>
          </p:nvPr>
        </p:nvSpPr>
        <p:spPr>
          <a:xfrm>
            <a:off x="3502662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67" name="Google Shape;367;p59"/>
          <p:cNvSpPr txBox="1"/>
          <p:nvPr>
            <p:ph idx="6" type="subTitle"/>
          </p:nvPr>
        </p:nvSpPr>
        <p:spPr>
          <a:xfrm>
            <a:off x="3502663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bg>
      <p:bgPr>
        <a:solidFill>
          <a:schemeClr val="dk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72" name="Google Shape;372;p60"/>
          <p:cNvSpPr txBox="1"/>
          <p:nvPr>
            <p:ph idx="1" type="subTitle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73" name="Google Shape;373;p60"/>
          <p:cNvSpPr txBox="1"/>
          <p:nvPr>
            <p:ph idx="2" type="subTitle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60"/>
          <p:cNvSpPr txBox="1"/>
          <p:nvPr>
            <p:ph idx="3" type="subTitle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75" name="Google Shape;375;p60"/>
          <p:cNvSpPr txBox="1"/>
          <p:nvPr>
            <p:ph idx="4" type="subTitle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60"/>
          <p:cNvSpPr txBox="1"/>
          <p:nvPr>
            <p:ph idx="5" type="subTitle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77" name="Google Shape;377;p60"/>
          <p:cNvSpPr txBox="1"/>
          <p:nvPr>
            <p:ph idx="6" type="subTitle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60"/>
          <p:cNvSpPr txBox="1"/>
          <p:nvPr>
            <p:ph idx="7" type="subTitle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79" name="Google Shape;379;p60"/>
          <p:cNvSpPr txBox="1"/>
          <p:nvPr>
            <p:ph idx="8" type="subTitle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84" name="Google Shape;384;p61"/>
          <p:cNvSpPr txBox="1"/>
          <p:nvPr>
            <p:ph idx="1" type="subTitle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85" name="Google Shape;385;p61"/>
          <p:cNvSpPr txBox="1"/>
          <p:nvPr>
            <p:ph idx="2" type="subTitle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61"/>
          <p:cNvSpPr txBox="1"/>
          <p:nvPr>
            <p:ph idx="3" type="subTitle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87" name="Google Shape;387;p61"/>
          <p:cNvSpPr txBox="1"/>
          <p:nvPr>
            <p:ph idx="4" type="subTitle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61"/>
          <p:cNvSpPr txBox="1"/>
          <p:nvPr>
            <p:ph idx="5" type="subTitle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89" name="Google Shape;389;p61"/>
          <p:cNvSpPr txBox="1"/>
          <p:nvPr>
            <p:ph idx="6" type="subTitle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61"/>
          <p:cNvSpPr txBox="1"/>
          <p:nvPr>
            <p:ph idx="7" type="subTitle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91" name="Google Shape;391;p61"/>
          <p:cNvSpPr txBox="1"/>
          <p:nvPr>
            <p:ph idx="8" type="subTitle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61"/>
          <p:cNvSpPr txBox="1"/>
          <p:nvPr>
            <p:ph idx="9" type="subTitle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93" name="Google Shape;393;p61"/>
          <p:cNvSpPr txBox="1"/>
          <p:nvPr>
            <p:ph idx="13" type="subTitle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61"/>
          <p:cNvSpPr txBox="1"/>
          <p:nvPr>
            <p:ph idx="14" type="subTitle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395" name="Google Shape;395;p61"/>
          <p:cNvSpPr txBox="1"/>
          <p:nvPr>
            <p:ph idx="15" type="subTitle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>
          <a:xfrm>
            <a:off x="3682075" y="1895350"/>
            <a:ext cx="47487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4595875" y="2836050"/>
            <a:ext cx="383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2"/>
          <p:cNvSpPr txBox="1"/>
          <p:nvPr>
            <p:ph type="title"/>
          </p:nvPr>
        </p:nvSpPr>
        <p:spPr>
          <a:xfrm>
            <a:off x="2629200" y="802676"/>
            <a:ext cx="38856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0" name="Google Shape;400;p62"/>
          <p:cNvSpPr txBox="1"/>
          <p:nvPr>
            <p:ph idx="1" type="subTitle"/>
          </p:nvPr>
        </p:nvSpPr>
        <p:spPr>
          <a:xfrm>
            <a:off x="2629200" y="2374125"/>
            <a:ext cx="3885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401" name="Google Shape;401;p62"/>
          <p:cNvSpPr txBox="1"/>
          <p:nvPr/>
        </p:nvSpPr>
        <p:spPr>
          <a:xfrm>
            <a:off x="2629200" y="3359150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2" name="Google Shape;402;p62"/>
          <p:cNvSpPr txBox="1"/>
          <p:nvPr>
            <p:ph idx="2" type="subTitle"/>
          </p:nvPr>
        </p:nvSpPr>
        <p:spPr>
          <a:xfrm>
            <a:off x="2629200" y="4084675"/>
            <a:ext cx="38856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6"/>
          <p:cNvSpPr txBox="1"/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16" name="Google Shape;416;p66"/>
          <p:cNvSpPr txBox="1"/>
          <p:nvPr>
            <p:ph idx="1" type="subTitle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67"/>
          <p:cNvSpPr txBox="1"/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21" name="Google Shape;421;p67"/>
          <p:cNvSpPr txBox="1"/>
          <p:nvPr>
            <p:ph idx="1" type="subTitle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2" name="Google Shape;422;p67"/>
          <p:cNvSpPr txBox="1"/>
          <p:nvPr>
            <p:ph hasCustomPrompt="1" idx="2" type="title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27" name="Google Shape;427;p68"/>
          <p:cNvSpPr txBox="1"/>
          <p:nvPr>
            <p:ph idx="1" type="body"/>
          </p:nvPr>
        </p:nvSpPr>
        <p:spPr>
          <a:xfrm>
            <a:off x="713250" y="1297400"/>
            <a:ext cx="7717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32" name="Google Shape;432;p69"/>
          <p:cNvSpPr txBox="1"/>
          <p:nvPr>
            <p:ph idx="1" type="subTitle"/>
          </p:nvPr>
        </p:nvSpPr>
        <p:spPr>
          <a:xfrm>
            <a:off x="2117974" y="26144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433" name="Google Shape;433;p69"/>
          <p:cNvSpPr txBox="1"/>
          <p:nvPr>
            <p:ph idx="2" type="subTitle"/>
          </p:nvPr>
        </p:nvSpPr>
        <p:spPr>
          <a:xfrm>
            <a:off x="2117985" y="30229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9"/>
          <p:cNvSpPr txBox="1"/>
          <p:nvPr>
            <p:ph idx="3" type="subTitle"/>
          </p:nvPr>
        </p:nvSpPr>
        <p:spPr>
          <a:xfrm>
            <a:off x="4866049" y="26144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435" name="Google Shape;435;p69"/>
          <p:cNvSpPr txBox="1"/>
          <p:nvPr>
            <p:ph idx="4" type="subTitle"/>
          </p:nvPr>
        </p:nvSpPr>
        <p:spPr>
          <a:xfrm>
            <a:off x="4866060" y="30229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7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1"/>
          <p:cNvSpPr txBox="1"/>
          <p:nvPr>
            <p:ph type="title"/>
          </p:nvPr>
        </p:nvSpPr>
        <p:spPr>
          <a:xfrm>
            <a:off x="3682075" y="1895350"/>
            <a:ext cx="47487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44" name="Google Shape;444;p71"/>
          <p:cNvSpPr txBox="1"/>
          <p:nvPr>
            <p:ph idx="1" type="subTitle"/>
          </p:nvPr>
        </p:nvSpPr>
        <p:spPr>
          <a:xfrm>
            <a:off x="4595875" y="2836050"/>
            <a:ext cx="383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72"/>
          <p:cNvSpPr txBox="1"/>
          <p:nvPr>
            <p:ph type="title"/>
          </p:nvPr>
        </p:nvSpPr>
        <p:spPr>
          <a:xfrm>
            <a:off x="2280750" y="1762800"/>
            <a:ext cx="45825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280750" y="1762800"/>
            <a:ext cx="45825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000"/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3"/>
          <p:cNvSpPr txBox="1"/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53" name="Google Shape;453;p73"/>
          <p:cNvSpPr txBox="1"/>
          <p:nvPr>
            <p:ph idx="1" type="subTitle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5" y="0"/>
            <a:ext cx="9097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4"/>
          <p:cNvSpPr/>
          <p:nvPr/>
        </p:nvSpPr>
        <p:spPr>
          <a:xfrm>
            <a:off x="0" y="0"/>
            <a:ext cx="5845200" cy="5143500"/>
          </a:xfrm>
          <a:prstGeom prst="rect">
            <a:avLst/>
          </a:prstGeom>
          <a:gradFill>
            <a:gsLst>
              <a:gs pos="0">
                <a:srgbClr val="0C1621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4"/>
          <p:cNvSpPr txBox="1"/>
          <p:nvPr>
            <p:ph type="title"/>
          </p:nvPr>
        </p:nvSpPr>
        <p:spPr>
          <a:xfrm>
            <a:off x="631250" y="539500"/>
            <a:ext cx="3352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75"/>
          <p:cNvSpPr txBox="1"/>
          <p:nvPr>
            <p:ph hasCustomPrompt="1" type="title"/>
          </p:nvPr>
        </p:nvSpPr>
        <p:spPr>
          <a:xfrm>
            <a:off x="2015400" y="1749638"/>
            <a:ext cx="5113200" cy="12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1" name="Google Shape;461;p75"/>
          <p:cNvSpPr txBox="1"/>
          <p:nvPr>
            <p:ph idx="1" type="subTitle"/>
          </p:nvPr>
        </p:nvSpPr>
        <p:spPr>
          <a:xfrm>
            <a:off x="2015400" y="3005363"/>
            <a:ext cx="51132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462" name="Google Shape;46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68" name="Google Shape;468;p77"/>
          <p:cNvSpPr txBox="1"/>
          <p:nvPr>
            <p:ph idx="1" type="subTitle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469" name="Google Shape;469;p77"/>
          <p:cNvSpPr txBox="1"/>
          <p:nvPr>
            <p:ph idx="2" type="subTitle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77"/>
          <p:cNvSpPr txBox="1"/>
          <p:nvPr>
            <p:ph hasCustomPrompt="1" idx="3" type="title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77"/>
          <p:cNvSpPr txBox="1"/>
          <p:nvPr>
            <p:ph idx="4" type="subTitle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472" name="Google Shape;472;p77"/>
          <p:cNvSpPr txBox="1"/>
          <p:nvPr>
            <p:ph idx="5" type="subTitle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77"/>
          <p:cNvSpPr txBox="1"/>
          <p:nvPr>
            <p:ph hasCustomPrompt="1" idx="6" type="title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77"/>
          <p:cNvSpPr txBox="1"/>
          <p:nvPr>
            <p:ph idx="7" type="subTitle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475" name="Google Shape;475;p77"/>
          <p:cNvSpPr txBox="1"/>
          <p:nvPr>
            <p:ph idx="8" type="subTitle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77"/>
          <p:cNvSpPr txBox="1"/>
          <p:nvPr>
            <p:ph hasCustomPrompt="1" idx="9" type="title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7" name="Google Shape;477;p77"/>
          <p:cNvSpPr txBox="1"/>
          <p:nvPr>
            <p:ph idx="13" type="subTitle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478" name="Google Shape;478;p77"/>
          <p:cNvSpPr txBox="1"/>
          <p:nvPr>
            <p:ph idx="14" type="subTitle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77"/>
          <p:cNvSpPr txBox="1"/>
          <p:nvPr>
            <p:ph hasCustomPrompt="1" idx="15" type="title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0" name="Google Shape;480;p77"/>
          <p:cNvSpPr txBox="1"/>
          <p:nvPr>
            <p:ph idx="16" type="subTitle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481" name="Google Shape;481;p77"/>
          <p:cNvSpPr txBox="1"/>
          <p:nvPr>
            <p:ph idx="17" type="subTitle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77"/>
          <p:cNvSpPr txBox="1"/>
          <p:nvPr>
            <p:ph hasCustomPrompt="1" idx="18" type="title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3" name="Google Shape;483;p77"/>
          <p:cNvSpPr txBox="1"/>
          <p:nvPr>
            <p:ph idx="19" type="subTitle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484" name="Google Shape;484;p77"/>
          <p:cNvSpPr txBox="1"/>
          <p:nvPr>
            <p:ph idx="20" type="subTitle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77"/>
          <p:cNvSpPr txBox="1"/>
          <p:nvPr>
            <p:ph hasCustomPrompt="1" idx="21" type="title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78"/>
          <p:cNvSpPr txBox="1"/>
          <p:nvPr>
            <p:ph type="title"/>
          </p:nvPr>
        </p:nvSpPr>
        <p:spPr>
          <a:xfrm>
            <a:off x="3152100" y="3110800"/>
            <a:ext cx="28398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0" name="Google Shape;490;p78"/>
          <p:cNvSpPr txBox="1"/>
          <p:nvPr>
            <p:ph idx="1" type="subTitle"/>
          </p:nvPr>
        </p:nvSpPr>
        <p:spPr>
          <a:xfrm>
            <a:off x="1805400" y="1607700"/>
            <a:ext cx="55332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bg>
      <p:bgPr>
        <a:solidFill>
          <a:schemeClr val="dk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79"/>
          <p:cNvSpPr txBox="1"/>
          <p:nvPr>
            <p:ph type="title"/>
          </p:nvPr>
        </p:nvSpPr>
        <p:spPr>
          <a:xfrm>
            <a:off x="4978100" y="2078750"/>
            <a:ext cx="30552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95" name="Google Shape;495;p79"/>
          <p:cNvSpPr txBox="1"/>
          <p:nvPr>
            <p:ph idx="1" type="subTitle"/>
          </p:nvPr>
        </p:nvSpPr>
        <p:spPr>
          <a:xfrm>
            <a:off x="4978100" y="3178125"/>
            <a:ext cx="30552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6" name="Google Shape;496;p79"/>
          <p:cNvSpPr txBox="1"/>
          <p:nvPr>
            <p:ph hasCustomPrompt="1" idx="2" type="title"/>
          </p:nvPr>
        </p:nvSpPr>
        <p:spPr>
          <a:xfrm>
            <a:off x="4978100" y="1282525"/>
            <a:ext cx="30552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bg>
      <p:bgPr>
        <a:solidFill>
          <a:schemeClr val="dk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0"/>
          <p:cNvSpPr txBox="1"/>
          <p:nvPr>
            <p:ph hasCustomPrompt="1" type="title"/>
          </p:nvPr>
        </p:nvSpPr>
        <p:spPr>
          <a:xfrm>
            <a:off x="2485200" y="1356075"/>
            <a:ext cx="4173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501" name="Google Shape;501;p80"/>
          <p:cNvSpPr txBox="1"/>
          <p:nvPr>
            <p:ph idx="1" type="subTitle"/>
          </p:nvPr>
        </p:nvSpPr>
        <p:spPr>
          <a:xfrm>
            <a:off x="2485200" y="2121775"/>
            <a:ext cx="41736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2" name="Google Shape;502;p80"/>
          <p:cNvSpPr txBox="1"/>
          <p:nvPr>
            <p:ph hasCustomPrompt="1" idx="2" type="title"/>
          </p:nvPr>
        </p:nvSpPr>
        <p:spPr>
          <a:xfrm>
            <a:off x="2485200" y="2742425"/>
            <a:ext cx="41736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503" name="Google Shape;503;p80"/>
          <p:cNvSpPr txBox="1"/>
          <p:nvPr>
            <p:ph idx="3" type="subTitle"/>
          </p:nvPr>
        </p:nvSpPr>
        <p:spPr>
          <a:xfrm>
            <a:off x="2485200" y="3508125"/>
            <a:ext cx="41736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bg>
      <p:bgPr>
        <a:solidFill>
          <a:schemeClr val="dk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8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bg>
      <p:bgPr>
        <a:solidFill>
          <a:schemeClr val="dk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2"/>
          <p:cNvSpPr txBox="1"/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512" name="Google Shape;512;p82"/>
          <p:cNvSpPr txBox="1"/>
          <p:nvPr>
            <p:ph idx="1" type="subTitle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bg>
      <p:bgPr>
        <a:solidFill>
          <a:schemeClr val="dk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8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17" name="Google Shape;517;p83"/>
          <p:cNvSpPr txBox="1"/>
          <p:nvPr>
            <p:ph idx="1" type="subTitle"/>
          </p:nvPr>
        </p:nvSpPr>
        <p:spPr>
          <a:xfrm>
            <a:off x="5373750" y="2255950"/>
            <a:ext cx="2750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84"/>
          <p:cNvSpPr txBox="1"/>
          <p:nvPr>
            <p:ph type="title"/>
          </p:nvPr>
        </p:nvSpPr>
        <p:spPr>
          <a:xfrm>
            <a:off x="2694275" y="1034825"/>
            <a:ext cx="3755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276400" y="1968625"/>
            <a:ext cx="45912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pic>
        <p:nvPicPr>
          <p:cNvPr id="523" name="Google Shape;523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bg>
      <p:bgPr>
        <a:solidFill>
          <a:schemeClr val="dk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8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85"/>
          <p:cNvSpPr txBox="1"/>
          <p:nvPr>
            <p:ph type="title"/>
          </p:nvPr>
        </p:nvSpPr>
        <p:spPr>
          <a:xfrm>
            <a:off x="4920000" y="1588475"/>
            <a:ext cx="316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28" name="Google Shape;528;p85"/>
          <p:cNvSpPr txBox="1"/>
          <p:nvPr>
            <p:ph idx="1" type="subTitle"/>
          </p:nvPr>
        </p:nvSpPr>
        <p:spPr>
          <a:xfrm>
            <a:off x="4920000" y="2283550"/>
            <a:ext cx="3162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bg>
      <p:bgPr>
        <a:solidFill>
          <a:schemeClr val="dk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86"/>
          <p:cNvSpPr txBox="1"/>
          <p:nvPr>
            <p:ph type="title"/>
          </p:nvPr>
        </p:nvSpPr>
        <p:spPr>
          <a:xfrm flipH="1">
            <a:off x="1172525" y="1588475"/>
            <a:ext cx="3162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33" name="Google Shape;533;p86"/>
          <p:cNvSpPr txBox="1"/>
          <p:nvPr>
            <p:ph idx="1" type="subTitle"/>
          </p:nvPr>
        </p:nvSpPr>
        <p:spPr>
          <a:xfrm flipH="1">
            <a:off x="1172525" y="2283550"/>
            <a:ext cx="3162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1">
    <p:bg>
      <p:bgPr>
        <a:solidFill>
          <a:schemeClr val="dk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87"/>
          <p:cNvSpPr txBox="1"/>
          <p:nvPr>
            <p:ph type="title"/>
          </p:nvPr>
        </p:nvSpPr>
        <p:spPr>
          <a:xfrm flipH="1">
            <a:off x="713250" y="1374400"/>
            <a:ext cx="3619800" cy="1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38" name="Google Shape;538;p87"/>
          <p:cNvSpPr txBox="1"/>
          <p:nvPr>
            <p:ph idx="1" type="subTitle"/>
          </p:nvPr>
        </p:nvSpPr>
        <p:spPr>
          <a:xfrm flipH="1">
            <a:off x="713250" y="3044047"/>
            <a:ext cx="36198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_2">
    <p:bg>
      <p:bgPr>
        <a:solidFill>
          <a:schemeClr val="dk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8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43" name="Google Shape;543;p88"/>
          <p:cNvSpPr txBox="1"/>
          <p:nvPr>
            <p:ph idx="1" type="subTitle"/>
          </p:nvPr>
        </p:nvSpPr>
        <p:spPr>
          <a:xfrm flipH="1">
            <a:off x="1130250" y="2255950"/>
            <a:ext cx="27504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_1_1_1_1_1_1_1_1">
    <p:bg>
      <p:bgPr>
        <a:solidFill>
          <a:schemeClr val="dk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89"/>
          <p:cNvPicPr preferRelativeResize="0"/>
          <p:nvPr/>
        </p:nvPicPr>
        <p:blipFill rotWithShape="1">
          <a:blip r:embed="rId3">
            <a:alphaModFix/>
          </a:blip>
          <a:srcRect b="0" l="49" r="49" t="0"/>
          <a:stretch/>
        </p:blipFill>
        <p:spPr>
          <a:xfrm>
            <a:off x="-36599" y="-36550"/>
            <a:ext cx="9217198" cy="52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89"/>
          <p:cNvSpPr txBox="1"/>
          <p:nvPr>
            <p:ph idx="1" type="subTitle"/>
          </p:nvPr>
        </p:nvSpPr>
        <p:spPr>
          <a:xfrm>
            <a:off x="713225" y="1297400"/>
            <a:ext cx="42501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8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49" name="Google Shape;549;p89"/>
          <p:cNvSpPr txBox="1"/>
          <p:nvPr>
            <p:ph idx="2" type="subTitle"/>
          </p:nvPr>
        </p:nvSpPr>
        <p:spPr>
          <a:xfrm>
            <a:off x="4963325" y="1833200"/>
            <a:ext cx="34674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9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4" name="Google Shape;554;p90"/>
          <p:cNvSpPr txBox="1"/>
          <p:nvPr>
            <p:ph idx="1" type="subTitle"/>
          </p:nvPr>
        </p:nvSpPr>
        <p:spPr>
          <a:xfrm>
            <a:off x="1167675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55" name="Google Shape;555;p90"/>
          <p:cNvSpPr txBox="1"/>
          <p:nvPr>
            <p:ph idx="2" type="subTitle"/>
          </p:nvPr>
        </p:nvSpPr>
        <p:spPr>
          <a:xfrm>
            <a:off x="1167676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90"/>
          <p:cNvSpPr txBox="1"/>
          <p:nvPr>
            <p:ph idx="3" type="subTitle"/>
          </p:nvPr>
        </p:nvSpPr>
        <p:spPr>
          <a:xfrm>
            <a:off x="5837650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57" name="Google Shape;557;p90"/>
          <p:cNvSpPr txBox="1"/>
          <p:nvPr>
            <p:ph idx="4" type="subTitle"/>
          </p:nvPr>
        </p:nvSpPr>
        <p:spPr>
          <a:xfrm>
            <a:off x="5837651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90"/>
          <p:cNvSpPr txBox="1"/>
          <p:nvPr>
            <p:ph idx="5" type="subTitle"/>
          </p:nvPr>
        </p:nvSpPr>
        <p:spPr>
          <a:xfrm>
            <a:off x="3502662" y="3067475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59" name="Google Shape;559;p90"/>
          <p:cNvSpPr txBox="1"/>
          <p:nvPr>
            <p:ph idx="6" type="subTitle"/>
          </p:nvPr>
        </p:nvSpPr>
        <p:spPr>
          <a:xfrm>
            <a:off x="3502664" y="3475950"/>
            <a:ext cx="2138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1">
    <p:bg>
      <p:bgPr>
        <a:solidFill>
          <a:schemeClr val="dk1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9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9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64" name="Google Shape;564;p91"/>
          <p:cNvSpPr txBox="1"/>
          <p:nvPr>
            <p:ph idx="1" type="subTitle"/>
          </p:nvPr>
        </p:nvSpPr>
        <p:spPr>
          <a:xfrm>
            <a:off x="994050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65" name="Google Shape;565;p91"/>
          <p:cNvSpPr txBox="1"/>
          <p:nvPr>
            <p:ph idx="2" type="subTitle"/>
          </p:nvPr>
        </p:nvSpPr>
        <p:spPr>
          <a:xfrm>
            <a:off x="994050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91"/>
          <p:cNvSpPr txBox="1"/>
          <p:nvPr>
            <p:ph idx="3" type="subTitle"/>
          </p:nvPr>
        </p:nvSpPr>
        <p:spPr>
          <a:xfrm>
            <a:off x="6011275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67" name="Google Shape;567;p91"/>
          <p:cNvSpPr txBox="1"/>
          <p:nvPr>
            <p:ph idx="4" type="subTitle"/>
          </p:nvPr>
        </p:nvSpPr>
        <p:spPr>
          <a:xfrm>
            <a:off x="6011275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91"/>
          <p:cNvSpPr txBox="1"/>
          <p:nvPr>
            <p:ph idx="5" type="subTitle"/>
          </p:nvPr>
        </p:nvSpPr>
        <p:spPr>
          <a:xfrm>
            <a:off x="3502662" y="2614450"/>
            <a:ext cx="21387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69" name="Google Shape;569;p91"/>
          <p:cNvSpPr txBox="1"/>
          <p:nvPr>
            <p:ph idx="6" type="subTitle"/>
          </p:nvPr>
        </p:nvSpPr>
        <p:spPr>
          <a:xfrm>
            <a:off x="3502663" y="3022925"/>
            <a:ext cx="2138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bg>
      <p:bgPr>
        <a:solidFill>
          <a:schemeClr val="dk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9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74" name="Google Shape;574;p92"/>
          <p:cNvSpPr txBox="1"/>
          <p:nvPr>
            <p:ph idx="1" type="subTitle"/>
          </p:nvPr>
        </p:nvSpPr>
        <p:spPr>
          <a:xfrm>
            <a:off x="2104250" y="1515025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75" name="Google Shape;575;p92"/>
          <p:cNvSpPr txBox="1"/>
          <p:nvPr>
            <p:ph idx="2" type="subTitle"/>
          </p:nvPr>
        </p:nvSpPr>
        <p:spPr>
          <a:xfrm>
            <a:off x="2104261" y="192350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92"/>
          <p:cNvSpPr txBox="1"/>
          <p:nvPr>
            <p:ph idx="3" type="subTitle"/>
          </p:nvPr>
        </p:nvSpPr>
        <p:spPr>
          <a:xfrm>
            <a:off x="2104250" y="3036850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77" name="Google Shape;577;p92"/>
          <p:cNvSpPr txBox="1"/>
          <p:nvPr>
            <p:ph idx="4" type="subTitle"/>
          </p:nvPr>
        </p:nvSpPr>
        <p:spPr>
          <a:xfrm>
            <a:off x="2104261" y="344532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92"/>
          <p:cNvSpPr txBox="1"/>
          <p:nvPr>
            <p:ph idx="5" type="subTitle"/>
          </p:nvPr>
        </p:nvSpPr>
        <p:spPr>
          <a:xfrm>
            <a:off x="5661200" y="1515025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79" name="Google Shape;579;p92"/>
          <p:cNvSpPr txBox="1"/>
          <p:nvPr>
            <p:ph idx="6" type="subTitle"/>
          </p:nvPr>
        </p:nvSpPr>
        <p:spPr>
          <a:xfrm>
            <a:off x="5661211" y="1923500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92"/>
          <p:cNvSpPr txBox="1"/>
          <p:nvPr>
            <p:ph idx="7" type="subTitle"/>
          </p:nvPr>
        </p:nvSpPr>
        <p:spPr>
          <a:xfrm>
            <a:off x="5661200" y="3036850"/>
            <a:ext cx="21975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81" name="Google Shape;581;p92"/>
          <p:cNvSpPr txBox="1"/>
          <p:nvPr>
            <p:ph idx="8" type="subTitle"/>
          </p:nvPr>
        </p:nvSpPr>
        <p:spPr>
          <a:xfrm>
            <a:off x="5661211" y="3445325"/>
            <a:ext cx="2197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5" y="0"/>
            <a:ext cx="90972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0" y="0"/>
            <a:ext cx="5845200" cy="5143500"/>
          </a:xfrm>
          <a:prstGeom prst="rect">
            <a:avLst/>
          </a:prstGeom>
          <a:gradFill>
            <a:gsLst>
              <a:gs pos="0">
                <a:srgbClr val="0C1621">
                  <a:alpha val="54901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631250" y="539500"/>
            <a:ext cx="33528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9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86" name="Google Shape;586;p93"/>
          <p:cNvSpPr txBox="1"/>
          <p:nvPr>
            <p:ph idx="1" type="subTitle"/>
          </p:nvPr>
        </p:nvSpPr>
        <p:spPr>
          <a:xfrm>
            <a:off x="983374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87" name="Google Shape;587;p93"/>
          <p:cNvSpPr txBox="1"/>
          <p:nvPr>
            <p:ph idx="2" type="subTitle"/>
          </p:nvPr>
        </p:nvSpPr>
        <p:spPr>
          <a:xfrm>
            <a:off x="983385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93"/>
          <p:cNvSpPr txBox="1"/>
          <p:nvPr>
            <p:ph idx="3" type="subTitle"/>
          </p:nvPr>
        </p:nvSpPr>
        <p:spPr>
          <a:xfrm>
            <a:off x="983374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89" name="Google Shape;589;p93"/>
          <p:cNvSpPr txBox="1"/>
          <p:nvPr>
            <p:ph idx="4" type="subTitle"/>
          </p:nvPr>
        </p:nvSpPr>
        <p:spPr>
          <a:xfrm>
            <a:off x="983385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93"/>
          <p:cNvSpPr txBox="1"/>
          <p:nvPr>
            <p:ph idx="5" type="subTitle"/>
          </p:nvPr>
        </p:nvSpPr>
        <p:spPr>
          <a:xfrm>
            <a:off x="6000624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91" name="Google Shape;591;p93"/>
          <p:cNvSpPr txBox="1"/>
          <p:nvPr>
            <p:ph idx="6" type="subTitle"/>
          </p:nvPr>
        </p:nvSpPr>
        <p:spPr>
          <a:xfrm>
            <a:off x="6000635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93"/>
          <p:cNvSpPr txBox="1"/>
          <p:nvPr>
            <p:ph idx="7" type="subTitle"/>
          </p:nvPr>
        </p:nvSpPr>
        <p:spPr>
          <a:xfrm>
            <a:off x="6000624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93" name="Google Shape;593;p93"/>
          <p:cNvSpPr txBox="1"/>
          <p:nvPr>
            <p:ph idx="8" type="subTitle"/>
          </p:nvPr>
        </p:nvSpPr>
        <p:spPr>
          <a:xfrm>
            <a:off x="6000635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93"/>
          <p:cNvSpPr txBox="1"/>
          <p:nvPr>
            <p:ph idx="9" type="subTitle"/>
          </p:nvPr>
        </p:nvSpPr>
        <p:spPr>
          <a:xfrm>
            <a:off x="3491999" y="1515025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95" name="Google Shape;595;p93"/>
          <p:cNvSpPr txBox="1"/>
          <p:nvPr>
            <p:ph idx="13" type="subTitle"/>
          </p:nvPr>
        </p:nvSpPr>
        <p:spPr>
          <a:xfrm>
            <a:off x="3492010" y="1923500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93"/>
          <p:cNvSpPr txBox="1"/>
          <p:nvPr>
            <p:ph idx="14" type="subTitle"/>
          </p:nvPr>
        </p:nvSpPr>
        <p:spPr>
          <a:xfrm>
            <a:off x="3491999" y="3036850"/>
            <a:ext cx="2160000" cy="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597" name="Google Shape;597;p93"/>
          <p:cNvSpPr txBox="1"/>
          <p:nvPr>
            <p:ph idx="15" type="subTitle"/>
          </p:nvPr>
        </p:nvSpPr>
        <p:spPr>
          <a:xfrm>
            <a:off x="3492010" y="3445325"/>
            <a:ext cx="21600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dk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94"/>
          <p:cNvSpPr txBox="1"/>
          <p:nvPr>
            <p:ph type="title"/>
          </p:nvPr>
        </p:nvSpPr>
        <p:spPr>
          <a:xfrm>
            <a:off x="2629200" y="802676"/>
            <a:ext cx="38856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2" name="Google Shape;602;p94"/>
          <p:cNvSpPr txBox="1"/>
          <p:nvPr>
            <p:ph idx="1" type="subTitle"/>
          </p:nvPr>
        </p:nvSpPr>
        <p:spPr>
          <a:xfrm>
            <a:off x="2629200" y="2374125"/>
            <a:ext cx="38856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Medium"/>
              <a:buNone/>
              <a:defRPr sz="16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603" name="Google Shape;603;p94"/>
          <p:cNvSpPr txBox="1"/>
          <p:nvPr/>
        </p:nvSpPr>
        <p:spPr>
          <a:xfrm>
            <a:off x="2629200" y="3359150"/>
            <a:ext cx="3885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aleway SemiBold"/>
                <a:ea typeface="Raleway SemiBold"/>
                <a:cs typeface="Raleway SemiBold"/>
                <a:sym typeface="Raleway Semi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4" name="Google Shape;604;p94"/>
          <p:cNvSpPr txBox="1"/>
          <p:nvPr>
            <p:ph idx="2" type="subTitle"/>
          </p:nvPr>
        </p:nvSpPr>
        <p:spPr>
          <a:xfrm>
            <a:off x="2629200" y="4084675"/>
            <a:ext cx="38856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Medium"/>
              <a:buNone/>
              <a:defRPr sz="12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1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bg>
      <p:bgPr>
        <a:solidFill>
          <a:schemeClr val="dk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89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91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2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/>
        </p:txBody>
      </p:sp>
      <p:sp>
        <p:nvSpPr>
          <p:cNvPr id="411" name="Google Shape;411;p65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2.jpg"/><Relationship Id="rId4" Type="http://schemas.openxmlformats.org/officeDocument/2006/relationships/hyperlink" Target="https://www.linkedin.com/in/sunaal-dua-090197b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9.jpg"/><Relationship Id="rId4" Type="http://schemas.openxmlformats.org/officeDocument/2006/relationships/hyperlink" Target="https://www.linkedin.com/posts/sunaal-dua-090197bb_product-case-analysis-for-mental-heath-activity-7249692876207493122-1C0i?utm_source=share&amp;utm_medium=member_desktop" TargetMode="External"/><Relationship Id="rId5" Type="http://schemas.openxmlformats.org/officeDocument/2006/relationships/hyperlink" Target="https://www.linkedin.com/feed/update/urn:li:activity:7250944864194838528/" TargetMode="External"/><Relationship Id="rId6" Type="http://schemas.openxmlformats.org/officeDocument/2006/relationships/hyperlink" Target="https://www.linkedin.com/posts/sunaal-dua-090197bb_feature-prioritization-for-the-mvp-activity-7271538110520320000-FumZ?utm_source=share&amp;utm_medium=member_deskto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7"/>
          <p:cNvSpPr txBox="1"/>
          <p:nvPr>
            <p:ph type="ctrTitle"/>
          </p:nvPr>
        </p:nvSpPr>
        <p:spPr>
          <a:xfrm>
            <a:off x="1197875" y="1252725"/>
            <a:ext cx="70959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aleway"/>
                <a:ea typeface="Raleway"/>
                <a:cs typeface="Raleway"/>
                <a:sym typeface="Raleway"/>
              </a:rPr>
              <a:t>Boosting</a:t>
            </a:r>
            <a:r>
              <a:rPr lang="en" sz="35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3500">
                <a:latin typeface="Raleway"/>
                <a:ea typeface="Raleway"/>
                <a:cs typeface="Raleway"/>
                <a:sym typeface="Raleway"/>
              </a:rPr>
              <a:t>user spending ecosyste</a:t>
            </a:r>
            <a:r>
              <a:rPr lang="en" sz="3500">
                <a:latin typeface="Raleway"/>
                <a:ea typeface="Raleway"/>
                <a:cs typeface="Raleway"/>
                <a:sym typeface="Raleway"/>
              </a:rPr>
              <a:t>m - Introducing</a:t>
            </a:r>
            <a:r>
              <a:rPr lang="en" sz="3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BuyBack </a:t>
            </a:r>
            <a:r>
              <a:rPr lang="en" sz="3500">
                <a:latin typeface="Raleway"/>
                <a:ea typeface="Raleway"/>
                <a:cs typeface="Raleway"/>
                <a:sym typeface="Raleway"/>
              </a:rPr>
              <a:t>feature for Journal Writers</a:t>
            </a:r>
            <a:endParaRPr sz="3500"/>
          </a:p>
        </p:txBody>
      </p:sp>
      <p:sp>
        <p:nvSpPr>
          <p:cNvPr id="616" name="Google Shape;616;p97"/>
          <p:cNvSpPr txBox="1"/>
          <p:nvPr/>
        </p:nvSpPr>
        <p:spPr>
          <a:xfrm>
            <a:off x="1962825" y="3033299"/>
            <a:ext cx="5475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AC488"/>
                </a:solidFill>
                <a:latin typeface="Raleway"/>
                <a:ea typeface="Raleway"/>
                <a:cs typeface="Raleway"/>
                <a:sym typeface="Raleway"/>
              </a:rPr>
              <a:t>for a mental health &amp; Services App</a:t>
            </a:r>
            <a:endParaRPr sz="1700">
              <a:solidFill>
                <a:srgbClr val="EAC488"/>
              </a:solidFill>
              <a:latin typeface="Unna"/>
              <a:ea typeface="Unna"/>
              <a:cs typeface="Unna"/>
              <a:sym typeface="Un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06"/>
          <p:cNvSpPr txBox="1"/>
          <p:nvPr>
            <p:ph type="title"/>
          </p:nvPr>
        </p:nvSpPr>
        <p:spPr>
          <a:xfrm>
            <a:off x="76200" y="0"/>
            <a:ext cx="8595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Tracking of Data/Events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12" name="Google Shape;812;p106"/>
          <p:cNvCxnSpPr/>
          <p:nvPr/>
        </p:nvCxnSpPr>
        <p:spPr>
          <a:xfrm>
            <a:off x="153300" y="4050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106"/>
          <p:cNvSpPr txBox="1"/>
          <p:nvPr/>
        </p:nvSpPr>
        <p:spPr>
          <a:xfrm>
            <a:off x="153300" y="472900"/>
            <a:ext cx="53814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Users who clicked “Buy Back” button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Users who reach checkout page but didn’t sell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No. of buy backs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Monetary amount paid to each user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Monetary amount spent by each user utilizing the wallet balance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4" name="Google Shape;814;p106"/>
          <p:cNvSpPr txBox="1"/>
          <p:nvPr/>
        </p:nvSpPr>
        <p:spPr>
          <a:xfrm>
            <a:off x="153300" y="2682700"/>
            <a:ext cx="53814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No. of users who availed BuyBacks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Total no. of BuyBacks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Total no. of pages bought back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Total amount credited to users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Total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amount user spent utilizing wallet balance (Total Revenue Generated)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Total user wallet Top-Up (Profit/Loss)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Average no. of pages per BuyBack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Average amount credited per BuyBack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Average amount user spends 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utilizing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wallet balance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Average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amount user spent utilizing wallet balance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Average user wallet Top-Up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5" name="Google Shape;815;p106"/>
          <p:cNvSpPr txBox="1"/>
          <p:nvPr>
            <p:ph type="title"/>
          </p:nvPr>
        </p:nvSpPr>
        <p:spPr>
          <a:xfrm>
            <a:off x="76200" y="2438400"/>
            <a:ext cx="8595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Baseline metrics to track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16" name="Google Shape;816;p106"/>
          <p:cNvCxnSpPr/>
          <p:nvPr/>
        </p:nvCxnSpPr>
        <p:spPr>
          <a:xfrm>
            <a:off x="153300" y="28434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106"/>
          <p:cNvSpPr txBox="1"/>
          <p:nvPr>
            <p:ph type="title"/>
          </p:nvPr>
        </p:nvSpPr>
        <p:spPr>
          <a:xfrm>
            <a:off x="5534602" y="0"/>
            <a:ext cx="33918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Tentative Timeline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18" name="Google Shape;818;p106"/>
          <p:cNvCxnSpPr/>
          <p:nvPr/>
        </p:nvCxnSpPr>
        <p:spPr>
          <a:xfrm>
            <a:off x="5559250" y="402336"/>
            <a:ext cx="3391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19" name="Google Shape;819;p106"/>
          <p:cNvGraphicFramePr/>
          <p:nvPr/>
        </p:nvGraphicFramePr>
        <p:xfrm>
          <a:off x="5687000" y="6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{EC5E39EC-BF93-4394-8538-B232DB9D4B23}</a:tableStyleId>
              </a:tblPr>
              <a:tblGrid>
                <a:gridCol w="1568750"/>
                <a:gridCol w="1568750"/>
              </a:tblGrid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 Flow</a:t>
                      </a:r>
                      <a:endParaRPr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March, 2025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UI Mockups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March, 2025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Finalised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UI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April, 2025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Final BuyBack Pricing Strategy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April, 2025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Unit Testing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May, 2025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Integration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Testing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May, 2025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System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Testing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May, 2025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Acceptance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Testing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May, 2025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Feature Launch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baseline="30000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June, 2025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4" name="Google Shape;824;p107"/>
          <p:cNvCxnSpPr/>
          <p:nvPr/>
        </p:nvCxnSpPr>
        <p:spPr>
          <a:xfrm>
            <a:off x="3342600" y="1590326"/>
            <a:ext cx="245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107"/>
          <p:cNvSpPr txBox="1"/>
          <p:nvPr>
            <p:ph type="title"/>
          </p:nvPr>
        </p:nvSpPr>
        <p:spPr>
          <a:xfrm>
            <a:off x="2629200" y="802676"/>
            <a:ext cx="38856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Thanks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6" name="Google Shape;826;p107"/>
          <p:cNvSpPr txBox="1"/>
          <p:nvPr>
            <p:ph idx="1" type="subTitle"/>
          </p:nvPr>
        </p:nvSpPr>
        <p:spPr>
          <a:xfrm>
            <a:off x="2629200" y="1688325"/>
            <a:ext cx="3885600" cy="139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sunaal96@gmail.com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(+91)  9650441813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me on </a:t>
            </a:r>
            <a:r>
              <a:rPr lang="en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1" name="Google Shape;621;p98"/>
          <p:cNvCxnSpPr/>
          <p:nvPr/>
        </p:nvCxnSpPr>
        <p:spPr>
          <a:xfrm>
            <a:off x="525125" y="1559675"/>
            <a:ext cx="30531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98"/>
          <p:cNvSpPr txBox="1"/>
          <p:nvPr>
            <p:ph type="title"/>
          </p:nvPr>
        </p:nvSpPr>
        <p:spPr>
          <a:xfrm>
            <a:off x="941850" y="828550"/>
            <a:ext cx="3834900" cy="6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Disclaimer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3" name="Google Shape;623;p98"/>
          <p:cNvSpPr txBox="1"/>
          <p:nvPr>
            <p:ph idx="1" type="subTitle"/>
          </p:nvPr>
        </p:nvSpPr>
        <p:spPr>
          <a:xfrm>
            <a:off x="484650" y="1693050"/>
            <a:ext cx="43815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in continuation of </a:t>
            </a:r>
            <a:r>
              <a:rPr lang="en"/>
              <a:t>a </a:t>
            </a:r>
            <a:r>
              <a:rPr lang="en"/>
              <a:t>Product Case 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Mental Health &amp; Services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Freemium to Premium Conversion Strategy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Feature Prioritization for the MVP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the links above to give it a read before proceeding ahead</a:t>
            </a:r>
            <a:endParaRPr/>
          </a:p>
        </p:txBody>
      </p:sp>
      <p:grpSp>
        <p:nvGrpSpPr>
          <p:cNvPr id="624" name="Google Shape;624;p98"/>
          <p:cNvGrpSpPr/>
          <p:nvPr/>
        </p:nvGrpSpPr>
        <p:grpSpPr>
          <a:xfrm>
            <a:off x="476479" y="882028"/>
            <a:ext cx="465896" cy="423808"/>
            <a:chOff x="6218300" y="4416175"/>
            <a:chExt cx="516000" cy="448000"/>
          </a:xfrm>
        </p:grpSpPr>
        <p:sp>
          <p:nvSpPr>
            <p:cNvPr id="625" name="Google Shape;625;p98"/>
            <p:cNvSpPr/>
            <p:nvPr/>
          </p:nvSpPr>
          <p:spPr>
            <a:xfrm>
              <a:off x="6462150" y="4525375"/>
              <a:ext cx="28250" cy="141250"/>
            </a:xfrm>
            <a:custGeom>
              <a:rect b="b" l="l" r="r" t="t"/>
              <a:pathLst>
                <a:path extrusionOk="0" h="5650" w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6" name="Google Shape;626;p98"/>
            <p:cNvSpPr/>
            <p:nvPr/>
          </p:nvSpPr>
          <p:spPr>
            <a:xfrm>
              <a:off x="6218300" y="4416175"/>
              <a:ext cx="516000" cy="448000"/>
            </a:xfrm>
            <a:custGeom>
              <a:rect b="b" l="l" r="r" t="t"/>
              <a:pathLst>
                <a:path extrusionOk="0" h="17920" w="2064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98"/>
            <p:cNvSpPr/>
            <p:nvPr/>
          </p:nvSpPr>
          <p:spPr>
            <a:xfrm>
              <a:off x="6462150" y="47512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Google Shape;632;p99"/>
          <p:cNvCxnSpPr/>
          <p:nvPr/>
        </p:nvCxnSpPr>
        <p:spPr>
          <a:xfrm>
            <a:off x="2251050" y="10586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99"/>
          <p:cNvSpPr txBox="1"/>
          <p:nvPr>
            <p:ph type="title"/>
          </p:nvPr>
        </p:nvSpPr>
        <p:spPr>
          <a:xfrm>
            <a:off x="4846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Table of Contents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4" name="Google Shape;634;p99"/>
          <p:cNvSpPr txBox="1"/>
          <p:nvPr/>
        </p:nvSpPr>
        <p:spPr>
          <a:xfrm>
            <a:off x="1203675" y="1419525"/>
            <a:ext cx="3425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Business Requirement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Objective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Pain Points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Suggested Solution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Detailed Solution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Financial Feasibility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Addition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5" name="Google Shape;635;p99"/>
          <p:cNvSpPr txBox="1"/>
          <p:nvPr/>
        </p:nvSpPr>
        <p:spPr>
          <a:xfrm>
            <a:off x="4676253" y="1432125"/>
            <a:ext cx="3866700" cy="3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BuyBack Feature PRD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 to build the feature?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Persona Impacted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High-Level Solution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Functional Requirements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Tracking of data/events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Baseline metrics to track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Tentative timelines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6" name="Google Shape;636;p99"/>
          <p:cNvSpPr txBox="1"/>
          <p:nvPr>
            <p:ph idx="4294967295" type="title"/>
          </p:nvPr>
        </p:nvSpPr>
        <p:spPr>
          <a:xfrm>
            <a:off x="1026625" y="1331300"/>
            <a:ext cx="705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7" name="Google Shape;637;p99"/>
          <p:cNvSpPr txBox="1"/>
          <p:nvPr>
            <p:ph idx="4294967295" type="title"/>
          </p:nvPr>
        </p:nvSpPr>
        <p:spPr>
          <a:xfrm>
            <a:off x="4533800" y="1331300"/>
            <a:ext cx="6426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2" name="Google Shape;642;p100"/>
          <p:cNvCxnSpPr/>
          <p:nvPr/>
        </p:nvCxnSpPr>
        <p:spPr>
          <a:xfrm rot="10800000">
            <a:off x="2167750" y="3068200"/>
            <a:ext cx="50298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100"/>
          <p:cNvSpPr txBox="1"/>
          <p:nvPr>
            <p:ph type="title"/>
          </p:nvPr>
        </p:nvSpPr>
        <p:spPr>
          <a:xfrm>
            <a:off x="817075" y="2231150"/>
            <a:ext cx="78162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Business Requirement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4" name="Google Shape;644;p100"/>
          <p:cNvSpPr txBox="1"/>
          <p:nvPr>
            <p:ph idx="2" type="title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101"/>
          <p:cNvGrpSpPr/>
          <p:nvPr/>
        </p:nvGrpSpPr>
        <p:grpSpPr>
          <a:xfrm>
            <a:off x="3231924" y="3354312"/>
            <a:ext cx="3302208" cy="1003568"/>
            <a:chOff x="3512551" y="2358270"/>
            <a:chExt cx="1140147" cy="378533"/>
          </a:xfrm>
        </p:grpSpPr>
        <p:cxnSp>
          <p:nvCxnSpPr>
            <p:cNvPr id="650" name="Google Shape;650;p101"/>
            <p:cNvCxnSpPr>
              <a:stCxn id="651" idx="6"/>
              <a:endCxn id="652" idx="2"/>
            </p:cNvCxnSpPr>
            <p:nvPr/>
          </p:nvCxnSpPr>
          <p:spPr>
            <a:xfrm>
              <a:off x="3738198" y="2553118"/>
              <a:ext cx="688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3" name="Google Shape;653;p101"/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</p:grpSpPr>
          <p:cxnSp>
            <p:nvCxnSpPr>
              <p:cNvPr id="654" name="Google Shape;654;p101"/>
              <p:cNvCxnSpPr>
                <a:stCxn id="655" idx="0"/>
              </p:cNvCxnSpPr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1" name="Google Shape;651;p101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01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101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</p:grpSpPr>
          <p:cxnSp>
            <p:nvCxnSpPr>
              <p:cNvPr id="657" name="Google Shape;657;p101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101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01"/>
              <p:cNvSpPr/>
              <p:nvPr/>
            </p:nvSpPr>
            <p:spPr>
              <a:xfrm>
                <a:off x="3793133" y="1746713"/>
                <a:ext cx="101700" cy="1017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101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</p:grpSpPr>
          <p:cxnSp>
            <p:nvCxnSpPr>
              <p:cNvPr id="661" name="Google Shape;661;p101"/>
              <p:cNvCxnSpPr>
                <a:stCxn id="662" idx="0"/>
              </p:cNvCxnSpPr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2" name="Google Shape;652;p101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01"/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3" name="Google Shape;663;p101"/>
          <p:cNvGrpSpPr/>
          <p:nvPr/>
        </p:nvGrpSpPr>
        <p:grpSpPr>
          <a:xfrm>
            <a:off x="371000" y="343411"/>
            <a:ext cx="338325" cy="356618"/>
            <a:chOff x="11094975" y="5015950"/>
            <a:chExt cx="313700" cy="328075"/>
          </a:xfrm>
        </p:grpSpPr>
        <p:sp>
          <p:nvSpPr>
            <p:cNvPr id="664" name="Google Shape;664;p101"/>
            <p:cNvSpPr/>
            <p:nvPr/>
          </p:nvSpPr>
          <p:spPr>
            <a:xfrm>
              <a:off x="11283950" y="5283750"/>
              <a:ext cx="62075" cy="60275"/>
            </a:xfrm>
            <a:custGeom>
              <a:rect b="b" l="l" r="r" t="t"/>
              <a:pathLst>
                <a:path extrusionOk="0" h="2411" w="2483">
                  <a:moveTo>
                    <a:pt x="2483" y="0"/>
                  </a:moveTo>
                  <a:cubicBezTo>
                    <a:pt x="1856" y="892"/>
                    <a:pt x="989" y="1615"/>
                    <a:pt x="1" y="2024"/>
                  </a:cubicBezTo>
                  <a:lnTo>
                    <a:pt x="868" y="2386"/>
                  </a:lnTo>
                  <a:cubicBezTo>
                    <a:pt x="916" y="2386"/>
                    <a:pt x="965" y="2410"/>
                    <a:pt x="1013" y="2410"/>
                  </a:cubicBezTo>
                  <a:lnTo>
                    <a:pt x="2097" y="2410"/>
                  </a:lnTo>
                  <a:cubicBezTo>
                    <a:pt x="2314" y="2410"/>
                    <a:pt x="2483" y="2241"/>
                    <a:pt x="2483" y="2024"/>
                  </a:cubicBezTo>
                  <a:lnTo>
                    <a:pt x="24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01"/>
            <p:cNvSpPr/>
            <p:nvPr/>
          </p:nvSpPr>
          <p:spPr>
            <a:xfrm>
              <a:off x="11103225" y="5284350"/>
              <a:ext cx="62075" cy="59675"/>
            </a:xfrm>
            <a:custGeom>
              <a:rect b="b" l="l" r="r" t="t"/>
              <a:pathLst>
                <a:path extrusionOk="0" h="2387" w="2483">
                  <a:moveTo>
                    <a:pt x="0" y="0"/>
                  </a:moveTo>
                  <a:lnTo>
                    <a:pt x="0" y="2000"/>
                  </a:lnTo>
                  <a:cubicBezTo>
                    <a:pt x="0" y="2193"/>
                    <a:pt x="169" y="2386"/>
                    <a:pt x="386" y="2386"/>
                  </a:cubicBezTo>
                  <a:lnTo>
                    <a:pt x="1470" y="2386"/>
                  </a:lnTo>
                  <a:cubicBezTo>
                    <a:pt x="1519" y="2386"/>
                    <a:pt x="1567" y="2362"/>
                    <a:pt x="1615" y="2362"/>
                  </a:cubicBezTo>
                  <a:lnTo>
                    <a:pt x="2482" y="2025"/>
                  </a:lnTo>
                  <a:cubicBezTo>
                    <a:pt x="1494" y="1591"/>
                    <a:pt x="627" y="86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01"/>
            <p:cNvSpPr/>
            <p:nvPr/>
          </p:nvSpPr>
          <p:spPr>
            <a:xfrm>
              <a:off x="11094975" y="5015950"/>
              <a:ext cx="313700" cy="311800"/>
            </a:xfrm>
            <a:custGeom>
              <a:rect b="b" l="l" r="r" t="t"/>
              <a:pathLst>
                <a:path extrusionOk="0" h="12472" w="12548">
                  <a:moveTo>
                    <a:pt x="5167" y="6102"/>
                  </a:moveTo>
                  <a:cubicBezTo>
                    <a:pt x="5339" y="6102"/>
                    <a:pt x="5520" y="6142"/>
                    <a:pt x="5704" y="6230"/>
                  </a:cubicBezTo>
                  <a:lnTo>
                    <a:pt x="5054" y="6905"/>
                  </a:lnTo>
                  <a:cubicBezTo>
                    <a:pt x="4981" y="6905"/>
                    <a:pt x="4933" y="6953"/>
                    <a:pt x="4885" y="7001"/>
                  </a:cubicBezTo>
                  <a:cubicBezTo>
                    <a:pt x="4716" y="7170"/>
                    <a:pt x="4716" y="7435"/>
                    <a:pt x="4885" y="7604"/>
                  </a:cubicBezTo>
                  <a:cubicBezTo>
                    <a:pt x="4966" y="7685"/>
                    <a:pt x="5073" y="7722"/>
                    <a:pt x="5180" y="7722"/>
                  </a:cubicBezTo>
                  <a:cubicBezTo>
                    <a:pt x="5360" y="7722"/>
                    <a:pt x="5538" y="7616"/>
                    <a:pt x="5584" y="7435"/>
                  </a:cubicBezTo>
                  <a:lnTo>
                    <a:pt x="6258" y="6760"/>
                  </a:lnTo>
                  <a:lnTo>
                    <a:pt x="6258" y="6760"/>
                  </a:lnTo>
                  <a:cubicBezTo>
                    <a:pt x="6475" y="7218"/>
                    <a:pt x="6403" y="7772"/>
                    <a:pt x="6042" y="8158"/>
                  </a:cubicBezTo>
                  <a:cubicBezTo>
                    <a:pt x="5801" y="8387"/>
                    <a:pt x="5493" y="8501"/>
                    <a:pt x="5186" y="8501"/>
                  </a:cubicBezTo>
                  <a:cubicBezTo>
                    <a:pt x="4879" y="8501"/>
                    <a:pt x="4572" y="8387"/>
                    <a:pt x="4331" y="8158"/>
                  </a:cubicBezTo>
                  <a:cubicBezTo>
                    <a:pt x="3534" y="7321"/>
                    <a:pt x="4209" y="6102"/>
                    <a:pt x="5167" y="6102"/>
                  </a:cubicBezTo>
                  <a:close/>
                  <a:moveTo>
                    <a:pt x="5202" y="4501"/>
                  </a:moveTo>
                  <a:cubicBezTo>
                    <a:pt x="5771" y="4501"/>
                    <a:pt x="6350" y="4679"/>
                    <a:pt x="6861" y="5073"/>
                  </a:cubicBezTo>
                  <a:lnTo>
                    <a:pt x="6331" y="5628"/>
                  </a:lnTo>
                  <a:cubicBezTo>
                    <a:pt x="5977" y="5383"/>
                    <a:pt x="5586" y="5273"/>
                    <a:pt x="5202" y="5273"/>
                  </a:cubicBezTo>
                  <a:cubicBezTo>
                    <a:pt x="4147" y="5273"/>
                    <a:pt x="3150" y="6107"/>
                    <a:pt x="3150" y="7290"/>
                  </a:cubicBezTo>
                  <a:cubicBezTo>
                    <a:pt x="3150" y="8423"/>
                    <a:pt x="4066" y="9339"/>
                    <a:pt x="5174" y="9339"/>
                  </a:cubicBezTo>
                  <a:cubicBezTo>
                    <a:pt x="6813" y="9339"/>
                    <a:pt x="7777" y="7483"/>
                    <a:pt x="6861" y="6158"/>
                  </a:cubicBezTo>
                  <a:lnTo>
                    <a:pt x="7415" y="5604"/>
                  </a:lnTo>
                  <a:lnTo>
                    <a:pt x="7415" y="5604"/>
                  </a:lnTo>
                  <a:cubicBezTo>
                    <a:pt x="8813" y="7411"/>
                    <a:pt x="7487" y="10110"/>
                    <a:pt x="5174" y="10110"/>
                  </a:cubicBezTo>
                  <a:cubicBezTo>
                    <a:pt x="3632" y="10110"/>
                    <a:pt x="2379" y="8833"/>
                    <a:pt x="2379" y="7290"/>
                  </a:cubicBezTo>
                  <a:cubicBezTo>
                    <a:pt x="2379" y="5648"/>
                    <a:pt x="3756" y="4501"/>
                    <a:pt x="5202" y="4501"/>
                  </a:cubicBezTo>
                  <a:close/>
                  <a:moveTo>
                    <a:pt x="5233" y="2983"/>
                  </a:moveTo>
                  <a:cubicBezTo>
                    <a:pt x="6174" y="2983"/>
                    <a:pt x="7130" y="3295"/>
                    <a:pt x="7945" y="3989"/>
                  </a:cubicBezTo>
                  <a:lnTo>
                    <a:pt x="7391" y="4543"/>
                  </a:lnTo>
                  <a:cubicBezTo>
                    <a:pt x="6733" y="4004"/>
                    <a:pt x="5969" y="3762"/>
                    <a:pt x="5216" y="3762"/>
                  </a:cubicBezTo>
                  <a:cubicBezTo>
                    <a:pt x="3380" y="3762"/>
                    <a:pt x="1615" y="5205"/>
                    <a:pt x="1632" y="7290"/>
                  </a:cubicBezTo>
                  <a:cubicBezTo>
                    <a:pt x="1632" y="9266"/>
                    <a:pt x="3222" y="10857"/>
                    <a:pt x="5174" y="10857"/>
                  </a:cubicBezTo>
                  <a:cubicBezTo>
                    <a:pt x="8138" y="10857"/>
                    <a:pt x="9801" y="7339"/>
                    <a:pt x="7945" y="5073"/>
                  </a:cubicBezTo>
                  <a:lnTo>
                    <a:pt x="8500" y="4519"/>
                  </a:lnTo>
                  <a:cubicBezTo>
                    <a:pt x="9126" y="5266"/>
                    <a:pt x="9512" y="6254"/>
                    <a:pt x="9512" y="7290"/>
                  </a:cubicBezTo>
                  <a:cubicBezTo>
                    <a:pt x="9391" y="10158"/>
                    <a:pt x="7289" y="11592"/>
                    <a:pt x="5186" y="11592"/>
                  </a:cubicBezTo>
                  <a:cubicBezTo>
                    <a:pt x="3084" y="11592"/>
                    <a:pt x="981" y="10158"/>
                    <a:pt x="861" y="7290"/>
                  </a:cubicBezTo>
                  <a:cubicBezTo>
                    <a:pt x="861" y="4732"/>
                    <a:pt x="3005" y="2983"/>
                    <a:pt x="5233" y="2983"/>
                  </a:cubicBezTo>
                  <a:close/>
                  <a:moveTo>
                    <a:pt x="12090" y="1"/>
                  </a:moveTo>
                  <a:cubicBezTo>
                    <a:pt x="11994" y="1"/>
                    <a:pt x="11897" y="37"/>
                    <a:pt x="11825" y="109"/>
                  </a:cubicBezTo>
                  <a:lnTo>
                    <a:pt x="10885" y="1049"/>
                  </a:lnTo>
                  <a:lnTo>
                    <a:pt x="10741" y="230"/>
                  </a:lnTo>
                  <a:cubicBezTo>
                    <a:pt x="10716" y="133"/>
                    <a:pt x="10644" y="37"/>
                    <a:pt x="10548" y="13"/>
                  </a:cubicBezTo>
                  <a:cubicBezTo>
                    <a:pt x="10524" y="7"/>
                    <a:pt x="10500" y="4"/>
                    <a:pt x="10476" y="4"/>
                  </a:cubicBezTo>
                  <a:cubicBezTo>
                    <a:pt x="10405" y="4"/>
                    <a:pt x="10337" y="31"/>
                    <a:pt x="10283" y="85"/>
                  </a:cubicBezTo>
                  <a:lnTo>
                    <a:pt x="9006" y="1362"/>
                  </a:lnTo>
                  <a:cubicBezTo>
                    <a:pt x="8957" y="1411"/>
                    <a:pt x="8933" y="1483"/>
                    <a:pt x="8933" y="1579"/>
                  </a:cubicBezTo>
                  <a:lnTo>
                    <a:pt x="9054" y="2856"/>
                  </a:lnTo>
                  <a:lnTo>
                    <a:pt x="8548" y="3387"/>
                  </a:lnTo>
                  <a:cubicBezTo>
                    <a:pt x="7558" y="2521"/>
                    <a:pt x="6386" y="2132"/>
                    <a:pt x="5233" y="2132"/>
                  </a:cubicBezTo>
                  <a:cubicBezTo>
                    <a:pt x="2567" y="2132"/>
                    <a:pt x="0" y="4212"/>
                    <a:pt x="17" y="7290"/>
                  </a:cubicBezTo>
                  <a:cubicBezTo>
                    <a:pt x="17" y="10158"/>
                    <a:pt x="2331" y="12471"/>
                    <a:pt x="5198" y="12471"/>
                  </a:cubicBezTo>
                  <a:cubicBezTo>
                    <a:pt x="5208" y="12471"/>
                    <a:pt x="5218" y="12471"/>
                    <a:pt x="5228" y="12471"/>
                  </a:cubicBezTo>
                  <a:cubicBezTo>
                    <a:pt x="9619" y="12471"/>
                    <a:pt x="11963" y="7187"/>
                    <a:pt x="9102" y="3917"/>
                  </a:cubicBezTo>
                  <a:lnTo>
                    <a:pt x="9632" y="3387"/>
                  </a:lnTo>
                  <a:lnTo>
                    <a:pt x="11006" y="3483"/>
                  </a:lnTo>
                  <a:cubicBezTo>
                    <a:pt x="11078" y="3483"/>
                    <a:pt x="11150" y="3459"/>
                    <a:pt x="11198" y="3411"/>
                  </a:cubicBezTo>
                  <a:lnTo>
                    <a:pt x="12403" y="2206"/>
                  </a:lnTo>
                  <a:cubicBezTo>
                    <a:pt x="12548" y="2037"/>
                    <a:pt x="12476" y="1772"/>
                    <a:pt x="12259" y="1748"/>
                  </a:cubicBezTo>
                  <a:lnTo>
                    <a:pt x="11415" y="1603"/>
                  </a:lnTo>
                  <a:lnTo>
                    <a:pt x="12355" y="664"/>
                  </a:lnTo>
                  <a:cubicBezTo>
                    <a:pt x="12524" y="519"/>
                    <a:pt x="12524" y="254"/>
                    <a:pt x="12355" y="109"/>
                  </a:cubicBezTo>
                  <a:cubicBezTo>
                    <a:pt x="12283" y="37"/>
                    <a:pt x="12186" y="1"/>
                    <a:pt x="12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101"/>
          <p:cNvGrpSpPr/>
          <p:nvPr/>
        </p:nvGrpSpPr>
        <p:grpSpPr>
          <a:xfrm>
            <a:off x="370541" y="1502520"/>
            <a:ext cx="339253" cy="339253"/>
            <a:chOff x="5049725" y="3806450"/>
            <a:chExt cx="481825" cy="481825"/>
          </a:xfrm>
        </p:grpSpPr>
        <p:sp>
          <p:nvSpPr>
            <p:cNvPr id="668" name="Google Shape;668;p101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101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101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1" name="Google Shape;671;p101"/>
          <p:cNvGrpSpPr/>
          <p:nvPr/>
        </p:nvGrpSpPr>
        <p:grpSpPr>
          <a:xfrm>
            <a:off x="374904" y="2776345"/>
            <a:ext cx="293416" cy="339253"/>
            <a:chOff x="2710875" y="3806450"/>
            <a:chExt cx="416725" cy="481825"/>
          </a:xfrm>
        </p:grpSpPr>
        <p:sp>
          <p:nvSpPr>
            <p:cNvPr id="672" name="Google Shape;672;p101"/>
            <p:cNvSpPr/>
            <p:nvPr/>
          </p:nvSpPr>
          <p:spPr>
            <a:xfrm>
              <a:off x="2710875" y="4144450"/>
              <a:ext cx="416725" cy="143825"/>
            </a:xfrm>
            <a:custGeom>
              <a:rect b="b" l="l" r="r" t="t"/>
              <a:pathLst>
                <a:path extrusionOk="0" h="5753" w="16669">
                  <a:moveTo>
                    <a:pt x="2313" y="1"/>
                  </a:moveTo>
                  <a:lnTo>
                    <a:pt x="260" y="3590"/>
                  </a:lnTo>
                  <a:cubicBezTo>
                    <a:pt x="1" y="4039"/>
                    <a:pt x="1" y="4590"/>
                    <a:pt x="266" y="5036"/>
                  </a:cubicBezTo>
                  <a:cubicBezTo>
                    <a:pt x="517" y="5479"/>
                    <a:pt x="986" y="5752"/>
                    <a:pt x="1495" y="5752"/>
                  </a:cubicBezTo>
                  <a:cubicBezTo>
                    <a:pt x="1498" y="5752"/>
                    <a:pt x="1501" y="5752"/>
                    <a:pt x="1503" y="5752"/>
                  </a:cubicBezTo>
                  <a:lnTo>
                    <a:pt x="15165" y="5752"/>
                  </a:lnTo>
                  <a:cubicBezTo>
                    <a:pt x="15168" y="5752"/>
                    <a:pt x="15171" y="5752"/>
                    <a:pt x="15174" y="5752"/>
                  </a:cubicBezTo>
                  <a:cubicBezTo>
                    <a:pt x="15682" y="5752"/>
                    <a:pt x="16151" y="5479"/>
                    <a:pt x="16403" y="5036"/>
                  </a:cubicBezTo>
                  <a:cubicBezTo>
                    <a:pt x="16668" y="4590"/>
                    <a:pt x="16668" y="4039"/>
                    <a:pt x="16409" y="3590"/>
                  </a:cubicBezTo>
                  <a:lnTo>
                    <a:pt x="14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101"/>
            <p:cNvSpPr/>
            <p:nvPr/>
          </p:nvSpPr>
          <p:spPr>
            <a:xfrm>
              <a:off x="2784800" y="3806450"/>
              <a:ext cx="268850" cy="309800"/>
            </a:xfrm>
            <a:custGeom>
              <a:rect b="b" l="l" r="r" t="t"/>
              <a:pathLst>
                <a:path extrusionOk="0" h="12392" w="10754">
                  <a:moveTo>
                    <a:pt x="5379" y="8113"/>
                  </a:moveTo>
                  <a:cubicBezTo>
                    <a:pt x="5882" y="8113"/>
                    <a:pt x="6132" y="8721"/>
                    <a:pt x="5776" y="9076"/>
                  </a:cubicBezTo>
                  <a:cubicBezTo>
                    <a:pt x="5661" y="9192"/>
                    <a:pt x="5519" y="9244"/>
                    <a:pt x="5380" y="9244"/>
                  </a:cubicBezTo>
                  <a:cubicBezTo>
                    <a:pt x="5091" y="9244"/>
                    <a:pt x="4813" y="9019"/>
                    <a:pt x="4813" y="8679"/>
                  </a:cubicBezTo>
                  <a:cubicBezTo>
                    <a:pt x="4813" y="8366"/>
                    <a:pt x="5066" y="8113"/>
                    <a:pt x="5379" y="8113"/>
                  </a:cubicBezTo>
                  <a:close/>
                  <a:moveTo>
                    <a:pt x="4280" y="9989"/>
                  </a:moveTo>
                  <a:cubicBezTo>
                    <a:pt x="4783" y="9989"/>
                    <a:pt x="5036" y="10597"/>
                    <a:pt x="4680" y="10952"/>
                  </a:cubicBezTo>
                  <a:cubicBezTo>
                    <a:pt x="4566" y="11067"/>
                    <a:pt x="4425" y="11118"/>
                    <a:pt x="4286" y="11118"/>
                  </a:cubicBezTo>
                  <a:cubicBezTo>
                    <a:pt x="3996" y="11118"/>
                    <a:pt x="3717" y="10892"/>
                    <a:pt x="3717" y="10552"/>
                  </a:cubicBezTo>
                  <a:cubicBezTo>
                    <a:pt x="3717" y="10242"/>
                    <a:pt x="3970" y="9989"/>
                    <a:pt x="4280" y="9989"/>
                  </a:cubicBezTo>
                  <a:close/>
                  <a:moveTo>
                    <a:pt x="6475" y="9989"/>
                  </a:moveTo>
                  <a:cubicBezTo>
                    <a:pt x="6978" y="9989"/>
                    <a:pt x="7231" y="10597"/>
                    <a:pt x="6875" y="10952"/>
                  </a:cubicBezTo>
                  <a:cubicBezTo>
                    <a:pt x="6761" y="11067"/>
                    <a:pt x="6620" y="11118"/>
                    <a:pt x="6481" y="11118"/>
                  </a:cubicBezTo>
                  <a:cubicBezTo>
                    <a:pt x="6191" y="11118"/>
                    <a:pt x="5912" y="10892"/>
                    <a:pt x="5912" y="10552"/>
                  </a:cubicBezTo>
                  <a:cubicBezTo>
                    <a:pt x="5912" y="10242"/>
                    <a:pt x="6162" y="9989"/>
                    <a:pt x="6475" y="9989"/>
                  </a:cubicBezTo>
                  <a:close/>
                  <a:moveTo>
                    <a:pt x="1744" y="0"/>
                  </a:moveTo>
                  <a:cubicBezTo>
                    <a:pt x="1434" y="0"/>
                    <a:pt x="1181" y="253"/>
                    <a:pt x="1181" y="566"/>
                  </a:cubicBezTo>
                  <a:cubicBezTo>
                    <a:pt x="1181" y="877"/>
                    <a:pt x="1434" y="1130"/>
                    <a:pt x="1744" y="1130"/>
                  </a:cubicBezTo>
                  <a:lnTo>
                    <a:pt x="2259" y="1130"/>
                  </a:lnTo>
                  <a:lnTo>
                    <a:pt x="2259" y="8444"/>
                  </a:lnTo>
                  <a:lnTo>
                    <a:pt x="1" y="12392"/>
                  </a:lnTo>
                  <a:lnTo>
                    <a:pt x="10754" y="12392"/>
                  </a:lnTo>
                  <a:lnTo>
                    <a:pt x="8496" y="8444"/>
                  </a:lnTo>
                  <a:lnTo>
                    <a:pt x="8496" y="1130"/>
                  </a:lnTo>
                  <a:lnTo>
                    <a:pt x="9010" y="1130"/>
                  </a:lnTo>
                  <a:cubicBezTo>
                    <a:pt x="9321" y="1130"/>
                    <a:pt x="9574" y="877"/>
                    <a:pt x="9574" y="566"/>
                  </a:cubicBezTo>
                  <a:cubicBezTo>
                    <a:pt x="9574" y="253"/>
                    <a:pt x="9321" y="0"/>
                    <a:pt x="9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674" name="Google Shape;674;p101"/>
          <p:cNvCxnSpPr/>
          <p:nvPr/>
        </p:nvCxnSpPr>
        <p:spPr>
          <a:xfrm flipH="1">
            <a:off x="1070175" y="45720"/>
            <a:ext cx="12600" cy="50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101"/>
          <p:cNvSpPr txBox="1"/>
          <p:nvPr/>
        </p:nvSpPr>
        <p:spPr>
          <a:xfrm>
            <a:off x="175100" y="839600"/>
            <a:ext cx="73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Business Objective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6" name="Google Shape;676;p101"/>
          <p:cNvSpPr txBox="1"/>
          <p:nvPr/>
        </p:nvSpPr>
        <p:spPr>
          <a:xfrm>
            <a:off x="175100" y="1982600"/>
            <a:ext cx="7311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Pain Points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7" name="Google Shape;677;p101"/>
          <p:cNvSpPr txBox="1"/>
          <p:nvPr/>
        </p:nvSpPr>
        <p:spPr>
          <a:xfrm>
            <a:off x="109728" y="3278000"/>
            <a:ext cx="819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Suggested Solution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8" name="Google Shape;678;p101"/>
          <p:cNvSpPr txBox="1"/>
          <p:nvPr/>
        </p:nvSpPr>
        <p:spPr>
          <a:xfrm>
            <a:off x="1069848" y="91440"/>
            <a:ext cx="7781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Design an ecosystem to optimize in-app purchases, driving consistent revenue growth by boosting regular user spending within the application, targeting journal writers.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Devise a strategy to optimize journal pricing for “Occasional Journal Writers”.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Promote “Occasional Journal Writers” to “Power Journal Writers”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9" name="Google Shape;679;p101"/>
          <p:cNvSpPr txBox="1"/>
          <p:nvPr/>
        </p:nvSpPr>
        <p:spPr>
          <a:xfrm>
            <a:off x="1069848" y="1417320"/>
            <a:ext cx="7781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User’s resistance to spending due to inadequate reward system.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certain segment of journal writers (occasional writers) have reported their sensitivity to journal pricing and does not require cost-effective journal page bundles.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“Occasional Journal Writers” engage with 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Journaling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occasionally, buying Journal Pages from time to time but not at a high frequency.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80" name="Google Shape;680;p101"/>
          <p:cNvCxnSpPr/>
          <p:nvPr/>
        </p:nvCxnSpPr>
        <p:spPr>
          <a:xfrm flipH="1">
            <a:off x="8848550" y="45720"/>
            <a:ext cx="3000" cy="50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101"/>
          <p:cNvSpPr/>
          <p:nvPr/>
        </p:nvSpPr>
        <p:spPr>
          <a:xfrm>
            <a:off x="2560320" y="2844625"/>
            <a:ext cx="1992000" cy="48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AC4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Monetarily incentivise writers to sell back their old / very old journal pages</a:t>
            </a:r>
            <a:endParaRPr sz="85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2" name="Google Shape;682;p101"/>
          <p:cNvSpPr/>
          <p:nvPr/>
        </p:nvSpPr>
        <p:spPr>
          <a:xfrm>
            <a:off x="3886200" y="4368625"/>
            <a:ext cx="1992000" cy="48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AC4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 the wallet to make in-app purchases at a discounted price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3" name="Google Shape;683;p101"/>
          <p:cNvSpPr/>
          <p:nvPr/>
        </p:nvSpPr>
        <p:spPr>
          <a:xfrm>
            <a:off x="5212080" y="2844625"/>
            <a:ext cx="1992000" cy="48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AC4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Promote </a:t>
            </a:r>
            <a:r>
              <a:rPr lang="en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consistent</a:t>
            </a:r>
            <a:r>
              <a:rPr lang="en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and frequent user spending, improving journaling engagement and overall app activity</a:t>
            </a:r>
            <a:endParaRPr sz="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84" name="Google Shape;684;p101"/>
          <p:cNvGrpSpPr/>
          <p:nvPr/>
        </p:nvGrpSpPr>
        <p:grpSpPr>
          <a:xfrm>
            <a:off x="3419856" y="3739896"/>
            <a:ext cx="265180" cy="256039"/>
            <a:chOff x="2404875" y="3592725"/>
            <a:chExt cx="298525" cy="293825"/>
          </a:xfrm>
        </p:grpSpPr>
        <p:sp>
          <p:nvSpPr>
            <p:cNvPr id="685" name="Google Shape;685;p101"/>
            <p:cNvSpPr/>
            <p:nvPr/>
          </p:nvSpPr>
          <p:spPr>
            <a:xfrm>
              <a:off x="2404875" y="3747900"/>
              <a:ext cx="52775" cy="138650"/>
            </a:xfrm>
            <a:custGeom>
              <a:rect b="b" l="l" r="r" t="t"/>
              <a:pathLst>
                <a:path extrusionOk="0" h="5546" w="2111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01"/>
            <p:cNvSpPr/>
            <p:nvPr/>
          </p:nvSpPr>
          <p:spPr>
            <a:xfrm>
              <a:off x="2458425" y="3592725"/>
              <a:ext cx="190625" cy="160700"/>
            </a:xfrm>
            <a:custGeom>
              <a:rect b="b" l="l" r="r" t="t"/>
              <a:pathLst>
                <a:path extrusionOk="0" h="6428" w="7625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01"/>
            <p:cNvSpPr/>
            <p:nvPr/>
          </p:nvSpPr>
          <p:spPr>
            <a:xfrm>
              <a:off x="2474975" y="3742775"/>
              <a:ext cx="228425" cy="125650"/>
            </a:xfrm>
            <a:custGeom>
              <a:rect b="b" l="l" r="r" t="t"/>
              <a:pathLst>
                <a:path extrusionOk="0" h="5026" w="9137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101"/>
          <p:cNvGrpSpPr/>
          <p:nvPr/>
        </p:nvGrpSpPr>
        <p:grpSpPr>
          <a:xfrm>
            <a:off x="6071616" y="3749040"/>
            <a:ext cx="256027" cy="228617"/>
            <a:chOff x="1783708" y="2230814"/>
            <a:chExt cx="559377" cy="556109"/>
          </a:xfrm>
        </p:grpSpPr>
        <p:sp>
          <p:nvSpPr>
            <p:cNvPr id="689" name="Google Shape;689;p101"/>
            <p:cNvSpPr/>
            <p:nvPr/>
          </p:nvSpPr>
          <p:spPr>
            <a:xfrm>
              <a:off x="1957560" y="2612474"/>
              <a:ext cx="63455" cy="53268"/>
            </a:xfrm>
            <a:custGeom>
              <a:rect b="b" l="l" r="r" t="t"/>
              <a:pathLst>
                <a:path extrusionOk="0" h="1255" w="1495">
                  <a:moveTo>
                    <a:pt x="675" y="1"/>
                  </a:moveTo>
                  <a:lnTo>
                    <a:pt x="1" y="675"/>
                  </a:lnTo>
                  <a:lnTo>
                    <a:pt x="531" y="1181"/>
                  </a:lnTo>
                  <a:cubicBezTo>
                    <a:pt x="577" y="1228"/>
                    <a:pt x="634" y="1255"/>
                    <a:pt x="694" y="1255"/>
                  </a:cubicBezTo>
                  <a:cubicBezTo>
                    <a:pt x="728" y="1255"/>
                    <a:pt x="762" y="1247"/>
                    <a:pt x="796" y="1230"/>
                  </a:cubicBezTo>
                  <a:cubicBezTo>
                    <a:pt x="965" y="1133"/>
                    <a:pt x="1205" y="989"/>
                    <a:pt x="1495" y="820"/>
                  </a:cubicBezTo>
                  <a:lnTo>
                    <a:pt x="675" y="1"/>
                  </a:ln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01"/>
            <p:cNvSpPr/>
            <p:nvPr/>
          </p:nvSpPr>
          <p:spPr>
            <a:xfrm>
              <a:off x="1784429" y="2637049"/>
              <a:ext cx="158872" cy="149406"/>
            </a:xfrm>
            <a:custGeom>
              <a:rect b="b" l="l" r="r" t="t"/>
              <a:pathLst>
                <a:path extrusionOk="0" h="3520" w="3743">
                  <a:moveTo>
                    <a:pt x="2537" y="0"/>
                  </a:moveTo>
                  <a:cubicBezTo>
                    <a:pt x="2200" y="0"/>
                    <a:pt x="1814" y="217"/>
                    <a:pt x="1622" y="554"/>
                  </a:cubicBezTo>
                  <a:cubicBezTo>
                    <a:pt x="923" y="1783"/>
                    <a:pt x="778" y="2024"/>
                    <a:pt x="706" y="2121"/>
                  </a:cubicBezTo>
                  <a:lnTo>
                    <a:pt x="79" y="3229"/>
                  </a:lnTo>
                  <a:cubicBezTo>
                    <a:pt x="1" y="3367"/>
                    <a:pt x="114" y="3520"/>
                    <a:pt x="250" y="3520"/>
                  </a:cubicBezTo>
                  <a:cubicBezTo>
                    <a:pt x="281" y="3520"/>
                    <a:pt x="313" y="3512"/>
                    <a:pt x="344" y="3494"/>
                  </a:cubicBezTo>
                  <a:cubicBezTo>
                    <a:pt x="706" y="3301"/>
                    <a:pt x="1598" y="2771"/>
                    <a:pt x="1887" y="2603"/>
                  </a:cubicBezTo>
                  <a:lnTo>
                    <a:pt x="3068" y="1928"/>
                  </a:lnTo>
                  <a:cubicBezTo>
                    <a:pt x="3598" y="1615"/>
                    <a:pt x="3742" y="843"/>
                    <a:pt x="3333" y="386"/>
                  </a:cubicBezTo>
                  <a:cubicBezTo>
                    <a:pt x="3116" y="121"/>
                    <a:pt x="2827" y="0"/>
                    <a:pt x="2537" y="0"/>
                  </a:cubicBez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01"/>
            <p:cNvSpPr/>
            <p:nvPr/>
          </p:nvSpPr>
          <p:spPr>
            <a:xfrm>
              <a:off x="1907433" y="2552118"/>
              <a:ext cx="53226" cy="63455"/>
            </a:xfrm>
            <a:custGeom>
              <a:rect b="b" l="l" r="r" t="t"/>
              <a:pathLst>
                <a:path extrusionOk="0" h="1495" w="1254">
                  <a:moveTo>
                    <a:pt x="410" y="1"/>
                  </a:moveTo>
                  <a:cubicBezTo>
                    <a:pt x="266" y="290"/>
                    <a:pt x="121" y="531"/>
                    <a:pt x="25" y="724"/>
                  </a:cubicBezTo>
                  <a:cubicBezTo>
                    <a:pt x="1" y="820"/>
                    <a:pt x="1" y="917"/>
                    <a:pt x="73" y="989"/>
                  </a:cubicBezTo>
                  <a:lnTo>
                    <a:pt x="579" y="1495"/>
                  </a:lnTo>
                  <a:lnTo>
                    <a:pt x="1254" y="820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01"/>
            <p:cNvSpPr/>
            <p:nvPr/>
          </p:nvSpPr>
          <p:spPr>
            <a:xfrm>
              <a:off x="2110997" y="2380303"/>
              <a:ext cx="95162" cy="78014"/>
            </a:xfrm>
            <a:custGeom>
              <a:rect b="b" l="l" r="r" t="t"/>
              <a:pathLst>
                <a:path extrusionOk="0" h="1838" w="2242">
                  <a:moveTo>
                    <a:pt x="1012" y="1"/>
                  </a:moveTo>
                  <a:cubicBezTo>
                    <a:pt x="771" y="1"/>
                    <a:pt x="530" y="97"/>
                    <a:pt x="362" y="266"/>
                  </a:cubicBezTo>
                  <a:cubicBezTo>
                    <a:pt x="0" y="627"/>
                    <a:pt x="0" y="1230"/>
                    <a:pt x="362" y="1567"/>
                  </a:cubicBezTo>
                  <a:cubicBezTo>
                    <a:pt x="530" y="1748"/>
                    <a:pt x="771" y="1838"/>
                    <a:pt x="1012" y="1838"/>
                  </a:cubicBezTo>
                  <a:cubicBezTo>
                    <a:pt x="1253" y="1838"/>
                    <a:pt x="1494" y="1748"/>
                    <a:pt x="1663" y="1567"/>
                  </a:cubicBezTo>
                  <a:cubicBezTo>
                    <a:pt x="2241" y="989"/>
                    <a:pt x="1808" y="1"/>
                    <a:pt x="1012" y="1"/>
                  </a:cubicBez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01"/>
            <p:cNvSpPr/>
            <p:nvPr/>
          </p:nvSpPr>
          <p:spPr>
            <a:xfrm>
              <a:off x="1783708" y="2397705"/>
              <a:ext cx="190281" cy="120714"/>
            </a:xfrm>
            <a:custGeom>
              <a:rect b="b" l="l" r="r" t="t"/>
              <a:pathLst>
                <a:path extrusionOk="0" h="2844" w="4483">
                  <a:moveTo>
                    <a:pt x="2193" y="0"/>
                  </a:moveTo>
                  <a:cubicBezTo>
                    <a:pt x="2121" y="0"/>
                    <a:pt x="2072" y="24"/>
                    <a:pt x="2048" y="73"/>
                  </a:cubicBezTo>
                  <a:lnTo>
                    <a:pt x="120" y="2000"/>
                  </a:lnTo>
                  <a:cubicBezTo>
                    <a:pt x="0" y="2097"/>
                    <a:pt x="72" y="2289"/>
                    <a:pt x="217" y="2314"/>
                  </a:cubicBezTo>
                  <a:lnTo>
                    <a:pt x="2795" y="2844"/>
                  </a:lnTo>
                  <a:cubicBezTo>
                    <a:pt x="3253" y="2024"/>
                    <a:pt x="3832" y="1012"/>
                    <a:pt x="4482" y="121"/>
                  </a:cubicBezTo>
                  <a:lnTo>
                    <a:pt x="2193" y="0"/>
                  </a:ln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01"/>
            <p:cNvSpPr/>
            <p:nvPr/>
          </p:nvSpPr>
          <p:spPr>
            <a:xfrm>
              <a:off x="2054715" y="2597151"/>
              <a:ext cx="121775" cy="189772"/>
            </a:xfrm>
            <a:custGeom>
              <a:rect b="b" l="l" r="r" t="t"/>
              <a:pathLst>
                <a:path extrusionOk="0" h="4471" w="2869">
                  <a:moveTo>
                    <a:pt x="2700" y="0"/>
                  </a:moveTo>
                  <a:cubicBezTo>
                    <a:pt x="1832" y="603"/>
                    <a:pt x="820" y="1229"/>
                    <a:pt x="1" y="1711"/>
                  </a:cubicBezTo>
                  <a:lnTo>
                    <a:pt x="555" y="4314"/>
                  </a:lnTo>
                  <a:cubicBezTo>
                    <a:pt x="571" y="4408"/>
                    <a:pt x="657" y="4471"/>
                    <a:pt x="743" y="4471"/>
                  </a:cubicBezTo>
                  <a:cubicBezTo>
                    <a:pt x="789" y="4471"/>
                    <a:pt x="835" y="4452"/>
                    <a:pt x="868" y="4410"/>
                  </a:cubicBezTo>
                  <a:lnTo>
                    <a:pt x="2796" y="2482"/>
                  </a:lnTo>
                  <a:cubicBezTo>
                    <a:pt x="2844" y="2434"/>
                    <a:pt x="2869" y="2386"/>
                    <a:pt x="2869" y="2338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01"/>
            <p:cNvSpPr/>
            <p:nvPr/>
          </p:nvSpPr>
          <p:spPr>
            <a:xfrm>
              <a:off x="2212227" y="2230814"/>
              <a:ext cx="130858" cy="130094"/>
            </a:xfrm>
            <a:custGeom>
              <a:rect b="b" l="l" r="r" t="t"/>
              <a:pathLst>
                <a:path extrusionOk="0" h="3065" w="3083">
                  <a:moveTo>
                    <a:pt x="2905" y="1"/>
                  </a:moveTo>
                  <a:cubicBezTo>
                    <a:pt x="2893" y="1"/>
                    <a:pt x="2881" y="2"/>
                    <a:pt x="2869" y="4"/>
                  </a:cubicBezTo>
                  <a:cubicBezTo>
                    <a:pt x="1856" y="101"/>
                    <a:pt x="917" y="342"/>
                    <a:pt x="1" y="679"/>
                  </a:cubicBezTo>
                  <a:lnTo>
                    <a:pt x="2362" y="3065"/>
                  </a:lnTo>
                  <a:cubicBezTo>
                    <a:pt x="2507" y="2679"/>
                    <a:pt x="2628" y="2318"/>
                    <a:pt x="2724" y="2004"/>
                  </a:cubicBezTo>
                  <a:cubicBezTo>
                    <a:pt x="2917" y="1281"/>
                    <a:pt x="3013" y="655"/>
                    <a:pt x="3061" y="197"/>
                  </a:cubicBezTo>
                  <a:cubicBezTo>
                    <a:pt x="3083" y="89"/>
                    <a:pt x="3008" y="1"/>
                    <a:pt x="2905" y="1"/>
                  </a:cubicBez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01"/>
            <p:cNvSpPr/>
            <p:nvPr/>
          </p:nvSpPr>
          <p:spPr>
            <a:xfrm>
              <a:off x="1943256" y="2274956"/>
              <a:ext cx="353949" cy="353949"/>
            </a:xfrm>
            <a:custGeom>
              <a:rect b="b" l="l" r="r" t="t"/>
              <a:pathLst>
                <a:path extrusionOk="0" h="8339" w="8339">
                  <a:moveTo>
                    <a:pt x="4974" y="1652"/>
                  </a:moveTo>
                  <a:cubicBezTo>
                    <a:pt x="5405" y="1652"/>
                    <a:pt x="5843" y="1811"/>
                    <a:pt x="6193" y="2169"/>
                  </a:cubicBezTo>
                  <a:cubicBezTo>
                    <a:pt x="7295" y="3247"/>
                    <a:pt x="6516" y="5158"/>
                    <a:pt x="4993" y="5158"/>
                  </a:cubicBezTo>
                  <a:cubicBezTo>
                    <a:pt x="4983" y="5158"/>
                    <a:pt x="4974" y="5158"/>
                    <a:pt x="4964" y="5157"/>
                  </a:cubicBezTo>
                  <a:cubicBezTo>
                    <a:pt x="4951" y="5158"/>
                    <a:pt x="4937" y="5158"/>
                    <a:pt x="4924" y="5158"/>
                  </a:cubicBezTo>
                  <a:cubicBezTo>
                    <a:pt x="4000" y="5158"/>
                    <a:pt x="3181" y="4348"/>
                    <a:pt x="3205" y="3398"/>
                  </a:cubicBezTo>
                  <a:cubicBezTo>
                    <a:pt x="3189" y="2354"/>
                    <a:pt x="4068" y="1652"/>
                    <a:pt x="4974" y="1652"/>
                  </a:cubicBezTo>
                  <a:close/>
                  <a:moveTo>
                    <a:pt x="5495" y="1"/>
                  </a:moveTo>
                  <a:cubicBezTo>
                    <a:pt x="4410" y="555"/>
                    <a:pt x="3398" y="1254"/>
                    <a:pt x="2530" y="2145"/>
                  </a:cubicBezTo>
                  <a:cubicBezTo>
                    <a:pt x="1808" y="2844"/>
                    <a:pt x="988" y="4025"/>
                    <a:pt x="97" y="5543"/>
                  </a:cubicBezTo>
                  <a:cubicBezTo>
                    <a:pt x="73" y="5615"/>
                    <a:pt x="24" y="5688"/>
                    <a:pt x="0" y="5760"/>
                  </a:cubicBezTo>
                  <a:lnTo>
                    <a:pt x="1012" y="6772"/>
                  </a:lnTo>
                  <a:lnTo>
                    <a:pt x="2386" y="5374"/>
                  </a:lnTo>
                  <a:cubicBezTo>
                    <a:pt x="2470" y="5290"/>
                    <a:pt x="2579" y="5248"/>
                    <a:pt x="2687" y="5248"/>
                  </a:cubicBezTo>
                  <a:cubicBezTo>
                    <a:pt x="2796" y="5248"/>
                    <a:pt x="2904" y="5290"/>
                    <a:pt x="2988" y="5374"/>
                  </a:cubicBezTo>
                  <a:cubicBezTo>
                    <a:pt x="3157" y="5543"/>
                    <a:pt x="3157" y="5808"/>
                    <a:pt x="2988" y="5977"/>
                  </a:cubicBezTo>
                  <a:lnTo>
                    <a:pt x="1591" y="7350"/>
                  </a:lnTo>
                  <a:lnTo>
                    <a:pt x="2579" y="8338"/>
                  </a:lnTo>
                  <a:cubicBezTo>
                    <a:pt x="5422" y="6676"/>
                    <a:pt x="7061" y="5519"/>
                    <a:pt x="8338" y="2844"/>
                  </a:cubicBezTo>
                  <a:lnTo>
                    <a:pt x="5495" y="1"/>
                  </a:ln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101"/>
          <p:cNvGrpSpPr/>
          <p:nvPr/>
        </p:nvGrpSpPr>
        <p:grpSpPr>
          <a:xfrm>
            <a:off x="4745746" y="3735328"/>
            <a:ext cx="265163" cy="265178"/>
            <a:chOff x="-61351725" y="3372400"/>
            <a:chExt cx="310350" cy="310150"/>
          </a:xfrm>
        </p:grpSpPr>
        <p:sp>
          <p:nvSpPr>
            <p:cNvPr id="698" name="Google Shape;698;p101"/>
            <p:cNvSpPr/>
            <p:nvPr/>
          </p:nvSpPr>
          <p:spPr>
            <a:xfrm>
              <a:off x="-61165050" y="35588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01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01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rgbClr val="0C16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5" name="Google Shape;705;p102"/>
          <p:cNvCxnSpPr/>
          <p:nvPr/>
        </p:nvCxnSpPr>
        <p:spPr>
          <a:xfrm>
            <a:off x="1070150" y="45720"/>
            <a:ext cx="0" cy="50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102"/>
          <p:cNvSpPr txBox="1"/>
          <p:nvPr/>
        </p:nvSpPr>
        <p:spPr>
          <a:xfrm>
            <a:off x="118872" y="763400"/>
            <a:ext cx="819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Detailed Solution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07" name="Google Shape;707;p102"/>
          <p:cNvCxnSpPr/>
          <p:nvPr/>
        </p:nvCxnSpPr>
        <p:spPr>
          <a:xfrm flipH="1">
            <a:off x="8842450" y="45720"/>
            <a:ext cx="6000" cy="50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8" name="Google Shape;708;p102"/>
          <p:cNvGrpSpPr/>
          <p:nvPr/>
        </p:nvGrpSpPr>
        <p:grpSpPr>
          <a:xfrm>
            <a:off x="347472" y="262128"/>
            <a:ext cx="353757" cy="351463"/>
            <a:chOff x="-22845575" y="3504075"/>
            <a:chExt cx="296950" cy="295025"/>
          </a:xfrm>
        </p:grpSpPr>
        <p:sp>
          <p:nvSpPr>
            <p:cNvPr id="709" name="Google Shape;709;p102"/>
            <p:cNvSpPr/>
            <p:nvPr/>
          </p:nvSpPr>
          <p:spPr>
            <a:xfrm>
              <a:off x="-22688825" y="3504100"/>
              <a:ext cx="140200" cy="295000"/>
            </a:xfrm>
            <a:custGeom>
              <a:rect b="b" l="l" r="r" t="t"/>
              <a:pathLst>
                <a:path extrusionOk="0" h="11800" w="5608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02"/>
            <p:cNvSpPr/>
            <p:nvPr/>
          </p:nvSpPr>
          <p:spPr>
            <a:xfrm>
              <a:off x="-22845575" y="3504075"/>
              <a:ext cx="139425" cy="294250"/>
            </a:xfrm>
            <a:custGeom>
              <a:rect b="b" l="l" r="r" t="t"/>
              <a:pathLst>
                <a:path extrusionOk="0" h="11770" w="5577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102"/>
          <p:cNvGrpSpPr/>
          <p:nvPr/>
        </p:nvGrpSpPr>
        <p:grpSpPr>
          <a:xfrm>
            <a:off x="2153943" y="607875"/>
            <a:ext cx="923549" cy="932898"/>
            <a:chOff x="4815575" y="1416800"/>
            <a:chExt cx="73750" cy="71400"/>
          </a:xfrm>
        </p:grpSpPr>
        <p:sp>
          <p:nvSpPr>
            <p:cNvPr id="712" name="Google Shape;712;p102"/>
            <p:cNvSpPr/>
            <p:nvPr/>
          </p:nvSpPr>
          <p:spPr>
            <a:xfrm>
              <a:off x="4815575" y="1416800"/>
              <a:ext cx="43100" cy="52150"/>
            </a:xfrm>
            <a:custGeom>
              <a:rect b="b" l="l" r="r" t="t"/>
              <a:pathLst>
                <a:path extrusionOk="0" h="2086" w="1724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02"/>
            <p:cNvSpPr/>
            <p:nvPr/>
          </p:nvSpPr>
          <p:spPr>
            <a:xfrm>
              <a:off x="4861725" y="1421125"/>
              <a:ext cx="27600" cy="51250"/>
            </a:xfrm>
            <a:custGeom>
              <a:rect b="b" l="l" r="r" t="t"/>
              <a:pathLst>
                <a:path extrusionOk="0" h="2050" w="1104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2"/>
            <p:cNvSpPr/>
            <p:nvPr/>
          </p:nvSpPr>
          <p:spPr>
            <a:xfrm>
              <a:off x="4829450" y="1467825"/>
              <a:ext cx="49250" cy="20375"/>
            </a:xfrm>
            <a:custGeom>
              <a:rect b="b" l="l" r="r" t="t"/>
              <a:pathLst>
                <a:path extrusionOk="0" h="815" w="197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5" name="Google Shape;715;p102"/>
          <p:cNvSpPr txBox="1"/>
          <p:nvPr/>
        </p:nvSpPr>
        <p:spPr>
          <a:xfrm>
            <a:off x="1964925" y="176775"/>
            <a:ext cx="15474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Buy 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used journaling pages at a low price from the user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6" name="Google Shape;716;p102"/>
          <p:cNvSpPr txBox="1"/>
          <p:nvPr/>
        </p:nvSpPr>
        <p:spPr>
          <a:xfrm>
            <a:off x="2959283" y="1323451"/>
            <a:ext cx="1145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Deposit funds into the app wallet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7" name="Google Shape;717;p102"/>
          <p:cNvSpPr txBox="1"/>
          <p:nvPr/>
        </p:nvSpPr>
        <p:spPr>
          <a:xfrm>
            <a:off x="1141650" y="1167975"/>
            <a:ext cx="1145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Wallet funds to be used to make additional in-app purchases only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8" name="Google Shape;718;p102"/>
          <p:cNvSpPr txBox="1"/>
          <p:nvPr/>
        </p:nvSpPr>
        <p:spPr>
          <a:xfrm>
            <a:off x="4507992" y="350520"/>
            <a:ext cx="3918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85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 a </a:t>
            </a: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BuyBack Feature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that allows users to sell their used journaling pages at a low price back to us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485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Deposit funds into the app wallet, enabling users to make additional purchases directly within the application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9" name="Google Shape;719;p102"/>
          <p:cNvSpPr txBox="1"/>
          <p:nvPr/>
        </p:nvSpPr>
        <p:spPr>
          <a:xfrm>
            <a:off x="4206240" y="1112520"/>
            <a:ext cx="4589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approach is inspired by the </a:t>
            </a: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economic model proposed by the Nobel laureate Milton Friedman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known as NIT (</a:t>
            </a:r>
            <a:r>
              <a:rPr lang="en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Negative Income Tax) and aims at issuing small financial rewards while maintaining incentives to buy more</a:t>
            </a:r>
            <a:endParaRPr sz="9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20" name="Google Shape;720;p102"/>
          <p:cNvGrpSpPr/>
          <p:nvPr/>
        </p:nvGrpSpPr>
        <p:grpSpPr>
          <a:xfrm>
            <a:off x="4133088" y="914326"/>
            <a:ext cx="182867" cy="228594"/>
            <a:chOff x="-49375900" y="3550975"/>
            <a:chExt cx="256800" cy="300900"/>
          </a:xfrm>
        </p:grpSpPr>
        <p:sp>
          <p:nvSpPr>
            <p:cNvPr id="721" name="Google Shape;721;p102"/>
            <p:cNvSpPr/>
            <p:nvPr/>
          </p:nvSpPr>
          <p:spPr>
            <a:xfrm>
              <a:off x="-49231775" y="3638425"/>
              <a:ext cx="59100" cy="59075"/>
            </a:xfrm>
            <a:custGeom>
              <a:rect b="b" l="l" r="r" t="t"/>
              <a:pathLst>
                <a:path extrusionOk="0" h="2363" w="2364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2"/>
            <p:cNvSpPr/>
            <p:nvPr/>
          </p:nvSpPr>
          <p:spPr>
            <a:xfrm>
              <a:off x="-49291625" y="3726625"/>
              <a:ext cx="87450" cy="123675"/>
            </a:xfrm>
            <a:custGeom>
              <a:rect b="b" l="l" r="r" t="t"/>
              <a:pathLst>
                <a:path extrusionOk="0" h="4947" w="3498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2"/>
            <p:cNvSpPr/>
            <p:nvPr/>
          </p:nvSpPr>
          <p:spPr>
            <a:xfrm>
              <a:off x="-49288475" y="3647075"/>
              <a:ext cx="81150" cy="61450"/>
            </a:xfrm>
            <a:custGeom>
              <a:rect b="b" l="l" r="r" t="t"/>
              <a:pathLst>
                <a:path extrusionOk="0" h="2458" w="3246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2"/>
            <p:cNvSpPr/>
            <p:nvPr/>
          </p:nvSpPr>
          <p:spPr>
            <a:xfrm>
              <a:off x="-49375900" y="3648650"/>
              <a:ext cx="59100" cy="59875"/>
            </a:xfrm>
            <a:custGeom>
              <a:rect b="b" l="l" r="r" t="t"/>
              <a:pathLst>
                <a:path extrusionOk="0" h="2395" w="2364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2"/>
            <p:cNvSpPr/>
            <p:nvPr/>
          </p:nvSpPr>
          <p:spPr>
            <a:xfrm>
              <a:off x="-49229400" y="3726625"/>
              <a:ext cx="109500" cy="125250"/>
            </a:xfrm>
            <a:custGeom>
              <a:rect b="b" l="l" r="r" t="t"/>
              <a:pathLst>
                <a:path extrusionOk="0" h="5010" w="438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2"/>
            <p:cNvSpPr/>
            <p:nvPr/>
          </p:nvSpPr>
          <p:spPr>
            <a:xfrm>
              <a:off x="-49179000" y="3648650"/>
              <a:ext cx="59900" cy="59875"/>
            </a:xfrm>
            <a:custGeom>
              <a:rect b="b" l="l" r="r" t="t"/>
              <a:pathLst>
                <a:path extrusionOk="0" h="2395" w="2396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2"/>
            <p:cNvSpPr/>
            <p:nvPr/>
          </p:nvSpPr>
          <p:spPr>
            <a:xfrm>
              <a:off x="-49323125" y="3638425"/>
              <a:ext cx="59100" cy="59075"/>
            </a:xfrm>
            <a:custGeom>
              <a:rect b="b" l="l" r="r" t="t"/>
              <a:pathLst>
                <a:path extrusionOk="0" h="2363" w="2364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2"/>
            <p:cNvSpPr/>
            <p:nvPr/>
          </p:nvSpPr>
          <p:spPr>
            <a:xfrm>
              <a:off x="-49375100" y="3726625"/>
              <a:ext cx="108700" cy="125250"/>
            </a:xfrm>
            <a:custGeom>
              <a:rect b="b" l="l" r="r" t="t"/>
              <a:pathLst>
                <a:path extrusionOk="0" h="5010" w="4348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2"/>
            <p:cNvSpPr/>
            <p:nvPr/>
          </p:nvSpPr>
          <p:spPr>
            <a:xfrm>
              <a:off x="-49256975" y="3550975"/>
              <a:ext cx="17350" cy="53600"/>
            </a:xfrm>
            <a:custGeom>
              <a:rect b="b" l="l" r="r" t="t"/>
              <a:pathLst>
                <a:path extrusionOk="0" h="2144" w="694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2"/>
            <p:cNvSpPr/>
            <p:nvPr/>
          </p:nvSpPr>
          <p:spPr>
            <a:xfrm>
              <a:off x="-49323125" y="3575850"/>
              <a:ext cx="43350" cy="32650"/>
            </a:xfrm>
            <a:custGeom>
              <a:rect b="b" l="l" r="r" t="t"/>
              <a:pathLst>
                <a:path extrusionOk="0" h="1306" w="1734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2"/>
            <p:cNvSpPr/>
            <p:nvPr/>
          </p:nvSpPr>
          <p:spPr>
            <a:xfrm>
              <a:off x="-49217575" y="3575525"/>
              <a:ext cx="44900" cy="32975"/>
            </a:xfrm>
            <a:custGeom>
              <a:rect b="b" l="l" r="r" t="t"/>
              <a:pathLst>
                <a:path extrusionOk="0" h="1319" w="1796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2" name="Google Shape;732;p102"/>
          <p:cNvCxnSpPr/>
          <p:nvPr/>
        </p:nvCxnSpPr>
        <p:spPr>
          <a:xfrm>
            <a:off x="4205431" y="1136904"/>
            <a:ext cx="44859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102"/>
          <p:cNvSpPr txBox="1"/>
          <p:nvPr>
            <p:ph type="title"/>
          </p:nvPr>
        </p:nvSpPr>
        <p:spPr>
          <a:xfrm>
            <a:off x="1073012" y="2057400"/>
            <a:ext cx="41196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Financial Feasibility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4" name="Google Shape;734;p102"/>
          <p:cNvSpPr txBox="1"/>
          <p:nvPr/>
        </p:nvSpPr>
        <p:spPr>
          <a:xfrm>
            <a:off x="1056600" y="2349600"/>
            <a:ext cx="4119600" cy="2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EX: Buy back 10 journaling pages from user @ 5Rs and deposit the amount into the user’s app wallet. User eventually uses the 5Rs available in wallet + additional 5Rs from his/her pocket to buy a single page priced @ 10Rs.</a:t>
            </a:r>
            <a:b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Let’s say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on average, a user exchanges 20 old journaling pages for 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Rs. Assuming 2,00,000 journaling feature users, let's assume 1,50,000 choose to use the BuyBack feature.</a:t>
            </a:r>
            <a:b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Cost to us: 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1,5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0,000 x 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Rs = Rs. 1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,50,000 (~1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.5 Lakhs)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These users will eventually spend the money they received to make in-app purchases. For simplicity, let’s assume they use the funds to purchase more journaling pages. 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Further simplifying, let’s assume each of these 1,50,000 users buys just 1 page for 10 Rs, adding an additional 3 Rs from their pocket.</a:t>
            </a:r>
            <a:b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Revenue generated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1,50,000 x 10 Rs = 15,00,000 (~15 Lakhs)</a:t>
            </a:r>
            <a:b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Profit:</a:t>
            </a: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15,00,000 - 10,50,000 = 4,50,000 (~4.5 Lakhs)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5" name="Google Shape;735;p102"/>
          <p:cNvSpPr txBox="1"/>
          <p:nvPr/>
        </p:nvSpPr>
        <p:spPr>
          <a:xfrm>
            <a:off x="1967926" y="2868168"/>
            <a:ext cx="2262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Scale the calculation with better estimates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36" name="Google Shape;736;p102"/>
          <p:cNvCxnSpPr/>
          <p:nvPr/>
        </p:nvCxnSpPr>
        <p:spPr>
          <a:xfrm>
            <a:off x="1143900" y="2346960"/>
            <a:ext cx="39981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102"/>
          <p:cNvSpPr txBox="1"/>
          <p:nvPr>
            <p:ph type="title"/>
          </p:nvPr>
        </p:nvSpPr>
        <p:spPr>
          <a:xfrm>
            <a:off x="4730612" y="2057400"/>
            <a:ext cx="41196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Value Addition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8" name="Google Shape;738;p102"/>
          <p:cNvSpPr txBox="1"/>
          <p:nvPr/>
        </p:nvSpPr>
        <p:spPr>
          <a:xfrm>
            <a:off x="5441979" y="2349600"/>
            <a:ext cx="33918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Users</a:t>
            </a:r>
            <a:endParaRPr sz="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 Benefits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39" name="Google Shape;739;p102"/>
          <p:cNvCxnSpPr/>
          <p:nvPr/>
        </p:nvCxnSpPr>
        <p:spPr>
          <a:xfrm>
            <a:off x="5406850" y="2350725"/>
            <a:ext cx="3391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0" name="Google Shape;740;p102"/>
          <p:cNvGrpSpPr/>
          <p:nvPr/>
        </p:nvGrpSpPr>
        <p:grpSpPr>
          <a:xfrm>
            <a:off x="5713074" y="2660911"/>
            <a:ext cx="206480" cy="182871"/>
            <a:chOff x="9438400" y="4509325"/>
            <a:chExt cx="331375" cy="314050"/>
          </a:xfrm>
        </p:grpSpPr>
        <p:sp>
          <p:nvSpPr>
            <p:cNvPr id="741" name="Google Shape;741;p102"/>
            <p:cNvSpPr/>
            <p:nvPr/>
          </p:nvSpPr>
          <p:spPr>
            <a:xfrm>
              <a:off x="9672750" y="4553150"/>
              <a:ext cx="34975" cy="34675"/>
            </a:xfrm>
            <a:custGeom>
              <a:rect b="b" l="l" r="r" t="t"/>
              <a:pathLst>
                <a:path extrusionOk="0" h="1387" w="1399">
                  <a:moveTo>
                    <a:pt x="709" y="1"/>
                  </a:moveTo>
                  <a:cubicBezTo>
                    <a:pt x="368" y="1"/>
                    <a:pt x="25" y="230"/>
                    <a:pt x="1" y="687"/>
                  </a:cubicBezTo>
                  <a:cubicBezTo>
                    <a:pt x="1" y="1073"/>
                    <a:pt x="314" y="1386"/>
                    <a:pt x="700" y="1386"/>
                  </a:cubicBezTo>
                  <a:cubicBezTo>
                    <a:pt x="1085" y="1386"/>
                    <a:pt x="1399" y="1073"/>
                    <a:pt x="1399" y="687"/>
                  </a:cubicBezTo>
                  <a:cubicBezTo>
                    <a:pt x="1387" y="230"/>
                    <a:pt x="1049" y="1"/>
                    <a:pt x="709" y="1"/>
                  </a:cubicBezTo>
                  <a:close/>
                </a:path>
              </a:pathLst>
            </a:custGeom>
            <a:solidFill>
              <a:srgbClr val="EAC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02"/>
            <p:cNvSpPr/>
            <p:nvPr/>
          </p:nvSpPr>
          <p:spPr>
            <a:xfrm>
              <a:off x="9714925" y="4642625"/>
              <a:ext cx="54850" cy="45800"/>
            </a:xfrm>
            <a:custGeom>
              <a:rect b="b" l="l" r="r" t="t"/>
              <a:pathLst>
                <a:path extrusionOk="0" h="1832" w="2194">
                  <a:moveTo>
                    <a:pt x="1664" y="0"/>
                  </a:moveTo>
                  <a:cubicBezTo>
                    <a:pt x="1061" y="0"/>
                    <a:pt x="579" y="434"/>
                    <a:pt x="507" y="1012"/>
                  </a:cubicBezTo>
                  <a:lnTo>
                    <a:pt x="1" y="1012"/>
                  </a:lnTo>
                  <a:cubicBezTo>
                    <a:pt x="145" y="1253"/>
                    <a:pt x="266" y="1518"/>
                    <a:pt x="338" y="1832"/>
                  </a:cubicBezTo>
                  <a:lnTo>
                    <a:pt x="651" y="1832"/>
                  </a:lnTo>
                  <a:cubicBezTo>
                    <a:pt x="1013" y="1832"/>
                    <a:pt x="1326" y="1518"/>
                    <a:pt x="1326" y="1157"/>
                  </a:cubicBezTo>
                  <a:cubicBezTo>
                    <a:pt x="1326" y="964"/>
                    <a:pt x="1471" y="819"/>
                    <a:pt x="1664" y="819"/>
                  </a:cubicBezTo>
                  <a:cubicBezTo>
                    <a:pt x="2194" y="795"/>
                    <a:pt x="2194" y="24"/>
                    <a:pt x="1664" y="0"/>
                  </a:cubicBezTo>
                  <a:close/>
                </a:path>
              </a:pathLst>
            </a:custGeom>
            <a:solidFill>
              <a:srgbClr val="EAC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02"/>
            <p:cNvSpPr/>
            <p:nvPr/>
          </p:nvSpPr>
          <p:spPr>
            <a:xfrm>
              <a:off x="9628775" y="4509325"/>
              <a:ext cx="122925" cy="122475"/>
            </a:xfrm>
            <a:custGeom>
              <a:rect b="b" l="l" r="r" t="t"/>
              <a:pathLst>
                <a:path extrusionOk="0" h="4899" w="4917">
                  <a:moveTo>
                    <a:pt x="2459" y="922"/>
                  </a:moveTo>
                  <a:cubicBezTo>
                    <a:pt x="3302" y="922"/>
                    <a:pt x="3977" y="1621"/>
                    <a:pt x="3977" y="2440"/>
                  </a:cubicBezTo>
                  <a:cubicBezTo>
                    <a:pt x="3941" y="3452"/>
                    <a:pt x="3206" y="3959"/>
                    <a:pt x="2468" y="3959"/>
                  </a:cubicBezTo>
                  <a:cubicBezTo>
                    <a:pt x="1730" y="3959"/>
                    <a:pt x="989" y="3452"/>
                    <a:pt x="941" y="2440"/>
                  </a:cubicBezTo>
                  <a:cubicBezTo>
                    <a:pt x="941" y="1621"/>
                    <a:pt x="1639" y="922"/>
                    <a:pt x="2459" y="922"/>
                  </a:cubicBezTo>
                  <a:close/>
                  <a:moveTo>
                    <a:pt x="2468" y="1"/>
                  </a:moveTo>
                  <a:cubicBezTo>
                    <a:pt x="1272" y="1"/>
                    <a:pt x="73" y="814"/>
                    <a:pt x="1" y="2440"/>
                  </a:cubicBezTo>
                  <a:cubicBezTo>
                    <a:pt x="25" y="3814"/>
                    <a:pt x="1109" y="4898"/>
                    <a:pt x="2459" y="4898"/>
                  </a:cubicBezTo>
                  <a:cubicBezTo>
                    <a:pt x="3808" y="4898"/>
                    <a:pt x="4917" y="3790"/>
                    <a:pt x="4917" y="2440"/>
                  </a:cubicBezTo>
                  <a:cubicBezTo>
                    <a:pt x="4856" y="814"/>
                    <a:pt x="3664" y="1"/>
                    <a:pt x="2468" y="1"/>
                  </a:cubicBezTo>
                  <a:close/>
                </a:path>
              </a:pathLst>
            </a:custGeom>
            <a:solidFill>
              <a:srgbClr val="EAC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02"/>
            <p:cNvSpPr/>
            <p:nvPr/>
          </p:nvSpPr>
          <p:spPr>
            <a:xfrm>
              <a:off x="9438400" y="4591975"/>
              <a:ext cx="277150" cy="231400"/>
            </a:xfrm>
            <a:custGeom>
              <a:rect b="b" l="l" r="r" t="t"/>
              <a:pathLst>
                <a:path extrusionOk="0" h="9256" w="11086">
                  <a:moveTo>
                    <a:pt x="6869" y="2002"/>
                  </a:moveTo>
                  <a:cubicBezTo>
                    <a:pt x="7399" y="2026"/>
                    <a:pt x="7399" y="2797"/>
                    <a:pt x="6869" y="2821"/>
                  </a:cubicBezTo>
                  <a:lnTo>
                    <a:pt x="4772" y="2821"/>
                  </a:lnTo>
                  <a:cubicBezTo>
                    <a:pt x="4218" y="2797"/>
                    <a:pt x="4218" y="2026"/>
                    <a:pt x="4772" y="2002"/>
                  </a:cubicBezTo>
                  <a:close/>
                  <a:moveTo>
                    <a:pt x="2314" y="3074"/>
                  </a:moveTo>
                  <a:cubicBezTo>
                    <a:pt x="2513" y="3074"/>
                    <a:pt x="2712" y="3207"/>
                    <a:pt x="2724" y="3472"/>
                  </a:cubicBezTo>
                  <a:cubicBezTo>
                    <a:pt x="2724" y="3713"/>
                    <a:pt x="2531" y="3882"/>
                    <a:pt x="2314" y="3882"/>
                  </a:cubicBezTo>
                  <a:cubicBezTo>
                    <a:pt x="2097" y="3882"/>
                    <a:pt x="1905" y="3713"/>
                    <a:pt x="1905" y="3472"/>
                  </a:cubicBezTo>
                  <a:cubicBezTo>
                    <a:pt x="1917" y="3207"/>
                    <a:pt x="2116" y="3074"/>
                    <a:pt x="2314" y="3074"/>
                  </a:cubicBezTo>
                  <a:close/>
                  <a:moveTo>
                    <a:pt x="2283" y="1"/>
                  </a:moveTo>
                  <a:cubicBezTo>
                    <a:pt x="2261" y="1"/>
                    <a:pt x="2240" y="1"/>
                    <a:pt x="2218" y="2"/>
                  </a:cubicBezTo>
                  <a:lnTo>
                    <a:pt x="1832" y="2"/>
                  </a:lnTo>
                  <a:cubicBezTo>
                    <a:pt x="1712" y="2"/>
                    <a:pt x="1640" y="122"/>
                    <a:pt x="1688" y="243"/>
                  </a:cubicBezTo>
                  <a:lnTo>
                    <a:pt x="2122" y="1424"/>
                  </a:lnTo>
                  <a:cubicBezTo>
                    <a:pt x="2194" y="1592"/>
                    <a:pt x="2146" y="1785"/>
                    <a:pt x="2001" y="1882"/>
                  </a:cubicBezTo>
                  <a:cubicBezTo>
                    <a:pt x="1808" y="2050"/>
                    <a:pt x="1471" y="2412"/>
                    <a:pt x="1085" y="3183"/>
                  </a:cubicBezTo>
                  <a:cubicBezTo>
                    <a:pt x="1013" y="3303"/>
                    <a:pt x="868" y="3400"/>
                    <a:pt x="724" y="3400"/>
                  </a:cubicBezTo>
                  <a:cubicBezTo>
                    <a:pt x="710" y="3399"/>
                    <a:pt x="696" y="3398"/>
                    <a:pt x="682" y="3398"/>
                  </a:cubicBezTo>
                  <a:cubicBezTo>
                    <a:pt x="314" y="3398"/>
                    <a:pt x="1" y="3703"/>
                    <a:pt x="1" y="4074"/>
                  </a:cubicBezTo>
                  <a:lnTo>
                    <a:pt x="1" y="5135"/>
                  </a:lnTo>
                  <a:cubicBezTo>
                    <a:pt x="1" y="5520"/>
                    <a:pt x="314" y="5834"/>
                    <a:pt x="676" y="5834"/>
                  </a:cubicBezTo>
                  <a:cubicBezTo>
                    <a:pt x="868" y="5834"/>
                    <a:pt x="1037" y="5954"/>
                    <a:pt x="1061" y="6123"/>
                  </a:cubicBezTo>
                  <a:cubicBezTo>
                    <a:pt x="1302" y="6942"/>
                    <a:pt x="1832" y="7472"/>
                    <a:pt x="2266" y="7785"/>
                  </a:cubicBezTo>
                  <a:cubicBezTo>
                    <a:pt x="2363" y="7858"/>
                    <a:pt x="2435" y="7978"/>
                    <a:pt x="2435" y="8099"/>
                  </a:cubicBezTo>
                  <a:lnTo>
                    <a:pt x="2435" y="9111"/>
                  </a:lnTo>
                  <a:cubicBezTo>
                    <a:pt x="2435" y="9207"/>
                    <a:pt x="2483" y="9255"/>
                    <a:pt x="2579" y="9255"/>
                  </a:cubicBezTo>
                  <a:lnTo>
                    <a:pt x="3519" y="9255"/>
                  </a:lnTo>
                  <a:cubicBezTo>
                    <a:pt x="3591" y="9255"/>
                    <a:pt x="3664" y="9207"/>
                    <a:pt x="3664" y="9111"/>
                  </a:cubicBezTo>
                  <a:lnTo>
                    <a:pt x="3664" y="8918"/>
                  </a:lnTo>
                  <a:cubicBezTo>
                    <a:pt x="3664" y="8677"/>
                    <a:pt x="3857" y="8508"/>
                    <a:pt x="4073" y="8508"/>
                  </a:cubicBezTo>
                  <a:lnTo>
                    <a:pt x="6459" y="8508"/>
                  </a:lnTo>
                  <a:cubicBezTo>
                    <a:pt x="6700" y="8508"/>
                    <a:pt x="6965" y="8484"/>
                    <a:pt x="7206" y="8436"/>
                  </a:cubicBezTo>
                  <a:cubicBezTo>
                    <a:pt x="7238" y="8426"/>
                    <a:pt x="7270" y="8422"/>
                    <a:pt x="7301" y="8422"/>
                  </a:cubicBezTo>
                  <a:cubicBezTo>
                    <a:pt x="7507" y="8422"/>
                    <a:pt x="7688" y="8616"/>
                    <a:pt x="7688" y="8846"/>
                  </a:cubicBezTo>
                  <a:lnTo>
                    <a:pt x="7688" y="9111"/>
                  </a:lnTo>
                  <a:cubicBezTo>
                    <a:pt x="7688" y="9207"/>
                    <a:pt x="7760" y="9255"/>
                    <a:pt x="7833" y="9255"/>
                  </a:cubicBezTo>
                  <a:lnTo>
                    <a:pt x="8772" y="9255"/>
                  </a:lnTo>
                  <a:cubicBezTo>
                    <a:pt x="8869" y="9255"/>
                    <a:pt x="8917" y="9207"/>
                    <a:pt x="8917" y="9111"/>
                  </a:cubicBezTo>
                  <a:cubicBezTo>
                    <a:pt x="8941" y="8532"/>
                    <a:pt x="8821" y="8050"/>
                    <a:pt x="9327" y="7617"/>
                  </a:cubicBezTo>
                  <a:cubicBezTo>
                    <a:pt x="10869" y="6340"/>
                    <a:pt x="11086" y="3978"/>
                    <a:pt x="9809" y="2412"/>
                  </a:cubicBezTo>
                  <a:cubicBezTo>
                    <a:pt x="8845" y="2315"/>
                    <a:pt x="7977" y="1809"/>
                    <a:pt x="7423" y="1038"/>
                  </a:cubicBezTo>
                  <a:cubicBezTo>
                    <a:pt x="7254" y="1014"/>
                    <a:pt x="7086" y="1014"/>
                    <a:pt x="6917" y="1014"/>
                  </a:cubicBezTo>
                  <a:lnTo>
                    <a:pt x="4025" y="1014"/>
                  </a:lnTo>
                  <a:cubicBezTo>
                    <a:pt x="3905" y="1014"/>
                    <a:pt x="3760" y="918"/>
                    <a:pt x="3688" y="797"/>
                  </a:cubicBezTo>
                  <a:cubicBezTo>
                    <a:pt x="3386" y="309"/>
                    <a:pt x="2860" y="1"/>
                    <a:pt x="2283" y="1"/>
                  </a:cubicBezTo>
                  <a:close/>
                </a:path>
              </a:pathLst>
            </a:custGeom>
            <a:solidFill>
              <a:srgbClr val="EAC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102"/>
          <p:cNvGrpSpPr/>
          <p:nvPr/>
        </p:nvGrpSpPr>
        <p:grpSpPr>
          <a:xfrm>
            <a:off x="5717115" y="2990505"/>
            <a:ext cx="159554" cy="173736"/>
            <a:chOff x="4906800" y="1507500"/>
            <a:chExt cx="70350" cy="71075"/>
          </a:xfrm>
        </p:grpSpPr>
        <p:sp>
          <p:nvSpPr>
            <p:cNvPr id="746" name="Google Shape;746;p102"/>
            <p:cNvSpPr/>
            <p:nvPr/>
          </p:nvSpPr>
          <p:spPr>
            <a:xfrm>
              <a:off x="4916000" y="1507500"/>
              <a:ext cx="30850" cy="24000"/>
            </a:xfrm>
            <a:custGeom>
              <a:rect b="b" l="l" r="r" t="t"/>
              <a:pathLst>
                <a:path extrusionOk="0" h="960" w="1234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2"/>
            <p:cNvSpPr/>
            <p:nvPr/>
          </p:nvSpPr>
          <p:spPr>
            <a:xfrm>
              <a:off x="4906800" y="1533825"/>
              <a:ext cx="19675" cy="32475"/>
            </a:xfrm>
            <a:custGeom>
              <a:rect b="b" l="l" r="r" t="t"/>
              <a:pathLst>
                <a:path extrusionOk="0" h="1299" w="787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2"/>
            <p:cNvSpPr/>
            <p:nvPr/>
          </p:nvSpPr>
          <p:spPr>
            <a:xfrm>
              <a:off x="4926625" y="1561950"/>
              <a:ext cx="30675" cy="16625"/>
            </a:xfrm>
            <a:custGeom>
              <a:rect b="b" l="l" r="r" t="t"/>
              <a:pathLst>
                <a:path extrusionOk="0" h="665" w="1227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2"/>
            <p:cNvSpPr/>
            <p:nvPr/>
          </p:nvSpPr>
          <p:spPr>
            <a:xfrm>
              <a:off x="4957475" y="1541400"/>
              <a:ext cx="19675" cy="27800"/>
            </a:xfrm>
            <a:custGeom>
              <a:rect b="b" l="l" r="r" t="t"/>
              <a:pathLst>
                <a:path extrusionOk="0" h="1112" w="787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2"/>
            <p:cNvSpPr/>
            <p:nvPr/>
          </p:nvSpPr>
          <p:spPr>
            <a:xfrm>
              <a:off x="4951325" y="1512550"/>
              <a:ext cx="24925" cy="26350"/>
            </a:xfrm>
            <a:custGeom>
              <a:rect b="b" l="l" r="r" t="t"/>
              <a:pathLst>
                <a:path extrusionOk="0" h="1054" w="997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102"/>
          <p:cNvSpPr/>
          <p:nvPr/>
        </p:nvSpPr>
        <p:spPr>
          <a:xfrm>
            <a:off x="2542032" y="981456"/>
            <a:ext cx="228609" cy="228590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102"/>
          <p:cNvGrpSpPr/>
          <p:nvPr/>
        </p:nvGrpSpPr>
        <p:grpSpPr>
          <a:xfrm>
            <a:off x="5726406" y="3951667"/>
            <a:ext cx="159532" cy="155437"/>
            <a:chOff x="1492675" y="4992125"/>
            <a:chExt cx="481825" cy="481825"/>
          </a:xfrm>
        </p:grpSpPr>
        <p:sp>
          <p:nvSpPr>
            <p:cNvPr id="753" name="Google Shape;753;p10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4" name="Google Shape;754;p10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5" name="Google Shape;755;p102"/>
          <p:cNvGrpSpPr/>
          <p:nvPr/>
        </p:nvGrpSpPr>
        <p:grpSpPr>
          <a:xfrm>
            <a:off x="5726406" y="4212335"/>
            <a:ext cx="159532" cy="155437"/>
            <a:chOff x="1492675" y="4992125"/>
            <a:chExt cx="481825" cy="481825"/>
          </a:xfrm>
        </p:grpSpPr>
        <p:sp>
          <p:nvSpPr>
            <p:cNvPr id="756" name="Google Shape;756;p10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7" name="Google Shape;757;p10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8" name="Google Shape;758;p102"/>
          <p:cNvGrpSpPr/>
          <p:nvPr/>
        </p:nvGrpSpPr>
        <p:grpSpPr>
          <a:xfrm>
            <a:off x="5726406" y="4559806"/>
            <a:ext cx="159532" cy="155437"/>
            <a:chOff x="1492675" y="4992125"/>
            <a:chExt cx="481825" cy="481825"/>
          </a:xfrm>
        </p:grpSpPr>
        <p:sp>
          <p:nvSpPr>
            <p:cNvPr id="759" name="Google Shape;759;p102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0" name="Google Shape;760;p102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61" name="Google Shape;761;p102"/>
          <p:cNvSpPr txBox="1"/>
          <p:nvPr/>
        </p:nvSpPr>
        <p:spPr>
          <a:xfrm>
            <a:off x="5895384" y="2578607"/>
            <a:ext cx="284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Receive a new, usable journal page at an extremely low price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2" name="Google Shape;762;p102"/>
          <p:cNvSpPr txBox="1"/>
          <p:nvPr/>
        </p:nvSpPr>
        <p:spPr>
          <a:xfrm>
            <a:off x="5895384" y="2880360"/>
            <a:ext cx="284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amount can be used for additional in-app purchases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3" name="Google Shape;763;p102"/>
          <p:cNvSpPr txBox="1"/>
          <p:nvPr/>
        </p:nvSpPr>
        <p:spPr>
          <a:xfrm>
            <a:off x="5895384" y="3191256"/>
            <a:ext cx="284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Occasional writers can write more frequently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4" name="Google Shape;764;p102"/>
          <p:cNvSpPr txBox="1"/>
          <p:nvPr/>
        </p:nvSpPr>
        <p:spPr>
          <a:xfrm>
            <a:off x="5895384" y="3825235"/>
            <a:ext cx="284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Stimulates user spending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5" name="Google Shape;765;p102"/>
          <p:cNvSpPr txBox="1"/>
          <p:nvPr/>
        </p:nvSpPr>
        <p:spPr>
          <a:xfrm>
            <a:off x="5895384" y="4151376"/>
            <a:ext cx="284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Potential to advance/activate “Occasional Journal Writers”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6" name="Google Shape;766;p102"/>
          <p:cNvSpPr txBox="1"/>
          <p:nvPr/>
        </p:nvSpPr>
        <p:spPr>
          <a:xfrm>
            <a:off x="5895384" y="4443984"/>
            <a:ext cx="2848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Increased overall journal engagement and app activity</a:t>
            </a:r>
            <a:endParaRPr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67" name="Google Shape;767;p102"/>
          <p:cNvGrpSpPr/>
          <p:nvPr/>
        </p:nvGrpSpPr>
        <p:grpSpPr>
          <a:xfrm>
            <a:off x="5715000" y="3319429"/>
            <a:ext cx="192024" cy="137159"/>
            <a:chOff x="6553275" y="3604550"/>
            <a:chExt cx="296975" cy="296175"/>
          </a:xfrm>
        </p:grpSpPr>
        <p:sp>
          <p:nvSpPr>
            <p:cNvPr id="768" name="Google Shape;768;p102"/>
            <p:cNvSpPr/>
            <p:nvPr/>
          </p:nvSpPr>
          <p:spPr>
            <a:xfrm>
              <a:off x="6657250" y="3604550"/>
              <a:ext cx="86650" cy="86650"/>
            </a:xfrm>
            <a:custGeom>
              <a:rect b="b" l="l" r="r" t="t"/>
              <a:pathLst>
                <a:path extrusionOk="0" h="3466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678" y="3466"/>
                    <a:pt x="3466" y="2678"/>
                    <a:pt x="3466" y="1733"/>
                  </a:cubicBez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2"/>
            <p:cNvSpPr/>
            <p:nvPr/>
          </p:nvSpPr>
          <p:spPr>
            <a:xfrm>
              <a:off x="6553275" y="3777825"/>
              <a:ext cx="296975" cy="122900"/>
            </a:xfrm>
            <a:custGeom>
              <a:rect b="b" l="l" r="r" t="t"/>
              <a:pathLst>
                <a:path extrusionOk="0" h="4916" w="11879">
                  <a:moveTo>
                    <a:pt x="694" y="0"/>
                  </a:moveTo>
                  <a:cubicBezTo>
                    <a:pt x="316" y="0"/>
                    <a:pt x="1" y="315"/>
                    <a:pt x="1" y="693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694" y="4569"/>
                  </a:lnTo>
                  <a:cubicBezTo>
                    <a:pt x="694" y="4758"/>
                    <a:pt x="851" y="4915"/>
                    <a:pt x="1040" y="4915"/>
                  </a:cubicBezTo>
                  <a:lnTo>
                    <a:pt x="10807" y="4915"/>
                  </a:lnTo>
                  <a:cubicBezTo>
                    <a:pt x="11028" y="4915"/>
                    <a:pt x="11185" y="4758"/>
                    <a:pt x="11185" y="4569"/>
                  </a:cubicBezTo>
                  <a:lnTo>
                    <a:pt x="11185" y="1418"/>
                  </a:lnTo>
                  <a:cubicBezTo>
                    <a:pt x="11563" y="1418"/>
                    <a:pt x="11878" y="1103"/>
                    <a:pt x="11878" y="693"/>
                  </a:cubicBezTo>
                  <a:cubicBezTo>
                    <a:pt x="11815" y="315"/>
                    <a:pt x="11500" y="0"/>
                    <a:pt x="1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2"/>
            <p:cNvSpPr/>
            <p:nvPr/>
          </p:nvSpPr>
          <p:spPr>
            <a:xfrm>
              <a:off x="6755700" y="3640000"/>
              <a:ext cx="74850" cy="121300"/>
            </a:xfrm>
            <a:custGeom>
              <a:rect b="b" l="l" r="r" t="t"/>
              <a:pathLst>
                <a:path extrusionOk="0" h="4852" w="2994">
                  <a:moveTo>
                    <a:pt x="190" y="0"/>
                  </a:moveTo>
                  <a:cubicBezTo>
                    <a:pt x="190" y="126"/>
                    <a:pt x="253" y="221"/>
                    <a:pt x="253" y="347"/>
                  </a:cubicBezTo>
                  <a:cubicBezTo>
                    <a:pt x="253" y="693"/>
                    <a:pt x="158" y="1071"/>
                    <a:pt x="1" y="1386"/>
                  </a:cubicBezTo>
                  <a:cubicBezTo>
                    <a:pt x="977" y="2079"/>
                    <a:pt x="1607" y="3182"/>
                    <a:pt x="1607" y="4474"/>
                  </a:cubicBezTo>
                  <a:lnTo>
                    <a:pt x="1607" y="4852"/>
                  </a:lnTo>
                  <a:lnTo>
                    <a:pt x="2994" y="4852"/>
                  </a:lnTo>
                  <a:lnTo>
                    <a:pt x="2489" y="756"/>
                  </a:lnTo>
                  <a:cubicBezTo>
                    <a:pt x="2363" y="315"/>
                    <a:pt x="1922" y="0"/>
                    <a:pt x="1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2"/>
            <p:cNvSpPr/>
            <p:nvPr/>
          </p:nvSpPr>
          <p:spPr>
            <a:xfrm>
              <a:off x="6570600" y="3640000"/>
              <a:ext cx="74850" cy="121300"/>
            </a:xfrm>
            <a:custGeom>
              <a:rect b="b" l="l" r="r" t="t"/>
              <a:pathLst>
                <a:path extrusionOk="0" h="4852" w="2994">
                  <a:moveTo>
                    <a:pt x="1545" y="0"/>
                  </a:moveTo>
                  <a:cubicBezTo>
                    <a:pt x="1072" y="0"/>
                    <a:pt x="663" y="315"/>
                    <a:pt x="505" y="788"/>
                  </a:cubicBezTo>
                  <a:lnTo>
                    <a:pt x="1" y="4852"/>
                  </a:lnTo>
                  <a:lnTo>
                    <a:pt x="1356" y="4852"/>
                  </a:lnTo>
                  <a:lnTo>
                    <a:pt x="1356" y="4474"/>
                  </a:lnTo>
                  <a:lnTo>
                    <a:pt x="1387" y="4474"/>
                  </a:lnTo>
                  <a:cubicBezTo>
                    <a:pt x="1387" y="3182"/>
                    <a:pt x="2017" y="2048"/>
                    <a:pt x="2994" y="1386"/>
                  </a:cubicBezTo>
                  <a:cubicBezTo>
                    <a:pt x="2836" y="1071"/>
                    <a:pt x="2773" y="693"/>
                    <a:pt x="2773" y="347"/>
                  </a:cubicBezTo>
                  <a:cubicBezTo>
                    <a:pt x="2773" y="221"/>
                    <a:pt x="2773" y="95"/>
                    <a:pt x="2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2"/>
            <p:cNvSpPr/>
            <p:nvPr/>
          </p:nvSpPr>
          <p:spPr>
            <a:xfrm>
              <a:off x="6707650" y="3688025"/>
              <a:ext cx="70925" cy="70925"/>
            </a:xfrm>
            <a:custGeom>
              <a:rect b="b" l="l" r="r" t="t"/>
              <a:pathLst>
                <a:path extrusionOk="0" h="2837" w="2837">
                  <a:moveTo>
                    <a:pt x="1482" y="1"/>
                  </a:moveTo>
                  <a:cubicBezTo>
                    <a:pt x="1450" y="32"/>
                    <a:pt x="1418" y="64"/>
                    <a:pt x="1324" y="127"/>
                  </a:cubicBezTo>
                  <a:cubicBezTo>
                    <a:pt x="1324" y="190"/>
                    <a:pt x="1292" y="253"/>
                    <a:pt x="1261" y="284"/>
                  </a:cubicBezTo>
                  <a:lnTo>
                    <a:pt x="1" y="1923"/>
                  </a:lnTo>
                  <a:lnTo>
                    <a:pt x="1" y="2836"/>
                  </a:lnTo>
                  <a:lnTo>
                    <a:pt x="2742" y="2836"/>
                  </a:lnTo>
                  <a:lnTo>
                    <a:pt x="2742" y="2553"/>
                  </a:lnTo>
                  <a:lnTo>
                    <a:pt x="2836" y="2553"/>
                  </a:lnTo>
                  <a:cubicBezTo>
                    <a:pt x="2836" y="1513"/>
                    <a:pt x="2332" y="599"/>
                    <a:pt x="1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2"/>
            <p:cNvSpPr/>
            <p:nvPr/>
          </p:nvSpPr>
          <p:spPr>
            <a:xfrm>
              <a:off x="6621025" y="3688825"/>
              <a:ext cx="70900" cy="73275"/>
            </a:xfrm>
            <a:custGeom>
              <a:rect b="b" l="l" r="r" t="t"/>
              <a:pathLst>
                <a:path extrusionOk="0" h="2931" w="2836">
                  <a:moveTo>
                    <a:pt x="1323" y="0"/>
                  </a:moveTo>
                  <a:cubicBezTo>
                    <a:pt x="536" y="567"/>
                    <a:pt x="0" y="1513"/>
                    <a:pt x="0" y="2584"/>
                  </a:cubicBezTo>
                  <a:lnTo>
                    <a:pt x="0" y="2930"/>
                  </a:lnTo>
                  <a:lnTo>
                    <a:pt x="2741" y="2930"/>
                  </a:lnTo>
                  <a:lnTo>
                    <a:pt x="2741" y="1922"/>
                  </a:lnTo>
                  <a:lnTo>
                    <a:pt x="2836" y="1922"/>
                  </a:lnTo>
                  <a:lnTo>
                    <a:pt x="1575" y="284"/>
                  </a:lnTo>
                  <a:cubicBezTo>
                    <a:pt x="1512" y="252"/>
                    <a:pt x="1512" y="158"/>
                    <a:pt x="1481" y="126"/>
                  </a:cubicBezTo>
                  <a:cubicBezTo>
                    <a:pt x="1449" y="95"/>
                    <a:pt x="1355" y="63"/>
                    <a:pt x="1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8" name="Google Shape;778;p103"/>
          <p:cNvCxnSpPr/>
          <p:nvPr/>
        </p:nvCxnSpPr>
        <p:spPr>
          <a:xfrm rot="10800000">
            <a:off x="2015350" y="3068200"/>
            <a:ext cx="50298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103"/>
          <p:cNvSpPr txBox="1"/>
          <p:nvPr>
            <p:ph type="title"/>
          </p:nvPr>
        </p:nvSpPr>
        <p:spPr>
          <a:xfrm>
            <a:off x="664675" y="2231150"/>
            <a:ext cx="78162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Raleway"/>
                <a:ea typeface="Raleway"/>
                <a:cs typeface="Raleway"/>
                <a:sym typeface="Raleway"/>
              </a:rPr>
              <a:t>BuyBack Feature PRD</a:t>
            </a:r>
            <a:endParaRPr sz="3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0" name="Google Shape;780;p103"/>
          <p:cNvSpPr txBox="1"/>
          <p:nvPr>
            <p:ph idx="2" type="title"/>
          </p:nvPr>
        </p:nvSpPr>
        <p:spPr>
          <a:xfrm>
            <a:off x="2045250" y="1282513"/>
            <a:ext cx="47487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4"/>
          <p:cNvSpPr txBox="1"/>
          <p:nvPr>
            <p:ph type="title"/>
          </p:nvPr>
        </p:nvSpPr>
        <p:spPr>
          <a:xfrm>
            <a:off x="76200" y="0"/>
            <a:ext cx="8595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Objective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86" name="Google Shape;786;p104"/>
          <p:cNvCxnSpPr/>
          <p:nvPr/>
        </p:nvCxnSpPr>
        <p:spPr>
          <a:xfrm>
            <a:off x="153300" y="4050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7" name="Google Shape;787;p104"/>
          <p:cNvSpPr txBox="1"/>
          <p:nvPr/>
        </p:nvSpPr>
        <p:spPr>
          <a:xfrm>
            <a:off x="153300" y="396700"/>
            <a:ext cx="8670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Build a BuyBack feature for the users engaged in writing journals on the app to sell old used pages back to us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8" name="Google Shape;788;p104"/>
          <p:cNvSpPr txBox="1"/>
          <p:nvPr>
            <p:ph type="title"/>
          </p:nvPr>
        </p:nvSpPr>
        <p:spPr>
          <a:xfrm>
            <a:off x="76200" y="914400"/>
            <a:ext cx="8595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Why to build the feature ? 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89" name="Google Shape;789;p104"/>
          <p:cNvCxnSpPr/>
          <p:nvPr/>
        </p:nvCxnSpPr>
        <p:spPr>
          <a:xfrm>
            <a:off x="153300" y="13194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104"/>
          <p:cNvSpPr txBox="1"/>
          <p:nvPr/>
        </p:nvSpPr>
        <p:spPr>
          <a:xfrm>
            <a:off x="153300" y="1311100"/>
            <a:ext cx="867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User’s resistance to spending due to inadequate reward system.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certain segment of journal writers (occasional writers) have reported their sensitivity to journal pricing and does not require cost-effective journal page bundles.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“Occasional Journal Writers” engage with Journaling occasionally, buying Journal Pages from time to time but not at a high frequency.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1" name="Google Shape;791;p104"/>
          <p:cNvSpPr txBox="1"/>
          <p:nvPr>
            <p:ph type="title"/>
          </p:nvPr>
        </p:nvSpPr>
        <p:spPr>
          <a:xfrm>
            <a:off x="76200" y="2438400"/>
            <a:ext cx="8595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User Persona 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Impacted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92" name="Google Shape;792;p104"/>
          <p:cNvCxnSpPr/>
          <p:nvPr/>
        </p:nvCxnSpPr>
        <p:spPr>
          <a:xfrm>
            <a:off x="153300" y="28434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104"/>
          <p:cNvSpPr txBox="1"/>
          <p:nvPr/>
        </p:nvSpPr>
        <p:spPr>
          <a:xfrm>
            <a:off x="153300" y="2835100"/>
            <a:ext cx="8670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Occasional &amp; Power Journal Writers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4" name="Google Shape;794;p104"/>
          <p:cNvSpPr txBox="1"/>
          <p:nvPr>
            <p:ph type="title"/>
          </p:nvPr>
        </p:nvSpPr>
        <p:spPr>
          <a:xfrm>
            <a:off x="76200" y="3352800"/>
            <a:ext cx="8595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High-Level Solution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95" name="Google Shape;795;p104"/>
          <p:cNvCxnSpPr/>
          <p:nvPr/>
        </p:nvCxnSpPr>
        <p:spPr>
          <a:xfrm>
            <a:off x="153300" y="37578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104"/>
          <p:cNvSpPr txBox="1"/>
          <p:nvPr/>
        </p:nvSpPr>
        <p:spPr>
          <a:xfrm>
            <a:off x="153300" y="3749500"/>
            <a:ext cx="86700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selects the pages they plan to sell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clicks on the “Next” button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user is redirected to the checkout page, which displays the total amount and a detailed breakdown of the calculation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User clicks the “Sell” button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Amount credited to the user’s application wallet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7" name="Google Shape;797;p104"/>
          <p:cNvSpPr txBox="1"/>
          <p:nvPr/>
        </p:nvSpPr>
        <p:spPr>
          <a:xfrm>
            <a:off x="182880" y="4632960"/>
            <a:ext cx="6164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Note: </a:t>
            </a:r>
            <a:r>
              <a:rPr lang="en" sz="900">
                <a:solidFill>
                  <a:schemeClr val="dk2"/>
                </a:solidFill>
              </a:rPr>
              <a:t>BuyBack pricing strategy yet to be discussed. Refer to the timeline below for more updates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5"/>
          <p:cNvSpPr txBox="1"/>
          <p:nvPr>
            <p:ph type="title"/>
          </p:nvPr>
        </p:nvSpPr>
        <p:spPr>
          <a:xfrm>
            <a:off x="76200" y="0"/>
            <a:ext cx="85959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Detailed Solution (Functional Requirements)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03" name="Google Shape;803;p105"/>
          <p:cNvCxnSpPr/>
          <p:nvPr/>
        </p:nvCxnSpPr>
        <p:spPr>
          <a:xfrm>
            <a:off x="153300" y="405050"/>
            <a:ext cx="4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105"/>
          <p:cNvSpPr txBox="1"/>
          <p:nvPr/>
        </p:nvSpPr>
        <p:spPr>
          <a:xfrm>
            <a:off x="153300" y="472900"/>
            <a:ext cx="4245000" cy="4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user taps on the "My Journal" tab to view their list of old journals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user clicks on the "Buy Back" button, allowing them to select or deselect the journal pages they wish to sell by tapping on the journal page previews listed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preview should display the journal title, the date it was written, and an image snapshot of the journal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 the user makes selections, a prompt should appear at the top of the page: "Select at least 5 pages"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"Next" button will remain disabled until the user selects at least 5 pages to sell. Once 5 pages are selected, the "Next" button becomes enabled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user clicks the "Next" button and is redirected to the Review page to verify the pages they've selected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Review page must have two buttons at the bottom: "Next" on the bottom right and "Go Back" on the bottom left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the user clicks the "Go Back" button, they will return to the previous page to adjust their selections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5" name="Google Shape;805;p105"/>
          <p:cNvSpPr txBox="1"/>
          <p:nvPr/>
        </p:nvSpPr>
        <p:spPr>
          <a:xfrm>
            <a:off x="4649100" y="320500"/>
            <a:ext cx="4245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the user clicks the "Go Back" button, they will return to the previous page to adjust their selections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Upon clicking the "Next" button, the user is again taken to the Review page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Upon clicking the "Next" button from the Review page, the user is taken to the Checkout page, where the total amount to be paid is shown, along with a detailed breakdown of the calculation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Checkout page should include a disclaimer: "The amount will be reflected in the app’s wallet and can be used for in-app purchases during checkout"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914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61290" lvl="0" marL="182880" marR="9144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Checkout page must have a "Sell" button. After clicking it, the user will receive a confirmation pop-up followed by "Success" message upon confirming, and the amount will appear in their wallet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6" name="Google Shape;806;p105"/>
          <p:cNvSpPr txBox="1"/>
          <p:nvPr/>
        </p:nvSpPr>
        <p:spPr>
          <a:xfrm>
            <a:off x="4754875" y="4120900"/>
            <a:ext cx="4245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Note: </a:t>
            </a:r>
            <a:r>
              <a:rPr lang="en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Wireframe and feature flow will be shared soon. Refer to the timeline below for more updates</a:t>
            </a:r>
            <a:endParaRPr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