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3"/>
  </p:notesMasterIdLst>
  <p:sldIdLst>
    <p:sldId id="256" r:id="rId2"/>
    <p:sldId id="288" r:id="rId3"/>
    <p:sldId id="264" r:id="rId4"/>
    <p:sldId id="273" r:id="rId5"/>
    <p:sldId id="265" r:id="rId6"/>
    <p:sldId id="309" r:id="rId7"/>
    <p:sldId id="289" r:id="rId8"/>
    <p:sldId id="291" r:id="rId9"/>
    <p:sldId id="301" r:id="rId10"/>
    <p:sldId id="262" r:id="rId11"/>
    <p:sldId id="311" r:id="rId12"/>
    <p:sldId id="312" r:id="rId13"/>
    <p:sldId id="310" r:id="rId14"/>
    <p:sldId id="267" r:id="rId15"/>
    <p:sldId id="295" r:id="rId16"/>
    <p:sldId id="315" r:id="rId17"/>
    <p:sldId id="298" r:id="rId18"/>
    <p:sldId id="299" r:id="rId19"/>
    <p:sldId id="296" r:id="rId20"/>
    <p:sldId id="307" r:id="rId21"/>
    <p:sldId id="319" r:id="rId22"/>
    <p:sldId id="320" r:id="rId23"/>
    <p:sldId id="321" r:id="rId24"/>
    <p:sldId id="323" r:id="rId25"/>
    <p:sldId id="313" r:id="rId26"/>
    <p:sldId id="314" r:id="rId27"/>
    <p:sldId id="305" r:id="rId28"/>
    <p:sldId id="317" r:id="rId29"/>
    <p:sldId id="318" r:id="rId30"/>
    <p:sldId id="324" r:id="rId31"/>
    <p:sldId id="325" r:id="rId32"/>
    <p:sldId id="329" r:id="rId33"/>
    <p:sldId id="326" r:id="rId34"/>
    <p:sldId id="327" r:id="rId35"/>
    <p:sldId id="328" r:id="rId36"/>
    <p:sldId id="330" r:id="rId37"/>
    <p:sldId id="332" r:id="rId38"/>
    <p:sldId id="334" r:id="rId39"/>
    <p:sldId id="335" r:id="rId40"/>
    <p:sldId id="333" r:id="rId41"/>
    <p:sldId id="336" r:id="rId42"/>
    <p:sldId id="337" r:id="rId43"/>
    <p:sldId id="338" r:id="rId44"/>
    <p:sldId id="339" r:id="rId45"/>
    <p:sldId id="304" r:id="rId46"/>
    <p:sldId id="302" r:id="rId47"/>
    <p:sldId id="303" r:id="rId48"/>
    <p:sldId id="340" r:id="rId49"/>
    <p:sldId id="341" r:id="rId50"/>
    <p:sldId id="342" r:id="rId51"/>
    <p:sldId id="275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9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70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A6BF-B549-4F94-9AC6-D6A2E74FDB20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D8B3C-DD30-4930-830F-B153A87D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7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hyperlink" Target="http://www.google.com/url?sa=i&amp;rct=j&amp;q=&amp;esrc=s&amp;source=images&amp;cd=&amp;cad=rja&amp;uact=8&amp;ved=2ahUKEwiHmfH6wZjcAhWHoZQKHQ_eCa4QjRx6BAgBEAU&amp;url=http://techbiz.koita.or.kr/sub3/view.asp?mode%3Dedit%26IDX%3D911&amp;psig=AOvVaw2E3pPO-3MBtFrhck3DdoOs&amp;ust=1531448869476476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hyperlink" Target="http://www.google.com/url?sa=i&amp;rct=j&amp;q=&amp;esrc=s&amp;source=images&amp;cd=&amp;cad=rja&amp;uact=8&amp;ved=2ahUKEwiHmfH6wZjcAhWHoZQKHQ_eCa4QjRx6BAgBEAU&amp;url=http://techbiz.koita.or.kr/sub3/view.asp?mode%3Dedit%26IDX%3D911&amp;psig=AOvVaw2E3pPO-3MBtFrhck3DdoOs&amp;ust=1531448869476476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4B76-0D5D-44AF-B363-EA2B15F33EF4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2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5289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1212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7"/>
            <a:ext cx="2063261" cy="526696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lnSpc>
                <a:spcPct val="100000"/>
              </a:lnSpc>
              <a:defRPr sz="1400" b="1" cap="none" spc="0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2231590" cy="365125"/>
          </a:xfrm>
        </p:spPr>
        <p:txBody>
          <a:bodyPr/>
          <a:lstStyle/>
          <a:p>
            <a:fld id="{1362718A-7DF3-4C6B-A9A5-83A7A5D2BE8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1039" y="271139"/>
            <a:ext cx="8543925" cy="120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내용 개체 틀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73780" y="345407"/>
            <a:ext cx="5819908" cy="587618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233882" y="5876715"/>
            <a:ext cx="4299704" cy="215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3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About       * Tech       * Privacy Policy    |     </a:t>
            </a:r>
            <a:r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News   * SiteMap</a:t>
            </a:r>
            <a:endParaRPr lang="en-US" sz="80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97" y="1137340"/>
            <a:ext cx="757631" cy="49342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793453" y="1159615"/>
            <a:ext cx="2202660" cy="2841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0" rIns="0" bIns="0" rtlCol="0" anchor="ctr">
            <a:noAutofit/>
          </a:bodyPr>
          <a:lstStyle/>
          <a:p>
            <a:r>
              <a:rPr lang="en-US" sz="800" smtClean="0"/>
              <a:t>PSDR-NU/XU</a:t>
            </a:r>
            <a:endParaRPr lang="ko-KR" altLang="en-US" sz="80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US" altLang="ko-KR" sz="650" smtClean="0">
                <a:solidFill>
                  <a:srgbClr val="002060"/>
                </a:solidFill>
                <a:latin typeface="Arial Black" panose="020B0A04020102020204" pitchFamily="34" charset="0"/>
              </a:rPr>
              <a:t>Fault </a:t>
            </a:r>
            <a:r>
              <a:rPr lang="en-US" altLang="ko-KR" sz="650">
                <a:solidFill>
                  <a:srgbClr val="002060"/>
                </a:solidFill>
                <a:latin typeface="Arial Black" panose="020B0A04020102020204" pitchFamily="34" charset="0"/>
              </a:rPr>
              <a:t>Data </a:t>
            </a:r>
            <a:r>
              <a:rPr lang="en-US" altLang="ko-KR" sz="650" smtClean="0">
                <a:solidFill>
                  <a:srgbClr val="002060"/>
                </a:solidFill>
                <a:latin typeface="Arial Black" panose="020B0A04020102020204" pitchFamily="34" charset="0"/>
              </a:rPr>
              <a:t>Download Webserver</a:t>
            </a:r>
            <a:endParaRPr lang="ko-KR" altLang="en-US" sz="65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4785" y="1597828"/>
            <a:ext cx="1508801" cy="2528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650" smtClean="0"/>
              <a:t>*</a:t>
            </a:r>
            <a:r>
              <a:rPr lang="ko-KR" altLang="en-US" sz="650" smtClean="0"/>
              <a:t> 접속자 </a:t>
            </a:r>
            <a:r>
              <a:rPr lang="en-US" altLang="ko-KR" sz="650" smtClean="0"/>
              <a:t>: 1,234</a:t>
            </a:r>
            <a:r>
              <a:rPr lang="ko-KR" altLang="en-US" sz="650" smtClean="0"/>
              <a:t>명</a:t>
            </a:r>
            <a:r>
              <a:rPr lang="en-US" altLang="ko-KR" sz="650" smtClean="0"/>
              <a:t>, * </a:t>
            </a:r>
            <a:r>
              <a:rPr lang="ko-KR" altLang="en-US" sz="650" smtClean="0"/>
              <a:t>다운로드 </a:t>
            </a:r>
            <a:r>
              <a:rPr lang="en-US" altLang="ko-KR" sz="650" smtClean="0"/>
              <a:t>: 2,345 </a:t>
            </a:r>
            <a:r>
              <a:rPr lang="ko-KR" altLang="en-US" sz="650" smtClean="0"/>
              <a:t>건</a:t>
            </a:r>
            <a:endParaRPr lang="en-US" sz="65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047007" y="1908936"/>
            <a:ext cx="1791943" cy="2650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569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569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569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569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정보 보호 정책이 변경되었습니다</a:t>
            </a:r>
            <a:r>
              <a:rPr lang="en-US" altLang="ko-KR" sz="569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569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042403" y="1137340"/>
            <a:ext cx="739242" cy="3000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950" b="1" dirty="0">
                <a:solidFill>
                  <a:srgbClr val="002060"/>
                </a:solidFill>
                <a:latin typeface="Eras Bold ITC" panose="020B0907030504020204" pitchFamily="34" charset="0"/>
                <a:ea typeface="맑은 고딕" panose="020B0503020000020004" pitchFamily="50" charset="-127"/>
              </a:rPr>
              <a:t>FDW</a:t>
            </a:r>
            <a:endParaRPr lang="ko-KR" altLang="en-US" sz="1950" b="1" dirty="0">
              <a:solidFill>
                <a:srgbClr val="002060"/>
              </a:solidFill>
              <a:latin typeface="Eras Bold ITC" panose="020B09070305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047006" y="1597828"/>
            <a:ext cx="926073" cy="2450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65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2018-07-25  14:25</a:t>
            </a:r>
            <a:endParaRPr lang="en-US" sz="650"/>
          </a:p>
        </p:txBody>
      </p:sp>
      <p:pic>
        <p:nvPicPr>
          <p:cNvPr id="17" name="Picture 10" descr="고장기록장치에 대한 이미지 검색결과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72" y="1159614"/>
            <a:ext cx="468314" cy="2778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 userDrawn="1"/>
        </p:nvSpPr>
        <p:spPr>
          <a:xfrm>
            <a:off x="3248898" y="1600411"/>
            <a:ext cx="1704102" cy="5736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  <a:effectLst/>
              </a:rPr>
              <a:t>경기지역본부 </a:t>
            </a:r>
            <a:r>
              <a:rPr lang="ko-KR" altLang="en-US" sz="1000" b="1" smtClean="0">
                <a:solidFill>
                  <a:schemeClr val="accent4">
                    <a:lumMod val="75000"/>
                  </a:schemeClr>
                </a:solidFill>
                <a:effectLst/>
              </a:rPr>
              <a:t>성남전력지사</a:t>
            </a:r>
            <a:endParaRPr lang="en-US" altLang="ko-KR" sz="1000" b="1" smtClean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rgbClr val="002060"/>
                </a:solidFill>
                <a:latin typeface="Arial Black" panose="020B0A04020102020204" pitchFamily="34" charset="0"/>
              </a:rPr>
              <a:t>154kV </a:t>
            </a:r>
            <a:r>
              <a:rPr lang="ko-KR" altLang="en-US" sz="900" smtClean="0">
                <a:solidFill>
                  <a:srgbClr val="002060"/>
                </a:solidFill>
                <a:latin typeface="Arial Black" panose="020B0A04020102020204" pitchFamily="34" charset="0"/>
              </a:rPr>
              <a:t>중원 </a:t>
            </a:r>
            <a:r>
              <a:rPr lang="en-US" altLang="ko-KR" sz="900" smtClean="0">
                <a:solidFill>
                  <a:srgbClr val="002060"/>
                </a:solidFill>
                <a:latin typeface="Arial Black" panose="020B0A04020102020204" pitchFamily="34" charset="0"/>
              </a:rPr>
              <a:t>S/S</a:t>
            </a:r>
            <a:endParaRPr lang="ko-KR" altLang="en-US" sz="90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886633" y="1908936"/>
            <a:ext cx="646953" cy="2650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600" smtClean="0">
                <a:solidFill>
                  <a:schemeClr val="accent2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600" smtClean="0">
                <a:solidFill>
                  <a:schemeClr val="accent2">
                    <a:lumMod val="7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접속 아이디 </a:t>
            </a:r>
            <a:r>
              <a:rPr lang="en-US" altLang="ko-KR" sz="600" smtClean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sz="600" smtClean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</a:t>
            </a:r>
            <a:endParaRPr lang="en-US" sz="6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7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73780" y="345407"/>
            <a:ext cx="5819908" cy="5876187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3233882" y="5876715"/>
            <a:ext cx="4299704" cy="215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3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About       * Tech       * Privacy Policy    |     </a:t>
            </a:r>
            <a:r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News   * SiteMap</a:t>
            </a:r>
            <a:endParaRPr lang="en-US" sz="8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6"/>
            <a:ext cx="2063261" cy="1070269"/>
          </a:xfrm>
        </p:spPr>
        <p:txBody>
          <a:bodyPr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lnSpc>
                <a:spcPct val="100000"/>
              </a:lnSpc>
              <a:defRPr sz="1625" b="1" cap="none" spc="0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2231590" cy="365125"/>
          </a:xfrm>
        </p:spPr>
        <p:txBody>
          <a:bodyPr/>
          <a:lstStyle/>
          <a:p>
            <a:fld id="{CAB9CB7C-C222-4E8F-A65F-AE92A5E16B8C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1039" y="271139"/>
            <a:ext cx="8543925" cy="120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149444" y="1130431"/>
            <a:ext cx="468579" cy="609927"/>
            <a:chOff x="3567331" y="1109119"/>
            <a:chExt cx="897464" cy="98176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772" y="1109119"/>
              <a:ext cx="880023" cy="493424"/>
            </a:xfrm>
            <a:prstGeom prst="rect">
              <a:avLst/>
            </a:prstGeom>
          </p:spPr>
        </p:pic>
        <p:pic>
          <p:nvPicPr>
            <p:cNvPr id="11" name="Picture 10" descr="고장기록장치에 대한 이미지 검색결과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331" y="1482472"/>
              <a:ext cx="877287" cy="60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38459"/>
          </a:xfrm>
        </p:spPr>
        <p:txBody>
          <a:bodyPr>
            <a:normAutofit/>
          </a:bodyPr>
          <a:lstStyle>
            <a:lvl1pPr>
              <a:defRPr sz="36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185492"/>
            <a:ext cx="8543925" cy="49914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1039" y="271139"/>
            <a:ext cx="8543925" cy="120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7976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607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2710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050-F665-4261-9575-2D48A144DFD1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3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768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571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240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14D4-39F3-4CA7-B034-3A5E6AF8711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016E-D63D-4F4C-A82F-820330CF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1039" y="6348258"/>
            <a:ext cx="8543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6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ome.kepco.co.kr/kepco/main.d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ootstrap.themes.guide/boldstra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privacy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om.euhomepage.co.kr/page/sub2_1_1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om.euhomepage.co.kr/shop_info/privacy.htm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hyperlink" Target="http://www.google.com/url?sa=i&amp;rct=j&amp;q=&amp;esrc=s&amp;source=images&amp;cd=&amp;cad=rja&amp;uact=8&amp;ved=2ahUKEwiHmfH6wZjcAhWHoZQKHQ_eCa4QjRx6BAgBEAU&amp;url=http://techbiz.koita.or.kr/sub3/view.asp?mode%3Dedit%26IDX%3D911&amp;psig=AOvVaw2E3pPO-3MBtFrhck3DdoOs&amp;ust=1531448869476476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859" y="1870420"/>
            <a:ext cx="7968503" cy="100136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925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PSDR-NU/XU</a:t>
            </a:r>
            <a:br>
              <a:rPr lang="en-US" altLang="ko-KR" sz="2925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925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웹프로그램 개발</a:t>
            </a:r>
            <a:endParaRPr lang="ko-KR" alt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07676" y="3353496"/>
            <a:ext cx="3944869" cy="129212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463">
                <a:latin typeface="바탕체" panose="02030609000101010101" pitchFamily="17" charset="-127"/>
                <a:ea typeface="바탕체" panose="02030609000101010101" pitchFamily="17" charset="-127"/>
              </a:rPr>
              <a:t>V </a:t>
            </a:r>
            <a:r>
              <a:rPr lang="en-US" altLang="ko-KR" sz="1463" smtClean="0">
                <a:latin typeface="바탕체" panose="02030609000101010101" pitchFamily="17" charset="-127"/>
                <a:ea typeface="바탕체" panose="02030609000101010101" pitchFamily="17" charset="-127"/>
              </a:rPr>
              <a:t>1.04</a:t>
            </a:r>
            <a:endParaRPr lang="en-US" altLang="ko-KR" sz="1463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63" smtClean="0">
                <a:latin typeface="바탕체" panose="02030609000101010101" pitchFamily="17" charset="-127"/>
                <a:ea typeface="바탕체" panose="02030609000101010101" pitchFamily="17" charset="-127"/>
              </a:rPr>
              <a:t>2018-08-04</a:t>
            </a:r>
            <a:endParaRPr lang="en-US" altLang="ko-KR" sz="1463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63" dirty="0">
                <a:latin typeface="바탕체" panose="02030609000101010101" pitchFamily="17" charset="-127"/>
                <a:ea typeface="바탕체" panose="02030609000101010101" pitchFamily="17" charset="-127"/>
              </a:rPr>
              <a:t>한세대학교</a:t>
            </a:r>
          </a:p>
        </p:txBody>
      </p:sp>
    </p:spTree>
    <p:extLst>
      <p:ext uri="{BB962C8B-B14F-4D97-AF65-F5344CB8AC3E}">
        <p14:creationId xmlns:p14="http://schemas.microsoft.com/office/powerpoint/2010/main" val="29237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디자인 </a:t>
            </a:r>
            <a:r>
              <a:rPr lang="ko-KR" altLang="en-US" dirty="0"/>
              <a:t>작업 절차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06470"/>
              </p:ext>
            </p:extLst>
          </p:nvPr>
        </p:nvGraphicFramePr>
        <p:xfrm>
          <a:off x="681037" y="1103586"/>
          <a:ext cx="8543928" cy="344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논리 설계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baseline="0" dirty="0"/>
                        <a:t>화면의 요소와 기능을 정의한다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/>
                        <a:t>PPT </a:t>
                      </a:r>
                      <a:r>
                        <a:rPr lang="ko-KR" altLang="en-US" sz="1100"/>
                        <a:t>화면 작성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스타일 정의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+mj-ea"/>
                        <a:buAutoNum type="circleNumDbPlain"/>
                      </a:pPr>
                      <a:r>
                        <a:rPr lang="en-US" altLang="ko-KR" sz="1100" smtClean="0"/>
                        <a:t>Bootstrap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프레임웤을 사용한다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smtClean="0"/>
                    </a:p>
                    <a:p>
                      <a:pPr marL="342900" indent="-342900" algn="l" latinLnBrk="1">
                        <a:buFont typeface="+mj-ea"/>
                        <a:buAutoNum type="circleNumDbPlain"/>
                      </a:pPr>
                      <a:r>
                        <a:rPr lang="ko-KR" altLang="en-US" sz="1100" smtClean="0"/>
                        <a:t>홈페이지 스타일을 정의한다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342900" indent="-342900" algn="l" latinLnBrk="1">
                        <a:buFont typeface="+mj-ea"/>
                        <a:buAutoNum type="circleNumDbPlain"/>
                      </a:pPr>
                      <a:r>
                        <a:rPr lang="ko-KR" altLang="en-US" sz="1100" dirty="0"/>
                        <a:t>제작하는 사이트의 스타일에 가장 유사한</a:t>
                      </a:r>
                      <a:r>
                        <a:rPr lang="ko-KR" altLang="en-US" sz="1100" baseline="0" dirty="0"/>
                        <a:t> 홈페이지를 선정한다</a:t>
                      </a:r>
                      <a:r>
                        <a:rPr lang="en-US" altLang="ko-KR" sz="1100" baseline="0" dirty="0"/>
                        <a:t>.</a:t>
                      </a:r>
                    </a:p>
                    <a:p>
                      <a:pPr marL="342900" indent="-342900" algn="l" latinLnBrk="1">
                        <a:buFont typeface="+mj-ea"/>
                        <a:buAutoNum type="circleNumDbPlain"/>
                      </a:pPr>
                      <a:r>
                        <a:rPr lang="ko-KR" altLang="en-US" sz="1100" dirty="0"/>
                        <a:t>선정한 홈페이지 스타일의 일부를 수정</a:t>
                      </a:r>
                      <a:r>
                        <a:rPr lang="ko-KR" altLang="en-US" sz="1100" baseline="0" dirty="0"/>
                        <a:t> 또는 삭제한다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디자이너 작업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포토샵 작업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로고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버튼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라인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사진 등 이미지로 </a:t>
                      </a:r>
                      <a:r>
                        <a:rPr lang="ko-KR" altLang="en-US" sz="1100" baseline="0"/>
                        <a:t>표현되는 구성요소를 제작한다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디자이너 작업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UI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HTML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코딩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정적인 </a:t>
                      </a:r>
                      <a:r>
                        <a:rPr lang="en-US" altLang="ko-KR" sz="1100" dirty="0"/>
                        <a:t>HTML </a:t>
                      </a:r>
                      <a:r>
                        <a:rPr lang="ko-KR" altLang="en-US" sz="1100" dirty="0"/>
                        <a:t>페이지들을 제작한다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디자이너 작업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HTML </a:t>
                      </a:r>
                      <a:r>
                        <a:rPr lang="ko-KR" altLang="en-US" sz="1100" dirty="0"/>
                        <a:t>기능 연계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정적 </a:t>
                      </a:r>
                      <a:r>
                        <a:rPr lang="en-US" altLang="ko-KR" sz="1100" dirty="0"/>
                        <a:t>HTML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페이지에 </a:t>
                      </a:r>
                      <a:r>
                        <a:rPr lang="en-US" altLang="ko-KR" sz="1100" baseline="0" dirty="0"/>
                        <a:t>JSP </a:t>
                      </a:r>
                      <a:r>
                        <a:rPr lang="ko-KR" altLang="en-US" sz="1100" baseline="0" dirty="0"/>
                        <a:t>기능을 연계하여 동적인 기능을 추가한다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/>
                        <a:t>프로그래머 작업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7" y="5901246"/>
            <a:ext cx="2231590" cy="296664"/>
          </a:xfrm>
        </p:spPr>
        <p:txBody>
          <a:bodyPr/>
          <a:lstStyle/>
          <a:p>
            <a:fld id="{6599B09E-733B-4D69-A929-5AF09758EE23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26096" y="5901246"/>
            <a:ext cx="4871910" cy="296664"/>
          </a:xfrm>
        </p:spPr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2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홈페이지 디자인 참고 사이트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655454"/>
            <a:ext cx="8543925" cy="35063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한국전력</a:t>
            </a:r>
            <a:r>
              <a:rPr lang="en-US" altLang="ko-KR"/>
              <a:t>(</a:t>
            </a:r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home.kepco.co.kr/kepco/main.do</a:t>
            </a:r>
            <a:r>
              <a:rPr lang="en-US" altLang="ko-KR" smtClean="0"/>
              <a:t> ) </a:t>
            </a:r>
            <a:r>
              <a:rPr lang="ko-KR" altLang="en-US" smtClean="0"/>
              <a:t>사이트의 배치와 스타일을 참고</a:t>
            </a:r>
            <a:r>
              <a:rPr lang="en-US" smtClean="0"/>
              <a:t>  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798-7C68-40EF-BD17-355C2B314261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40" y="2142241"/>
            <a:ext cx="6071323" cy="3529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0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홈페이지</a:t>
            </a:r>
            <a:r>
              <a:rPr lang="en-US" smtClean="0"/>
              <a:t> </a:t>
            </a:r>
            <a:r>
              <a:rPr lang="ko-KR" altLang="en-US" smtClean="0"/>
              <a:t>스타일 정의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106574"/>
            <a:ext cx="8543925" cy="1119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Bootstrap </a:t>
            </a:r>
            <a:r>
              <a:rPr lang="ko-KR" altLang="en-US" smtClean="0"/>
              <a:t>테마 결정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en-US" smtClean="0"/>
              <a:t>Boldstrap(</a:t>
            </a:r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://bootstrap.themes.guide/boldstrap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) </a:t>
            </a:r>
            <a:r>
              <a:rPr lang="ko-KR" altLang="en-US" smtClean="0"/>
              <a:t>테마를 적용하여 홈페이지를 작성한다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432A-2D95-497A-BEE5-B25F52891201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98" y="2315460"/>
            <a:ext cx="5293822" cy="36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264" y="2057149"/>
            <a:ext cx="5101742" cy="2430880"/>
          </a:xfrm>
        </p:spPr>
        <p:txBody>
          <a:bodyPr vert="horz" lIns="74295" tIns="37148" rIns="74295" bIns="37148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900" b="1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화면 정의서</a:t>
            </a:r>
            <a:endParaRPr lang="en-US" sz="3900" b="1">
              <a:ln/>
              <a:solidFill>
                <a:srgbClr val="CC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73B-2F31-4CC0-915B-70615C73221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478428"/>
            <a:ext cx="8543925" cy="4743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웹 디자인 화면 목록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11601"/>
              </p:ext>
            </p:extLst>
          </p:nvPr>
        </p:nvGraphicFramePr>
        <p:xfrm>
          <a:off x="713342" y="1121138"/>
          <a:ext cx="8370028" cy="487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162">
                  <a:extLst>
                    <a:ext uri="{9D8B030D-6E8A-4147-A177-3AD203B41FA5}">
                      <a16:colId xmlns:a16="http://schemas.microsoft.com/office/drawing/2014/main" val="1819824568"/>
                    </a:ext>
                  </a:extLst>
                </a:gridCol>
                <a:gridCol w="52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738">
                  <a:extLst>
                    <a:ext uri="{9D8B030D-6E8A-4147-A177-3AD203B41FA5}">
                      <a16:colId xmlns:a16="http://schemas.microsoft.com/office/drawing/2014/main" val="144182640"/>
                    </a:ext>
                  </a:extLst>
                </a:gridCol>
                <a:gridCol w="1657687">
                  <a:extLst>
                    <a:ext uri="{9D8B030D-6E8A-4147-A177-3AD203B41FA5}">
                      <a16:colId xmlns:a16="http://schemas.microsoft.com/office/drawing/2014/main" val="2239952753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377">
                  <a:extLst>
                    <a:ext uri="{9D8B030D-6E8A-4147-A177-3AD203B41FA5}">
                      <a16:colId xmlns:a16="http://schemas.microsoft.com/office/drawing/2014/main" val="3279945590"/>
                    </a:ext>
                  </a:extLst>
                </a:gridCol>
              </a:tblGrid>
              <a:tr h="42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구분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화면 번호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화면 이름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파일명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내용 및 기능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제작 우선 순위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/>
                        <a:t>메인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1.1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smtClean="0"/>
                        <a:t>메인 </a:t>
                      </a:r>
                      <a:r>
                        <a:rPr lang="ko-KR" altLang="en-US" sz="1000" dirty="0"/>
                        <a:t>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110_main.html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기능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2.1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고장 </a:t>
                      </a:r>
                      <a:r>
                        <a:rPr lang="ko-KR" altLang="en-US" sz="1000"/>
                        <a:t>데이터 목록 표출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210_data_list.html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/>
                        <a:t>순시데이터 </a:t>
                      </a:r>
                      <a:r>
                        <a:rPr lang="ko-KR" altLang="en-US" sz="1000"/>
                        <a:t>및 페이저 데이터 폴더 목록을 표출한다</a:t>
                      </a:r>
                      <a:r>
                        <a:rPr lang="en-US" altLang="ko-KR" sz="1000" smtClean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/>
                        <a:t>선택한 고장 데이터 파일을 다운로드한다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39347827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/>
                        <a:t>사용자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3.1.1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smtClean="0"/>
                        <a:t>등록 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311_user_regi.html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3.1.2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smtClean="0"/>
                        <a:t>로그인 화면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312_user_login.html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10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3.1.3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313_user_find_id.html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3.1.4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사용자 </a:t>
                      </a:r>
                      <a:r>
                        <a:rPr lang="ko-KR" altLang="en-US" sz="1000"/>
                        <a:t>정보 변경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314_user_info.html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/>
                        <a:t>사용자 정보 변경 </a:t>
                      </a:r>
                      <a:r>
                        <a:rPr lang="en-US" altLang="ko-KR" sz="1000" baseline="0" smtClean="0"/>
                        <a:t>/ </a:t>
                      </a:r>
                      <a:r>
                        <a:rPr lang="ko-KR" altLang="en-US" sz="1000" baseline="0" smtClean="0"/>
                        <a:t>탈퇴 기능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79885305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/>
                        <a:t>관리자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4.1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사용자 </a:t>
                      </a:r>
                      <a:r>
                        <a:rPr lang="ko-KR" altLang="en-US" sz="1000"/>
                        <a:t>권한 관리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410_manage_user_role.html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화면 접근 및 기능 </a:t>
                      </a:r>
                      <a:r>
                        <a:rPr lang="ko-KR" altLang="en-US" sz="1000" smtClean="0"/>
                        <a:t>접근 관리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5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4.2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시스템 </a:t>
                      </a:r>
                      <a:r>
                        <a:rPr lang="ko-KR" altLang="en-US" sz="1000"/>
                        <a:t>모니터링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420_sys_monitor.html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일별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시간당 로그인 </a:t>
                      </a:r>
                      <a:r>
                        <a:rPr lang="ko-KR" altLang="en-US" sz="1000"/>
                        <a:t>접속자수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로그인 통계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7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801076119"/>
                  </a:ext>
                </a:extLst>
              </a:tr>
              <a:tr h="310384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사용자 시스템</a:t>
                      </a:r>
                      <a:r>
                        <a:rPr lang="en-US" altLang="ko-KR" sz="1000" smtClean="0"/>
                        <a:t> </a:t>
                      </a:r>
                      <a:r>
                        <a:rPr lang="ko-KR" altLang="en-US" sz="1000" smtClean="0"/>
                        <a:t>이용 현황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430_user_sys_stat.html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사용자별 다운로드 현황 및 통계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66699547"/>
                  </a:ext>
                </a:extLst>
              </a:tr>
              <a:tr h="42377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시스템 설정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440_sys_setting.html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변전소명 설정</a:t>
                      </a:r>
                      <a:endParaRPr lang="en-US" altLang="ko-KR" sz="100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smtClean="0"/>
                        <a:t>메인 화면 타이틀 이미지 변경</a:t>
                      </a:r>
                      <a:endParaRPr lang="ko-KR" altLang="en-US" sz="1000" smtClean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9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031711066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/>
                        <a:t>사이트 소개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5.1.1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About/Tech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511_about.html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사이요 주요 내용 </a:t>
                      </a:r>
                      <a:r>
                        <a:rPr lang="ko-KR" altLang="en-US" sz="1000" smtClean="0"/>
                        <a:t>소개 </a:t>
                      </a:r>
                      <a:r>
                        <a:rPr lang="en-US" altLang="ko-KR" sz="1000" smtClean="0"/>
                        <a:t>/ </a:t>
                      </a:r>
                      <a:r>
                        <a:rPr lang="ko-KR" altLang="en-US" sz="1000" smtClean="0"/>
                        <a:t>사이트 기술적 내용 소개</a:t>
                      </a:r>
                      <a:endParaRPr lang="ko-KR" altLang="en-US" sz="1000" smtClean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6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5.1.2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Privacy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en-US" altLang="ko-KR" sz="1000" baseline="0" dirty="0"/>
                        <a:t>Policy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512_privacy.html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사이트 개인 정보 보호 정책 및 취급 방침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13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smtClean="0"/>
                        <a:t>5.2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Site </a:t>
                      </a:r>
                      <a:r>
                        <a:rPr lang="en-US" altLang="ko-KR" sz="1000" dirty="0"/>
                        <a:t>Map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520_site_map.html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/>
                        <a:t>사이트 지도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14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348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5.3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aseline="0" smtClean="0"/>
                        <a:t>공지사항 목록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530_article_list.html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게시물 목록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4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93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5.4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공지사항 조회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540_article_view.html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게시물 조회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수정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삭제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5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25109328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2D28-E736-45C3-B5EB-47772FEEEB1A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420" y="335302"/>
            <a:ext cx="2151099" cy="394453"/>
          </a:xfrm>
        </p:spPr>
        <p:txBody>
          <a:bodyPr>
            <a:normAutofit/>
          </a:bodyPr>
          <a:lstStyle/>
          <a:p>
            <a:r>
              <a:rPr lang="en-US" altLang="ko-KR" smtClean="0"/>
              <a:t>1.1 </a:t>
            </a:r>
            <a:r>
              <a:rPr lang="ko-KR" altLang="en-US" smtClean="0"/>
              <a:t>메인 화면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715-291C-4B3E-88A6-3E979B490A02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44" name="Picture 2" descr="Image result for ë³ì ì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29" y="2562315"/>
            <a:ext cx="2272545" cy="231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601667" y="2557399"/>
            <a:ext cx="913473" cy="2681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75"/>
              <a:t>* </a:t>
            </a:r>
            <a:r>
              <a:rPr lang="ko-KR" altLang="en-US" sz="975" smtClean="0"/>
              <a:t>회원 가입</a:t>
            </a:r>
            <a:endParaRPr lang="en-US" sz="975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743981" y="2564980"/>
            <a:ext cx="742950" cy="2681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75"/>
              <a:t>* </a:t>
            </a:r>
            <a:r>
              <a:rPr lang="ko-KR" altLang="en-US" sz="975" smtClean="0"/>
              <a:t>로그인</a:t>
            </a:r>
            <a:endParaRPr lang="en-US" sz="975"/>
          </a:p>
        </p:txBody>
      </p:sp>
      <p:grpSp>
        <p:nvGrpSpPr>
          <p:cNvPr id="47" name="그룹 46"/>
          <p:cNvGrpSpPr/>
          <p:nvPr/>
        </p:nvGrpSpPr>
        <p:grpSpPr>
          <a:xfrm>
            <a:off x="5743984" y="2895211"/>
            <a:ext cx="1771156" cy="1983178"/>
            <a:chOff x="6524285" y="2042932"/>
            <a:chExt cx="2037349" cy="2440835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6524285" y="2042932"/>
              <a:ext cx="2037349" cy="2440835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553811" y="2110897"/>
              <a:ext cx="1883810" cy="594998"/>
              <a:chOff x="6649450" y="2093707"/>
              <a:chExt cx="1796718" cy="444478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6685546" y="2304290"/>
                <a:ext cx="1760622" cy="233895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894"/>
                  <a:t>sunabove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49450" y="2093707"/>
                <a:ext cx="582474" cy="18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1" smtClean="0"/>
                  <a:t>* </a:t>
                </a:r>
                <a:r>
                  <a:rPr lang="ko-KR" altLang="en-US" sz="731" smtClean="0"/>
                  <a:t>아이디</a:t>
                </a:r>
                <a:endParaRPr lang="en-US" sz="731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567096" y="2906960"/>
              <a:ext cx="1960460" cy="596040"/>
              <a:chOff x="6649450" y="2093707"/>
              <a:chExt cx="2662831" cy="445255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685546" y="2292413"/>
                <a:ext cx="2503939" cy="24654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975"/>
                  <a:t>******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49450" y="2093707"/>
                <a:ext cx="2662831" cy="18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1" smtClean="0"/>
                  <a:t>* </a:t>
                </a:r>
                <a:r>
                  <a:rPr lang="ko-KR" altLang="en-US" sz="731" smtClean="0"/>
                  <a:t>암호</a:t>
                </a:r>
                <a:r>
                  <a:rPr lang="en-US" sz="731" smtClean="0"/>
                  <a:t>              </a:t>
                </a:r>
                <a:r>
                  <a:rPr lang="ko-KR" altLang="en-US" sz="731" smtClean="0">
                    <a:solidFill>
                      <a:schemeClr val="accent1">
                        <a:lumMod val="75000"/>
                      </a:schemeClr>
                    </a:solidFill>
                  </a:rPr>
                  <a:t>암호를 잊어버렸습니다</a:t>
                </a:r>
                <a:r>
                  <a:rPr lang="en-US" altLang="ko-KR" sz="731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73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6591656" y="3882523"/>
              <a:ext cx="1845495" cy="3300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로그인</a:t>
              </a:r>
              <a:endParaRPr lang="en-US" sz="97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7"/>
            <a:ext cx="2063261" cy="352423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ko-KR" sz="1463"/>
              <a:t>2.1 </a:t>
            </a:r>
            <a:r>
              <a:rPr lang="ko-KR" altLang="en-US" sz="1463"/>
              <a:t>고장 데이터 목록</a:t>
            </a:r>
            <a:endParaRPr lang="en-US" sz="1463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D43C-D6F0-4242-80CF-D4143B5724AC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81363" y="2218903"/>
            <a:ext cx="1585061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ko-KR" altLang="en-US" sz="813" smtClean="0"/>
              <a:t>고장 데이터 다운로드</a:t>
            </a:r>
            <a:endParaRPr lang="en-US" sz="813"/>
          </a:p>
        </p:txBody>
      </p:sp>
      <p:sp>
        <p:nvSpPr>
          <p:cNvPr id="58" name="직사각형 57"/>
          <p:cNvSpPr/>
          <p:nvPr/>
        </p:nvSpPr>
        <p:spPr>
          <a:xfrm flipV="1">
            <a:off x="3281363" y="2502997"/>
            <a:ext cx="4217399" cy="2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62" y="2697365"/>
            <a:ext cx="3554268" cy="72574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  <p:grpSp>
        <p:nvGrpSpPr>
          <p:cNvPr id="116" name="그룹 115"/>
          <p:cNvGrpSpPr/>
          <p:nvPr/>
        </p:nvGrpSpPr>
        <p:grpSpPr>
          <a:xfrm>
            <a:off x="2762018" y="3580465"/>
            <a:ext cx="2629867" cy="2143072"/>
            <a:chOff x="3281363" y="3362705"/>
            <a:chExt cx="2629867" cy="2143072"/>
          </a:xfrm>
        </p:grpSpPr>
        <p:sp>
          <p:nvSpPr>
            <p:cNvPr id="22" name="TextBox 21"/>
            <p:cNvSpPr txBox="1"/>
            <p:nvPr/>
          </p:nvSpPr>
          <p:spPr>
            <a:xfrm>
              <a:off x="3281363" y="3362705"/>
              <a:ext cx="2629867" cy="22993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94" b="1">
                  <a:solidFill>
                    <a:prstClr val="black"/>
                  </a:solidFill>
                  <a:latin typeface="+mn-ea"/>
                </a:rPr>
                <a:t>* Instantaneous/PMU </a:t>
              </a:r>
              <a:r>
                <a:rPr lang="en-US" altLang="ko-KR" sz="894" b="1" dirty="0">
                  <a:solidFill>
                    <a:prstClr val="black"/>
                  </a:solidFill>
                  <a:latin typeface="+mn-ea"/>
                </a:rPr>
                <a:t>Data File</a:t>
              </a:r>
              <a:endParaRPr lang="ko-KR" altLang="en-US" sz="894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620217" y="5290313"/>
              <a:ext cx="1952157" cy="215464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sz="600" smtClean="0"/>
                <a:t>&lt;&lt;   </a:t>
              </a:r>
              <a:r>
                <a:rPr lang="en-US" sz="600"/>
                <a:t>&lt; </a:t>
              </a:r>
              <a:r>
                <a:rPr lang="en-US" sz="600" smtClean="0"/>
                <a:t>  1   </a:t>
              </a:r>
              <a:r>
                <a:rPr lang="en-US" sz="600"/>
                <a:t>2 </a:t>
              </a:r>
              <a:r>
                <a:rPr lang="en-US" sz="600" smtClean="0"/>
                <a:t>  </a:t>
              </a:r>
              <a:r>
                <a:rPr lang="en-US" sz="600"/>
                <a:t>3  </a:t>
              </a:r>
              <a:r>
                <a:rPr lang="en-US" sz="600" smtClean="0"/>
                <a:t> 4   5   </a:t>
              </a:r>
              <a:r>
                <a:rPr lang="en-US" sz="600"/>
                <a:t>6 </a:t>
              </a:r>
              <a:r>
                <a:rPr lang="en-US" sz="600" smtClean="0"/>
                <a:t>  </a:t>
              </a:r>
              <a:r>
                <a:rPr lang="en-US" sz="600"/>
                <a:t>7  </a:t>
              </a:r>
              <a:r>
                <a:rPr lang="en-US" sz="600" smtClean="0"/>
                <a:t> 8   9   </a:t>
              </a:r>
              <a:r>
                <a:rPr lang="en-US" sz="600"/>
                <a:t>10  </a:t>
              </a:r>
              <a:r>
                <a:rPr lang="en-US" sz="600" smtClean="0"/>
                <a:t> &gt;   &gt;&gt;</a:t>
              </a:r>
              <a:endParaRPr lang="en-US" sz="6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66531" y="3654186"/>
              <a:ext cx="1135291" cy="2213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>
                  <a:solidFill>
                    <a:schemeClr val="bg1"/>
                  </a:solidFill>
                </a:rPr>
                <a:t>* </a:t>
              </a:r>
              <a:r>
                <a:rPr lang="ko-KR" altLang="en-US" sz="700" smtClean="0">
                  <a:solidFill>
                    <a:schemeClr val="bg1"/>
                  </a:solidFill>
                </a:rPr>
                <a:t>파일명</a:t>
              </a:r>
              <a:endParaRPr lang="en-US" sz="700">
                <a:solidFill>
                  <a:schemeClr val="bg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50837" y="3637204"/>
              <a:ext cx="624663" cy="2213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/>
                <a:t>* </a:t>
              </a:r>
              <a:r>
                <a:rPr lang="ko-KR" altLang="en-US" sz="700" smtClean="0"/>
                <a:t>날짜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81363" y="3654185"/>
              <a:ext cx="236153" cy="1877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700" smtClean="0"/>
                <a:t>N</a:t>
              </a:r>
              <a:endParaRPr lang="en-US" sz="70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82312" y="3940738"/>
              <a:ext cx="2496399" cy="229814"/>
              <a:chOff x="788869" y="3685964"/>
              <a:chExt cx="2987417" cy="27091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1128992" y="3692558"/>
                <a:ext cx="1358591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335225" y="3685964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2546239" y="368596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/>
                  <a:t>1</a:t>
                </a:r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 flipV="1">
              <a:off x="3281363" y="3885425"/>
              <a:ext cx="2629867" cy="117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3281363" y="4186036"/>
              <a:ext cx="2497349" cy="226238"/>
              <a:chOff x="788869" y="3690180"/>
              <a:chExt cx="2988553" cy="26669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3336361" y="3690180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47373" y="369173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2</a:t>
                </a:r>
                <a:endParaRPr lang="en-US" sz="70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281363" y="4430065"/>
              <a:ext cx="2505873" cy="236724"/>
              <a:chOff x="788869" y="3677819"/>
              <a:chExt cx="2998753" cy="279055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346562" y="3677819"/>
                <a:ext cx="441060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2547493" y="368756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3</a:t>
                </a:r>
                <a:endParaRPr lang="en-US" sz="70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281363" y="4682813"/>
              <a:ext cx="2511719" cy="251645"/>
              <a:chOff x="788869" y="3660229"/>
              <a:chExt cx="3005750" cy="29664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353558" y="3660229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547373" y="3667875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/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281363" y="4971683"/>
              <a:ext cx="2503191" cy="246405"/>
              <a:chOff x="788869" y="3666406"/>
              <a:chExt cx="2995545" cy="29046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3343353" y="3666406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2547372" y="3672012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5</a:t>
                </a:r>
                <a:endParaRPr lang="en-US" sz="700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4028" y="3947718"/>
              <a:ext cx="97202" cy="1255371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5582399" y="3578036"/>
            <a:ext cx="2629867" cy="2143072"/>
            <a:chOff x="3281363" y="3362705"/>
            <a:chExt cx="2629867" cy="2143072"/>
          </a:xfrm>
        </p:grpSpPr>
        <p:sp>
          <p:nvSpPr>
            <p:cNvPr id="118" name="TextBox 117"/>
            <p:cNvSpPr txBox="1"/>
            <p:nvPr/>
          </p:nvSpPr>
          <p:spPr>
            <a:xfrm>
              <a:off x="3281363" y="3362705"/>
              <a:ext cx="2629867" cy="22993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94" b="1">
                  <a:solidFill>
                    <a:prstClr val="black"/>
                  </a:solidFill>
                  <a:latin typeface="+mn-ea"/>
                </a:rPr>
                <a:t>* </a:t>
              </a:r>
              <a:r>
                <a:rPr lang="en-US" altLang="ko-KR" sz="894" b="1" smtClean="0">
                  <a:solidFill>
                    <a:prstClr val="black"/>
                  </a:solidFill>
                  <a:latin typeface="+mn-ea"/>
                </a:rPr>
                <a:t>COMTRADE </a:t>
              </a:r>
              <a:r>
                <a:rPr lang="en-US" altLang="ko-KR" sz="894" b="1" dirty="0">
                  <a:solidFill>
                    <a:prstClr val="black"/>
                  </a:solidFill>
                  <a:latin typeface="+mn-ea"/>
                </a:rPr>
                <a:t>Data File</a:t>
              </a:r>
              <a:endParaRPr lang="ko-KR" altLang="en-US" sz="894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3620217" y="5290313"/>
              <a:ext cx="1952157" cy="215464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sz="600" smtClean="0"/>
                <a:t>&lt;&lt;   </a:t>
              </a:r>
              <a:r>
                <a:rPr lang="en-US" sz="600"/>
                <a:t>&lt; </a:t>
              </a:r>
              <a:r>
                <a:rPr lang="en-US" sz="600" smtClean="0"/>
                <a:t>  1   </a:t>
              </a:r>
              <a:r>
                <a:rPr lang="en-US" sz="600"/>
                <a:t>2 </a:t>
              </a:r>
              <a:r>
                <a:rPr lang="en-US" sz="600" smtClean="0"/>
                <a:t>  </a:t>
              </a:r>
              <a:r>
                <a:rPr lang="en-US" sz="600"/>
                <a:t>3  </a:t>
              </a:r>
              <a:r>
                <a:rPr lang="en-US" sz="600" smtClean="0"/>
                <a:t> 4   5   </a:t>
              </a:r>
              <a:r>
                <a:rPr lang="en-US" sz="600"/>
                <a:t>6 </a:t>
              </a:r>
              <a:r>
                <a:rPr lang="en-US" sz="600" smtClean="0"/>
                <a:t>  </a:t>
              </a:r>
              <a:r>
                <a:rPr lang="en-US" sz="600"/>
                <a:t>7  </a:t>
              </a:r>
              <a:r>
                <a:rPr lang="en-US" sz="600" smtClean="0"/>
                <a:t> 8   9   </a:t>
              </a:r>
              <a:r>
                <a:rPr lang="en-US" sz="600"/>
                <a:t>10  </a:t>
              </a:r>
              <a:r>
                <a:rPr lang="en-US" sz="600" smtClean="0"/>
                <a:t> &gt;   &gt;&gt;</a:t>
              </a:r>
              <a:endParaRPr lang="en-US" sz="600"/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3566531" y="3654186"/>
              <a:ext cx="1135291" cy="2213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>
                  <a:solidFill>
                    <a:schemeClr val="bg1"/>
                  </a:solidFill>
                </a:rPr>
                <a:t>* </a:t>
              </a:r>
              <a:r>
                <a:rPr lang="ko-KR" altLang="en-US" sz="700" smtClean="0">
                  <a:solidFill>
                    <a:schemeClr val="bg1"/>
                  </a:solidFill>
                </a:rPr>
                <a:t>파일명</a:t>
              </a:r>
              <a:endParaRPr 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750837" y="3637204"/>
              <a:ext cx="624663" cy="2213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/>
                <a:t>* </a:t>
              </a:r>
              <a:r>
                <a:rPr lang="ko-KR" altLang="en-US" sz="700" smtClean="0"/>
                <a:t>날짜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281363" y="3654185"/>
              <a:ext cx="236153" cy="1877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altLang="ko-KR" sz="700" smtClean="0"/>
                <a:t>No</a:t>
              </a:r>
              <a:endParaRPr lang="en-US" sz="70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82312" y="3940738"/>
              <a:ext cx="2496399" cy="229814"/>
              <a:chOff x="788869" y="3685964"/>
              <a:chExt cx="2987417" cy="270910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1128992" y="3692558"/>
                <a:ext cx="1358591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3335225" y="3685964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2546239" y="368596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/>
                  <a:t>1</a:t>
                </a:r>
              </a:p>
            </p:txBody>
          </p:sp>
        </p:grpSp>
        <p:cxnSp>
          <p:nvCxnSpPr>
            <p:cNvPr id="124" name="직선 연결선 123"/>
            <p:cNvCxnSpPr/>
            <p:nvPr/>
          </p:nvCxnSpPr>
          <p:spPr>
            <a:xfrm flipV="1">
              <a:off x="3281363" y="3885425"/>
              <a:ext cx="2629867" cy="117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3281363" y="4186036"/>
              <a:ext cx="2497349" cy="226238"/>
              <a:chOff x="788869" y="3690180"/>
              <a:chExt cx="2988553" cy="266694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3336361" y="3690180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2547373" y="369173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2</a:t>
                </a:r>
                <a:endParaRPr lang="en-US" sz="70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3281363" y="4430065"/>
              <a:ext cx="2505873" cy="236724"/>
              <a:chOff x="788869" y="3677819"/>
              <a:chExt cx="2998753" cy="279055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3346562" y="3677819"/>
                <a:ext cx="441060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2547493" y="3687564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3</a:t>
                </a:r>
                <a:endParaRPr lang="en-US" sz="70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3281363" y="4682813"/>
              <a:ext cx="2511719" cy="251645"/>
              <a:chOff x="788869" y="3660229"/>
              <a:chExt cx="3005750" cy="296645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3353558" y="3660229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2547373" y="3667875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/>
                  <a:t>4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3281363" y="4971683"/>
              <a:ext cx="2503191" cy="246405"/>
              <a:chOff x="788869" y="3666406"/>
              <a:chExt cx="2995545" cy="290468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1128994" y="3692558"/>
                <a:ext cx="1369926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고장 데이터 파일명</a:t>
                </a:r>
                <a:r>
                  <a:rPr lang="en-US" altLang="ko-KR" sz="700" smtClean="0"/>
                  <a:t>.txt</a:t>
                </a:r>
                <a:endParaRPr lang="en-US" sz="700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3343353" y="3666406"/>
                <a:ext cx="441061" cy="25565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 smtClean="0"/>
                  <a:t>* </a:t>
                </a:r>
                <a:r>
                  <a:rPr lang="ko-KR" altLang="en-US" sz="400" smtClean="0"/>
                  <a:t>다운로드</a:t>
                </a:r>
                <a:endParaRPr lang="en-US" sz="400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2547372" y="3672012"/>
                <a:ext cx="747528" cy="25565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sz="400">
                    <a:solidFill>
                      <a:schemeClr val="tx1"/>
                    </a:solidFill>
                  </a:rPr>
                  <a:t>2018. 07. </a:t>
                </a:r>
                <a:r>
                  <a:rPr lang="en-US" sz="400" smtClean="0">
                    <a:solidFill>
                      <a:schemeClr val="tx1"/>
                    </a:solidFill>
                  </a:rPr>
                  <a:t>27 14:30:25</a:t>
                </a:r>
                <a:endParaRPr lang="en-US" sz="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788869" y="3695957"/>
                <a:ext cx="282602" cy="26091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smtClean="0"/>
                  <a:t>5</a:t>
                </a:r>
                <a:endParaRPr lang="en-US" sz="700"/>
              </a:p>
            </p:txBody>
          </p:sp>
        </p:grp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4028" y="3947718"/>
              <a:ext cx="97202" cy="1255371"/>
            </a:xfrm>
            <a:prstGeom prst="rect">
              <a:avLst/>
            </a:prstGeom>
          </p:spPr>
        </p:pic>
      </p:grpSp>
      <p:sp>
        <p:nvSpPr>
          <p:cNvPr id="80" name="모서리가 둥근 직사각형 79"/>
          <p:cNvSpPr/>
          <p:nvPr/>
        </p:nvSpPr>
        <p:spPr>
          <a:xfrm>
            <a:off x="7787100" y="3277091"/>
            <a:ext cx="425166" cy="19906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69" smtClean="0"/>
              <a:t>* </a:t>
            </a:r>
            <a:r>
              <a:rPr lang="ko-KR" altLang="en-US" sz="569" smtClean="0"/>
              <a:t>검색</a:t>
            </a:r>
            <a:endParaRPr lang="en-US" sz="569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51871" y="3281416"/>
            <a:ext cx="658146" cy="18728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2018-07     |</a:t>
            </a:r>
            <a:r>
              <a:rPr lang="ko-KR" altLang="en-US" sz="700" smtClean="0">
                <a:sym typeface="Symbol" panose="05050102010706020507" pitchFamily="18" charset="2"/>
              </a:rPr>
              <a:t> </a:t>
            </a:r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63"/>
              <a:t>3.1 </a:t>
            </a:r>
            <a:r>
              <a:rPr lang="ko-KR" altLang="en-US" sz="1463"/>
              <a:t>사용자 등록 화면</a:t>
            </a:r>
            <a:endParaRPr lang="en-US" sz="1463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03C5-56C6-4F79-ADD6-BCD6409D9583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1392" y="2473910"/>
            <a:ext cx="2629739" cy="2648851"/>
            <a:chOff x="5056244" y="2063963"/>
            <a:chExt cx="1942847" cy="32601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056244" y="2063963"/>
              <a:ext cx="1942847" cy="3260124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096350" y="2114737"/>
              <a:ext cx="1814766" cy="576263"/>
              <a:chOff x="6649450" y="2093707"/>
              <a:chExt cx="1814766" cy="57626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6685546" y="2339928"/>
                <a:ext cx="1778670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sunabove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49450" y="2093707"/>
                <a:ext cx="423031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아이디</a:t>
                </a:r>
                <a:endParaRPr lang="en-US" sz="813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114398" y="2720441"/>
              <a:ext cx="1796718" cy="576263"/>
              <a:chOff x="6649450" y="2093707"/>
              <a:chExt cx="1796718" cy="57626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>
                    <a:solidFill>
                      <a:schemeClr val="bg1">
                        <a:lumMod val="75000"/>
                      </a:schemeClr>
                    </a:solidFill>
                  </a:rPr>
                  <a:t>you@email.com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49450" y="2093707"/>
                <a:ext cx="423031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이메일</a:t>
                </a:r>
                <a:endParaRPr lang="en-US" sz="813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114398" y="3322778"/>
              <a:ext cx="1796718" cy="576263"/>
              <a:chOff x="6649450" y="2093707"/>
              <a:chExt cx="1796718" cy="57626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49450" y="2093707"/>
                <a:ext cx="346052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</a:t>
                </a:r>
                <a:endParaRPr lang="en-US" sz="813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150494" y="3950812"/>
              <a:ext cx="1760622" cy="23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50">
                  <a:solidFill>
                    <a:srgbClr val="6A737D"/>
                  </a:solidFill>
                  <a:latin typeface="-apple-system"/>
                </a:rPr>
                <a:t>Use at least one letter, one numeral, and six characters</a:t>
              </a:r>
              <a:endParaRPr lang="en-US" sz="65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50494" y="4402155"/>
              <a:ext cx="1760622" cy="3300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회원 가입</a:t>
              </a:r>
              <a:endParaRPr lang="en-US" sz="975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32446" y="4833125"/>
              <a:ext cx="1760622" cy="359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50">
                  <a:solidFill>
                    <a:srgbClr val="6A737D"/>
                  </a:solidFill>
                  <a:latin typeface="-apple-system"/>
                </a:rPr>
                <a:t>By clicking “Sign up for PSDR”, you agree to our </a:t>
              </a:r>
              <a:r>
                <a:rPr lang="en-US" sz="650">
                  <a:solidFill>
                    <a:srgbClr val="0366D6"/>
                  </a:solidFill>
                  <a:latin typeface="-apple-system"/>
                  <a:hlinkClick r:id="rId2"/>
                </a:rPr>
                <a:t>privacy </a:t>
              </a:r>
              <a:r>
                <a:rPr lang="en-US" sz="650">
                  <a:solidFill>
                    <a:srgbClr val="0366D6"/>
                  </a:solidFill>
                  <a:latin typeface="-apple-system"/>
                </a:rPr>
                <a:t>policy</a:t>
              </a:r>
              <a:r>
                <a:rPr lang="en-US" sz="650">
                  <a:solidFill>
                    <a:srgbClr val="6A737D"/>
                  </a:solidFill>
                  <a:latin typeface="-apple-system"/>
                </a:rPr>
                <a:t>.</a:t>
              </a:r>
              <a:endParaRPr lang="en-US" sz="650"/>
            </a:p>
          </p:txBody>
        </p:sp>
      </p:grpSp>
    </p:spTree>
    <p:extLst>
      <p:ext uri="{BB962C8B-B14F-4D97-AF65-F5344CB8AC3E}">
        <p14:creationId xmlns:p14="http://schemas.microsoft.com/office/powerpoint/2010/main" val="762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3.1.2 </a:t>
            </a:r>
            <a:r>
              <a:rPr lang="ko-KR" altLang="en-US" smtClean="0"/>
              <a:t>사용자 정보 변경 화면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B14-F000-4D9B-94F6-BF76EDB18BC1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67987" y="2588665"/>
            <a:ext cx="2604432" cy="2933094"/>
            <a:chOff x="4486734" y="1884460"/>
            <a:chExt cx="3205455" cy="360996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486734" y="1884460"/>
              <a:ext cx="3205455" cy="3609962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585593" y="1957048"/>
              <a:ext cx="3002650" cy="576263"/>
              <a:chOff x="6668470" y="2093707"/>
              <a:chExt cx="1795745" cy="57626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6703594" y="2339928"/>
                <a:ext cx="1760621" cy="330042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975"/>
                  <a:t>sunabove</a:t>
                </a:r>
                <a:endParaRPr lang="en-US" sz="975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8470" y="2093707"/>
                <a:ext cx="421466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아이디</a:t>
                </a:r>
                <a:endParaRPr lang="en-US" sz="813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583971" y="2562752"/>
              <a:ext cx="3004277" cy="576263"/>
              <a:chOff x="6649450" y="2093707"/>
              <a:chExt cx="1796718" cy="57626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>
                    <a:solidFill>
                      <a:schemeClr val="bg1">
                        <a:lumMod val="75000"/>
                      </a:schemeClr>
                    </a:solidFill>
                  </a:rPr>
                  <a:t>you@email.com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49450" y="2093707"/>
                <a:ext cx="421466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이메일</a:t>
                </a:r>
                <a:endParaRPr lang="en-US" sz="813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583971" y="3165089"/>
              <a:ext cx="3004277" cy="576263"/>
              <a:chOff x="6649450" y="2093707"/>
              <a:chExt cx="1796718" cy="57626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49450" y="2093707"/>
                <a:ext cx="344772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</a:t>
                </a:r>
                <a:endParaRPr lang="en-US" sz="813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277512" y="3226643"/>
              <a:ext cx="2310735" cy="206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8">
                  <a:solidFill>
                    <a:srgbClr val="6A737D"/>
                  </a:solidFill>
                  <a:latin typeface="-apple-system"/>
                </a:rPr>
                <a:t>Use at least one letter, one numeral, and six characters</a:t>
              </a:r>
              <a:endParaRPr lang="en-US" sz="488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644327" y="5012450"/>
              <a:ext cx="2943921" cy="3300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사용 중지</a:t>
              </a:r>
              <a:endParaRPr lang="en-US" sz="975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587322" y="3821240"/>
              <a:ext cx="3004277" cy="576263"/>
              <a:chOff x="6649450" y="2093707"/>
              <a:chExt cx="1796718" cy="576263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49450" y="2093707"/>
                <a:ext cx="515859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 확인</a:t>
                </a:r>
                <a:endParaRPr lang="en-US" sz="813"/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4644327" y="4498424"/>
              <a:ext cx="2943921" cy="3300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저장</a:t>
              </a:r>
              <a:endParaRPr lang="en-US" sz="97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5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3.1.1 </a:t>
            </a:r>
            <a:r>
              <a:rPr lang="ko-KR" altLang="en-US" smtClean="0"/>
              <a:t>로그인 화면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8B12-4D38-43D5-AF42-90F7D707DA5E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06829" y="2209825"/>
            <a:ext cx="2588809" cy="1544051"/>
            <a:chOff x="4724397" y="2429127"/>
            <a:chExt cx="2767266" cy="190037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724397" y="2429127"/>
              <a:ext cx="2767266" cy="1900370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764501" y="2479901"/>
              <a:ext cx="2558719" cy="576263"/>
              <a:chOff x="6649450" y="2093707"/>
              <a:chExt cx="1796718" cy="576263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sunabove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49450" y="2093707"/>
                <a:ext cx="429788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아이디</a:t>
                </a:r>
                <a:endParaRPr lang="en-US" sz="813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782550" y="3134493"/>
              <a:ext cx="2625433" cy="576263"/>
              <a:chOff x="6649450" y="2093707"/>
              <a:chExt cx="2625433" cy="576263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6685545" y="2339928"/>
                <a:ext cx="2484839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49450" y="2093707"/>
                <a:ext cx="2625433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</a:t>
                </a:r>
                <a:r>
                  <a:rPr lang="en-US" sz="813" smtClean="0"/>
                  <a:t>                               </a:t>
                </a:r>
                <a:r>
                  <a:rPr lang="ko-KR" altLang="en-US" sz="813" smtClean="0">
                    <a:solidFill>
                      <a:schemeClr val="accent1">
                        <a:lumMod val="75000"/>
                      </a:schemeClr>
                    </a:solidFill>
                  </a:rPr>
                  <a:t>암호를 잊어버리셨습니까</a:t>
                </a:r>
                <a:r>
                  <a:rPr lang="en-US" altLang="ko-KR" sz="813" smtClean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  <a:endParaRPr lang="en-US" sz="813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4818068" y="3903420"/>
              <a:ext cx="2505152" cy="3300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로그인</a:t>
              </a:r>
              <a:endParaRPr lang="en-US" sz="975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4106829" y="3953930"/>
            <a:ext cx="2588809" cy="294369"/>
          </a:xfrm>
          <a:prstGeom prst="roundRect">
            <a:avLst>
              <a:gd name="adj" fmla="val 537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75"/>
              <a:t>New to PSDR NU-NX</a:t>
            </a:r>
            <a:r>
              <a:rPr lang="en-US" sz="975" smtClean="0"/>
              <a:t>?            </a:t>
            </a:r>
            <a:r>
              <a:rPr lang="en-US" altLang="ko-KR" sz="975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ko-KR" altLang="en-US" sz="975" smtClean="0">
                <a:solidFill>
                  <a:schemeClr val="accent1">
                    <a:lumMod val="75000"/>
                  </a:schemeClr>
                </a:solidFill>
              </a:rPr>
              <a:t>회원가입</a:t>
            </a:r>
            <a:endParaRPr lang="en-US" sz="975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5338"/>
              </p:ext>
            </p:extLst>
          </p:nvPr>
        </p:nvGraphicFramePr>
        <p:xfrm>
          <a:off x="681038" y="1103586"/>
          <a:ext cx="8543926" cy="499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1.00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2018-07-14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최초 작성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1.01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2018-07-14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리눅스 버전 정의 </a:t>
                      </a:r>
                      <a:r>
                        <a:rPr lang="en-US" altLang="ko-KR" sz="1000"/>
                        <a:t>(Xubuntu 12.04)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데이터 파일 최대 크기 정의 </a:t>
                      </a:r>
                      <a:r>
                        <a:rPr lang="en-US" altLang="ko-KR" sz="1000"/>
                        <a:t>(10MB)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1.02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2018-07-28</a:t>
                      </a:r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화면 정의서 작성</a:t>
                      </a:r>
                      <a:endParaRPr lang="en-US" altLang="ko-KR" sz="100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참고 자료 추가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 ~   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1.03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2018-07-28</a:t>
                      </a:r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화면 파일명 추가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14  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1.04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2018-08-04</a:t>
                      </a:r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리눅스 버전 변경 </a:t>
                      </a:r>
                      <a:r>
                        <a:rPr lang="en-US" altLang="ko-KR" sz="1000" smtClean="0"/>
                        <a:t>(Xubuntu</a:t>
                      </a:r>
                      <a:r>
                        <a:rPr lang="en-US" altLang="ko-KR" sz="1000" baseline="0" smtClean="0"/>
                        <a:t> 18.04)</a:t>
                      </a:r>
                      <a:endParaRPr lang="en-US" altLang="ko-KR" sz="100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화면 파일명에 번호 추가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14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시스템 구조도 추가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32</a:t>
                      </a:r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/>
                        <a:t>홈페이지 스타일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테마 선택</a:t>
                      </a:r>
                      <a:endParaRPr lang="en-US" altLang="ko-KR" sz="100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12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4915439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522916764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88808356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500780503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02889191"/>
                  </a:ext>
                </a:extLst>
              </a:tr>
              <a:tr h="2582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07600766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045A-81A7-4437-886D-8EB1D260611B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6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463"/>
              <a:t>3.1.3 </a:t>
            </a:r>
            <a:r>
              <a:rPr lang="ko-KR" altLang="en-US" sz="1463"/>
              <a:t>아이디</a:t>
            </a:r>
            <a:r>
              <a:rPr lang="en-US" altLang="ko-KR" sz="1463"/>
              <a:t>/</a:t>
            </a:r>
            <a:r>
              <a:rPr lang="ko-KR" altLang="en-US" sz="1463"/>
              <a:t>패스워드 찾기</a:t>
            </a:r>
            <a:endParaRPr lang="en-US" sz="1463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FDF1-A15A-440A-B3CE-29AC962DE4D8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04335" y="2227279"/>
            <a:ext cx="2604432" cy="2837847"/>
            <a:chOff x="3645472" y="2269308"/>
            <a:chExt cx="2604432" cy="28378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645472" y="2269308"/>
              <a:ext cx="2604432" cy="2837847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699957" y="2310561"/>
              <a:ext cx="2465494" cy="468214"/>
              <a:chOff x="6649450" y="2093707"/>
              <a:chExt cx="1814765" cy="57626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6703594" y="2339928"/>
                <a:ext cx="1760621" cy="330042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975"/>
                  <a:t>sunabove</a:t>
                </a:r>
                <a:endParaRPr lang="en-US" sz="975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49450" y="2093707"/>
                <a:ext cx="421466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아이디</a:t>
                </a:r>
                <a:endParaRPr lang="en-US" sz="813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724477" y="2802696"/>
              <a:ext cx="2440975" cy="468214"/>
              <a:chOff x="6649450" y="2093707"/>
              <a:chExt cx="1796718" cy="57626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>
                    <a:solidFill>
                      <a:schemeClr val="bg1">
                        <a:lumMod val="75000"/>
                      </a:schemeClr>
                    </a:solidFill>
                  </a:rPr>
                  <a:t>you@email.com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49450" y="2093707"/>
                <a:ext cx="421466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이메일</a:t>
                </a:r>
                <a:endParaRPr lang="en-US" sz="813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724477" y="3292094"/>
              <a:ext cx="2440975" cy="468214"/>
              <a:chOff x="6649450" y="2093707"/>
              <a:chExt cx="1796718" cy="57626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49450" y="2093707"/>
                <a:ext cx="344772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</a:t>
                </a:r>
                <a:endParaRPr lang="en-US" sz="813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3773516" y="3802372"/>
              <a:ext cx="2391936" cy="1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50">
                  <a:solidFill>
                    <a:srgbClr val="6A737D"/>
                  </a:solidFill>
                  <a:latin typeface="-apple-system"/>
                </a:rPr>
                <a:t>Use at least one letter, one numeral, and six characters</a:t>
              </a:r>
              <a:endParaRPr lang="en-US" sz="65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773516" y="4762146"/>
              <a:ext cx="2391936" cy="26815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smtClean="0"/>
                <a:t>* </a:t>
              </a:r>
              <a:r>
                <a:rPr lang="ko-KR" altLang="en-US" sz="975" smtClean="0"/>
                <a:t>저장</a:t>
              </a:r>
              <a:endParaRPr lang="en-US" sz="975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727200" y="3995903"/>
              <a:ext cx="2440975" cy="468214"/>
              <a:chOff x="6649450" y="2093707"/>
              <a:chExt cx="1796718" cy="576263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6685546" y="2339928"/>
                <a:ext cx="1760622" cy="33004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75"/>
                  <a:t>*******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49450" y="2093707"/>
                <a:ext cx="515859" cy="26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13" smtClean="0"/>
                  <a:t>* </a:t>
                </a:r>
                <a:r>
                  <a:rPr lang="ko-KR" altLang="en-US" sz="813" smtClean="0"/>
                  <a:t>암호 확인</a:t>
                </a:r>
                <a:endParaRPr lang="en-US" sz="8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422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smtClean="0"/>
              <a:t>4.1 </a:t>
            </a:r>
            <a:r>
              <a:rPr lang="ko-KR" altLang="en-US" sz="1300"/>
              <a:t>사용자 권한 관리</a:t>
            </a:r>
            <a:endParaRPr lang="en-US" sz="13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81363" y="2334782"/>
            <a:ext cx="1534601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ko-KR" altLang="en-US" sz="813"/>
              <a:t>사용자 권한 관리</a:t>
            </a:r>
            <a:endParaRPr lang="en-US" sz="813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1242" y="2730928"/>
            <a:ext cx="1034798" cy="18522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88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11353" y="2724453"/>
            <a:ext cx="425166" cy="19906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69" smtClean="0"/>
              <a:t>* </a:t>
            </a:r>
            <a:r>
              <a:rPr lang="ko-KR" altLang="en-US" sz="569" smtClean="0"/>
              <a:t>검색</a:t>
            </a:r>
            <a:endParaRPr lang="en-US" sz="569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281363" y="2612368"/>
            <a:ext cx="4255157" cy="214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281363" y="3207546"/>
            <a:ext cx="4255157" cy="190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281363" y="2964694"/>
            <a:ext cx="4255156" cy="212011"/>
            <a:chOff x="3281363" y="3180182"/>
            <a:chExt cx="4166551" cy="21201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687839" y="3187881"/>
              <a:ext cx="1045076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600">
                  <a:solidFill>
                    <a:schemeClr val="bg1"/>
                  </a:solidFill>
                </a:rPr>
                <a:t>* </a:t>
              </a:r>
              <a:r>
                <a:rPr lang="ko-KR" altLang="en-US" sz="600">
                  <a:solidFill>
                    <a:schemeClr val="bg1"/>
                  </a:solidFill>
                </a:rPr>
                <a:t>아이디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784008" y="3187879"/>
              <a:ext cx="1493637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600"/>
                <a:t>* </a:t>
              </a:r>
              <a:r>
                <a:rPr lang="ko-KR" altLang="en-US" sz="600"/>
                <a:t>이메일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328738" y="3186574"/>
              <a:ext cx="65177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/>
                <a:t>* </a:t>
              </a:r>
              <a:r>
                <a:rPr lang="ko-KR" altLang="en-US" sz="600" smtClean="0"/>
                <a:t> 권한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031601" y="3187879"/>
              <a:ext cx="416313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/>
                <a:t>* </a:t>
              </a:r>
              <a:r>
                <a:rPr lang="ko-KR" altLang="en-US" sz="600" smtClean="0"/>
                <a:t>상태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281363" y="3180182"/>
              <a:ext cx="370414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600">
                  <a:solidFill>
                    <a:schemeClr val="bg1"/>
                  </a:solidFill>
                </a:rPr>
                <a:t>* </a:t>
              </a:r>
              <a:r>
                <a:rPr lang="en-US" sz="600" smtClean="0">
                  <a:solidFill>
                    <a:schemeClr val="bg1"/>
                  </a:solidFill>
                </a:rPr>
                <a:t>No</a:t>
              </a:r>
              <a:endParaRPr lang="en-US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292119" y="3290111"/>
            <a:ext cx="4244399" cy="212938"/>
            <a:chOff x="3292120" y="3505599"/>
            <a:chExt cx="4160676" cy="21293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723903" y="3506424"/>
              <a:ext cx="1010850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785905" y="3506423"/>
              <a:ext cx="1495311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32367" y="3514225"/>
              <a:ext cx="6525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관리자  </a:t>
              </a:r>
              <a:r>
                <a:rPr lang="ko-KR" altLang="en-US" sz="60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036018" y="3506422"/>
              <a:ext cx="416778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삭제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87238" y="3564834"/>
            <a:ext cx="4249280" cy="212938"/>
            <a:chOff x="3292120" y="3505599"/>
            <a:chExt cx="4160676" cy="21293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23903" y="3506424"/>
              <a:ext cx="1013972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788969" y="3506423"/>
              <a:ext cx="1493592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333654" y="3514225"/>
              <a:ext cx="651751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일반</a:t>
              </a:r>
              <a:r>
                <a:rPr lang="en-US" altLang="ko-KR" sz="600" smtClean="0"/>
                <a:t>  </a:t>
              </a:r>
              <a:r>
                <a:rPr lang="ko-KR" altLang="en-US" sz="600" smtClean="0"/>
                <a:t> </a:t>
              </a:r>
              <a:r>
                <a:rPr lang="ko-KR" altLang="en-US" sz="60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036496" y="3506422"/>
              <a:ext cx="416300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복원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92120" y="3839556"/>
            <a:ext cx="4244398" cy="212938"/>
            <a:chOff x="3292120" y="3505599"/>
            <a:chExt cx="4160676" cy="212938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723903" y="3506424"/>
              <a:ext cx="1010848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785906" y="3506423"/>
              <a:ext cx="1495309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332367" y="3514225"/>
              <a:ext cx="6525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관리자  </a:t>
              </a:r>
              <a:r>
                <a:rPr lang="ko-KR" altLang="en-US" sz="600" smtClean="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036018" y="3506422"/>
              <a:ext cx="416778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삭제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281362" y="4113114"/>
            <a:ext cx="4255155" cy="212938"/>
            <a:chOff x="3292120" y="3505599"/>
            <a:chExt cx="4160676" cy="21293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723904" y="3506424"/>
              <a:ext cx="1017718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792649" y="3506423"/>
              <a:ext cx="1491529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335200" y="3514225"/>
              <a:ext cx="650851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일반</a:t>
              </a:r>
              <a:r>
                <a:rPr lang="en-US" altLang="ko-KR" sz="600" smtClean="0"/>
                <a:t>  </a:t>
              </a:r>
              <a:r>
                <a:rPr lang="ko-KR" altLang="en-US" sz="600" smtClean="0"/>
                <a:t> </a:t>
              </a:r>
              <a:r>
                <a:rPr lang="ko-KR" altLang="en-US" sz="60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037072" y="3506422"/>
              <a:ext cx="415724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복원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92119" y="4387495"/>
            <a:ext cx="4244397" cy="212938"/>
            <a:chOff x="3292120" y="3505599"/>
            <a:chExt cx="4160676" cy="21293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23904" y="3506424"/>
              <a:ext cx="1010848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785907" y="3506423"/>
              <a:ext cx="1495309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332368" y="3514225"/>
              <a:ext cx="6525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관리자  </a:t>
              </a:r>
              <a:r>
                <a:rPr lang="ko-KR" altLang="en-US" sz="600" smtClean="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036019" y="3506422"/>
              <a:ext cx="416777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삭제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281362" y="4675283"/>
            <a:ext cx="4255153" cy="212938"/>
            <a:chOff x="3292120" y="3505599"/>
            <a:chExt cx="4160676" cy="2129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723904" y="3506424"/>
              <a:ext cx="1017719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792649" y="3506423"/>
              <a:ext cx="1491530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335201" y="3514225"/>
              <a:ext cx="650851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일반</a:t>
              </a:r>
              <a:r>
                <a:rPr lang="en-US" altLang="ko-KR" sz="600" smtClean="0"/>
                <a:t>  </a:t>
              </a:r>
              <a:r>
                <a:rPr lang="ko-KR" altLang="en-US" sz="600" smtClean="0"/>
                <a:t> </a:t>
              </a:r>
              <a:r>
                <a:rPr lang="ko-KR" altLang="en-US" sz="60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7037074" y="3506422"/>
              <a:ext cx="415722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복원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281364" y="4963894"/>
            <a:ext cx="4255153" cy="212938"/>
            <a:chOff x="3292120" y="3505599"/>
            <a:chExt cx="4160676" cy="212938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723904" y="3506424"/>
              <a:ext cx="1017717" cy="204312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sunabove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792647" y="3506423"/>
              <a:ext cx="1491530" cy="20431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/>
                <a:t>abc@dir.com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335199" y="3514225"/>
              <a:ext cx="650851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600" smtClean="0"/>
                <a:t>관리자  </a:t>
              </a:r>
              <a:r>
                <a:rPr lang="ko-KR" altLang="en-US" sz="600" smtClean="0">
                  <a:sym typeface="Symbol" panose="05050102010706020507" pitchFamily="18" charset="2"/>
                </a:rPr>
                <a:t>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7037072" y="3506422"/>
              <a:ext cx="415724" cy="2043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mtClean="0"/>
                <a:t>삭제</a:t>
              </a:r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3292120" y="3505599"/>
              <a:ext cx="359657" cy="20431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smtClean="0"/>
                <a:t>1</a:t>
              </a:r>
              <a:endParaRPr lang="en-US" sz="600"/>
            </a:p>
          </p:txBody>
        </p:sp>
      </p:grpSp>
      <p:sp>
        <p:nvSpPr>
          <p:cNvPr id="97" name="모서리가 둥근 직사각형 96"/>
          <p:cNvSpPr/>
          <p:nvPr/>
        </p:nvSpPr>
        <p:spPr>
          <a:xfrm>
            <a:off x="3758709" y="5300553"/>
            <a:ext cx="3300464" cy="240563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13"/>
              <a:t>&lt;&lt; </a:t>
            </a:r>
            <a:r>
              <a:rPr lang="en-US" sz="813" smtClean="0"/>
              <a:t> &lt;    1   2   </a:t>
            </a:r>
            <a:r>
              <a:rPr lang="en-US" sz="813"/>
              <a:t>3 </a:t>
            </a:r>
            <a:r>
              <a:rPr lang="en-US" sz="813" smtClean="0"/>
              <a:t>  </a:t>
            </a:r>
            <a:r>
              <a:rPr lang="en-US" sz="813"/>
              <a:t>4  </a:t>
            </a:r>
            <a:r>
              <a:rPr lang="en-US" sz="813" smtClean="0"/>
              <a:t> 5   6   7   8   9   </a:t>
            </a:r>
            <a:r>
              <a:rPr lang="en-US" sz="813"/>
              <a:t>10  </a:t>
            </a:r>
            <a:r>
              <a:rPr lang="en-US" sz="813" smtClean="0"/>
              <a:t>  &gt;  &gt;&gt;</a:t>
            </a:r>
            <a:endParaRPr lang="en-US" sz="813"/>
          </a:p>
        </p:txBody>
      </p:sp>
    </p:spTree>
    <p:extLst>
      <p:ext uri="{BB962C8B-B14F-4D97-AF65-F5344CB8AC3E}">
        <p14:creationId xmlns:p14="http://schemas.microsoft.com/office/powerpoint/2010/main" val="8313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smtClean="0"/>
              <a:t>4.2 </a:t>
            </a:r>
            <a:r>
              <a:rPr lang="ko-KR" altLang="en-US" sz="1300" smtClean="0"/>
              <a:t>시스템 모니터링</a:t>
            </a:r>
            <a:r>
              <a:rPr lang="en-US" altLang="ko-KR" sz="1300" smtClean="0"/>
              <a:t/>
            </a:r>
            <a:br>
              <a:rPr lang="en-US" altLang="ko-KR" sz="1300" smtClean="0"/>
            </a:br>
            <a:endParaRPr lang="en-US" sz="13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81363" y="2334782"/>
            <a:ext cx="1534601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ko-KR" altLang="en-US" sz="813" smtClean="0"/>
              <a:t>시스템 모니터링</a:t>
            </a:r>
            <a:endParaRPr lang="en-US" sz="813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281363" y="2612368"/>
            <a:ext cx="4255157" cy="214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6634" y="1003229"/>
            <a:ext cx="15172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smtClean="0"/>
              <a:t>일별</a:t>
            </a:r>
            <a:r>
              <a:rPr lang="en-US" altLang="ko-KR" sz="1050" smtClean="0"/>
              <a:t>/</a:t>
            </a:r>
            <a:r>
              <a:rPr lang="ko-KR" altLang="en-US" sz="1050" smtClean="0"/>
              <a:t>시간당</a:t>
            </a:r>
            <a:endParaRPr lang="en-US" altLang="ko-KR" sz="105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smtClean="0"/>
              <a:t>로그인 접속자수</a:t>
            </a:r>
            <a:endParaRPr lang="en-US" altLang="ko-KR" sz="105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smtClean="0"/>
              <a:t>로그인 </a:t>
            </a:r>
            <a:r>
              <a:rPr lang="ko-KR" altLang="en-US" sz="1050"/>
              <a:t>통계</a:t>
            </a:r>
            <a:endParaRPr lang="ko-KR" altLang="en-US" sz="105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81361" y="2813969"/>
            <a:ext cx="4255158" cy="2865716"/>
            <a:chOff x="3281361" y="2813969"/>
            <a:chExt cx="4255158" cy="28657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110857" y="2813969"/>
              <a:ext cx="425662" cy="19906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69" smtClean="0"/>
                <a:t>* </a:t>
              </a:r>
              <a:r>
                <a:rPr lang="ko-KR" altLang="en-US" sz="569" smtClean="0"/>
                <a:t>검색</a:t>
              </a:r>
              <a:endParaRPr lang="en-US" sz="569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3281362" y="3063431"/>
              <a:ext cx="4255157" cy="1907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6394655" y="2819857"/>
              <a:ext cx="658146" cy="18728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2018-07.28  |</a:t>
              </a:r>
              <a:r>
                <a:rPr lang="ko-KR" altLang="en-US" sz="700" smtClean="0">
                  <a:sym typeface="Symbol" panose="05050102010706020507" pitchFamily="18" charset="2"/>
                </a:rPr>
                <a:t>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960301" y="3188864"/>
              <a:ext cx="6716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600" smtClean="0">
                  <a:solidFill>
                    <a:schemeClr val="bg1"/>
                  </a:solidFill>
                </a:rPr>
                <a:t>접속자수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281362" y="3196504"/>
              <a:ext cx="6716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600" smtClean="0">
                  <a:solidFill>
                    <a:schemeClr val="bg1"/>
                  </a:solidFill>
                </a:rPr>
                <a:t>시간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653230" y="3181506"/>
              <a:ext cx="701624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다운로드 횟수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140126" y="3178965"/>
              <a:ext cx="6716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600" smtClean="0">
                  <a:solidFill>
                    <a:schemeClr val="bg1"/>
                  </a:solidFill>
                </a:rPr>
                <a:t>접속자수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442994" y="3189867"/>
              <a:ext cx="671600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600" smtClean="0">
                  <a:solidFill>
                    <a:schemeClr val="bg1"/>
                  </a:solidFill>
                </a:rPr>
                <a:t>시간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822200" y="3184854"/>
              <a:ext cx="701624" cy="20431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다운로드 횟수</a:t>
              </a:r>
              <a:endParaRPr lang="en-US" sz="600">
                <a:solidFill>
                  <a:schemeClr val="bg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305151" y="3445427"/>
              <a:ext cx="4205885" cy="187285"/>
              <a:chOff x="3330634" y="3471003"/>
              <a:chExt cx="4205885" cy="187285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00:00 ~ 01: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01:00 ~ 02: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305151" y="3683648"/>
              <a:ext cx="4205885" cy="187285"/>
              <a:chOff x="3330634" y="3471003"/>
              <a:chExt cx="4205885" cy="187285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02:00 ~ 03: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03:00 ~ 04: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305151" y="3921869"/>
              <a:ext cx="4205885" cy="187285"/>
              <a:chOff x="3330634" y="3471003"/>
              <a:chExt cx="4205885" cy="187285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04:00 ~ 05: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05:00 ~ 07: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05151" y="4160090"/>
              <a:ext cx="4205885" cy="187285"/>
              <a:chOff x="3330634" y="3471003"/>
              <a:chExt cx="4205885" cy="187285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06:00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13:00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3305151" y="4398311"/>
              <a:ext cx="4205885" cy="187285"/>
              <a:chOff x="3330634" y="3471003"/>
              <a:chExt cx="4205885" cy="187285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08:00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13:00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3305151" y="4636534"/>
              <a:ext cx="4205885" cy="187285"/>
              <a:chOff x="3330634" y="3471003"/>
              <a:chExt cx="4205885" cy="187285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10:00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13:00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3305997" y="4880790"/>
              <a:ext cx="4205885" cy="187285"/>
              <a:chOff x="3330634" y="3471003"/>
              <a:chExt cx="4205885" cy="187285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12:00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13:00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314354" y="5133634"/>
              <a:ext cx="4205885" cy="187285"/>
              <a:chOff x="3330634" y="3471003"/>
              <a:chExt cx="4205885" cy="187285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>
                <a:off x="3330634" y="3471003"/>
                <a:ext cx="614991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14:00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992072" y="3471003"/>
                <a:ext cx="627815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4686098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700" smtClean="0">
                    <a:solidFill>
                      <a:schemeClr val="tx1"/>
                    </a:solidFill>
                  </a:rPr>
                  <a:t>13:00 ~ 14: 00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3314354" y="5492400"/>
              <a:ext cx="2050183" cy="187285"/>
              <a:chOff x="5486336" y="3471003"/>
              <a:chExt cx="2050183" cy="187285"/>
            </a:xfrm>
            <a:solidFill>
              <a:schemeClr val="bg1">
                <a:lumMod val="95000"/>
              </a:schemeClr>
            </a:solidFill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* 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평균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5" name="직선 연결선 164"/>
            <p:cNvCxnSpPr/>
            <p:nvPr/>
          </p:nvCxnSpPr>
          <p:spPr>
            <a:xfrm flipV="1">
              <a:off x="3281361" y="5396569"/>
              <a:ext cx="4255157" cy="1907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5486335" y="5472111"/>
              <a:ext cx="2050183" cy="187285"/>
              <a:chOff x="5486336" y="3471003"/>
              <a:chExt cx="2050183" cy="187285"/>
            </a:xfrm>
            <a:solidFill>
              <a:schemeClr val="bg1">
                <a:lumMod val="95000"/>
              </a:schemeClr>
            </a:solidFill>
          </p:grpSpPr>
          <p:sp>
            <p:nvSpPr>
              <p:cNvPr id="167" name="모서리가 둥근 직사각형 166"/>
              <p:cNvSpPr/>
              <p:nvPr/>
            </p:nvSpPr>
            <p:spPr>
              <a:xfrm>
                <a:off x="5486336" y="3471003"/>
                <a:ext cx="628259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tx1"/>
                    </a:solidFill>
                  </a:rPr>
                  <a:t>* </a:t>
                </a:r>
                <a:r>
                  <a:rPr lang="ko-KR" altLang="en-US" sz="700" smtClean="0">
                    <a:solidFill>
                      <a:schemeClr val="tx1"/>
                    </a:solidFill>
                  </a:rPr>
                  <a:t>합계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6155037" y="3471003"/>
                <a:ext cx="659587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6867763" y="3471003"/>
                <a:ext cx="668756" cy="187285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91440" bIns="0" rtlCol="0" anchor="ctr">
                <a:noAutofit/>
              </a:bodyPr>
              <a:lstStyle/>
              <a:p>
                <a:pPr algn="r"/>
                <a:r>
                  <a:rPr lang="en-US" sz="700" smtClean="0">
                    <a:solidFill>
                      <a:schemeClr val="tx1"/>
                    </a:solidFill>
                  </a:rPr>
                  <a:t>1,234 </a:t>
                </a:r>
                <a:endParaRPr lang="en-US" sz="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82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smtClean="0"/>
              <a:t>4.3 </a:t>
            </a:r>
            <a:r>
              <a:rPr lang="ko-KR" altLang="en-US" sz="1300" smtClean="0"/>
              <a:t>사용자 이용 현황</a:t>
            </a:r>
            <a:endParaRPr lang="en-US" sz="13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81363" y="2334782"/>
            <a:ext cx="1534601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ko-KR" altLang="en-US" sz="813" smtClean="0"/>
              <a:t>사용자 이용 현황</a:t>
            </a:r>
            <a:endParaRPr lang="en-US" sz="813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281363" y="2612368"/>
            <a:ext cx="4255157" cy="214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4301" y="891823"/>
            <a:ext cx="1598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사용자 일별 </a:t>
            </a:r>
            <a:r>
              <a:rPr lang="ko-KR" altLang="en-US" sz="1000"/>
              <a:t>다운로드 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현황 </a:t>
            </a:r>
            <a:r>
              <a:rPr lang="ko-KR" altLang="en-US" sz="1000"/>
              <a:t>및 통계</a:t>
            </a:r>
            <a:endParaRPr lang="ko-KR" altLang="en-US" sz="1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110857" y="2813969"/>
            <a:ext cx="425662" cy="19906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569" smtClean="0"/>
              <a:t>* </a:t>
            </a:r>
            <a:r>
              <a:rPr lang="ko-KR" altLang="en-US" sz="569" smtClean="0"/>
              <a:t>검색</a:t>
            </a:r>
            <a:endParaRPr lang="en-US" sz="569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281362" y="3063431"/>
            <a:ext cx="4255157" cy="190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394655" y="2819857"/>
            <a:ext cx="658146" cy="18728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2018-07     |</a:t>
            </a:r>
            <a:r>
              <a:rPr lang="ko-KR" altLang="en-US" sz="700" smtClean="0">
                <a:sym typeface="Symbol" panose="05050102010706020507" pitchFamily="18" charset="2"/>
              </a:rPr>
              <a:t> 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60301" y="3188864"/>
            <a:ext cx="671600" cy="2043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* </a:t>
            </a:r>
            <a:r>
              <a:rPr lang="ko-KR" altLang="en-US" sz="600" smtClean="0">
                <a:solidFill>
                  <a:schemeClr val="bg1"/>
                </a:solidFill>
              </a:rPr>
              <a:t>접속자수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81362" y="3196504"/>
            <a:ext cx="671600" cy="2043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* </a:t>
            </a:r>
            <a:r>
              <a:rPr lang="ko-KR" altLang="en-US" sz="600" smtClean="0">
                <a:solidFill>
                  <a:schemeClr val="bg1"/>
                </a:solidFill>
              </a:rPr>
              <a:t>시간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3230" y="3181507"/>
            <a:ext cx="701624" cy="20431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다운로드 횟수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140126" y="3178965"/>
            <a:ext cx="671600" cy="2043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* </a:t>
            </a:r>
            <a:r>
              <a:rPr lang="ko-KR" altLang="en-US" sz="600" smtClean="0">
                <a:solidFill>
                  <a:schemeClr val="bg1"/>
                </a:solidFill>
              </a:rPr>
              <a:t>접속자수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442994" y="3189867"/>
            <a:ext cx="671600" cy="2043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* </a:t>
            </a:r>
            <a:r>
              <a:rPr lang="ko-KR" altLang="en-US" sz="600" smtClean="0">
                <a:solidFill>
                  <a:schemeClr val="bg1"/>
                </a:solidFill>
              </a:rPr>
              <a:t>시간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22200" y="3184854"/>
            <a:ext cx="701624" cy="2043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다운로드 횟수</a:t>
            </a:r>
            <a:endParaRPr lang="en-US" sz="60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305151" y="3445427"/>
            <a:ext cx="4205885" cy="187285"/>
            <a:chOff x="3330634" y="3471003"/>
            <a:chExt cx="4205885" cy="18728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2018-07-01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2018-07-02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305151" y="3683648"/>
            <a:ext cx="4205885" cy="187285"/>
            <a:chOff x="3330634" y="3471003"/>
            <a:chExt cx="4205885" cy="18728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2018-07-03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2018-07-04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05151" y="3921869"/>
            <a:ext cx="4205885" cy="187285"/>
            <a:chOff x="3330634" y="3471003"/>
            <a:chExt cx="4205885" cy="18728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2018-07-05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2018-07-06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305151" y="4160090"/>
            <a:ext cx="4205885" cy="187285"/>
            <a:chOff x="3330634" y="3471003"/>
            <a:chExt cx="4205885" cy="18728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2018-07-07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2018-07-08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305151" y="4398311"/>
            <a:ext cx="4205885" cy="187285"/>
            <a:chOff x="3330634" y="3471003"/>
            <a:chExt cx="4205885" cy="187285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2018-07-09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2018-07-10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305151" y="4636534"/>
            <a:ext cx="4205885" cy="187285"/>
            <a:chOff x="3330634" y="3471003"/>
            <a:chExt cx="4205885" cy="187285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2018-07-11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2018-07-12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305997" y="4880790"/>
            <a:ext cx="4205885" cy="187285"/>
            <a:chOff x="3330634" y="3471003"/>
            <a:chExt cx="4205885" cy="18728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2018-07-13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2018-07-14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314354" y="5133634"/>
            <a:ext cx="4205885" cy="187285"/>
            <a:chOff x="3330634" y="3471003"/>
            <a:chExt cx="4205885" cy="187285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3330634" y="3471003"/>
              <a:ext cx="614991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2018-07-15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992072" y="3471003"/>
              <a:ext cx="627815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4686098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2018-07-16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314354" y="5492400"/>
            <a:ext cx="2050183" cy="187285"/>
            <a:chOff x="5486336" y="3471003"/>
            <a:chExt cx="2050183" cy="187285"/>
          </a:xfrm>
          <a:solidFill>
            <a:schemeClr val="bg1">
              <a:lumMod val="95000"/>
            </a:schemeClr>
          </a:solidFill>
        </p:grpSpPr>
        <p:sp>
          <p:nvSpPr>
            <p:cNvPr id="108" name="모서리가 둥근 직사각형 107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*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평균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연결선 110"/>
          <p:cNvCxnSpPr/>
          <p:nvPr/>
        </p:nvCxnSpPr>
        <p:spPr>
          <a:xfrm flipV="1">
            <a:off x="3281361" y="5396569"/>
            <a:ext cx="4255157" cy="190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486335" y="5472111"/>
            <a:ext cx="2050183" cy="187285"/>
            <a:chOff x="5486336" y="3471003"/>
            <a:chExt cx="2050183" cy="187285"/>
          </a:xfrm>
          <a:solidFill>
            <a:schemeClr val="bg1">
              <a:lumMod val="95000"/>
            </a:schemeClr>
          </a:solidFill>
        </p:grpSpPr>
        <p:sp>
          <p:nvSpPr>
            <p:cNvPr id="113" name="모서리가 둥근 직사각형 112"/>
            <p:cNvSpPr/>
            <p:nvPr/>
          </p:nvSpPr>
          <p:spPr>
            <a:xfrm>
              <a:off x="5486336" y="3471003"/>
              <a:ext cx="628259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*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합계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155037" y="3471003"/>
              <a:ext cx="659587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6867763" y="3471003"/>
              <a:ext cx="668756" cy="187285"/>
            </a:xfrm>
            <a:prstGeom prst="round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91440" bIns="0" rtlCol="0" anchor="ctr">
              <a:noAutofit/>
            </a:bodyPr>
            <a:lstStyle/>
            <a:p>
              <a:pPr algn="r"/>
              <a:r>
                <a:rPr lang="en-US" sz="700" smtClean="0">
                  <a:solidFill>
                    <a:schemeClr val="tx1"/>
                  </a:solidFill>
                </a:rPr>
                <a:t>1,234 </a:t>
              </a:r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53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7"/>
            <a:ext cx="2063261" cy="358442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ko-KR" sz="1463" smtClean="0"/>
              <a:t>4.4 </a:t>
            </a:r>
            <a:r>
              <a:rPr lang="ko-KR" altLang="en-US" sz="1463" smtClean="0"/>
              <a:t>시스템 설정</a:t>
            </a:r>
            <a:endParaRPr lang="en-US" sz="1463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D43C-D6F0-4242-80CF-D4143B5724AC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9" y="2329941"/>
            <a:ext cx="3554268" cy="72574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305065" y="891823"/>
            <a:ext cx="2178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/>
              <a:t>메인 화면 타이틀 이미지 변경</a:t>
            </a:r>
            <a:endParaRPr lang="en-US" altLang="ko-KR" sz="11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/>
              <a:t>변전소명 설정</a:t>
            </a:r>
            <a:endParaRPr lang="en-US" altLang="ko-KR" sz="1100"/>
          </a:p>
        </p:txBody>
      </p:sp>
      <p:pic>
        <p:nvPicPr>
          <p:cNvPr id="22" name="Picture 2" descr="Image result for ë³ì ì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01" y="3223752"/>
            <a:ext cx="2272545" cy="231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830345" y="3206251"/>
            <a:ext cx="2216138" cy="754100"/>
            <a:chOff x="5971430" y="3275193"/>
            <a:chExt cx="2216138" cy="7541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971430" y="3275193"/>
              <a:ext cx="2216138" cy="754100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074795" y="3664223"/>
              <a:ext cx="1029616" cy="22658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31"/>
                <a:t>myPicture.png</a:t>
              </a:r>
              <a:endParaRPr lang="en-US" sz="731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187980" y="3632596"/>
              <a:ext cx="453282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/>
                <a:t>* </a:t>
              </a:r>
              <a:r>
                <a:rPr lang="ko-KR" altLang="en-US" sz="900" smtClean="0"/>
                <a:t>적용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724828" y="3629034"/>
              <a:ext cx="409515" cy="25538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/>
                <a:t>* </a:t>
              </a:r>
              <a:r>
                <a:rPr lang="ko-KR" altLang="en-US" sz="900" smtClean="0"/>
                <a:t>취소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074795" y="3343878"/>
              <a:ext cx="1000230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배경화면 그림</a:t>
              </a:r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30345" y="4111178"/>
            <a:ext cx="2216138" cy="1427965"/>
            <a:chOff x="5830345" y="4039619"/>
            <a:chExt cx="2216138" cy="1427965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830345" y="4039619"/>
              <a:ext cx="2216138" cy="1427965"/>
            </a:xfrm>
            <a:prstGeom prst="roundRect">
              <a:avLst>
                <a:gd name="adj" fmla="val 537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975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933713" y="4105600"/>
              <a:ext cx="761525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지역본수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798606" y="4112009"/>
              <a:ext cx="1194652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Ins="0" rtlCol="0" anchor="ctr">
              <a:spAutoFit/>
            </a:bodyPr>
            <a:lstStyle/>
            <a:p>
              <a:r>
                <a:rPr lang="ko-KR" altLang="en-US" sz="900" smtClean="0"/>
                <a:t>경기지역본부</a:t>
              </a:r>
              <a:endParaRPr lang="en-US" sz="90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491124" y="5136710"/>
              <a:ext cx="459609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/>
                <a:t>* </a:t>
              </a:r>
              <a:r>
                <a:rPr lang="ko-KR" altLang="en-US" sz="900" smtClean="0"/>
                <a:t>적용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046420" y="5148452"/>
              <a:ext cx="409515" cy="25538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/>
                <a:t>* </a:t>
              </a:r>
              <a:r>
                <a:rPr lang="ko-KR" altLang="en-US" sz="900" smtClean="0"/>
                <a:t>취소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33713" y="4439345"/>
              <a:ext cx="761525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전력지사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98606" y="4445754"/>
              <a:ext cx="1194652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Ins="0" rtlCol="0" anchor="ctr">
              <a:spAutoFit/>
            </a:bodyPr>
            <a:lstStyle/>
            <a:p>
              <a:r>
                <a:rPr lang="ko-KR" altLang="en-US" sz="900" smtClean="0"/>
                <a:t>성남전력지사</a:t>
              </a:r>
              <a:endParaRPr lang="en-US" sz="90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33710" y="4773090"/>
              <a:ext cx="761525" cy="2553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smtClean="0">
                  <a:solidFill>
                    <a:schemeClr val="bg1"/>
                  </a:solidFill>
                </a:rPr>
                <a:t>*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변전소명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98603" y="4779499"/>
              <a:ext cx="1194652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Ins="0" rtlCol="0" anchor="ctr">
              <a:spAutoFit/>
            </a:bodyPr>
            <a:lstStyle/>
            <a:p>
              <a:r>
                <a:rPr lang="en-US" altLang="ko-KR" sz="900" smtClean="0"/>
                <a:t>154kV </a:t>
              </a:r>
              <a:r>
                <a:rPr lang="ko-KR" altLang="en-US" sz="900" smtClean="0"/>
                <a:t>중원 </a:t>
              </a:r>
              <a:r>
                <a:rPr lang="en-US" altLang="ko-KR" sz="900" smtClean="0"/>
                <a:t>S/S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48396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7"/>
            <a:ext cx="2063261" cy="358442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1463"/>
              <a:t>5.1.1 About/Tech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151741"/>
            <a:ext cx="3343275" cy="365125"/>
          </a:xfrm>
        </p:spPr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01053" y="2320767"/>
            <a:ext cx="1584489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en-US" sz="813" smtClean="0"/>
              <a:t>PSDR-NU/XU</a:t>
            </a:r>
            <a:endParaRPr lang="en-US" sz="813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81363" y="2763964"/>
            <a:ext cx="4251247" cy="2978212"/>
          </a:xfrm>
          <a:prstGeom prst="roundRect">
            <a:avLst>
              <a:gd name="adj" fmla="val 256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marL="139303" indent="-139303">
              <a:buFont typeface="Arial" panose="020B0604020202020204" pitchFamily="34" charset="0"/>
              <a:buChar char="•"/>
            </a:pPr>
            <a:r>
              <a:rPr lang="en-US" altLang="ko-KR" sz="800" smtClean="0"/>
              <a:t>PSDR-NU/XU</a:t>
            </a:r>
          </a:p>
          <a:p>
            <a:pPr lvl="1"/>
            <a:r>
              <a:rPr lang="en-US" altLang="ko-KR" sz="800" smtClean="0"/>
              <a:t>PSDR-NU/XU</a:t>
            </a:r>
            <a:r>
              <a:rPr lang="ko-KR" altLang="en-US" sz="800" smtClean="0"/>
              <a:t>는 </a:t>
            </a:r>
            <a:r>
              <a:rPr lang="ko-KR" altLang="en-US" sz="800"/>
              <a:t>전력의 품질을 분석하고</a:t>
            </a:r>
            <a:r>
              <a:rPr lang="en-US" altLang="ko-KR" sz="800"/>
              <a:t>, </a:t>
            </a:r>
            <a:r>
              <a:rPr lang="ko-KR" altLang="en-US" sz="800" smtClean="0"/>
              <a:t>신뢰성을 저해하는 </a:t>
            </a:r>
            <a:r>
              <a:rPr lang="ko-KR" altLang="en-US" sz="800"/>
              <a:t>사고가 발생하였을 때 이를 신속하게 분석</a:t>
            </a:r>
            <a:r>
              <a:rPr lang="en-US" altLang="ko-KR" sz="800" smtClean="0"/>
              <a:t>, </a:t>
            </a:r>
            <a:r>
              <a:rPr lang="ko-KR" altLang="en-US" sz="800" smtClean="0"/>
              <a:t>파악하여 </a:t>
            </a:r>
            <a:r>
              <a:rPr lang="ko-KR" altLang="en-US" sz="800"/>
              <a:t>원인을 찾을 수 있는 </a:t>
            </a:r>
            <a:r>
              <a:rPr lang="en-US" altLang="ko-KR" sz="800"/>
              <a:t>PMU</a:t>
            </a:r>
            <a:r>
              <a:rPr lang="ko-KR" altLang="en-US" sz="800"/>
              <a:t>기능을 가진 </a:t>
            </a:r>
            <a:r>
              <a:rPr lang="ko-KR" altLang="en-US" sz="800" smtClean="0"/>
              <a:t>종합적인 전력분석 </a:t>
            </a:r>
            <a:r>
              <a:rPr lang="ko-KR" altLang="en-US" sz="800"/>
              <a:t>시스템입니다</a:t>
            </a:r>
            <a:r>
              <a:rPr lang="en-US" altLang="ko-KR" sz="800" smtClean="0"/>
              <a:t>.</a:t>
            </a:r>
          </a:p>
          <a:p>
            <a:pPr lvl="1"/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PSDR-XU </a:t>
            </a:r>
            <a:r>
              <a:rPr lang="ko-KR" altLang="en-US" sz="800" smtClean="0"/>
              <a:t>소개</a:t>
            </a:r>
            <a:endParaRPr lang="en-US" altLang="ko-KR" sz="800" smtClean="0"/>
          </a:p>
          <a:p>
            <a:pPr lvl="1"/>
            <a:r>
              <a:rPr lang="ko-KR" altLang="en-US" sz="800" smtClean="0"/>
              <a:t>오늘날 </a:t>
            </a:r>
            <a:r>
              <a:rPr lang="ko-KR" altLang="en-US" sz="800"/>
              <a:t>전력에너지 수급에서 대두되는 문제는 양질의 전기를 안전하고 신뢰성 있게 </a:t>
            </a:r>
            <a:r>
              <a:rPr lang="ko-KR" altLang="en-US" sz="800" smtClean="0"/>
              <a:t>사용자에게 </a:t>
            </a:r>
            <a:r>
              <a:rPr lang="ko-KR" altLang="en-US" sz="800"/>
              <a:t>공급하는 것입니다</a:t>
            </a:r>
            <a:r>
              <a:rPr lang="en-US" altLang="ko-KR" sz="800" smtClean="0"/>
              <a:t>. </a:t>
            </a:r>
            <a:r>
              <a:rPr lang="ko-KR" altLang="en-US" sz="800" smtClean="0"/>
              <a:t>따라서</a:t>
            </a:r>
            <a:r>
              <a:rPr lang="en-US" altLang="ko-KR" sz="800"/>
              <a:t>, </a:t>
            </a:r>
            <a:r>
              <a:rPr lang="ko-KR" altLang="en-US" sz="800"/>
              <a:t>전기의 품질을 분석하고</a:t>
            </a:r>
            <a:r>
              <a:rPr lang="en-US" altLang="ko-KR" sz="800"/>
              <a:t>, </a:t>
            </a:r>
            <a:r>
              <a:rPr lang="ko-KR" altLang="en-US" sz="800"/>
              <a:t>신뢰성을 저해하는 사고가 발생하였을 때 이를 신속하게 </a:t>
            </a:r>
            <a:r>
              <a:rPr lang="ko-KR" altLang="en-US" sz="800" smtClean="0"/>
              <a:t>분석</a:t>
            </a:r>
            <a:r>
              <a:rPr lang="en-US" altLang="ko-KR" sz="800"/>
              <a:t>, </a:t>
            </a:r>
            <a:r>
              <a:rPr lang="ko-KR" altLang="en-US" sz="800"/>
              <a:t>파악하여 원인을 찾을 수 있는 기능을 가진 종합적인 전력분석 시스템이 절실히 </a:t>
            </a:r>
            <a:r>
              <a:rPr lang="ko-KR" altLang="en-US" sz="800" smtClean="0"/>
              <a:t>요구되고있습니다</a:t>
            </a:r>
            <a:r>
              <a:rPr lang="en-US" altLang="ko-KR" sz="800" smtClean="0"/>
              <a:t>.</a:t>
            </a:r>
            <a:r>
              <a:rPr lang="en-US" sz="800" smtClean="0"/>
              <a:t>Power </a:t>
            </a:r>
            <a:r>
              <a:rPr lang="en-US" sz="800"/>
              <a:t>System Disturbance Recorder System-Time </a:t>
            </a:r>
            <a:r>
              <a:rPr lang="en-US" sz="800" smtClean="0"/>
              <a:t>Synchronization</a:t>
            </a:r>
            <a:r>
              <a:rPr lang="en-US" altLang="ko-KR" sz="800" smtClean="0"/>
              <a:t>(</a:t>
            </a:r>
            <a:r>
              <a:rPr lang="ko-KR" altLang="en-US" sz="800"/>
              <a:t>이하 </a:t>
            </a:r>
            <a:r>
              <a:rPr lang="en-US" altLang="ko-KR" sz="800"/>
              <a:t>: PSDR-XU)</a:t>
            </a:r>
            <a:r>
              <a:rPr lang="ko-KR" altLang="en-US" sz="800"/>
              <a:t>는 사고 데이터를 저장하는 데이터 로거</a:t>
            </a:r>
            <a:r>
              <a:rPr lang="en-US" altLang="ko-KR" sz="800"/>
              <a:t>(Logger)</a:t>
            </a:r>
            <a:r>
              <a:rPr lang="ko-KR" altLang="en-US" sz="800"/>
              <a:t>나</a:t>
            </a:r>
            <a:r>
              <a:rPr lang="en-US" altLang="ko-KR" sz="800"/>
              <a:t>, Fault-Recorder</a:t>
            </a:r>
            <a:r>
              <a:rPr lang="ko-KR" altLang="en-US" sz="800" smtClean="0"/>
              <a:t>의기능을 </a:t>
            </a:r>
            <a:r>
              <a:rPr lang="ko-KR" altLang="en-US" sz="800"/>
              <a:t>기본으로 하며 그 기능은 아래와 같습니다</a:t>
            </a:r>
            <a:r>
              <a:rPr lang="en-US" altLang="ko-KR" sz="800" smtClean="0"/>
              <a:t>.</a:t>
            </a:r>
          </a:p>
          <a:p>
            <a:pPr lvl="1"/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 smtClean="0"/>
              <a:t>          </a:t>
            </a:r>
            <a:r>
              <a:rPr lang="ko-KR" altLang="en-US" sz="800" smtClean="0"/>
              <a:t>￭ </a:t>
            </a:r>
            <a:r>
              <a:rPr lang="ko-KR" altLang="en-US" sz="800"/>
              <a:t>다양한 저장조건을 제시</a:t>
            </a:r>
            <a:r>
              <a:rPr lang="en-US" altLang="ko-KR" sz="800"/>
              <a:t>(</a:t>
            </a:r>
            <a:r>
              <a:rPr lang="en-US" sz="800"/>
              <a:t>Level, Rate of Change, Power Swing, Event)</a:t>
            </a:r>
          </a:p>
          <a:p>
            <a:r>
              <a:rPr lang="ko-KR" altLang="en-US" sz="800" smtClean="0"/>
              <a:t>           ￭ </a:t>
            </a:r>
            <a:r>
              <a:rPr lang="ko-KR" altLang="en-US" sz="800"/>
              <a:t>전력의 품질을 분석하기 위한 다양한 분석 도구 제공</a:t>
            </a:r>
          </a:p>
          <a:p>
            <a:r>
              <a:rPr lang="ko-KR" altLang="en-US" sz="800" smtClean="0"/>
              <a:t>           ￭ </a:t>
            </a:r>
            <a:r>
              <a:rPr lang="en-US" altLang="ko-KR" sz="800"/>
              <a:t>P, Q, V, f</a:t>
            </a:r>
            <a:r>
              <a:rPr lang="ko-KR" altLang="en-US" sz="800"/>
              <a:t>의 각 피더의 도식화 분석</a:t>
            </a:r>
          </a:p>
          <a:p>
            <a:r>
              <a:rPr lang="ko-KR" altLang="en-US" sz="800" smtClean="0"/>
              <a:t>           ￭ </a:t>
            </a:r>
            <a:r>
              <a:rPr lang="ko-KR" altLang="en-US" sz="800"/>
              <a:t>사고점을 신속하게 찾는 고장점 </a:t>
            </a:r>
            <a:r>
              <a:rPr lang="ko-KR" altLang="en-US" sz="800" smtClean="0"/>
              <a:t>표정기능</a:t>
            </a:r>
            <a:endParaRPr lang="en-US" altLang="ko-KR" sz="800" smtClean="0"/>
          </a:p>
          <a:p>
            <a:r>
              <a:rPr lang="en-US" sz="800" smtClean="0"/>
              <a:t>           ￭ Synchro-Phasor </a:t>
            </a:r>
            <a:r>
              <a:rPr lang="ko-KR" altLang="en-US" sz="800" smtClean="0"/>
              <a:t>기능</a:t>
            </a:r>
            <a:endParaRPr lang="en-US" altLang="ko-KR" sz="800" smtClean="0"/>
          </a:p>
          <a:p>
            <a:endParaRPr lang="ko-KR" altLang="en-US" sz="800" smtClean="0"/>
          </a:p>
          <a:p>
            <a:r>
              <a:rPr lang="ko-KR" altLang="en-US" sz="800" smtClean="0"/>
              <a:t>모든 분석화면</a:t>
            </a:r>
            <a:r>
              <a:rPr lang="en-US" altLang="ko-KR" sz="800" smtClean="0"/>
              <a:t>, </a:t>
            </a:r>
            <a:r>
              <a:rPr lang="ko-KR" altLang="en-US" sz="800" smtClean="0"/>
              <a:t>재생화면에서 동일한 재생기능이 있으며</a:t>
            </a:r>
            <a:r>
              <a:rPr lang="en-US" altLang="ko-KR" sz="800" smtClean="0"/>
              <a:t>, LAN </a:t>
            </a:r>
            <a:r>
              <a:rPr lang="ko-KR" altLang="en-US" sz="800" smtClean="0"/>
              <a:t>또는 </a:t>
            </a:r>
            <a:r>
              <a:rPr lang="en-US" altLang="ko-KR" sz="800" smtClean="0"/>
              <a:t>WAN </a:t>
            </a:r>
            <a:r>
              <a:rPr lang="ko-KR" altLang="en-US" sz="800" smtClean="0"/>
              <a:t>통신으로 </a:t>
            </a:r>
            <a:r>
              <a:rPr lang="ko-KR" altLang="en-US" sz="800"/>
              <a:t>데이터를 원거리에서 취득할 </a:t>
            </a:r>
            <a:r>
              <a:rPr lang="ko-KR" altLang="en-US" sz="800" smtClean="0"/>
              <a:t>수 있습니다</a:t>
            </a:r>
            <a:r>
              <a:rPr lang="en-US" altLang="ko-KR" sz="800"/>
              <a:t>.</a:t>
            </a:r>
            <a:endParaRPr lang="en-US" sz="800"/>
          </a:p>
          <a:p>
            <a:pPr marL="510778" lvl="1" indent="-139303">
              <a:buFont typeface="Arial" panose="020B0604020202020204" pitchFamily="34" charset="0"/>
              <a:buChar char="•"/>
            </a:pPr>
            <a:endParaRPr lang="en-US" sz="800"/>
          </a:p>
        </p:txBody>
      </p:sp>
      <p:sp>
        <p:nvSpPr>
          <p:cNvPr id="19" name="직사각형 18"/>
          <p:cNvSpPr/>
          <p:nvPr/>
        </p:nvSpPr>
        <p:spPr>
          <a:xfrm>
            <a:off x="3301054" y="2634461"/>
            <a:ext cx="4230552" cy="3714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36619" y="2763963"/>
            <a:ext cx="2073965" cy="1092419"/>
          </a:xfrm>
          <a:prstGeom prst="wedgeRoundRectCallout">
            <a:avLst>
              <a:gd name="adj1" fmla="val -58312"/>
              <a:gd name="adj2" fmla="val -26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smtClean="0"/>
              <a:t>자세한 내용은</a:t>
            </a:r>
            <a:endParaRPr lang="en-US" altLang="ko-KR" sz="11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hlinkClick r:id="rId2"/>
              </a:rPr>
              <a:t>http://</a:t>
            </a:r>
            <a:r>
              <a:rPr lang="en-US" sz="1100" smtClean="0">
                <a:hlinkClick r:id="rId2"/>
              </a:rPr>
              <a:t>procom.euhomepage.co.kr/page/sub2_1_1</a:t>
            </a:r>
            <a:endParaRPr lang="en-US" sz="11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smtClean="0"/>
              <a:t>을 참조하여 작성</a:t>
            </a:r>
            <a:r>
              <a:rPr lang="en-US" altLang="ko-KR" sz="1100" smtClean="0"/>
              <a:t>.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5867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836" y="365127"/>
            <a:ext cx="2063261" cy="358442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1300"/>
              <a:t>5.1.2 Privacy Policy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01054" y="2435855"/>
            <a:ext cx="1577340" cy="24056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13"/>
              <a:t>* </a:t>
            </a:r>
            <a:r>
              <a:rPr lang="ko-KR" altLang="en-US" sz="813"/>
              <a:t>개인정보 보호 정책</a:t>
            </a:r>
            <a:endParaRPr lang="en-US" sz="813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81363" y="2879052"/>
            <a:ext cx="4232064" cy="2914279"/>
          </a:xfrm>
          <a:prstGeom prst="roundRect">
            <a:avLst>
              <a:gd name="adj" fmla="val 256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813"/>
              <a:t>   본 개인정보 보호 정책은 ㈜</a:t>
            </a:r>
            <a:r>
              <a:rPr lang="en-US" altLang="ko-KR" sz="813"/>
              <a:t>Procom</a:t>
            </a:r>
            <a:r>
              <a:rPr lang="ko-KR" altLang="en-US" sz="813"/>
              <a:t>이 편의와 정보 제공 목적으로 당사의 웹사이트 서비스에서 제공하는 링크를 통해 액세스할 수 있는 제</a:t>
            </a:r>
            <a:r>
              <a:rPr lang="en-US" altLang="ko-KR" sz="813"/>
              <a:t>3</a:t>
            </a:r>
            <a:r>
              <a:rPr lang="ko-KR" altLang="en-US" sz="813"/>
              <a:t>자 애플리케이션</a:t>
            </a:r>
            <a:r>
              <a:rPr lang="en-US" altLang="ko-KR" sz="813"/>
              <a:t>, </a:t>
            </a:r>
            <a:r>
              <a:rPr lang="ko-KR" altLang="en-US" sz="813"/>
              <a:t>제품</a:t>
            </a:r>
            <a:r>
              <a:rPr lang="en-US" altLang="ko-KR" sz="813"/>
              <a:t>, </a:t>
            </a:r>
            <a:r>
              <a:rPr lang="ko-KR" altLang="en-US" sz="813"/>
              <a:t>서비스</a:t>
            </a:r>
            <a:r>
              <a:rPr lang="en-US" altLang="ko-KR" sz="813"/>
              <a:t>, </a:t>
            </a:r>
            <a:r>
              <a:rPr lang="ko-KR" altLang="en-US" sz="813"/>
              <a:t>웹사이트 또는 소셜 미디어 기능에는 적용되지 않습니다</a:t>
            </a:r>
            <a:r>
              <a:rPr lang="en-US" altLang="ko-KR" sz="813"/>
              <a:t>.</a:t>
            </a:r>
          </a:p>
          <a:p>
            <a:endParaRPr lang="en-US" altLang="ko-KR" sz="813"/>
          </a:p>
          <a:p>
            <a:r>
              <a:rPr lang="en-US" altLang="ko-KR" sz="813"/>
              <a:t>   </a:t>
            </a:r>
            <a:r>
              <a:rPr lang="ko-KR" altLang="en-US" sz="813"/>
              <a:t>이러한 링크에 액세스할 경우</a:t>
            </a:r>
            <a:r>
              <a:rPr lang="en-US" altLang="ko-KR" sz="813"/>
              <a:t>, </a:t>
            </a:r>
            <a:r>
              <a:rPr lang="ko-KR" altLang="en-US" sz="813"/>
              <a:t>당사의 웹사이트 서비스는 종료되며 제</a:t>
            </a:r>
            <a:r>
              <a:rPr lang="en-US" altLang="ko-KR" sz="813"/>
              <a:t>3</a:t>
            </a:r>
            <a:r>
              <a:rPr lang="ko-KR" altLang="en-US" sz="813"/>
              <a:t>자에서 귀하의 정보를 수집하거나 공유할 수 있습니다</a:t>
            </a:r>
            <a:r>
              <a:rPr lang="en-US" altLang="ko-KR" sz="813"/>
              <a:t>. FDW</a:t>
            </a:r>
            <a:r>
              <a:rPr lang="ko-KR" altLang="en-US" sz="813"/>
              <a:t>는 </a:t>
            </a:r>
            <a:r>
              <a:rPr lang="en-US" altLang="ko-KR" sz="813"/>
              <a:t>FDW</a:t>
            </a:r>
            <a:r>
              <a:rPr lang="ko-KR" altLang="en-US" sz="813"/>
              <a:t>의 개인정보 보호 정책과 다를 수 있는 제</a:t>
            </a:r>
            <a:r>
              <a:rPr lang="en-US" altLang="ko-KR" sz="813"/>
              <a:t>3</a:t>
            </a:r>
            <a:r>
              <a:rPr lang="ko-KR" altLang="en-US" sz="813"/>
              <a:t>자 웹사이트 또는 관련 개인정보 보호 방침을 제어</a:t>
            </a:r>
            <a:r>
              <a:rPr lang="en-US" altLang="ko-KR" sz="813"/>
              <a:t>, </a:t>
            </a:r>
            <a:r>
              <a:rPr lang="ko-KR" altLang="en-US" sz="813"/>
              <a:t>승인 또는 보증하지 않습니다</a:t>
            </a:r>
            <a:r>
              <a:rPr lang="en-US" altLang="ko-KR" sz="813"/>
              <a:t>. </a:t>
            </a:r>
          </a:p>
          <a:p>
            <a:endParaRPr lang="en-US" altLang="ko-KR" sz="813"/>
          </a:p>
          <a:p>
            <a:r>
              <a:rPr lang="en-US" altLang="ko-KR" sz="813"/>
              <a:t>   FDW</a:t>
            </a:r>
            <a:r>
              <a:rPr lang="ko-KR" altLang="en-US" sz="813"/>
              <a:t>는 귀하가 이용할 제</a:t>
            </a:r>
            <a:r>
              <a:rPr lang="en-US" altLang="ko-KR" sz="813"/>
              <a:t>3</a:t>
            </a:r>
            <a:r>
              <a:rPr lang="ko-KR" altLang="en-US" sz="813"/>
              <a:t>자 웹사이트에서 개인정보를 수집하고 사용하도록 허용하기 전에 해당 웹사이트의 개인정보 보호 정책을 검토하는 것을 권장합니다</a:t>
            </a:r>
            <a:r>
              <a:rPr lang="en-US" altLang="ko-KR" sz="813"/>
              <a:t>.</a:t>
            </a:r>
          </a:p>
          <a:p>
            <a:endParaRPr lang="en-US" sz="813"/>
          </a:p>
          <a:p>
            <a:r>
              <a:rPr lang="ko-KR" altLang="en-US" sz="813"/>
              <a:t>  우리는 귀하가 </a:t>
            </a:r>
            <a:r>
              <a:rPr lang="en-US" altLang="ko-KR" sz="813"/>
              <a:t>FDW</a:t>
            </a:r>
            <a:r>
              <a:rPr lang="ko-KR" altLang="en-US" sz="813"/>
              <a:t>에 등록할 수 있도록 하고 귀하가 요청한 당사의 웹사이트 및 앱 그리고 다른 제품 또는 서비스를 귀하에게 제공하기 위해 귀하의 개인 정보를 사용합니다</a:t>
            </a:r>
            <a:r>
              <a:rPr lang="en-US" altLang="ko-KR" sz="813"/>
              <a:t>. </a:t>
            </a:r>
            <a:endParaRPr lang="en-US" sz="813"/>
          </a:p>
          <a:p>
            <a:pPr marL="510778" lvl="1" indent="-139303">
              <a:buFont typeface="Arial" panose="020B0604020202020204" pitchFamily="34" charset="0"/>
              <a:buChar char="•"/>
            </a:pPr>
            <a:endParaRPr lang="en-US" sz="813"/>
          </a:p>
        </p:txBody>
      </p:sp>
      <p:sp>
        <p:nvSpPr>
          <p:cNvPr id="19" name="직사각형 18"/>
          <p:cNvSpPr/>
          <p:nvPr/>
        </p:nvSpPr>
        <p:spPr>
          <a:xfrm>
            <a:off x="3301054" y="2749549"/>
            <a:ext cx="4211463" cy="3714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36619" y="2763963"/>
            <a:ext cx="2073965" cy="1092419"/>
          </a:xfrm>
          <a:prstGeom prst="wedgeRoundRectCallout">
            <a:avLst>
              <a:gd name="adj1" fmla="val -60996"/>
              <a:gd name="adj2" fmla="val -16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smtClean="0"/>
              <a:t>자세한 내용은</a:t>
            </a:r>
            <a:endParaRPr lang="en-US" altLang="ko-KR" sz="11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hlinkClick r:id="rId2"/>
              </a:rPr>
              <a:t>http://</a:t>
            </a:r>
            <a:r>
              <a:rPr lang="en-US" sz="1100" smtClean="0">
                <a:hlinkClick r:id="rId2"/>
              </a:rPr>
              <a:t>procom.euhomepage.co.kr/shop_info/privacy.htm</a:t>
            </a:r>
            <a:endParaRPr lang="en-US" sz="11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smtClean="0"/>
              <a:t>을 참조하여 작성</a:t>
            </a:r>
            <a:r>
              <a:rPr lang="en-US" altLang="ko-KR" sz="1100" smtClean="0"/>
              <a:t>.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6633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63"/>
              <a:t>5.2 Site Map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281363" y="2495463"/>
            <a:ext cx="4283219" cy="2488766"/>
            <a:chOff x="3584772" y="2486526"/>
            <a:chExt cx="4238256" cy="30630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609008" y="2631213"/>
              <a:ext cx="1855650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About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1278" y="2640397"/>
              <a:ext cx="1906023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Tech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1279" y="2993813"/>
              <a:ext cx="1906022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Privacy Policy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609008" y="2961431"/>
              <a:ext cx="1855650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News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586253" y="3586097"/>
              <a:ext cx="1909010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사용자 관리</a:t>
              </a:r>
              <a:endParaRPr lang="en-US" sz="813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80272" y="3586095"/>
              <a:ext cx="1917030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시스템 모니터링</a:t>
              </a:r>
              <a:endParaRPr lang="en-US" sz="813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09010" y="4548880"/>
              <a:ext cx="1886254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사용자 정보 변경</a:t>
              </a:r>
              <a:endParaRPr lang="en-US" sz="813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91278" y="4548880"/>
              <a:ext cx="1906023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아이디 패스워드 찾기</a:t>
              </a:r>
              <a:endParaRPr lang="en-US" sz="813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609010" y="5253545"/>
              <a:ext cx="1886254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데이터 파일 다운로드</a:t>
              </a:r>
              <a:endParaRPr lang="en-US" sz="813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586253" y="3916314"/>
              <a:ext cx="1909010" cy="29607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 smtClean="0"/>
                <a:t>시스템 설정</a:t>
              </a:r>
              <a:endParaRPr lang="en-US" sz="813"/>
            </a:p>
          </p:txBody>
        </p:sp>
        <p:sp>
          <p:nvSpPr>
            <p:cNvPr id="16" name="직사각형 15"/>
            <p:cNvSpPr/>
            <p:nvPr/>
          </p:nvSpPr>
          <p:spPr>
            <a:xfrm flipV="1">
              <a:off x="3595457" y="3466976"/>
              <a:ext cx="4188293" cy="36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609008" y="4434340"/>
              <a:ext cx="4188293" cy="36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  <p:sp>
          <p:nvSpPr>
            <p:cNvPr id="18" name="직사각형 17"/>
            <p:cNvSpPr/>
            <p:nvPr/>
          </p:nvSpPr>
          <p:spPr>
            <a:xfrm flipV="1">
              <a:off x="3634735" y="5111605"/>
              <a:ext cx="4188293" cy="36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  <p:sp>
          <p:nvSpPr>
            <p:cNvPr id="19" name="직사각형 18"/>
            <p:cNvSpPr/>
            <p:nvPr/>
          </p:nvSpPr>
          <p:spPr>
            <a:xfrm flipV="1">
              <a:off x="3584772" y="2486526"/>
              <a:ext cx="4188293" cy="36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</p:grpSp>
    </p:spTree>
    <p:extLst>
      <p:ext uri="{BB962C8B-B14F-4D97-AF65-F5344CB8AC3E}">
        <p14:creationId xmlns:p14="http://schemas.microsoft.com/office/powerpoint/2010/main" val="145573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/>
              <a:t>5.3 </a:t>
            </a:r>
            <a:r>
              <a:rPr lang="ko-KR" altLang="en-US" sz="1300" smtClean="0"/>
              <a:t>공지사항</a:t>
            </a:r>
            <a:r>
              <a:rPr lang="en-US" altLang="ko-KR" sz="1300" smtClean="0"/>
              <a:t> </a:t>
            </a:r>
            <a:r>
              <a:rPr lang="ko-KR" altLang="en-US" sz="1300" smtClean="0"/>
              <a:t>목록</a:t>
            </a:r>
            <a:endParaRPr lang="en-US" sz="13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281363" y="2394204"/>
            <a:ext cx="4255770" cy="2754307"/>
            <a:chOff x="2909783" y="2536021"/>
            <a:chExt cx="4048105" cy="275430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932319" y="2536021"/>
              <a:ext cx="1507716" cy="24056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 smtClean="0"/>
                <a:t>공지사항</a:t>
              </a:r>
              <a:endParaRPr lang="en-US" sz="813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32319" y="2849715"/>
              <a:ext cx="4025569" cy="37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565400" y="2977583"/>
              <a:ext cx="858440" cy="18522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488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494366" y="2964344"/>
              <a:ext cx="421950" cy="19906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569" smtClean="0"/>
                <a:t>* </a:t>
              </a:r>
              <a:r>
                <a:rPr lang="ko-KR" altLang="en-US" sz="569" smtClean="0"/>
                <a:t>검색</a:t>
              </a:r>
              <a:endParaRPr lang="en-US" sz="569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75396" y="5049765"/>
              <a:ext cx="3139414" cy="24056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13"/>
                <a:t>&lt;&lt; &lt;  1  2  3  4  5  6  7  8  9  10  &gt; &gt;&gt;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369996" y="3219049"/>
              <a:ext cx="1645652" cy="24056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13">
                  <a:solidFill>
                    <a:schemeClr val="bg1"/>
                  </a:solidFill>
                </a:rPr>
                <a:t>* </a:t>
              </a:r>
              <a:r>
                <a:rPr lang="ko-KR" altLang="en-US" sz="813">
                  <a:solidFill>
                    <a:schemeClr val="bg1"/>
                  </a:solidFill>
                </a:rPr>
                <a:t>제목</a:t>
              </a:r>
              <a:endParaRPr lang="en-US" sz="813">
                <a:solidFill>
                  <a:schemeClr val="bg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071441" y="3219048"/>
              <a:ext cx="693617" cy="24056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13"/>
                <a:t>* </a:t>
              </a:r>
              <a:r>
                <a:rPr lang="ko-KR" altLang="en-US" sz="813"/>
                <a:t>작성자</a:t>
              </a:r>
              <a:endParaRPr lang="en-US" sz="813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820852" y="3226851"/>
              <a:ext cx="602987" cy="24056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13"/>
                <a:t>* </a:t>
              </a:r>
              <a:r>
                <a:rPr lang="ko-KR" altLang="en-US" sz="813"/>
                <a:t>작성일</a:t>
              </a:r>
              <a:endParaRPr lang="en-US" sz="813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479632" y="3219048"/>
              <a:ext cx="459267" cy="24056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altLang="ko-KR" sz="800"/>
                <a:t>* </a:t>
              </a:r>
              <a:r>
                <a:rPr lang="ko-KR" altLang="en-US" sz="800"/>
                <a:t>조회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flipV="1">
              <a:off x="2946282" y="3486093"/>
              <a:ext cx="4011606" cy="222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912628" y="3219048"/>
              <a:ext cx="397650" cy="22128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813"/>
                <a:t>* </a:t>
              </a:r>
              <a:r>
                <a:rPr lang="en-US" altLang="ko-KR" sz="813"/>
                <a:t>No</a:t>
              </a:r>
              <a:endParaRPr lang="en-US" sz="813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913709" y="3563440"/>
              <a:ext cx="4025192" cy="243965"/>
              <a:chOff x="3586102" y="3650111"/>
              <a:chExt cx="4954083" cy="300264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4154332" y="3650113"/>
                <a:ext cx="2018772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13"/>
                  <a:t>시스템 파일 업로드 </a:t>
                </a:r>
                <a:r>
                  <a:rPr lang="en-US" altLang="ko-KR" sz="569"/>
                  <a:t>(N)</a:t>
                </a:r>
                <a:endParaRPr lang="en-US" sz="813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241772" y="3650112"/>
                <a:ext cx="85368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13"/>
                  <a:t>sunabove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164125" y="3659715"/>
                <a:ext cx="742138" cy="26281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en-US" sz="569">
                    <a:solidFill>
                      <a:schemeClr val="tx1"/>
                    </a:solidFill>
                  </a:rPr>
                  <a:t>2018. 07. 27</a:t>
                </a: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7974932" y="3650111"/>
                <a:ext cx="56525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13"/>
                  <a:t>1,234</a:t>
                </a:r>
                <a:endParaRPr lang="en-US" sz="813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3586102" y="3654297"/>
                <a:ext cx="492917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13"/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2911568" y="3849763"/>
              <a:ext cx="4025192" cy="243965"/>
              <a:chOff x="3586102" y="3650111"/>
              <a:chExt cx="4954083" cy="300264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4154332" y="3650113"/>
                <a:ext cx="2018772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13"/>
                  <a:t>시스템 파일 업로드 </a:t>
                </a:r>
                <a:r>
                  <a:rPr lang="en-US" altLang="ko-KR" sz="569"/>
                  <a:t>(N)</a:t>
                </a:r>
                <a:endParaRPr lang="en-US" sz="813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6241772" y="3650112"/>
                <a:ext cx="85368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13"/>
                  <a:t>sunabove</a:t>
                </a: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7164125" y="3659715"/>
                <a:ext cx="742138" cy="26281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en-US" sz="569">
                    <a:solidFill>
                      <a:schemeClr val="tx1"/>
                    </a:solidFill>
                  </a:rPr>
                  <a:t>2018. 07. 27</a:t>
                </a: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7974932" y="3650111"/>
                <a:ext cx="56525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13"/>
                  <a:t>1,234</a:t>
                </a:r>
                <a:endParaRPr lang="en-US" sz="813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3586102" y="3654297"/>
                <a:ext cx="492917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13"/>
                  <a:t>2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2911568" y="4115252"/>
              <a:ext cx="4025192" cy="243965"/>
              <a:chOff x="3586102" y="3650111"/>
              <a:chExt cx="4954083" cy="300264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4154332" y="3650113"/>
                <a:ext cx="2018772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13"/>
                  <a:t>시스템 파일 업로드 </a:t>
                </a:r>
                <a:r>
                  <a:rPr lang="en-US" altLang="ko-KR" sz="569"/>
                  <a:t>(N)</a:t>
                </a:r>
                <a:endParaRPr lang="en-US" sz="813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6241772" y="3650112"/>
                <a:ext cx="85368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13"/>
                  <a:t>sunabove</a:t>
                </a: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7164125" y="3659715"/>
                <a:ext cx="742138" cy="26281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en-US" sz="569">
                    <a:solidFill>
                      <a:schemeClr val="tx1"/>
                    </a:solidFill>
                  </a:rPr>
                  <a:t>2018. 07. 27</a:t>
                </a: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7974932" y="3650111"/>
                <a:ext cx="56525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13"/>
                  <a:t>1,234</a:t>
                </a:r>
                <a:endParaRPr lang="en-US" sz="813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3586102" y="3654297"/>
                <a:ext cx="492917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13"/>
                  <a:t>3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909783" y="4396176"/>
              <a:ext cx="4025192" cy="243965"/>
              <a:chOff x="3586102" y="3650111"/>
              <a:chExt cx="4954083" cy="300264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4154332" y="3650113"/>
                <a:ext cx="2018772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13"/>
                  <a:t>시스템 파일 업로드 </a:t>
                </a:r>
                <a:r>
                  <a:rPr lang="en-US" altLang="ko-KR" sz="569"/>
                  <a:t>(N)</a:t>
                </a:r>
                <a:endParaRPr lang="en-US" sz="813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6241772" y="3650112"/>
                <a:ext cx="85368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13"/>
                  <a:t>sunabove</a:t>
                </a: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7164125" y="3659715"/>
                <a:ext cx="742138" cy="26281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en-US" sz="569">
                    <a:solidFill>
                      <a:schemeClr val="tx1"/>
                    </a:solidFill>
                  </a:rPr>
                  <a:t>2018. 07. 27</a:t>
                </a: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7974932" y="3650111"/>
                <a:ext cx="56525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13"/>
                  <a:t>1,234</a:t>
                </a:r>
                <a:endParaRPr lang="en-US" sz="813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3586102" y="3654297"/>
                <a:ext cx="492917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13"/>
                  <a:t>4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2909783" y="4676303"/>
              <a:ext cx="4025192" cy="243965"/>
              <a:chOff x="3586102" y="3650111"/>
              <a:chExt cx="4954083" cy="300264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4154332" y="3650113"/>
                <a:ext cx="2018772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13"/>
                  <a:t>시스템 파일 업로드 </a:t>
                </a:r>
                <a:r>
                  <a:rPr lang="en-US" altLang="ko-KR" sz="569"/>
                  <a:t>(N)</a:t>
                </a:r>
                <a:endParaRPr lang="en-US" sz="813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241772" y="3650112"/>
                <a:ext cx="85368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13"/>
                  <a:t>sunabove</a:t>
                </a: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7164125" y="3659715"/>
                <a:ext cx="742138" cy="262811"/>
              </a:xfrm>
              <a:prstGeom prst="round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en-US" sz="569">
                    <a:solidFill>
                      <a:schemeClr val="tx1"/>
                    </a:solidFill>
                  </a:rPr>
                  <a:t>2018. 07. 27</a:t>
                </a: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74932" y="3650111"/>
                <a:ext cx="565253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13"/>
                  <a:t>1,234</a:t>
                </a:r>
                <a:endParaRPr lang="en-US" sz="813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3586102" y="3654297"/>
                <a:ext cx="492917" cy="296078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13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376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/>
              <a:t>5.3 </a:t>
            </a:r>
            <a:r>
              <a:rPr lang="ko-KR" altLang="en-US" sz="1300" smtClean="0"/>
              <a:t>공지사항</a:t>
            </a:r>
            <a:r>
              <a:rPr lang="en-US" altLang="ko-KR" sz="1300" smtClean="0"/>
              <a:t> </a:t>
            </a:r>
            <a:r>
              <a:rPr lang="ko-KR" altLang="en-US" sz="1300" smtClean="0"/>
              <a:t>조회</a:t>
            </a:r>
            <a:r>
              <a:rPr lang="en-US" altLang="ko-KR" sz="1300" smtClean="0"/>
              <a:t>/</a:t>
            </a:r>
            <a:r>
              <a:rPr lang="ko-KR" altLang="en-US" sz="1300" smtClean="0"/>
              <a:t>등록</a:t>
            </a:r>
            <a:endParaRPr lang="en-US" sz="13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158E-83B6-4575-997C-154B36D59C3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81363" y="2223596"/>
            <a:ext cx="1573986" cy="2210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813"/>
              <a:t>* </a:t>
            </a:r>
            <a:r>
              <a:rPr lang="ko-KR" altLang="en-US" sz="813" smtClean="0"/>
              <a:t>공지사항</a:t>
            </a:r>
            <a:endParaRPr lang="en-US" sz="813"/>
          </a:p>
        </p:txBody>
      </p:sp>
      <p:sp>
        <p:nvSpPr>
          <p:cNvPr id="19" name="직사각형 18"/>
          <p:cNvSpPr/>
          <p:nvPr/>
        </p:nvSpPr>
        <p:spPr>
          <a:xfrm flipV="1">
            <a:off x="3281363" y="2506099"/>
            <a:ext cx="426098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75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278868" y="2874729"/>
            <a:ext cx="635470" cy="2112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800"/>
              <a:t>* </a:t>
            </a:r>
            <a:r>
              <a:rPr lang="ko-KR" altLang="en-US" sz="800">
                <a:solidFill>
                  <a:schemeClr val="tx1"/>
                </a:solidFill>
              </a:rPr>
              <a:t>제목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78868" y="3219475"/>
            <a:ext cx="639273" cy="2015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800"/>
              <a:t>* </a:t>
            </a:r>
            <a:r>
              <a:rPr lang="ko-KR" altLang="en-US" sz="800" smtClean="0"/>
              <a:t>작성자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278868" y="2606572"/>
            <a:ext cx="635470" cy="1910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600"/>
              <a:t>* </a:t>
            </a:r>
            <a:r>
              <a:rPr lang="ko-KR" altLang="en-US" sz="600" smtClean="0"/>
              <a:t>이전글</a:t>
            </a:r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363" y="3158073"/>
            <a:ext cx="4260981" cy="18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75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68949" y="2892725"/>
            <a:ext cx="2655689" cy="1894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813"/>
              <a:t>시스템 파일 업로드 </a:t>
            </a:r>
            <a:r>
              <a:rPr lang="en-US" altLang="ko-KR" sz="569"/>
              <a:t>(N)</a:t>
            </a:r>
            <a:endParaRPr lang="en-US" sz="813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68949" y="3230106"/>
            <a:ext cx="1211435" cy="18373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813"/>
              <a:t>sunabove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697834" y="2900247"/>
            <a:ext cx="844510" cy="18190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ko-KR" altLang="en-US" sz="569" smtClean="0">
                <a:solidFill>
                  <a:schemeClr val="tx1"/>
                </a:solidFill>
              </a:rPr>
              <a:t>작성일 </a:t>
            </a:r>
            <a:r>
              <a:rPr lang="en-US" altLang="ko-KR" sz="569" smtClean="0">
                <a:solidFill>
                  <a:schemeClr val="tx1"/>
                </a:solidFill>
              </a:rPr>
              <a:t>: </a:t>
            </a:r>
            <a:r>
              <a:rPr lang="en-US" sz="569" smtClean="0">
                <a:solidFill>
                  <a:schemeClr val="tx1"/>
                </a:solidFill>
              </a:rPr>
              <a:t>2018</a:t>
            </a:r>
            <a:r>
              <a:rPr lang="en-US" sz="569">
                <a:solidFill>
                  <a:schemeClr val="tx1"/>
                </a:solidFill>
              </a:rPr>
              <a:t>. 07. 27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78868" y="3464112"/>
            <a:ext cx="4263476" cy="1066522"/>
          </a:xfrm>
          <a:prstGeom prst="roundRect">
            <a:avLst>
              <a:gd name="adj" fmla="val 2646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813" smtClean="0"/>
              <a:t>본문</a:t>
            </a:r>
            <a:r>
              <a:rPr lang="en-US" altLang="ko-KR" sz="813" smtClean="0"/>
              <a:t>: </a:t>
            </a:r>
            <a:r>
              <a:rPr lang="ko-KR" altLang="en-US" sz="813" smtClean="0"/>
              <a:t>옛날에 활동했던 미니 입ㅁ니다</a:t>
            </a:r>
            <a:r>
              <a:rPr lang="en-US" altLang="ko-KR" sz="813" smtClean="0"/>
              <a:t>.</a:t>
            </a:r>
          </a:p>
          <a:p>
            <a:r>
              <a:rPr lang="ko-KR" altLang="en-US" sz="813" smtClean="0"/>
              <a:t>잘들 </a:t>
            </a:r>
            <a:r>
              <a:rPr lang="en-US" altLang="ko-KR" sz="813" smtClean="0"/>
              <a:t>…..</a:t>
            </a:r>
            <a:endParaRPr lang="en-US" sz="813"/>
          </a:p>
        </p:txBody>
      </p:sp>
      <p:sp>
        <p:nvSpPr>
          <p:cNvPr id="52" name="직사각형 51"/>
          <p:cNvSpPr/>
          <p:nvPr/>
        </p:nvSpPr>
        <p:spPr>
          <a:xfrm>
            <a:off x="3281363" y="2833985"/>
            <a:ext cx="4260981" cy="18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75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68949" y="2607625"/>
            <a:ext cx="511079" cy="1765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600"/>
              <a:t>* </a:t>
            </a:r>
            <a:r>
              <a:rPr lang="ko-KR" altLang="en-US" sz="600" smtClean="0"/>
              <a:t>다음글</a:t>
            </a:r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031265" y="2611038"/>
            <a:ext cx="511079" cy="1798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700"/>
              <a:t>* </a:t>
            </a:r>
            <a:r>
              <a:rPr lang="ko-KR" altLang="en-US" sz="700" smtClean="0"/>
              <a:t> 목록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73031" y="5589099"/>
            <a:ext cx="612487" cy="23836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800" smtClean="0"/>
              <a:t>* </a:t>
            </a:r>
            <a:r>
              <a:rPr lang="ko-KR" altLang="en-US" sz="800" smtClean="0"/>
              <a:t>저장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30543" y="5584227"/>
            <a:ext cx="557491" cy="23836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800" smtClean="0"/>
              <a:t>* </a:t>
            </a:r>
            <a:r>
              <a:rPr lang="ko-KR" altLang="en-US" sz="800" smtClean="0"/>
              <a:t>취소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8868" y="5330158"/>
            <a:ext cx="3752397" cy="202831"/>
          </a:xfrm>
          <a:prstGeom prst="roundRect">
            <a:avLst>
              <a:gd name="adj" fmla="val 2646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700" smtClean="0"/>
              <a:t>댓글</a:t>
            </a:r>
            <a:endParaRPr lang="en-US" sz="7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93625" y="5311652"/>
            <a:ext cx="448718" cy="2213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700" smtClean="0"/>
              <a:t>* </a:t>
            </a:r>
            <a:r>
              <a:rPr lang="ko-KR" altLang="en-US" sz="700" smtClean="0"/>
              <a:t>등록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8868" y="4586200"/>
            <a:ext cx="4263475" cy="653358"/>
          </a:xfrm>
          <a:prstGeom prst="roundRect">
            <a:avLst>
              <a:gd name="adj" fmla="val 264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700" smtClean="0"/>
              <a:t>* </a:t>
            </a:r>
            <a:r>
              <a:rPr lang="ko-KR" altLang="en-US" sz="700" b="1" smtClean="0"/>
              <a:t>괴룡똘리</a:t>
            </a:r>
            <a:r>
              <a:rPr lang="ko-KR" altLang="en-US" sz="700" smtClean="0"/>
              <a:t>   </a:t>
            </a:r>
            <a:r>
              <a:rPr lang="en-US" altLang="ko-KR" sz="500" smtClean="0">
                <a:solidFill>
                  <a:schemeClr val="bg1">
                    <a:lumMod val="65000"/>
                  </a:schemeClr>
                </a:solidFill>
              </a:rPr>
              <a:t>2018.07.23 11:40</a:t>
            </a:r>
            <a:endParaRPr lang="en-US" altLang="ko-KR" sz="7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700" smtClean="0"/>
              <a:t>    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너무 좋은 글입니다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6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6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sz="700">
                <a:solidFill>
                  <a:prstClr val="black"/>
                </a:solidFill>
              </a:rPr>
              <a:t>* </a:t>
            </a:r>
            <a:r>
              <a:rPr lang="ko-KR" altLang="en-US" sz="700" b="1">
                <a:solidFill>
                  <a:prstClr val="black"/>
                </a:solidFill>
              </a:rPr>
              <a:t>괴룡똘리</a:t>
            </a:r>
            <a:r>
              <a:rPr lang="ko-KR" altLang="en-US" sz="700">
                <a:solidFill>
                  <a:prstClr val="black"/>
                </a:solidFill>
              </a:rPr>
              <a:t>   </a:t>
            </a:r>
            <a:r>
              <a:rPr lang="en-US" altLang="ko-KR" sz="500">
                <a:solidFill>
                  <a:prstClr val="white">
                    <a:lumMod val="65000"/>
                  </a:prstClr>
                </a:solidFill>
              </a:rPr>
              <a:t>2018.07.23 11:40</a:t>
            </a:r>
            <a:endParaRPr lang="en-US" altLang="ko-KR" sz="70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en-US" altLang="ko-KR" sz="700">
                <a:solidFill>
                  <a:prstClr val="black"/>
                </a:solidFill>
              </a:rPr>
              <a:t>     </a:t>
            </a:r>
            <a:r>
              <a:rPr lang="ko-KR" altLang="en-US" sz="600">
                <a:solidFill>
                  <a:prstClr val="white">
                    <a:lumMod val="50000"/>
                  </a:prstClr>
                </a:solidFill>
              </a:rPr>
              <a:t>너무 좋은 글입니다</a:t>
            </a:r>
            <a:r>
              <a:rPr lang="en-US" altLang="ko-KR" sz="60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60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sz="700">
              <a:solidFill>
                <a:prstClr val="white">
                  <a:lumMod val="50000"/>
                </a:prstClr>
              </a:solidFill>
            </a:endParaRPr>
          </a:p>
          <a:p>
            <a:endParaRPr 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012213" y="5584226"/>
            <a:ext cx="557491" cy="23836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800" smtClean="0"/>
              <a:t>* </a:t>
            </a:r>
            <a:r>
              <a:rPr lang="ko-KR" altLang="en-US" sz="800" smtClean="0"/>
              <a:t>삭제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72214" y="4903984"/>
            <a:ext cx="40245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027128"/>
              </p:ext>
            </p:extLst>
          </p:nvPr>
        </p:nvGraphicFramePr>
        <p:xfrm>
          <a:off x="681038" y="1103587"/>
          <a:ext cx="8543926" cy="239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기간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/>
                        <a:t>1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 dirty="0"/>
                        <a:t>개월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목표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/>
                        <a:t>PSDR-NU/XU </a:t>
                      </a:r>
                      <a:r>
                        <a:rPr lang="ko-KR" altLang="en-US" sz="1100"/>
                        <a:t>웹프로그램 개발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인력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/>
                        <a:t>분석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설계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개발  </a:t>
                      </a:r>
                      <a:r>
                        <a:rPr lang="en-US" altLang="ko-KR" sz="1100"/>
                        <a:t>: 1</a:t>
                      </a:r>
                      <a:r>
                        <a:rPr lang="ko-KR" altLang="en-US" sz="1100"/>
                        <a:t>명</a:t>
                      </a:r>
                      <a:r>
                        <a:rPr lang="en-US" altLang="ko-KR" sz="1100"/>
                        <a:t>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/>
                        <a:t>디자인            </a:t>
                      </a:r>
                      <a:r>
                        <a:rPr lang="ko-KR" altLang="en-US" sz="1100" smtClean="0"/>
                        <a:t>       </a:t>
                      </a:r>
                      <a:r>
                        <a:rPr lang="en-US" altLang="ko-KR" sz="1100"/>
                        <a:t>: 1</a:t>
                      </a:r>
                      <a:r>
                        <a:rPr lang="ko-KR" altLang="en-US" sz="1100"/>
                        <a:t>명</a:t>
                      </a:r>
                      <a:endParaRPr lang="en-US" altLang="ko-KR" sz="11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/>
                        <a:t>웹페이지 </a:t>
                      </a:r>
                      <a:r>
                        <a:rPr lang="ko-KR" altLang="en-US" sz="1100" dirty="0"/>
                        <a:t>디자인</a:t>
                      </a:r>
                      <a:endParaRPr lang="en-US" altLang="ko-KR" sz="11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/>
                        <a:t>웹프로그램 구현</a:t>
                      </a:r>
                      <a:endParaRPr lang="en-US" altLang="ko-KR" sz="110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/>
                        <a:t>웹프로그램 테스트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BF2B-FF84-42D9-A539-170CA6FB9D4C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264" y="2057149"/>
            <a:ext cx="5101742" cy="2430880"/>
          </a:xfrm>
        </p:spPr>
        <p:txBody>
          <a:bodyPr vert="horz" lIns="74295" tIns="37148" rIns="74295" bIns="37148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900" b="1" smtClean="0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시스템 설계</a:t>
            </a:r>
            <a:endParaRPr lang="en-US" sz="3900" b="1">
              <a:ln/>
              <a:solidFill>
                <a:srgbClr val="CC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D116-AE6A-4C33-97E7-7B3F082DA630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구성 및 설치 프로그램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185492"/>
            <a:ext cx="3970475" cy="4991471"/>
          </a:xfrm>
        </p:spPr>
        <p:txBody>
          <a:bodyPr/>
          <a:lstStyle/>
          <a:p>
            <a:r>
              <a:rPr lang="en-US" smtClean="0"/>
              <a:t>OS</a:t>
            </a:r>
          </a:p>
          <a:p>
            <a:pPr lvl="1"/>
            <a:r>
              <a:rPr lang="en-US" smtClean="0"/>
              <a:t>Xubuntu 18.04</a:t>
            </a:r>
          </a:p>
          <a:p>
            <a:r>
              <a:rPr lang="en-US" smtClean="0"/>
              <a:t>Java</a:t>
            </a:r>
          </a:p>
          <a:p>
            <a:pPr lvl="1"/>
            <a:r>
              <a:rPr lang="en-US" smtClean="0"/>
              <a:t>JDK 10</a:t>
            </a:r>
          </a:p>
          <a:p>
            <a:r>
              <a:rPr lang="en-US" smtClean="0"/>
              <a:t>Web Server</a:t>
            </a:r>
          </a:p>
          <a:p>
            <a:pPr lvl="1"/>
            <a:r>
              <a:rPr lang="en-US" smtClean="0"/>
              <a:t>Apache Tomcat v 9</a:t>
            </a:r>
          </a:p>
          <a:p>
            <a:r>
              <a:rPr lang="en-US" smtClean="0"/>
              <a:t>DBMS</a:t>
            </a:r>
          </a:p>
          <a:p>
            <a:pPr lvl="1"/>
            <a:r>
              <a:rPr lang="en-US" smtClean="0"/>
              <a:t>Maria dbms 10</a:t>
            </a:r>
          </a:p>
          <a:p>
            <a:r>
              <a:rPr lang="ko-KR" altLang="en-US" smtClean="0"/>
              <a:t>개발 프레임웤</a:t>
            </a:r>
            <a:endParaRPr lang="en-US" altLang="ko-KR" smtClean="0"/>
          </a:p>
          <a:p>
            <a:pPr lvl="1"/>
            <a:r>
              <a:rPr lang="en-US" smtClean="0"/>
              <a:t>Spring 2</a:t>
            </a:r>
          </a:p>
          <a:p>
            <a:pPr lvl="1"/>
            <a:r>
              <a:rPr lang="en-US" smtClean="0"/>
              <a:t>bootstrap 4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1030" name="Picture 6" descr="Image result for java j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41" y="4109140"/>
            <a:ext cx="1370614" cy="84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om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88" y="3315060"/>
            <a:ext cx="1402997" cy="7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ria 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78" y="3324441"/>
            <a:ext cx="912192" cy="7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556" y="5002021"/>
            <a:ext cx="2286000" cy="704850"/>
          </a:xfrm>
          <a:prstGeom prst="rect">
            <a:avLst/>
          </a:prstGeom>
        </p:spPr>
      </p:pic>
      <p:pic>
        <p:nvPicPr>
          <p:cNvPr id="1042" name="Picture 18" descr="Image result for spring frame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88" y="2397010"/>
            <a:ext cx="2110620" cy="6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03850" y="1340827"/>
            <a:ext cx="3418997" cy="719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950" b="1" smtClean="0">
                <a:solidFill>
                  <a:srgbClr val="002060"/>
                </a:solidFill>
                <a:latin typeface="Eras Bold ITC" panose="020B0907030504020204" pitchFamily="34" charset="0"/>
                <a:ea typeface="맑은 고딕" panose="020B0503020000020004" pitchFamily="50" charset="-127"/>
              </a:rPr>
              <a:t>Fault Data Downloader</a:t>
            </a:r>
            <a:endParaRPr lang="ko-KR" altLang="en-US" sz="1950" b="1" dirty="0">
              <a:solidFill>
                <a:srgbClr val="002060"/>
              </a:solidFill>
              <a:latin typeface="Eras Bold ITC" panose="020B0907030504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6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구성도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7" name="Picture 2" descr="Image of High Leve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9" y="1382475"/>
            <a:ext cx="8543925" cy="46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33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폴더 정의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53265"/>
              </p:ext>
            </p:extLst>
          </p:nvPr>
        </p:nvGraphicFramePr>
        <p:xfrm>
          <a:off x="681038" y="1185863"/>
          <a:ext cx="85439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2">
                  <a:extLst>
                    <a:ext uri="{9D8B030D-6E8A-4147-A177-3AD203B41FA5}">
                      <a16:colId xmlns:a16="http://schemas.microsoft.com/office/drawing/2014/main" val="3969410359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188612787"/>
                    </a:ext>
                  </a:extLst>
                </a:gridCol>
                <a:gridCol w="3668712">
                  <a:extLst>
                    <a:ext uri="{9D8B030D-6E8A-4147-A177-3AD203B41FA5}">
                      <a16:colId xmlns:a16="http://schemas.microsoft.com/office/drawing/2014/main" val="240902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구분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폴더명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내용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PSDR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/home/psdmts/PSDR-XU/Comtrade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사고파일 보관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3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/home/psdmts/PSDR-XU/Fault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사고파일의 컴트레이드 변환 파일 보관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4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tomcat </a:t>
                      </a:r>
                      <a:r>
                        <a:rPr lang="ko-KR" altLang="en-US" sz="1400" smtClean="0"/>
                        <a:t>사용자 홈 디렉토리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5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/opt/tomcat/svr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tomcat web</a:t>
                      </a:r>
                      <a:r>
                        <a:rPr lang="en-US" sz="1400" baseline="0" smtClean="0"/>
                        <a:t> server </a:t>
                      </a:r>
                      <a:r>
                        <a:rPr lang="ko-KR" altLang="en-US" sz="1400" baseline="0" smtClean="0"/>
                        <a:t>프로그램 설치 폴더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html/css/js/image</a:t>
                      </a:r>
                      <a:r>
                        <a:rPr lang="en-US" sz="1400" baseline="0" smtClean="0"/>
                        <a:t> </a:t>
                      </a:r>
                      <a:r>
                        <a:rPr lang="ko-KR" altLang="en-US" sz="1400" baseline="0" smtClean="0"/>
                        <a:t>웹 서비스 폴더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/opt/tomcat/template/html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html </a:t>
                      </a:r>
                      <a:r>
                        <a:rPr lang="ko-KR" altLang="en-US" sz="1400" smtClean="0"/>
                        <a:t>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15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html</a:t>
                      </a:r>
                      <a:r>
                        <a:rPr lang="en-US" sz="1400" baseline="0" smtClean="0"/>
                        <a:t> </a:t>
                      </a:r>
                      <a:r>
                        <a:rPr lang="ko-KR" altLang="en-US" sz="1400" baseline="0" smtClean="0"/>
                        <a:t>리소스 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39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/opt/tomcat/template/rsc/bootstrap-4.1.3-dist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aseline="0" smtClean="0"/>
                        <a:t>bootstrap </a:t>
                      </a:r>
                      <a:r>
                        <a:rPr lang="ko-KR" altLang="en-US" sz="1400" baseline="0" smtClean="0"/>
                        <a:t>리소스 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3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/opt/tomcat/template/rsc/bootstrap-theme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bootstrap </a:t>
                      </a:r>
                      <a:r>
                        <a:rPr lang="ko-KR" altLang="en-US" sz="1400" smtClean="0"/>
                        <a:t>테마 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03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/opt/tomcat/template/rsc/jquery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jquery js </a:t>
                      </a:r>
                      <a:r>
                        <a:rPr lang="ko-KR" altLang="en-US" sz="1400" smtClean="0"/>
                        <a:t>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/opt/tomcat/template/rsc/fontawesome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aseline="0" smtClean="0"/>
                        <a:t>fontawesome </a:t>
                      </a:r>
                      <a:r>
                        <a:rPr lang="ko-KR" altLang="en-US" sz="1400" baseline="0" smtClean="0"/>
                        <a:t>리소스 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36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/opt/tomcat/template/rsc/psdr-custom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psdr </a:t>
                      </a:r>
                      <a:r>
                        <a:rPr lang="ko-KR" altLang="en-US" sz="1400" smtClean="0"/>
                        <a:t>관련 리소스 파일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24104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33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2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설정 항목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842376"/>
              </p:ext>
            </p:extLst>
          </p:nvPr>
        </p:nvGraphicFramePr>
        <p:xfrm>
          <a:off x="681038" y="1185863"/>
          <a:ext cx="85439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3969410359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188612787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409021234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88732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구분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내용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기본값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제약사항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시스템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IP</a:t>
                      </a:r>
                      <a:r>
                        <a:rPr lang="en-US" sz="1400" baseline="0" smtClean="0"/>
                        <a:t> Address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123.456.789.123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3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사용자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procom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최대 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자리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4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Password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12345678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 ~ 10</a:t>
                      </a:r>
                      <a:r>
                        <a:rPr lang="ko-KR" altLang="en-US" sz="1400" smtClean="0"/>
                        <a:t>자리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5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이름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지역본부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경기지역본부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영문</a:t>
                      </a:r>
                      <a:r>
                        <a:rPr lang="en-US" altLang="ko-KR" sz="1400" smtClean="0"/>
                        <a:t>20</a:t>
                      </a:r>
                      <a:r>
                        <a:rPr lang="ko-KR" altLang="en-US" sz="1400" smtClean="0"/>
                        <a:t>자리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국문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자리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전력지사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성남전력지사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"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5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변전소명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154kV </a:t>
                      </a:r>
                      <a:r>
                        <a:rPr lang="ko-KR" altLang="en-US" sz="1400" smtClean="0"/>
                        <a:t>중원</a:t>
                      </a:r>
                      <a:r>
                        <a:rPr lang="en-US" sz="1400" smtClean="0"/>
                        <a:t>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"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15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39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3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03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36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24104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34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61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목록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70465"/>
              </p:ext>
            </p:extLst>
          </p:nvPr>
        </p:nvGraphicFramePr>
        <p:xfrm>
          <a:off x="681038" y="1185863"/>
          <a:ext cx="85439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2">
                  <a:extLst>
                    <a:ext uri="{9D8B030D-6E8A-4147-A177-3AD203B41FA5}">
                      <a16:colId xmlns:a16="http://schemas.microsoft.com/office/drawing/2014/main" val="248851178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251880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91116634"/>
                    </a:ext>
                  </a:extLst>
                </a:gridCol>
                <a:gridCol w="2646362">
                  <a:extLst>
                    <a:ext uri="{9D8B030D-6E8A-4147-A177-3AD203B41FA5}">
                      <a16:colId xmlns:a16="http://schemas.microsoft.com/office/drawing/2014/main" val="1527012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구분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Entity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mtClean="0"/>
                        <a:t>사용자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사용자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USER_TBL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1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사용자 권한 코드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USER_ROLE_CODE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0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사용자 접속 로그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USER_LOG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7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mtClean="0"/>
                        <a:t>시스템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시스템 설정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SYS_PROP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mtClean="0"/>
                        <a:t>게시판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게시판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게시물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ARTICLE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3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mtClean="0"/>
                        <a:t>파일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파일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DB_FILE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파일 다운로드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FILE_DOWN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8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7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7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3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3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9110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98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</a:t>
            </a:r>
            <a:r>
              <a:rPr lang="en-US" altLang="ko-KR" smtClean="0"/>
              <a:t>: </a:t>
            </a:r>
            <a:r>
              <a:rPr lang="ko-KR" altLang="en-US" smtClean="0"/>
              <a:t>사용자 </a:t>
            </a:r>
            <a:r>
              <a:rPr lang="en-US" altLang="ko-KR" smtClean="0"/>
              <a:t>(USER_TBL)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86459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EMAIL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PASSWD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LAST_LOGIN_DT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LAST_LOGOUT_DT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USER_ROLE_CODE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36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319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사용자 권한코드 </a:t>
            </a:r>
            <a:r>
              <a:rPr lang="en-US" altLang="ko-KR" smtClean="0"/>
              <a:t>(USER_ROLE)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266652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CODE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37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67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사용자 접속 로그 </a:t>
            </a:r>
            <a:r>
              <a:rPr lang="en-US" altLang="ko-KR" smtClean="0"/>
              <a:t>(USER_ACCESS_LOG)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730091"/>
              </p:ext>
            </p:extLst>
          </p:nvPr>
        </p:nvGraphicFramePr>
        <p:xfrm>
          <a:off x="681038" y="1185863"/>
          <a:ext cx="85439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USER_ID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LOGIN_DT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SYSDATE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LOGOUT_DT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38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1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시스템 설정 </a:t>
            </a:r>
            <a:r>
              <a:rPr lang="en-US" altLang="ko-KR" smtClean="0"/>
              <a:t>(SYS_PROP)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36825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39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607672"/>
            <a:ext cx="8543925" cy="54526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개발 </a:t>
            </a:r>
            <a:r>
              <a:rPr lang="ko-KR" altLang="en-US" dirty="0"/>
              <a:t>일정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911622"/>
              </p:ext>
            </p:extLst>
          </p:nvPr>
        </p:nvGraphicFramePr>
        <p:xfrm>
          <a:off x="759959" y="1152940"/>
          <a:ext cx="8465004" cy="360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1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0171">
                  <a:extLst>
                    <a:ext uri="{9D8B030D-6E8A-4147-A177-3AD203B41FA5}">
                      <a16:colId xmlns:a16="http://schemas.microsoft.com/office/drawing/2014/main" val="517363108"/>
                    </a:ext>
                  </a:extLst>
                </a:gridCol>
                <a:gridCol w="6723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93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번호</a:t>
                      </a:r>
                    </a:p>
                  </a:txBody>
                  <a:tcPr marL="74295" marR="74295" marT="37148" marB="37148"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개발 항목</a:t>
                      </a:r>
                    </a:p>
                  </a:txBody>
                  <a:tcPr marL="74295" marR="74295" marT="37148" marB="37148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기간</a:t>
                      </a:r>
                    </a:p>
                  </a:txBody>
                  <a:tcPr marL="74295" marR="74295" marT="37148" marB="37148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개발 일정</a:t>
                      </a: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 01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 02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 03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W 04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W 05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분석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내역 정의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1</a:t>
                      </a:r>
                      <a:r>
                        <a:rPr lang="en-US" altLang="ko-KR" sz="1300" baseline="0"/>
                        <a:t> </a:t>
                      </a:r>
                      <a:r>
                        <a:rPr lang="ko-KR" altLang="en-US" sz="1300" baseline="0"/>
                        <a:t>주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O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설계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개발 내역 설계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1 </a:t>
                      </a:r>
                      <a:r>
                        <a:rPr lang="ko-KR" altLang="en-US" sz="1300"/>
                        <a:t>주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O</a:t>
                      </a:r>
                      <a:endParaRPr lang="ko-KR" altLang="en-US" sz="13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94244993"/>
                  </a:ext>
                </a:extLst>
              </a:tr>
              <a:tr h="2946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디자인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웹 </a:t>
                      </a:r>
                      <a:r>
                        <a:rPr lang="ko-KR" altLang="en-US" sz="1300"/>
                        <a:t>페이지 화면 </a:t>
                      </a:r>
                      <a:r>
                        <a:rPr lang="ko-KR" altLang="en-US" sz="1300" dirty="0"/>
                        <a:t>설계</a:t>
                      </a:r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주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/>
                        <a:t>O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웹 페이지 포토샵 작업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웹 </a:t>
                      </a:r>
                      <a:r>
                        <a:rPr lang="en-US" altLang="ko-KR" sz="1300" dirty="0"/>
                        <a:t>HTML </a:t>
                      </a:r>
                      <a:r>
                        <a:rPr lang="ko-KR" altLang="en-US" sz="1300" dirty="0"/>
                        <a:t>코딩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9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개발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/>
                        <a:t>고장 데이터 폴더 목록 표출 기능 개발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O</a:t>
                      </a:r>
                      <a:endParaRPr lang="ko-KR" altLang="en-US" sz="1300"/>
                    </a:p>
                  </a:txBody>
                  <a:tcPr marL="74295" marR="74295" marT="37148" marB="37148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8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고장 데이터 파일 다운로드 기능 개발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테스트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테스트 및 수정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1 </a:t>
                      </a:r>
                      <a:r>
                        <a:rPr lang="ko-KR" altLang="en-US" sz="1300"/>
                        <a:t>주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O</a:t>
                      </a:r>
                      <a:endParaRPr lang="ko-KR" altLang="en-US" sz="130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계</a:t>
                      </a: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r>
                        <a:rPr lang="en-US" altLang="ko-KR" sz="1300" smtClean="0"/>
                        <a:t> </a:t>
                      </a:r>
                      <a:r>
                        <a:rPr lang="ko-KR" altLang="en-US" sz="1300"/>
                        <a:t>주</a:t>
                      </a:r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04ED-29C2-4CC8-AE1B-DDAB771B044D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2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게시판 </a:t>
            </a:r>
            <a:r>
              <a:rPr lang="en-US" altLang="ko-KR" smtClean="0"/>
              <a:t>(BOARD)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438643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40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게시물 </a:t>
            </a:r>
            <a:r>
              <a:rPr lang="en-US" altLang="ko-KR" smtClean="0"/>
              <a:t>(ARTICLE)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1068309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  <a:gridCol w="1219652">
                  <a:extLst>
                    <a:ext uri="{9D8B030D-6E8A-4147-A177-3AD203B41FA5}">
                      <a16:colId xmlns:a16="http://schemas.microsoft.com/office/drawing/2014/main" val="1964088760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참조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41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07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파일 </a:t>
            </a:r>
            <a:r>
              <a:rPr lang="en-US" altLang="ko-KR" smtClean="0"/>
              <a:t>(DB_FILE)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825793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42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80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다운로드 </a:t>
            </a:r>
            <a:r>
              <a:rPr lang="en-US" altLang="ko-KR" smtClean="0"/>
              <a:t>(FILE_DOWLOAD)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9288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43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009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</a:t>
            </a:r>
            <a:r>
              <a:rPr lang="en-US" altLang="ko-KR"/>
              <a:t>: </a:t>
            </a:r>
            <a:r>
              <a:rPr lang="ko-KR" altLang="en-US" smtClean="0"/>
              <a:t>테이블 </a:t>
            </a:r>
            <a:r>
              <a:rPr lang="en-US" altLang="ko-KR" smtClean="0"/>
              <a:t>(TABLE)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61796"/>
              </p:ext>
            </p:extLst>
          </p:nvPr>
        </p:nvGraphicFramePr>
        <p:xfrm>
          <a:off x="681038" y="1185863"/>
          <a:ext cx="85439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54">
                  <a:extLst>
                    <a:ext uri="{9D8B030D-6E8A-4147-A177-3AD203B41FA5}">
                      <a16:colId xmlns:a16="http://schemas.microsoft.com/office/drawing/2014/main" val="2353833700"/>
                    </a:ext>
                  </a:extLst>
                </a:gridCol>
                <a:gridCol w="525908">
                  <a:extLst>
                    <a:ext uri="{9D8B030D-6E8A-4147-A177-3AD203B41FA5}">
                      <a16:colId xmlns:a16="http://schemas.microsoft.com/office/drawing/2014/main" val="1791344526"/>
                    </a:ext>
                  </a:extLst>
                </a:gridCol>
                <a:gridCol w="2872330">
                  <a:extLst>
                    <a:ext uri="{9D8B030D-6E8A-4147-A177-3AD203B41FA5}">
                      <a16:colId xmlns:a16="http://schemas.microsoft.com/office/drawing/2014/main" val="2493385903"/>
                    </a:ext>
                  </a:extLst>
                </a:gridCol>
                <a:gridCol w="1220924">
                  <a:extLst>
                    <a:ext uri="{9D8B030D-6E8A-4147-A177-3AD203B41FA5}">
                      <a16:colId xmlns:a16="http://schemas.microsoft.com/office/drawing/2014/main" val="1500790559"/>
                    </a:ext>
                  </a:extLst>
                </a:gridCol>
                <a:gridCol w="1053047">
                  <a:extLst>
                    <a:ext uri="{9D8B030D-6E8A-4147-A177-3AD203B41FA5}">
                      <a16:colId xmlns:a16="http://schemas.microsoft.com/office/drawing/2014/main" val="177109538"/>
                    </a:ext>
                  </a:extLst>
                </a:gridCol>
                <a:gridCol w="2287961">
                  <a:extLst>
                    <a:ext uri="{9D8B030D-6E8A-4147-A177-3AD203B41FA5}">
                      <a16:colId xmlns:a16="http://schemas.microsoft.com/office/drawing/2014/main" val="722683776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컬럼명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타입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기본값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주석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102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*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ID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9636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VARCHAR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539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0268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7752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90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53166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6456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6320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9635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87949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8597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28115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2067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44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143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264" y="2057149"/>
            <a:ext cx="5101742" cy="2430880"/>
          </a:xfrm>
        </p:spPr>
        <p:txBody>
          <a:bodyPr vert="horz" lIns="74295" tIns="37148" rIns="74295" bIns="37148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900" b="1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참고 자료</a:t>
            </a:r>
            <a:endParaRPr lang="en-US" sz="3900" b="1">
              <a:ln/>
              <a:solidFill>
                <a:srgbClr val="CC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D116-AE6A-4C33-97E7-7B3F082DA630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42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96" y="716470"/>
            <a:ext cx="1118813" cy="627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9265" y="892751"/>
            <a:ext cx="345222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Fault Data Download Webserver</a:t>
            </a:r>
            <a:endParaRPr lang="ko-KR" altLang="en-US" sz="1463" dirty="0">
              <a:solidFill>
                <a:srgbClr val="002060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9753" y="620688"/>
            <a:ext cx="131959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b="1" dirty="0">
                <a:solidFill>
                  <a:srgbClr val="002060"/>
                </a:solidFill>
                <a:latin typeface="Eras Bold ITC" panose="020B0907030504020204" pitchFamily="34" charset="0"/>
                <a:ea typeface="맑은 고딕" panose="020B0503020000020004" pitchFamily="50" charset="-127"/>
              </a:rPr>
              <a:t>FDW</a:t>
            </a:r>
            <a:endParaRPr lang="ko-KR" altLang="en-US" sz="3575" b="1" dirty="0">
              <a:solidFill>
                <a:srgbClr val="002060"/>
              </a:solidFill>
              <a:latin typeface="Eras Bold ITC" panose="020B09070305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485" y="716469"/>
            <a:ext cx="147668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>
                <a:solidFill>
                  <a:prstClr val="black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PSDR-XU/NU</a:t>
            </a:r>
            <a:endParaRPr lang="ko-KR" altLang="en-US" sz="1463" dirty="0">
              <a:solidFill>
                <a:prstClr val="black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62" y="1719391"/>
            <a:ext cx="6699148" cy="1755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8661" y="1192833"/>
            <a:ext cx="105990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38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경기지역본부</a:t>
            </a:r>
            <a:endParaRPr lang="ko-KR" altLang="en-US" sz="1138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3563" y="1199294"/>
            <a:ext cx="105990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38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성남전력지사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8750" y="1407113"/>
            <a:ext cx="14350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154kV </a:t>
            </a:r>
            <a:r>
              <a:rPr lang="ko-KR" altLang="en-US" sz="13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중원</a:t>
            </a:r>
            <a:r>
              <a:rPr lang="en-US" altLang="ko-KR" sz="13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S/S</a:t>
            </a:r>
            <a:endParaRPr lang="ko-KR" altLang="en-US" sz="13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Picture 10" descr="고장기록장치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01" y="696379"/>
            <a:ext cx="868301" cy="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7511" y="3543341"/>
            <a:ext cx="315022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>
                <a:solidFill>
                  <a:prstClr val="black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Instantaneous/PMU Data File</a:t>
            </a:r>
            <a:endParaRPr lang="ko-KR" altLang="en-US" sz="1463" dirty="0">
              <a:solidFill>
                <a:prstClr val="black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020" y="3546014"/>
            <a:ext cx="234872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>
                <a:solidFill>
                  <a:prstClr val="black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COMTRADE Data File</a:t>
            </a:r>
            <a:endParaRPr lang="ko-KR" altLang="en-US" sz="1463" dirty="0">
              <a:solidFill>
                <a:prstClr val="black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98750" y="3846095"/>
            <a:ext cx="3237238" cy="2215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50634" y="3838546"/>
            <a:ext cx="3237238" cy="2215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7512" y="3898142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5753" y="3878761"/>
            <a:ext cx="97632" cy="2149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37512" y="4054281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37512" y="4208965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7512" y="4365104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7512" y="4516962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7512" y="4673101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37512" y="482778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37512" y="4983924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37512" y="5138609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37512" y="5290467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37512" y="544660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7512" y="5601290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37512" y="5757429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7876" y="5913555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31593" y="3985532"/>
            <a:ext cx="48133" cy="223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89030" y="3897052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89030" y="4053191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9030" y="420787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9030" y="4364015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89030" y="4515872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9030" y="4672011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9030" y="482669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89030" y="4982835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89030" y="5137519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9030" y="5289377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9030" y="544551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89030" y="5600201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89030" y="5756340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89395" y="5912466"/>
            <a:ext cx="97632" cy="109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157574" y="3877671"/>
            <a:ext cx="97632" cy="2149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3414" y="3984443"/>
            <a:ext cx="48133" cy="223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8937" y="3853554"/>
            <a:ext cx="229742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1234567890012345678901234567890.trg</a:t>
            </a:r>
            <a:endParaRPr lang="ko-KR" altLang="en-US" sz="894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03553" y="4009680"/>
            <a:ext cx="229742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1234567890012345678901234567890.trg</a:t>
            </a:r>
            <a:endParaRPr lang="ko-KR" altLang="en-US" sz="894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8937" y="4159007"/>
            <a:ext cx="229742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1234567890012345678901234567890.trg</a:t>
            </a:r>
            <a:endParaRPr lang="ko-KR" altLang="en-US" sz="894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6825" y="3845006"/>
            <a:ext cx="2308645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1234567890012345678901234567890.cfg</a:t>
            </a:r>
            <a:endParaRPr lang="ko-KR" altLang="en-US" sz="894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41441" y="4001132"/>
            <a:ext cx="2308645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1234567890012345678901234567890.cfg</a:t>
            </a:r>
            <a:endParaRPr lang="ko-KR" altLang="en-US" sz="894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46825" y="4150459"/>
            <a:ext cx="2308645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94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1234567890012345678901234567890.cfg</a:t>
            </a:r>
            <a:endParaRPr lang="ko-KR" altLang="en-US" sz="894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2201" y="4018666"/>
            <a:ext cx="243978" cy="2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</a:t>
            </a:r>
            <a:endParaRPr lang="ko-KR" altLang="en-US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42040" y="4171093"/>
            <a:ext cx="243978" cy="2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</a:t>
            </a:r>
            <a:endParaRPr lang="ko-KR" altLang="en-US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7949" y="1482134"/>
            <a:ext cx="210506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2018.7.25  14:25   </a:t>
            </a:r>
            <a:r>
              <a:rPr lang="ko-KR" altLang="en-US" sz="813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</a:t>
            </a:r>
            <a:r>
              <a:rPr lang="en-US" altLang="ko-KR" sz="813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13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접속자</a:t>
            </a:r>
            <a:r>
              <a:rPr lang="ko-KR" altLang="en-US" sz="813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 </a:t>
            </a:r>
            <a:r>
              <a:rPr lang="en-US" altLang="ko-KR" sz="813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 </a:t>
            </a:r>
            <a:endParaRPr lang="ko-KR" altLang="en-US" sz="813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85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8130" y="1205753"/>
            <a:ext cx="3276364" cy="152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974" y="854715"/>
            <a:ext cx="17584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>
                <a:solidFill>
                  <a:prstClr val="black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Installing Entry</a:t>
            </a:r>
            <a:endParaRPr lang="ko-KR" altLang="en-US" sz="1463" dirty="0">
              <a:solidFill>
                <a:prstClr val="black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5143" y="1498285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56312" y="1498285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 err="1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procom</a:t>
            </a:r>
            <a:endParaRPr lang="ko-KR" altLang="en-US" sz="1138" dirty="0">
              <a:solidFill>
                <a:srgbClr val="002060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5143" y="1264259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IP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56312" y="1264259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123.456.789.123</a:t>
            </a:r>
            <a:endParaRPr lang="ko-KR" altLang="en-US" sz="1138" dirty="0">
              <a:solidFill>
                <a:srgbClr val="002060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5143" y="1966337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지역본부</a:t>
            </a:r>
            <a:endParaRPr lang="en-US" altLang="ko-KR" sz="975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56312" y="1966337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경기지역본부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35143" y="1732311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Password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56312" y="1732311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srgbClr val="002060"/>
                </a:solidFill>
                <a:latin typeface="Arial Black" panose="020B0A04020102020204" pitchFamily="34" charset="0"/>
                <a:ea typeface="맑은 고딕" panose="020B0503020000020004" pitchFamily="50" charset="-127"/>
              </a:rPr>
              <a:t>12345678</a:t>
            </a:r>
            <a:endParaRPr lang="ko-KR" altLang="en-US" sz="1138" dirty="0">
              <a:solidFill>
                <a:srgbClr val="002060"/>
              </a:solidFill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35143" y="2200363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전력지사</a:t>
            </a:r>
            <a:endParaRPr lang="en-US" altLang="ko-KR" sz="975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56312" y="2200363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성남전력지사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35143" y="2434389"/>
            <a:ext cx="1445819" cy="175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변전소명</a:t>
            </a:r>
            <a:endParaRPr lang="en-US" altLang="ko-KR" sz="975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56312" y="2434389"/>
            <a:ext cx="1521169" cy="17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154kV </a:t>
            </a:r>
            <a:r>
              <a:rPr lang="ko-KR" altLang="en-US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중원</a:t>
            </a:r>
            <a:r>
              <a:rPr lang="en-US" altLang="ko-KR" sz="975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S/S</a:t>
            </a:r>
            <a:endParaRPr lang="ko-KR" altLang="en-US" sz="975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56311" y="1921116"/>
            <a:ext cx="1813702" cy="760585"/>
          </a:xfrm>
          <a:prstGeom prst="wedgeRoundRectCallout">
            <a:avLst>
              <a:gd name="adj1" fmla="val 76093"/>
              <a:gd name="adj2" fmla="val -1952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320" y="1973803"/>
            <a:ext cx="122982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영문</a:t>
            </a:r>
            <a:r>
              <a:rPr lang="en-US" altLang="ko-KR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최대 </a:t>
            </a:r>
            <a:r>
              <a:rPr lang="en-US" altLang="ko-KR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20</a:t>
            </a:r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자리</a:t>
            </a:r>
            <a:r>
              <a:rPr lang="en-US" altLang="ko-KR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국문</a:t>
            </a:r>
            <a:r>
              <a:rPr lang="en-US" altLang="ko-KR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최대 </a:t>
            </a:r>
            <a:r>
              <a:rPr lang="en-US" altLang="ko-KR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r>
              <a:rPr lang="ko-KR" altLang="en-US" sz="975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자리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BFB9-EFF4-424F-807E-7E5BFDC93C9F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1DD3-5D14-4D6A-9F55-696AAFB4CCE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06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로고 </a:t>
            </a:r>
            <a:r>
              <a:rPr lang="en-US" altLang="ko-KR" smtClean="0"/>
              <a:t>01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9888" y="1908629"/>
            <a:ext cx="4194855" cy="2489200"/>
          </a:xfrm>
          <a:solidFill>
            <a:schemeClr val="tx1"/>
          </a:solidFill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48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0" y="2784752"/>
            <a:ext cx="1904762" cy="8095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178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로고 </a:t>
            </a:r>
            <a:r>
              <a:rPr lang="en-US" altLang="ko-KR" smtClean="0"/>
              <a:t>02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88" y="1234419"/>
            <a:ext cx="4403911" cy="4991100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49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17" y="2027798"/>
            <a:ext cx="1808092" cy="1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445375"/>
            <a:ext cx="8543925" cy="560728"/>
          </a:xfrm>
        </p:spPr>
        <p:txBody>
          <a:bodyPr>
            <a:normAutofit fontScale="90000"/>
          </a:bodyPr>
          <a:lstStyle/>
          <a:p>
            <a:r>
              <a:rPr lang="en-US" b="1"/>
              <a:t>PSDR-NU/XU </a:t>
            </a:r>
            <a:r>
              <a:rPr lang="ko-KR" altLang="en-US" b="1"/>
              <a:t>웹서버 시스템 정의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900" smtClean="0"/>
          </a:p>
          <a:p>
            <a:r>
              <a:rPr lang="ko-KR" altLang="en-US" sz="1950" smtClean="0"/>
              <a:t>운영체제 </a:t>
            </a:r>
            <a:r>
              <a:rPr lang="en-US" altLang="ko-KR" sz="1950" smtClean="0"/>
              <a:t>:</a:t>
            </a:r>
          </a:p>
          <a:p>
            <a:pPr lvl="1"/>
            <a:r>
              <a:rPr lang="ko-KR" altLang="en-US" sz="1950" smtClean="0"/>
              <a:t>리눅스 배포판 </a:t>
            </a:r>
            <a:r>
              <a:rPr lang="en-US" altLang="ko-KR" sz="1950" smtClean="0"/>
              <a:t>: Xubuntu 18.04</a:t>
            </a:r>
          </a:p>
          <a:p>
            <a:r>
              <a:rPr lang="ko-KR" altLang="en-US" sz="1950" smtClean="0"/>
              <a:t>웹서버 </a:t>
            </a:r>
            <a:r>
              <a:rPr lang="en-US" altLang="ko-KR" sz="1950"/>
              <a:t>:</a:t>
            </a:r>
          </a:p>
          <a:p>
            <a:pPr lvl="1"/>
            <a:r>
              <a:rPr lang="ko-KR" altLang="en-US" sz="1950"/>
              <a:t>아파치 톰캣 </a:t>
            </a:r>
            <a:r>
              <a:rPr lang="en-US" altLang="ko-KR" sz="1950" smtClean="0"/>
              <a:t>V. </a:t>
            </a:r>
            <a:r>
              <a:rPr lang="en-US" altLang="ko-KR" sz="1950"/>
              <a:t>9</a:t>
            </a:r>
          </a:p>
          <a:p>
            <a:r>
              <a:rPr lang="ko-KR" altLang="en-US" sz="1950" smtClean="0"/>
              <a:t>지원 </a:t>
            </a:r>
            <a:r>
              <a:rPr lang="ko-KR" altLang="en-US" sz="1950"/>
              <a:t>웹 브라우저</a:t>
            </a:r>
            <a:endParaRPr lang="en-US" altLang="ko-KR" sz="1950"/>
          </a:p>
          <a:p>
            <a:pPr lvl="1"/>
            <a:r>
              <a:rPr lang="en-US" sz="1950"/>
              <a:t>Microsoft Edge</a:t>
            </a:r>
          </a:p>
          <a:p>
            <a:pPr lvl="1"/>
            <a:r>
              <a:rPr lang="en-US" sz="1950"/>
              <a:t>Chrome Browser</a:t>
            </a:r>
          </a:p>
          <a:p>
            <a:r>
              <a:rPr lang="ko-KR" altLang="en-US" sz="1950"/>
              <a:t>최대 동시 접속자 수 </a:t>
            </a:r>
            <a:endParaRPr lang="en-US" altLang="ko-KR" sz="1950"/>
          </a:p>
          <a:p>
            <a:pPr lvl="1"/>
            <a:r>
              <a:rPr lang="en-US" sz="1950"/>
              <a:t>50</a:t>
            </a:r>
            <a:r>
              <a:rPr lang="ko-KR" altLang="en-US" sz="1950"/>
              <a:t>명</a:t>
            </a:r>
            <a:endParaRPr lang="en-US" altLang="ko-KR" sz="1950"/>
          </a:p>
          <a:p>
            <a:r>
              <a:rPr lang="ko-KR" altLang="en-US" sz="1950"/>
              <a:t>데이터 파일 최대 크기</a:t>
            </a:r>
            <a:endParaRPr lang="en-US" altLang="ko-KR" sz="1950"/>
          </a:p>
          <a:p>
            <a:pPr lvl="1"/>
            <a:r>
              <a:rPr lang="en-US" sz="1950"/>
              <a:t>10 MByte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1C08-70CE-461E-AB6B-21B2B173811E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6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변전소 이미지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685606"/>
            <a:ext cx="8543925" cy="3991614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3B0F-ADBD-4C85-B33D-89542B829B75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50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57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9753" y="2358955"/>
            <a:ext cx="3964593" cy="1255782"/>
          </a:xfrm>
        </p:spPr>
        <p:txBody>
          <a:bodyPr>
            <a:noAutofit/>
          </a:bodyPr>
          <a:lstStyle/>
          <a:p>
            <a:pPr algn="ctr"/>
            <a:r>
              <a:rPr lang="ko-KR" altLang="en-US" sz="4875" dirty="0">
                <a:solidFill>
                  <a:schemeClr val="accent5"/>
                </a:solidFill>
              </a:rPr>
              <a:t>끝</a:t>
            </a:r>
            <a:r>
              <a:rPr lang="en-US" altLang="ko-KR" sz="4875" dirty="0">
                <a:solidFill>
                  <a:schemeClr val="accent5"/>
                </a:solidFill>
              </a:rPr>
              <a:t>.</a:t>
            </a:r>
            <a:endParaRPr lang="ko-KR" altLang="en-US" sz="4875" dirty="0">
              <a:solidFill>
                <a:schemeClr val="accent5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9E18-639B-4620-AAB0-FEE89D067BB9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8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PSDR-NU/XU </a:t>
            </a:r>
            <a:r>
              <a:rPr lang="ko-KR" altLang="en-US" b="0"/>
              <a:t>시스템 정의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884854"/>
              </p:ext>
            </p:extLst>
          </p:nvPr>
        </p:nvGraphicFramePr>
        <p:xfrm>
          <a:off x="681038" y="1103586"/>
          <a:ext cx="8543926" cy="368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963">
                  <a:extLst>
                    <a:ext uri="{9D8B030D-6E8A-4147-A177-3AD203B41FA5}">
                      <a16:colId xmlns:a16="http://schemas.microsoft.com/office/drawing/2014/main" val="1164201432"/>
                    </a:ext>
                  </a:extLst>
                </a:gridCol>
                <a:gridCol w="4271963">
                  <a:extLst>
                    <a:ext uri="{9D8B030D-6E8A-4147-A177-3AD203B41FA5}">
                      <a16:colId xmlns:a16="http://schemas.microsoft.com/office/drawing/2014/main" val="1868253755"/>
                    </a:ext>
                  </a:extLst>
                </a:gridCol>
              </a:tblGrid>
              <a:tr h="3635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mtClean="0"/>
                        <a:t>폴더</a:t>
                      </a:r>
                      <a:endParaRPr lang="en-US" sz="12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mtClean="0"/>
                        <a:t>PSDR-XU </a:t>
                      </a:r>
                      <a:r>
                        <a:rPr lang="ko-KR" altLang="en-US" sz="1500" smtClean="0"/>
                        <a:t>폴더</a:t>
                      </a:r>
                      <a:endParaRPr lang="en-US" sz="12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33290953"/>
                  </a:ext>
                </a:extLst>
              </a:tr>
              <a:tr h="332005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Fault :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사고파일 보관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웹서버 오픈 대상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Comtrade :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사고파일의 컴트레이드 변환 파일 보관 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웹서버 오픈 대상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FRAS : FRAS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기능을위한 사고파일 임시보관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Events :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장치 이력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(Device History)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보관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Info :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장치 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setup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관련 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xml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파일 보관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Logging : Logging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파일 보관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Setup :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장치 환경설정 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save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파일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(NSF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파일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 </a:t>
                      </a:r>
                      <a:r>
                        <a:rPr kumimoji="0" lang="ko-KR" alt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보관</a:t>
                      </a:r>
                      <a:r>
                        <a:rPr kumimoji="0" lang="en-US" altLang="ko-KR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lang="en-US" sz="120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AutoCom : Comtrade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파일변환기능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 0: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 1: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DSP_IP : DSP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의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IP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주소 기록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 ex)172.16.1.100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DIColor : AIDI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모니터링 창의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DI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부분 색상 지정값 저장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 RGB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수치로 기록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DIText : DI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창 글씨 색 설정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 0:White 1:Black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route :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장치 네트워크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route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설정용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IP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입력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ex)192.168.1.1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SNTP : SNTP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타임서버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IP </a:t>
                      </a:r>
                      <a:r>
                        <a:rPr kumimoji="0" lang="ko-KR" altLang="en-US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입력 </a:t>
                      </a:r>
                      <a:r>
                        <a:rPr kumimoji="0" lang="en-US" altLang="ko-KR" sz="13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ex)141.223.182.106</a:t>
                      </a:r>
                      <a:endParaRPr lang="en-US" sz="12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576242430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9CD-AE3C-4ABD-8727-D76DA985E4D8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7" y="573842"/>
            <a:ext cx="8543925" cy="43361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웹프로그램 개발 주요 기능 정의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05424"/>
              </p:ext>
            </p:extLst>
          </p:nvPr>
        </p:nvGraphicFramePr>
        <p:xfrm>
          <a:off x="681038" y="1182360"/>
          <a:ext cx="8543924" cy="211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번호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항목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비고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+mn-lt"/>
                        </a:rPr>
                        <a:t>사용자 암호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+mn-lt"/>
                        </a:rPr>
                        <a:t>아이디</a:t>
                      </a:r>
                      <a:r>
                        <a:rPr lang="en-US" altLang="ko-KR" sz="1000">
                          <a:latin typeface="+mn-lt"/>
                        </a:rPr>
                        <a:t>(</a:t>
                      </a:r>
                      <a:r>
                        <a:rPr lang="ko-KR" altLang="en-US" sz="1000">
                          <a:latin typeface="+mn-lt"/>
                        </a:rPr>
                        <a:t>최대 </a:t>
                      </a:r>
                      <a:r>
                        <a:rPr lang="en-US" altLang="ko-KR" sz="1000">
                          <a:latin typeface="+mn-lt"/>
                        </a:rPr>
                        <a:t>10</a:t>
                      </a:r>
                      <a:r>
                        <a:rPr lang="ko-KR" altLang="en-US" sz="1000">
                          <a:latin typeface="+mn-lt"/>
                        </a:rPr>
                        <a:t>자리</a:t>
                      </a:r>
                      <a:r>
                        <a:rPr lang="en-US" altLang="ko-KR" sz="1000">
                          <a:latin typeface="+mn-lt"/>
                        </a:rPr>
                        <a:t>)/</a:t>
                      </a:r>
                      <a:r>
                        <a:rPr lang="ko-KR" altLang="en-US" sz="1000">
                          <a:latin typeface="+mn-lt"/>
                        </a:rPr>
                        <a:t>패스워드</a:t>
                      </a:r>
                      <a:r>
                        <a:rPr lang="en-US" altLang="ko-KR" sz="1000">
                          <a:latin typeface="+mn-lt"/>
                        </a:rPr>
                        <a:t>(</a:t>
                      </a:r>
                      <a:r>
                        <a:rPr lang="ko-KR" altLang="en-US" sz="1000">
                          <a:latin typeface="+mn-lt"/>
                        </a:rPr>
                        <a:t>최대 </a:t>
                      </a:r>
                      <a:r>
                        <a:rPr lang="en-US" altLang="ko-KR" sz="1000">
                          <a:latin typeface="+mn-lt"/>
                        </a:rPr>
                        <a:t>10</a:t>
                      </a:r>
                      <a:r>
                        <a:rPr lang="ko-KR" altLang="en-US" sz="1000">
                          <a:latin typeface="+mn-lt"/>
                        </a:rPr>
                        <a:t>자리</a:t>
                      </a:r>
                      <a:r>
                        <a:rPr lang="en-US" altLang="ko-KR" sz="1000">
                          <a:latin typeface="+mn-lt"/>
                        </a:rPr>
                        <a:t>), </a:t>
                      </a:r>
                      <a:r>
                        <a:rPr lang="ko-KR" altLang="en-US" sz="1000">
                          <a:latin typeface="+mn-lt"/>
                        </a:rPr>
                        <a:t>웹서버 설치시 입력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+mn-lt"/>
                        </a:rPr>
                        <a:t>Default : procom/12345678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고장 데이터 목록 표출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>
                          <a:latin typeface="+mn-lt"/>
                        </a:rPr>
                        <a:t>순시데이터 및 페이저 데이터 폴더의 파일 목록을 표출한다</a:t>
                      </a:r>
                      <a:r>
                        <a:rPr lang="en-US" altLang="ko-KR" sz="1000">
                          <a:latin typeface="+mn-lt"/>
                        </a:rPr>
                        <a:t>.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lt"/>
                        </a:rPr>
                        <a:t>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고장 데이터 파일 다운로드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>
                          <a:latin typeface="+mn-lt"/>
                        </a:rPr>
                        <a:t>선택한 고장 데이터 파일을 다운로드한다</a:t>
                      </a:r>
                      <a:r>
                        <a:rPr lang="en-US" altLang="ko-KR" sz="1000" smtClean="0">
                          <a:latin typeface="+mn-lt"/>
                        </a:rPr>
                        <a:t>.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1247909"/>
                  </a:ext>
                </a:extLst>
              </a:tr>
              <a:tr h="415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lt"/>
                        </a:rPr>
                        <a:t>4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배경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화면 변경</a:t>
                      </a:r>
                      <a:endParaRPr lang="en-US" sz="100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>
                          <a:latin typeface="+mn-lt"/>
                        </a:rPr>
                        <a:t>화면 배경을 업로드한 이미지 파일로 변경한다</a:t>
                      </a:r>
                      <a:r>
                        <a:rPr lang="en-US" altLang="ko-KR" sz="1000">
                          <a:latin typeface="+mn-lt"/>
                        </a:rPr>
                        <a:t>.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19241457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8BD9-B141-45BB-B20B-9D34FCCF0F07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534086"/>
            <a:ext cx="8543925" cy="43361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웹프로그램 테스트 항목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988641"/>
              </p:ext>
            </p:extLst>
          </p:nvPr>
        </p:nvGraphicFramePr>
        <p:xfrm>
          <a:off x="681038" y="1150555"/>
          <a:ext cx="8543925" cy="296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번호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항목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비고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lt"/>
                        </a:rPr>
                        <a:t>웹 </a:t>
                      </a:r>
                      <a:r>
                        <a:rPr lang="ko-KR" altLang="en-US" sz="1100" smtClean="0">
                          <a:latin typeface="+mn-lt"/>
                        </a:rPr>
                        <a:t>서버 </a:t>
                      </a:r>
                      <a:r>
                        <a:rPr lang="ko-KR" altLang="en-US" sz="1100">
                          <a:latin typeface="+mn-lt"/>
                        </a:rPr>
                        <a:t>접속 확인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lt"/>
                        </a:rPr>
                        <a:t>특정 </a:t>
                      </a:r>
                      <a:r>
                        <a:rPr lang="en-US" altLang="ko-KR" sz="1100">
                          <a:latin typeface="+mn-lt"/>
                        </a:rPr>
                        <a:t>IP </a:t>
                      </a:r>
                      <a:r>
                        <a:rPr lang="ko-KR" altLang="en-US" sz="1100">
                          <a:latin typeface="+mn-lt"/>
                        </a:rPr>
                        <a:t>사용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lt"/>
                        </a:rPr>
                        <a:t>로그인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패스워드 시험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로그인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로그아웃 상태 표시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1247909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로그인 접속자수 표시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192414573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+mn-lt"/>
                        </a:rPr>
                        <a:t>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lt"/>
                        </a:rPr>
                        <a:t>설치 변전소명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설치 변전소명 확인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28409593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+mn-lt"/>
                        </a:rPr>
                        <a:t>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lt"/>
                        </a:rPr>
                        <a:t>고장 데이터 목록 표시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개의 폴더와 폴더 저장 파일 리스트 표시 확인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150098495"/>
                  </a:ext>
                </a:extLst>
              </a:tr>
              <a:tr h="37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+mn-lt"/>
                        </a:rPr>
                        <a:t>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latin typeface="+mn-lt"/>
                        </a:rPr>
                        <a:t>파일 다운로드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n-lt"/>
                        </a:rPr>
                        <a:t>개의 선택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lt"/>
                        </a:rPr>
                        <a:t>파일 다운로드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n-lt"/>
                        </a:rPr>
                        <a:t>시험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lt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3757976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FB2E-A99B-4328-AA9B-15EAD7C4EDF1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6264" y="2057149"/>
            <a:ext cx="5101742" cy="2430880"/>
          </a:xfrm>
        </p:spPr>
        <p:txBody>
          <a:bodyPr vert="horz" lIns="74295" tIns="37148" rIns="74295" bIns="37148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900" b="1">
                <a:ln/>
                <a:solidFill>
                  <a:srgbClr val="CC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웹 디자인 개발</a:t>
            </a:r>
            <a:endParaRPr lang="en-US" sz="3900" b="1">
              <a:ln/>
              <a:solidFill>
                <a:srgbClr val="CC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30A-DEC0-4450-86D1-2544F436AC3D}" type="datetime1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PSDR-NU/XU </a:t>
            </a:r>
            <a:r>
              <a:rPr lang="ko-KR" altLang="en-US" smtClean="0"/>
              <a:t>웹프로그램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016E-D63D-4F4C-A82F-820330CFBD5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2691</Words>
  <Application>Microsoft Office PowerPoint</Application>
  <PresentationFormat>A4 용지(210x297mm)</PresentationFormat>
  <Paragraphs>1079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3" baseType="lpstr">
      <vt:lpstr>-apple-system</vt:lpstr>
      <vt:lpstr>HY견고딕</vt:lpstr>
      <vt:lpstr>맑은 고딕</vt:lpstr>
      <vt:lpstr>바탕체</vt:lpstr>
      <vt:lpstr>Arial</vt:lpstr>
      <vt:lpstr>Arial Black</vt:lpstr>
      <vt:lpstr>Calibri</vt:lpstr>
      <vt:lpstr>Calibri Light</vt:lpstr>
      <vt:lpstr>Eras Bold ITC</vt:lpstr>
      <vt:lpstr>Symbol</vt:lpstr>
      <vt:lpstr>Times New Roman</vt:lpstr>
      <vt:lpstr>Office 테마</vt:lpstr>
      <vt:lpstr>PSDR-NU/XU 웹프로그램 개발</vt:lpstr>
      <vt:lpstr>문서 이력</vt:lpstr>
      <vt:lpstr>개발 개요</vt:lpstr>
      <vt:lpstr>개발 일정</vt:lpstr>
      <vt:lpstr>PSDR-NU/XU 웹서버 시스템 정의</vt:lpstr>
      <vt:lpstr>PSDR-NU/XU 시스템 정의</vt:lpstr>
      <vt:lpstr>웹프로그램 개발 주요 기능 정의</vt:lpstr>
      <vt:lpstr>웹프로그램 테스트 항목</vt:lpstr>
      <vt:lpstr>웹 디자인 개발</vt:lpstr>
      <vt:lpstr>웹 디자인 작업 절차</vt:lpstr>
      <vt:lpstr>홈페이지 디자인 참고 사이트</vt:lpstr>
      <vt:lpstr>홈페이지 스타일 정의 </vt:lpstr>
      <vt:lpstr>화면 정의서</vt:lpstr>
      <vt:lpstr>웹 디자인 화면 목록</vt:lpstr>
      <vt:lpstr>1.1 메인 화면</vt:lpstr>
      <vt:lpstr>2.1 고장 데이터 목록</vt:lpstr>
      <vt:lpstr>3.1 사용자 등록 화면</vt:lpstr>
      <vt:lpstr>3.1.2 사용자 정보 변경 화면</vt:lpstr>
      <vt:lpstr>3.1.1 로그인 화면</vt:lpstr>
      <vt:lpstr>3.1.3 아이디/패스워드 찾기</vt:lpstr>
      <vt:lpstr>4.1 사용자 권한 관리</vt:lpstr>
      <vt:lpstr>4.2 시스템 모니터링 </vt:lpstr>
      <vt:lpstr>4.3 사용자 이용 현황</vt:lpstr>
      <vt:lpstr>4.4 시스템 설정</vt:lpstr>
      <vt:lpstr>5.1.1 About/Tech</vt:lpstr>
      <vt:lpstr>5.1.2 Privacy Policy</vt:lpstr>
      <vt:lpstr>5.2 Site Map</vt:lpstr>
      <vt:lpstr>5.3 공지사항 목록</vt:lpstr>
      <vt:lpstr>5.3 공지사항 조회/등록</vt:lpstr>
      <vt:lpstr>시스템 설계</vt:lpstr>
      <vt:lpstr>시스템 구성 및 설치 프로그램</vt:lpstr>
      <vt:lpstr>시스템 구성도</vt:lpstr>
      <vt:lpstr>시스템 폴더 정의</vt:lpstr>
      <vt:lpstr>시스템 설정 항목</vt:lpstr>
      <vt:lpstr>테이블 목록</vt:lpstr>
      <vt:lpstr>테이블: 사용자 (USER_TBL)</vt:lpstr>
      <vt:lpstr>테이블: 사용자 권한코드 (USER_ROLE)</vt:lpstr>
      <vt:lpstr>테이블: 사용자 접속 로그 (USER_ACCESS_LOG)</vt:lpstr>
      <vt:lpstr>테이블: 시스템 설정 (SYS_PROP)</vt:lpstr>
      <vt:lpstr>테이블: 게시판 (BOARD)</vt:lpstr>
      <vt:lpstr>테이블: 게시물 (ARTICLE)</vt:lpstr>
      <vt:lpstr>테이블: 파일 (DB_FILE)</vt:lpstr>
      <vt:lpstr>파일 다운로드 (FILE_DOWLOAD)</vt:lpstr>
      <vt:lpstr>테이블: 테이블 (TABLE)</vt:lpstr>
      <vt:lpstr>참고 자료</vt:lpstr>
      <vt:lpstr>PowerPoint 프레젠테이션</vt:lpstr>
      <vt:lpstr>PowerPoint 프레젠테이션</vt:lpstr>
      <vt:lpstr>로고 01</vt:lpstr>
      <vt:lpstr>로고 02</vt:lpstr>
      <vt:lpstr>변전소 이미지</vt:lpstr>
      <vt:lpstr>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sunabove</dc:creator>
  <cp:lastModifiedBy>sun above</cp:lastModifiedBy>
  <cp:revision>722</cp:revision>
  <dcterms:created xsi:type="dcterms:W3CDTF">2015-05-18T01:07:47Z</dcterms:created>
  <dcterms:modified xsi:type="dcterms:W3CDTF">2018-08-10T12:24:32Z</dcterms:modified>
</cp:coreProperties>
</file>