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73EA9-B19C-414D-B5B8-E945D57ED14B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CA5CA-F96D-45F7-802F-28510C44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8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97ABA-91AF-438D-8A36-5B45F9AF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3F40A-5004-4630-8570-78202735E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AC3C0-C113-4F63-A4DA-3D12D074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02C6-09A4-45A5-B33A-19CAD032638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5C59-A8F9-438E-B62F-B9BF44D9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D6249-9DF4-49A2-A192-29F44572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3C3-FF8A-4797-AA8F-39F64B57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44422-E999-41B5-83B1-218E28AA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543E54-7D92-419D-B0B9-41B22C8DB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C428F-EE37-4DBA-9541-36D0BC61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02C6-09A4-45A5-B33A-19CAD032638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0B564-17D6-4E1E-91BC-0F571295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9991B-506D-4DB3-A1FD-34A285BF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3C3-FF8A-4797-AA8F-39F64B57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4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76D493-BC71-4E91-AC5E-BCBBD0915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2730F-22A0-424E-A2BB-AC0AAC67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8B5A1-D77F-4A8E-B205-AC1D7486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02C6-09A4-45A5-B33A-19CAD032638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E3B97-6ADD-44F0-A3A3-534C42E2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D04E8-7670-43FE-A55F-28B14236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3C3-FF8A-4797-AA8F-39F64B57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A4D91-C74B-4E03-953F-2A8CFA97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8A176-494A-41B4-A58C-353F630F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49F15-A3D6-46C5-BC86-92BA8031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02C6-09A4-45A5-B33A-19CAD032638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157C7-C5E9-49AD-AD88-A9ABC1FE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5DDA9-DF1A-43D0-9312-5FB86A1B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3C3-FF8A-4797-AA8F-39F64B57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4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87CD2-A06D-4E57-A9A1-EEA424B7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6EBD32-8042-445F-8314-57675D32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00336-02D0-454A-A4A7-DE745A3B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02C6-09A4-45A5-B33A-19CAD032638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47AA5-676A-4ABA-BC64-69C89FB6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CFC5E-6944-4DDF-BDC2-FFD3BF0F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3C3-FF8A-4797-AA8F-39F64B57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3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F5630-4E0A-4075-BD0A-481CA5C5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39640-7D64-4F1A-AC82-20E524917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DA3FE-0394-4AD2-9BE3-E90F7DA04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310DC-CDD4-4266-8306-08C64544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02C6-09A4-45A5-B33A-19CAD032638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4F2CE9-A9C0-4BB1-A409-6BC7E000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3F80A-4182-489C-B2BA-1E50CACF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3C3-FF8A-4797-AA8F-39F64B57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0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A119A-336F-47EB-9E64-B16DBCC0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8AADC-4649-4324-9BF5-4D7A01D3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67F1CA-3739-43F8-8B3E-75411904B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EC514E-C724-4774-8D36-638DBC3F6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7C4AA9-B8C1-44D7-A0C6-0BF2256CC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1B28D0-4786-4B2B-9745-21C10FF6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02C6-09A4-45A5-B33A-19CAD032638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36925-B2C9-40E5-8D6F-8744557D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345F51-E176-4446-A89E-E69148A9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3C3-FF8A-4797-AA8F-39F64B57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12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D523B-CC37-414F-991D-D1B2EBC3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4C2F78-765C-4D38-9E02-CCDB86E2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02C6-09A4-45A5-B33A-19CAD032638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96DE49-CF90-4FD5-95EB-682EBFAE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DC97A-CDB0-49FB-91F0-BB0B12D7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3C3-FF8A-4797-AA8F-39F64B57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3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816602-A41A-4127-863D-ABA21316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02C6-09A4-45A5-B33A-19CAD032638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75A6D2-FFE0-4532-A017-D131603D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3A724D-D14C-4FCF-8C79-5ECDE39F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3C3-FF8A-4797-AA8F-39F64B57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91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39B14-B385-417D-92B9-94C302DF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8AC2C-F20A-41EE-A6A3-B7536A7E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89F62-9FC9-40E2-9C03-EB03E28A8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209BE-EDF7-4BAD-87A0-E851F15D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02C6-09A4-45A5-B33A-19CAD032638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15F57B-5CB5-4A30-B2D2-935A818F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BB6697-AEA7-493D-B0C6-2E5A96F5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3C3-FF8A-4797-AA8F-39F64B57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7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AEDBE-936C-4DD5-878F-BE5F8773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4F98EF-F79E-4815-AB02-BF31E5E65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E750D-F5CA-49A9-968C-DCEB3E2FD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B76F2-E546-400E-A5CE-FA5EF029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02C6-09A4-45A5-B33A-19CAD032638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34545-7D78-4520-8206-15FF4A59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084970-0B79-4195-9E43-ACE6C53B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3C3-FF8A-4797-AA8F-39F64B57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2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1CD945-62CC-4564-BD9E-E95B8DD8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8653B-9155-474A-A9C4-49A9AADC8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CA966-FFB3-4172-BA47-E50F13599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302C6-09A4-45A5-B33A-19CAD0326389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AF218-726F-425D-A263-DF2823A3F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DD88D-AF9A-4E2D-A715-52B79F921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13C3-FF8A-4797-AA8F-39F64B57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DD903-4FCE-4230-9F68-54FA2341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2640"/>
            <a:ext cx="10515600" cy="5374323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</a:t>
            </a:r>
            <a:r>
              <a:rPr lang="en-US" altLang="ko-KR" sz="3600" dirty="0"/>
              <a:t>GPS </a:t>
            </a:r>
            <a:r>
              <a:rPr lang="ko-KR" altLang="en-US" sz="3600" dirty="0"/>
              <a:t>위치 데이터에서 속도 구하기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ko-KR" altLang="en-US" sz="3600" dirty="0"/>
              <a:t>                          </a:t>
            </a:r>
            <a:r>
              <a:rPr lang="ko-KR" altLang="en-US" sz="2400" dirty="0"/>
              <a:t>작성자</a:t>
            </a:r>
            <a:r>
              <a:rPr lang="en-US" altLang="ko-KR" sz="2400" dirty="0"/>
              <a:t>:</a:t>
            </a:r>
            <a:r>
              <a:rPr lang="ko-KR" altLang="en-US" sz="2400" dirty="0" err="1"/>
              <a:t>표유순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56308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0AF467-57B5-4533-BAB8-37712D052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8840" y="436880"/>
                <a:ext cx="10515600" cy="5587683"/>
              </a:xfrm>
              <a:ln>
                <a:solidFill>
                  <a:srgbClr val="FF0000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(1)</a:t>
                </a:r>
                <a:r>
                  <a:rPr lang="ko-KR" altLang="en-US" sz="2400" dirty="0"/>
                  <a:t>스마트폰에 </a:t>
                </a:r>
                <a:r>
                  <a:rPr lang="en-US" altLang="ko-KR" sz="2400" dirty="0"/>
                  <a:t>NMEA tools</a:t>
                </a:r>
                <a:r>
                  <a:rPr lang="ko-KR" altLang="en-US" sz="2400" dirty="0"/>
                  <a:t>를 설치한다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(2)</a:t>
                </a:r>
                <a:r>
                  <a:rPr lang="ko-KR" altLang="en-US" sz="2400" dirty="0"/>
                  <a:t>버스나 자가용을 타고 데이터를 수신한다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(3)</a:t>
                </a:r>
                <a:r>
                  <a:rPr lang="ko-KR" altLang="en-US" sz="2400" dirty="0"/>
                  <a:t>각도를 육십분법에서 </a:t>
                </a:r>
                <a:r>
                  <a:rPr lang="en-US" altLang="ko-KR" sz="2400" dirty="0"/>
                  <a:t>radian(</a:t>
                </a:r>
                <a:r>
                  <a:rPr lang="ko-KR" altLang="en-US" sz="2400" dirty="0"/>
                  <a:t>호도법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으로 고치기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   180</a:t>
                </a:r>
                <a:r>
                  <a:rPr lang="ko-KR" altLang="en-US" sz="2400" dirty="0"/>
                  <a:t>도 </a:t>
                </a:r>
                <a:r>
                  <a:rPr lang="en-US" altLang="ko-KR" sz="2400" dirty="0"/>
                  <a:t>= </a:t>
                </a:r>
                <a:r>
                  <a:rPr lang="el-GR" altLang="ko-KR" sz="2400" dirty="0"/>
                  <a:t>π</a:t>
                </a:r>
                <a:r>
                  <a:rPr lang="en-US" altLang="ko-KR" sz="2400" dirty="0"/>
                  <a:t> (rad)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    1</a:t>
                </a:r>
                <a:r>
                  <a:rPr lang="ko-KR" altLang="en-US" sz="2400" dirty="0"/>
                  <a:t>도 </a:t>
                </a:r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=0.01745</m:t>
                    </m:r>
                  </m:oMath>
                </a14:m>
                <a:endParaRPr lang="en-US" altLang="ko-KR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400" dirty="0">
                    <a:latin typeface="Cambria Math" panose="02040503050406030204" pitchFamily="18" charset="0"/>
                  </a:rPr>
                  <a:t>(4)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거리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=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지구의 반지름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* </a:t>
                </a:r>
                <a:r>
                  <a:rPr lang="el-GR" altLang="ko-KR" sz="2400" dirty="0">
                    <a:latin typeface="Cambria Math" panose="02040503050406030204" pitchFamily="18" charset="0"/>
                  </a:rPr>
                  <a:t>ϴ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 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지구의 반지름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:6371Km)</a:t>
                </a:r>
              </a:p>
              <a:p>
                <a:pPr marL="0" indent="0">
                  <a:buNone/>
                </a:pP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400" b="0" i="0" dirty="0">
                    <a:latin typeface="Cambria Math" panose="02040503050406030204" pitchFamily="18" charset="0"/>
                  </a:rPr>
                  <a:t>(5)</a:t>
                </a:r>
                <a:r>
                  <a:rPr lang="ko-KR" altLang="en-US" sz="2400" b="0" i="0" dirty="0">
                    <a:latin typeface="Cambria Math" panose="02040503050406030204" pitchFamily="18" charset="0"/>
                  </a:rPr>
                  <a:t>각 </a:t>
                </a:r>
                <a:r>
                  <a:rPr lang="el-GR" altLang="ko-KR" sz="2400" b="0" i="0" dirty="0">
                    <a:latin typeface="Cambria Math" panose="02040503050406030204" pitchFamily="18" charset="0"/>
                  </a:rPr>
                  <a:t>ϴ</a:t>
                </a:r>
                <a:r>
                  <a:rPr lang="en-US" altLang="ko-KR" sz="2400" b="0" i="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b="0" i="0" dirty="0">
                    <a:latin typeface="Cambria Math" panose="02040503050406030204" pitchFamily="18" charset="0"/>
                  </a:rPr>
                  <a:t>구하기</a:t>
                </a:r>
                <a:endParaRPr lang="en-US" altLang="ko-KR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400" dirty="0">
                    <a:latin typeface="Cambria Math" panose="02040503050406030204" pitchFamily="18" charset="0"/>
                  </a:rPr>
                  <a:t>      </a:t>
                </a:r>
                <a:r>
                  <a:rPr lang="ko-KR" altLang="ko-KR" sz="2400" dirty="0">
                    <a:latin typeface="Cambria Math" panose="02040503050406030204" pitchFamily="18" charset="0"/>
                  </a:rPr>
                  <a:t>ϴ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= </a:t>
                </a:r>
                <a:r>
                  <a:rPr lang="en-US" altLang="ko-KR" sz="2400" dirty="0" err="1">
                    <a:latin typeface="Cambria Math" panose="02040503050406030204" pitchFamily="18" charset="0"/>
                  </a:rPr>
                  <a:t>acos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{sin(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위도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1)*sin(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위도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2) + cos(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위도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1)*cos(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위도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2)*cos(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경도차이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)}</a:t>
                </a:r>
                <a:endParaRPr lang="en-US" altLang="ko-KR" sz="2400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0AF467-57B5-4533-BAB8-37712D052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8840" y="436880"/>
                <a:ext cx="10515600" cy="5587683"/>
              </a:xfrm>
              <a:blipFill>
                <a:blip r:embed="rId2"/>
                <a:stretch>
                  <a:fillRect l="-81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74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A51A0FB-D021-4535-B2D1-02DCA39B7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83749"/>
              </p:ext>
            </p:extLst>
          </p:nvPr>
        </p:nvGraphicFramePr>
        <p:xfrm>
          <a:off x="599441" y="243840"/>
          <a:ext cx="11084559" cy="629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6084">
                  <a:extLst>
                    <a:ext uri="{9D8B030D-6E8A-4147-A177-3AD203B41FA5}">
                      <a16:colId xmlns:a16="http://schemas.microsoft.com/office/drawing/2014/main" val="2127350706"/>
                    </a:ext>
                  </a:extLst>
                </a:gridCol>
                <a:gridCol w="304863">
                  <a:extLst>
                    <a:ext uri="{9D8B030D-6E8A-4147-A177-3AD203B41FA5}">
                      <a16:colId xmlns:a16="http://schemas.microsoft.com/office/drawing/2014/main" val="3336595193"/>
                    </a:ext>
                  </a:extLst>
                </a:gridCol>
                <a:gridCol w="664649">
                  <a:extLst>
                    <a:ext uri="{9D8B030D-6E8A-4147-A177-3AD203B41FA5}">
                      <a16:colId xmlns:a16="http://schemas.microsoft.com/office/drawing/2014/main" val="1208389409"/>
                    </a:ext>
                  </a:extLst>
                </a:gridCol>
                <a:gridCol w="584892">
                  <a:extLst>
                    <a:ext uri="{9D8B030D-6E8A-4147-A177-3AD203B41FA5}">
                      <a16:colId xmlns:a16="http://schemas.microsoft.com/office/drawing/2014/main" val="2823490318"/>
                    </a:ext>
                  </a:extLst>
                </a:gridCol>
                <a:gridCol w="552986">
                  <a:extLst>
                    <a:ext uri="{9D8B030D-6E8A-4147-A177-3AD203B41FA5}">
                      <a16:colId xmlns:a16="http://schemas.microsoft.com/office/drawing/2014/main" val="3155039935"/>
                    </a:ext>
                  </a:extLst>
                </a:gridCol>
                <a:gridCol w="696549">
                  <a:extLst>
                    <a:ext uri="{9D8B030D-6E8A-4147-A177-3AD203B41FA5}">
                      <a16:colId xmlns:a16="http://schemas.microsoft.com/office/drawing/2014/main" val="3766496354"/>
                    </a:ext>
                  </a:extLst>
                </a:gridCol>
                <a:gridCol w="1141422">
                  <a:extLst>
                    <a:ext uri="{9D8B030D-6E8A-4147-A177-3AD203B41FA5}">
                      <a16:colId xmlns:a16="http://schemas.microsoft.com/office/drawing/2014/main" val="3991905792"/>
                    </a:ext>
                  </a:extLst>
                </a:gridCol>
                <a:gridCol w="3101692">
                  <a:extLst>
                    <a:ext uri="{9D8B030D-6E8A-4147-A177-3AD203B41FA5}">
                      <a16:colId xmlns:a16="http://schemas.microsoft.com/office/drawing/2014/main" val="2398225815"/>
                    </a:ext>
                  </a:extLst>
                </a:gridCol>
                <a:gridCol w="1141422">
                  <a:extLst>
                    <a:ext uri="{9D8B030D-6E8A-4147-A177-3AD203B41FA5}">
                      <a16:colId xmlns:a16="http://schemas.microsoft.com/office/drawing/2014/main" val="2694151406"/>
                    </a:ext>
                  </a:extLst>
                </a:gridCol>
              </a:tblGrid>
              <a:tr h="42578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GPS Data </a:t>
                      </a:r>
                      <a:r>
                        <a:rPr lang="ko-KR" altLang="en-US" sz="1100" u="none" strike="noStrike" dirty="0">
                          <a:effectLst/>
                        </a:rPr>
                        <a:t>입력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거리 계산결과</a:t>
                      </a:r>
                      <a:endParaRPr lang="ko-KR" altLang="en-US" sz="11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이동시간</a:t>
                      </a:r>
                      <a:endParaRPr lang="ko-KR" altLang="en-US" sz="11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062678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경도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Lon.)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위도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Lat.)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거리차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누적거리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>
                          <a:effectLst/>
                        </a:rPr>
                        <a:t>km</a:t>
                      </a:r>
                      <a:endParaRPr lang="en-US" sz="1100" b="1" i="0" u="none" strike="noStrike" dirty="0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790122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$GPGGA,004555.00,3733.511665,N,12655.619620,E,1,20,0.6,42.8,M,18.2,M,,*57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126.5561962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37.33511665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 </a:t>
                      </a:r>
                      <a:endParaRPr lang="en-US" altLang="ko-KR" sz="1100" b="0" i="0" u="none" strike="noStrike" dirty="0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 </a:t>
                      </a:r>
                      <a:endParaRPr lang="en-US" altLang="ko-KR" sz="11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004555.00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77685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$GPGGA,004556.00,3733.509220,N,12655.623758,E,1,21,0.6,42.7,M,18.2,M,,*51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126.5562376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37.3350922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4.6 </a:t>
                      </a:r>
                      <a:endParaRPr lang="en-US" altLang="ko-KR" sz="11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0.005 </a:t>
                      </a:r>
                      <a:endParaRPr lang="en-US" altLang="ko-KR" sz="11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004556.00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</a:t>
                      </a:r>
                      <a:r>
                        <a:rPr lang="ko-KR" altLang="en-US" sz="1100" u="none" strike="noStrike">
                          <a:effectLst/>
                        </a:rPr>
                        <a:t>경도 값을 라디안으로 바꾼다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99046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$GPGGA,004557.00,3733.507197,N,12655.628811,E,1,20,0.8,42.7,M,18.2,M,,*57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126.5562881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37.33507197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5.0 </a:t>
                      </a:r>
                      <a:endParaRPr lang="en-US" altLang="ko-KR" sz="1100" b="0" i="0" u="none" strike="noStrike" dirty="0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0.010 </a:t>
                      </a:r>
                      <a:endParaRPr lang="en-US" altLang="ko-KR" sz="11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004557.00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1-1. </a:t>
                      </a:r>
                      <a:r>
                        <a:rPr lang="ko-KR" altLang="en-US" sz="1100" u="none" strike="noStrike">
                          <a:effectLst/>
                        </a:rPr>
                        <a:t>과거 경도 값을 라디안으로 변경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2.208822312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489113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$GPGGA,004558.00,3733.505115,N,12655.634788,E,1,20,0.6,42.6,M,18.2,M,,*5D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126.5563479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37.33505115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5.8 </a:t>
                      </a:r>
                      <a:endParaRPr lang="en-US" altLang="ko-KR" sz="11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0.015 </a:t>
                      </a:r>
                      <a:endParaRPr lang="en-US" altLang="ko-KR" sz="1100" b="1" i="0" u="none" strike="noStrike" dirty="0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004558.00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1-2. </a:t>
                      </a:r>
                      <a:r>
                        <a:rPr lang="ko-KR" altLang="en-US" sz="1100" u="none" strike="noStrike" dirty="0">
                          <a:effectLst/>
                        </a:rPr>
                        <a:t>현재 경도 값을 라디안으로 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2.208823035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626294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$GPGGA,004559.00,3733.502638,N,12655.641210,E,1,20,0.6,42.5,M,18.2,M,,*56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126.5564121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37.33502638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6.3 </a:t>
                      </a:r>
                      <a:endParaRPr lang="en-US" altLang="ko-KR" sz="11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0.022 </a:t>
                      </a:r>
                      <a:endParaRPr lang="en-US" altLang="ko-KR" sz="1100" b="1" i="0" u="none" strike="noStrike" dirty="0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004559.00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1-3. </a:t>
                      </a:r>
                      <a:r>
                        <a:rPr lang="ko-KR" altLang="en-US" sz="1100" u="none" strike="noStrike">
                          <a:effectLst/>
                        </a:rPr>
                        <a:t>경도 변화값 계산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절대값</a:t>
                      </a:r>
                      <a:r>
                        <a:rPr lang="en-US" altLang="ko-KR" sz="1100" u="none" strike="noStrike">
                          <a:effectLst/>
                        </a:rPr>
                        <a:t>) : </a:t>
                      </a:r>
                      <a:r>
                        <a:rPr lang="ko-KR" altLang="en-US" sz="1100" u="none" strike="noStrike">
                          <a:effectLst/>
                        </a:rPr>
                        <a:t>현재</a:t>
                      </a:r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</a:rPr>
                        <a:t>과거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7.22217E-07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635501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$GPGGA,004600.00,3733.500212,N,12655.648280,E,1,19,0.6,42.4,M,18.2,M,,*5C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126.5564828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37.33500212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6.8 </a:t>
                      </a:r>
                      <a:endParaRPr lang="en-US" altLang="ko-KR" sz="11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0.028 </a:t>
                      </a:r>
                      <a:endParaRPr lang="en-US" altLang="ko-KR" sz="11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004600.00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1-4. </a:t>
                      </a:r>
                      <a:r>
                        <a:rPr lang="ko-KR" altLang="en-US" sz="1100" u="none" strike="noStrike">
                          <a:effectLst/>
                        </a:rPr>
                        <a:t>상기 라디안각도의 값을 코사인 값으로 변환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724397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$GPGGA,004601.00,3733.497744,N,12655.655614,E,1,19,0.6,42.2,M,18.2,M,,*57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126.5565561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37.33497744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7.0 </a:t>
                      </a:r>
                      <a:endParaRPr lang="en-US" altLang="ko-KR" sz="11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0.035 </a:t>
                      </a:r>
                      <a:endParaRPr lang="en-US" altLang="ko-KR" sz="11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004601.00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950682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$GPGGA,004602.00,3733.494933,N,12655.663319,E,1,19,0.6,42.1,M,18.2,M,,*57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126.5566332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37.33494933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7.5 </a:t>
                      </a:r>
                      <a:endParaRPr lang="en-US" altLang="ko-KR" sz="1100" b="0" i="0" u="none" strike="noStrike" dirty="0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0.043 </a:t>
                      </a:r>
                      <a:endParaRPr lang="en-US" altLang="ko-KR" sz="11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004602.00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2. </a:t>
                      </a:r>
                      <a:r>
                        <a:rPr lang="ko-KR" altLang="en-US" sz="1100" u="none" strike="noStrike" dirty="0">
                          <a:effectLst/>
                        </a:rPr>
                        <a:t>위도 값을 라디안으로 바꾼다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101016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$GPGGA,004603.00,3733.492009,N,12655.671226,E,1,20,0.6,41.9,M,18.2,M,,*5F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126.5567123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37.33492009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7.7 </a:t>
                      </a:r>
                      <a:endParaRPr lang="en-US" altLang="ko-KR" sz="11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0.051 </a:t>
                      </a:r>
                      <a:endParaRPr lang="en-US" altLang="ko-KR" sz="11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004603.00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2-1-1. </a:t>
                      </a:r>
                      <a:r>
                        <a:rPr lang="ko-KR" altLang="en-US" sz="1100" u="none" strike="noStrike" dirty="0">
                          <a:effectLst/>
                        </a:rPr>
                        <a:t>과거 위도 값을 라디안으로 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0.651620712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549245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$GPGGA,004604.00,3733.489154,N,12655.678746,E,1,19,0.6,41.7,M,18.2,M,,*55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126.5567875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37.33489154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7.4 </a:t>
                      </a:r>
                      <a:endParaRPr lang="en-US" altLang="ko-KR" sz="11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0.058 </a:t>
                      </a:r>
                      <a:endParaRPr lang="en-US" altLang="ko-KR" sz="11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004604.00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2-1-2. </a:t>
                      </a:r>
                      <a:r>
                        <a:rPr lang="ko-KR" altLang="en-US" sz="1100" u="none" strike="noStrike" dirty="0">
                          <a:effectLst/>
                        </a:rPr>
                        <a:t>라디안각도의 값을 코사인 값으로 변환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0.79510192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250023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$GPGGA,004605.00,3733.486485,N,12655.686077,E,1,19,0.6,41.5,M,18.2,M,,*54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126.5568608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37.33486485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7.1 </a:t>
                      </a:r>
                      <a:endParaRPr lang="en-US" altLang="ko-KR" sz="11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0.065 </a:t>
                      </a:r>
                      <a:endParaRPr lang="en-US" altLang="ko-KR" sz="11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004605.00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2-2-1. </a:t>
                      </a:r>
                      <a:r>
                        <a:rPr lang="ko-KR" altLang="en-US" sz="1100" u="none" strike="noStrike" dirty="0">
                          <a:effectLst/>
                        </a:rPr>
                        <a:t>현재 위도 값을 라디안으로 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0.651620285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36947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$GPGGA,004606.00,3733.484000,N,12655.693191,E,1,19,0.6,41.3,M,18.2,M,,*57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126.5569319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37.33484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6.9 </a:t>
                      </a:r>
                      <a:endParaRPr lang="en-US" altLang="ko-KR" sz="11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0.072 </a:t>
                      </a:r>
                      <a:endParaRPr lang="en-US" altLang="ko-KR" sz="11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004606.00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2-2-2. </a:t>
                      </a:r>
                      <a:r>
                        <a:rPr lang="ko-KR" altLang="en-US" sz="1100" u="none" strike="noStrike">
                          <a:effectLst/>
                        </a:rPr>
                        <a:t>라디안각도의 값을 코사인 값으로 변환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0.795102179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467239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$GPGGA,004607.00,3733.481544,N,12655.700224,E,1,20,0.6,41.1,M,18.2,M,,*58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126.5570022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37.33481544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6.8 </a:t>
                      </a:r>
                      <a:endParaRPr lang="en-US" altLang="ko-KR" sz="11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0.079 </a:t>
                      </a:r>
                      <a:endParaRPr lang="en-US" altLang="ko-KR" sz="11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004607.00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2-3. </a:t>
                      </a:r>
                      <a:r>
                        <a:rPr lang="ko-KR" altLang="en-US" sz="1100" u="none" strike="noStrike" dirty="0">
                          <a:effectLst/>
                        </a:rPr>
                        <a:t>상기 </a:t>
                      </a:r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r>
                        <a:rPr lang="ko-KR" altLang="en-US" sz="1100" u="none" strike="noStrike" dirty="0">
                          <a:effectLst/>
                        </a:rPr>
                        <a:t>개의 값을 곱한다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0.63218727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34466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$GPGGA,004608.00,3733.478987,N,12655.707269,E,1,20,0.6,40.9,M,18.2,M,,*55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126.5570727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37.33478987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6.8 </a:t>
                      </a:r>
                      <a:endParaRPr lang="en-US" altLang="ko-KR" sz="11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0.086 </a:t>
                      </a:r>
                      <a:endParaRPr lang="en-US" altLang="ko-KR" sz="11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004608.00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131" marR="3131" marT="3131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748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19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6245E2-E41F-4AF4-B72C-732362F754FD}"/>
              </a:ext>
            </a:extLst>
          </p:cNvPr>
          <p:cNvSpPr/>
          <p:nvPr/>
        </p:nvSpPr>
        <p:spPr>
          <a:xfrm>
            <a:off x="294640" y="538480"/>
            <a:ext cx="11186160" cy="578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68044FE-A0E4-4906-8E04-5CD2C848D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56859"/>
              </p:ext>
            </p:extLst>
          </p:nvPr>
        </p:nvGraphicFramePr>
        <p:xfrm>
          <a:off x="517525" y="669440"/>
          <a:ext cx="10841038" cy="553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5715">
                  <a:extLst>
                    <a:ext uri="{9D8B030D-6E8A-4147-A177-3AD203B41FA5}">
                      <a16:colId xmlns:a16="http://schemas.microsoft.com/office/drawing/2014/main" val="3301965877"/>
                    </a:ext>
                  </a:extLst>
                </a:gridCol>
                <a:gridCol w="1335715">
                  <a:extLst>
                    <a:ext uri="{9D8B030D-6E8A-4147-A177-3AD203B41FA5}">
                      <a16:colId xmlns:a16="http://schemas.microsoft.com/office/drawing/2014/main" val="849306466"/>
                    </a:ext>
                  </a:extLst>
                </a:gridCol>
                <a:gridCol w="973312">
                  <a:extLst>
                    <a:ext uri="{9D8B030D-6E8A-4147-A177-3AD203B41FA5}">
                      <a16:colId xmlns:a16="http://schemas.microsoft.com/office/drawing/2014/main" val="637888893"/>
                    </a:ext>
                  </a:extLst>
                </a:gridCol>
                <a:gridCol w="859414">
                  <a:extLst>
                    <a:ext uri="{9D8B030D-6E8A-4147-A177-3AD203B41FA5}">
                      <a16:colId xmlns:a16="http://schemas.microsoft.com/office/drawing/2014/main" val="4052120484"/>
                    </a:ext>
                  </a:extLst>
                </a:gridCol>
                <a:gridCol w="807642">
                  <a:extLst>
                    <a:ext uri="{9D8B030D-6E8A-4147-A177-3AD203B41FA5}">
                      <a16:colId xmlns:a16="http://schemas.microsoft.com/office/drawing/2014/main" val="3634831591"/>
                    </a:ext>
                  </a:extLst>
                </a:gridCol>
                <a:gridCol w="1025084">
                  <a:extLst>
                    <a:ext uri="{9D8B030D-6E8A-4147-A177-3AD203B41FA5}">
                      <a16:colId xmlns:a16="http://schemas.microsoft.com/office/drawing/2014/main" val="144614276"/>
                    </a:ext>
                  </a:extLst>
                </a:gridCol>
                <a:gridCol w="952603">
                  <a:extLst>
                    <a:ext uri="{9D8B030D-6E8A-4147-A177-3AD203B41FA5}">
                      <a16:colId xmlns:a16="http://schemas.microsoft.com/office/drawing/2014/main" val="1726224534"/>
                    </a:ext>
                  </a:extLst>
                </a:gridCol>
                <a:gridCol w="2598950">
                  <a:extLst>
                    <a:ext uri="{9D8B030D-6E8A-4147-A177-3AD203B41FA5}">
                      <a16:colId xmlns:a16="http://schemas.microsoft.com/office/drawing/2014/main" val="274234642"/>
                    </a:ext>
                  </a:extLst>
                </a:gridCol>
                <a:gridCol w="952603">
                  <a:extLst>
                    <a:ext uri="{9D8B030D-6E8A-4147-A177-3AD203B41FA5}">
                      <a16:colId xmlns:a16="http://schemas.microsoft.com/office/drawing/2014/main" val="627719819"/>
                    </a:ext>
                  </a:extLst>
                </a:gridCol>
              </a:tblGrid>
              <a:tr h="5518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$GPGGA,004613.00,3733.466633,N,12655.743017,E,1,20,0.6,40.6,M,18.2,M,,*54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126.5574302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37.33466633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7.0 </a:t>
                      </a:r>
                      <a:endParaRPr lang="en-US" altLang="ko-KR" sz="8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0.120 </a:t>
                      </a:r>
                      <a:endParaRPr lang="en-US" altLang="ko-KR" sz="8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004613.00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extLst>
                  <a:ext uri="{0D108BD9-81ED-4DB2-BD59-A6C34878D82A}">
                    <a16:rowId xmlns:a16="http://schemas.microsoft.com/office/drawing/2014/main" val="2274862118"/>
                  </a:ext>
                </a:extLst>
              </a:tr>
              <a:tr h="5518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$GPGGA,004614.00,3733.464283,N,12655.750145,E,1,21,0.6,40.5,M,18.2,M,,*58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126.5575015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37.33464283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6.8 </a:t>
                      </a:r>
                      <a:endParaRPr lang="en-US" altLang="ko-KR" sz="8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0.127 </a:t>
                      </a:r>
                      <a:endParaRPr lang="en-US" altLang="ko-KR" sz="8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004614.00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4.  2-3</a:t>
                      </a:r>
                      <a:r>
                        <a:rPr lang="ko-KR" altLang="en-US" sz="900" u="none" strike="noStrike">
                          <a:effectLst/>
                        </a:rPr>
                        <a:t>의 값과 </a:t>
                      </a:r>
                      <a:r>
                        <a:rPr lang="en-US" altLang="ko-KR" sz="900" u="none" strike="noStrike">
                          <a:effectLst/>
                        </a:rPr>
                        <a:t>3-2-1</a:t>
                      </a:r>
                      <a:r>
                        <a:rPr lang="ko-KR" altLang="en-US" sz="900" u="none" strike="noStrike">
                          <a:effectLst/>
                        </a:rPr>
                        <a:t>의 값을 더한다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extLst>
                  <a:ext uri="{0D108BD9-81ED-4DB2-BD59-A6C34878D82A}">
                    <a16:rowId xmlns:a16="http://schemas.microsoft.com/office/drawing/2014/main" val="2683687054"/>
                  </a:ext>
                </a:extLst>
              </a:tr>
              <a:tr h="5518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$GPGGA,004615.00,3733.461935,N,12655.757144,E,1,20,0.6,40.4,M,18.2,M,,*5C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126.5575714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37.33461935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6.7 </a:t>
                      </a:r>
                      <a:endParaRPr lang="en-US" altLang="ko-KR" sz="8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0.134 </a:t>
                      </a:r>
                      <a:endParaRPr lang="en-US" altLang="ko-KR" sz="800" b="1" i="0" u="none" strike="noStrike" dirty="0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004615.00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extLst>
                  <a:ext uri="{0D108BD9-81ED-4DB2-BD59-A6C34878D82A}">
                    <a16:rowId xmlns:a16="http://schemas.microsoft.com/office/drawing/2014/main" val="1099636569"/>
                  </a:ext>
                </a:extLst>
              </a:tr>
              <a:tr h="5518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$GPGGA,004616.00,3733.459561,N,12655.764110,E,1,21,0.6,40.4,M,18.2,M,,*59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126.5576411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37.33459561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6.7 </a:t>
                      </a:r>
                      <a:endParaRPr lang="en-US" altLang="ko-KR" sz="8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0.140 </a:t>
                      </a:r>
                      <a:endParaRPr lang="en-US" altLang="ko-KR" sz="8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004616.00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5. 4</a:t>
                      </a:r>
                      <a:r>
                        <a:rPr lang="ko-KR" altLang="en-US" sz="900" u="none" strike="noStrike">
                          <a:effectLst/>
                        </a:rPr>
                        <a:t>의 결과 값을 아크코사인값으로 변경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7.15566E-07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extLst>
                  <a:ext uri="{0D108BD9-81ED-4DB2-BD59-A6C34878D82A}">
                    <a16:rowId xmlns:a16="http://schemas.microsoft.com/office/drawing/2014/main" val="1985355567"/>
                  </a:ext>
                </a:extLst>
              </a:tr>
              <a:tr h="5518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$GPGGA,004617.00,3733.457241,N,12655.770696,E,1,23,0.6,40.2,M,18.2,M,,*5B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126.557707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37.33457241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6.4 </a:t>
                      </a:r>
                      <a:endParaRPr lang="en-US" altLang="ko-KR" sz="8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0.147 </a:t>
                      </a:r>
                      <a:endParaRPr lang="en-US" altLang="ko-KR" sz="8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004617.00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extLst>
                  <a:ext uri="{0D108BD9-81ED-4DB2-BD59-A6C34878D82A}">
                    <a16:rowId xmlns:a16="http://schemas.microsoft.com/office/drawing/2014/main" val="2892460914"/>
                  </a:ext>
                </a:extLst>
              </a:tr>
              <a:tr h="5518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$GPGGA,004618.00,3733.454937,N,12655.777128,E,1,21,0.6,40.1,M,18.2,M,,*59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126.5577713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37.33454937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6.2 </a:t>
                      </a:r>
                      <a:endParaRPr lang="en-US" altLang="ko-KR" sz="8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0.153 </a:t>
                      </a:r>
                      <a:endParaRPr lang="en-US" altLang="ko-KR" sz="8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004618.00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6. </a:t>
                      </a:r>
                      <a:r>
                        <a:rPr lang="ko-KR" altLang="en-US" sz="900" u="none" strike="noStrike">
                          <a:effectLst/>
                        </a:rPr>
                        <a:t>지구의 평균 반지름 </a:t>
                      </a:r>
                      <a:r>
                        <a:rPr lang="en-US" altLang="ko-KR" sz="900" u="none" strike="noStrike">
                          <a:effectLst/>
                        </a:rPr>
                        <a:t>6371.009km</a:t>
                      </a:r>
                      <a:r>
                        <a:rPr lang="ko-KR" altLang="en-US" sz="900" u="none" strike="noStrike">
                          <a:effectLst/>
                        </a:rPr>
                        <a:t>를 </a:t>
                      </a:r>
                      <a:r>
                        <a:rPr lang="en-US" altLang="ko-KR" sz="900" u="none" strike="noStrike">
                          <a:effectLst/>
                        </a:rPr>
                        <a:t>m</a:t>
                      </a:r>
                      <a:r>
                        <a:rPr lang="ko-KR" altLang="en-US" sz="900" u="none" strike="noStrike">
                          <a:effectLst/>
                        </a:rPr>
                        <a:t>로 환산한다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6371009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extLst>
                  <a:ext uri="{0D108BD9-81ED-4DB2-BD59-A6C34878D82A}">
                    <a16:rowId xmlns:a16="http://schemas.microsoft.com/office/drawing/2014/main" val="3727578960"/>
                  </a:ext>
                </a:extLst>
              </a:tr>
              <a:tr h="5518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$GPGGA,004619.00,3733.452597,N,12655.783912,E,1,22,0.6,40.0,M,18.2,M,,*50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126.5578391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37.33452597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6.5 </a:t>
                      </a:r>
                      <a:endParaRPr lang="en-US" altLang="ko-KR" sz="8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0.160 </a:t>
                      </a:r>
                      <a:endParaRPr lang="en-US" altLang="ko-KR" sz="8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004619.00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extLst>
                  <a:ext uri="{0D108BD9-81ED-4DB2-BD59-A6C34878D82A}">
                    <a16:rowId xmlns:a16="http://schemas.microsoft.com/office/drawing/2014/main" val="3171619845"/>
                  </a:ext>
                </a:extLst>
              </a:tr>
              <a:tr h="5518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$GPGGA,004620.00,3733.450034,N,12655.791233,E,1,20,0.6,40.0,M,18.2,M,,*5D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126.5579123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37.33450034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7.1 </a:t>
                      </a:r>
                      <a:endParaRPr lang="en-US" altLang="ko-KR" sz="8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0.167 </a:t>
                      </a:r>
                      <a:endParaRPr lang="en-US" altLang="ko-KR" sz="8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004620.00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7. </a:t>
                      </a:r>
                      <a:r>
                        <a:rPr lang="ko-KR" altLang="en-US" sz="900" u="none" strike="noStrike">
                          <a:effectLst/>
                        </a:rPr>
                        <a:t>이동거리를 구한다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4.558878132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extLst>
                  <a:ext uri="{0D108BD9-81ED-4DB2-BD59-A6C34878D82A}">
                    <a16:rowId xmlns:a16="http://schemas.microsoft.com/office/drawing/2014/main" val="4154936177"/>
                  </a:ext>
                </a:extLst>
              </a:tr>
              <a:tr h="5518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$GPGGA,004621.00,3733.447400,N,12655.798786,E,1,22,0.6,40.0,M,18.2,M,,*59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126.5579879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37.334474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7.3 </a:t>
                      </a:r>
                      <a:endParaRPr lang="en-US" altLang="ko-KR" sz="8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0.174 </a:t>
                      </a:r>
                      <a:endParaRPr lang="en-US" altLang="ko-KR" sz="8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004621.00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8. </a:t>
                      </a:r>
                      <a:r>
                        <a:rPr lang="ko-KR" altLang="en-US" sz="900" u="none" strike="noStrike">
                          <a:effectLst/>
                        </a:rPr>
                        <a:t>이동시간을 구한다 </a:t>
                      </a:r>
                      <a:r>
                        <a:rPr lang="en-US" altLang="ko-KR" sz="900" u="none" strike="noStrike">
                          <a:effectLst/>
                        </a:rPr>
                        <a:t>[s]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extLst>
                  <a:ext uri="{0D108BD9-81ED-4DB2-BD59-A6C34878D82A}">
                    <a16:rowId xmlns:a16="http://schemas.microsoft.com/office/drawing/2014/main" val="3958636104"/>
                  </a:ext>
                </a:extLst>
              </a:tr>
              <a:tr h="551889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$GPGGA,004622.00,3733.444834,N,12655.806627,E,1,23,0.6,40.1,M,18.2,M,,*50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126.5580663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37.33444834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7.5 </a:t>
                      </a:r>
                      <a:endParaRPr lang="en-US" altLang="ko-KR" sz="800" b="0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0.181 </a:t>
                      </a:r>
                      <a:endParaRPr lang="en-US" altLang="ko-KR" sz="800" b="1" i="0" u="none" strike="noStrike">
                        <a:solidFill>
                          <a:srgbClr val="333399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004622.00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9.  </a:t>
                      </a:r>
                      <a:r>
                        <a:rPr lang="ko-KR" altLang="en-US" sz="900" u="none" strike="noStrike">
                          <a:effectLst/>
                        </a:rPr>
                        <a:t>속도</a:t>
                      </a:r>
                      <a:r>
                        <a:rPr lang="en-US" altLang="ko-KR" sz="900" u="none" strike="noStrike">
                          <a:effectLst/>
                        </a:rPr>
                        <a:t>[m/s]=  </a:t>
                      </a:r>
                      <a:r>
                        <a:rPr lang="ko-KR" altLang="en-US" sz="900" u="none" strike="noStrike">
                          <a:effectLst/>
                        </a:rPr>
                        <a:t>거리</a:t>
                      </a:r>
                      <a:r>
                        <a:rPr lang="en-US" altLang="ko-KR" sz="900" u="none" strike="noStrike">
                          <a:effectLst/>
                        </a:rPr>
                        <a:t>[m] / </a:t>
                      </a:r>
                      <a:r>
                        <a:rPr lang="ko-KR" altLang="en-US" sz="900" u="none" strike="noStrike">
                          <a:effectLst/>
                        </a:rPr>
                        <a:t>시간</a:t>
                      </a:r>
                      <a:r>
                        <a:rPr lang="en-US" altLang="ko-KR" sz="900" u="none" strike="noStrike">
                          <a:effectLst/>
                        </a:rPr>
                        <a:t>[s]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4.558878132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7" marR="5177" marT="5177" marB="0" anchor="ctr"/>
                </a:tc>
                <a:extLst>
                  <a:ext uri="{0D108BD9-81ED-4DB2-BD59-A6C34878D82A}">
                    <a16:rowId xmlns:a16="http://schemas.microsoft.com/office/drawing/2014/main" val="3164895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99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876</Words>
  <Application>Microsoft Office PowerPoint</Application>
  <PresentationFormat>와이드스크린</PresentationFormat>
  <Paragraphs>203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돋움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pyoyoosoon</dc:creator>
  <cp:lastModifiedBy>pyoyoosoon</cp:lastModifiedBy>
  <cp:revision>16</cp:revision>
  <dcterms:created xsi:type="dcterms:W3CDTF">2019-06-05T08:45:24Z</dcterms:created>
  <dcterms:modified xsi:type="dcterms:W3CDTF">2019-06-10T10:53:53Z</dcterms:modified>
</cp:coreProperties>
</file>