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635EB-1BE3-4C6E-9F13-A0741E8D844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91BC1-57D7-4663-92AD-E2824A68C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9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91BC1-57D7-4663-92AD-E2824A68CE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6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91BC1-57D7-4663-92AD-E2824A68CE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9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91BC1-57D7-4663-92AD-E2824A68CE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4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91BC1-57D7-4663-92AD-E2824A68CE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7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E7214-C90A-4EFF-8FED-45DB385F5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701EF0-5395-4EE7-8AF8-BF7105667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B20D3-AA7B-40E6-81DE-75DF8A2D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FEE3-180C-4A89-AC2B-50AA51DEA0EE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772C8-6DA7-4F06-8425-4C566C6F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1758E-B4F2-4CAA-B7A7-A0EEECD0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41-CB2C-4BB3-8BB3-5A9FE887E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3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4EFA5-DB05-4621-AF7E-6498EB97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99894C-3583-4AFE-A562-D4845A6B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27450-4BA5-49C8-93F9-4CBAEAF0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FEE3-180C-4A89-AC2B-50AA51DEA0EE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F79FD-B540-4DF6-B5FA-CFACF88E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8B3B7-0631-4FBF-8845-1A8E911A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41-CB2C-4BB3-8BB3-5A9FE887E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56AFD0-F5B0-408C-93B2-F85C53A11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88F0C-4EC7-42C6-ADF7-158FED885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71AE2-C7F6-4EA4-B820-DB9B9A99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FEE3-180C-4A89-AC2B-50AA51DEA0EE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4155D-AF2C-408A-8C35-8F5E252A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42610-062C-45FD-8009-5EEA3E4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41-CB2C-4BB3-8BB3-5A9FE887E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3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95635-7D65-4956-9B90-49265725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B5AA8-CA08-4F12-896E-887FD37A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7BB43-1549-4305-A219-77D89DA2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FEE3-180C-4A89-AC2B-50AA51DEA0EE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1C7DC-7062-4EB7-94BC-5D0FC5CA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0FE2E-5794-4C57-9242-EC8B22FE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41-CB2C-4BB3-8BB3-5A9FE887E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5E934-E955-486F-8EB2-92EA172B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75771-1405-4E25-915A-D4E4BA43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F586B-F1FC-4654-9CA9-A3CFBEEE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FEE3-180C-4A89-AC2B-50AA51DEA0EE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8B748-1C2C-452C-B7A3-525E4CCF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F5B0-C8A0-4756-A165-9793D20E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41-CB2C-4BB3-8BB3-5A9FE887E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6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0304A-706D-460C-99D3-4C056B2D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7F1E3-B707-4F46-AE5E-6EAE39CBF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797926-6471-4D2F-BB45-11838FFB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E17EF-542A-444D-81F8-B1B2FD68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FEE3-180C-4A89-AC2B-50AA51DEA0EE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1484A-6AB7-4B9D-BDFF-F2258F72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D2560-DB7C-48FC-B00B-F2CA6D49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41-CB2C-4BB3-8BB3-5A9FE887E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20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FE26-0C49-4C72-8758-23E9D07F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5F567-A41B-4F79-BCAB-2F5FEB7A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A93FBD-2A1B-45DE-8FF9-F9A6DF40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DDF1BC-859E-4451-BEF4-E64C5789B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4BECB3-629C-4115-9B25-C57E6841B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1F8DE4-8964-4DE5-9E8F-10DD0ED5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FEE3-180C-4A89-AC2B-50AA51DEA0EE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36404C-8C38-4D0D-A1AD-BAA4AFE5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202949-D21D-495D-A14A-6ACD7C44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41-CB2C-4BB3-8BB3-5A9FE887E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6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9F09D-874C-416A-BD6A-FA472091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C8661-B827-43FF-8848-1B73EDA0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FEE3-180C-4A89-AC2B-50AA51DEA0EE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BC247B-2786-4085-BB18-D89ECD6F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785777-E188-4183-9CD0-0A0EAD95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41-CB2C-4BB3-8BB3-5A9FE887E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5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CFF34-CA0F-4B25-94B5-C65F1BF1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FEE3-180C-4A89-AC2B-50AA51DEA0EE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DAB07D-8240-4909-9F47-8FE4807A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371758-39BE-464C-ADB5-76F027ED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41-CB2C-4BB3-8BB3-5A9FE887E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540A5-520E-4A2C-BCDE-80FDECB5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7EDF7-AA37-4981-9705-5DC096D7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D09DE-5400-4B8D-AA46-D6321D708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1E2B3-AB91-459D-889A-D6C5A606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FEE3-180C-4A89-AC2B-50AA51DEA0EE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C38F9-0FCB-4A0C-96D0-3E62B83B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8A4EC-ADFE-41DA-B7C8-17139F5D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41-CB2C-4BB3-8BB3-5A9FE887E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09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0E097-97CA-45C8-AA62-DB79A04B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A79497-B48D-4E87-B9E8-2EEE12C53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04CE2-9CFC-4C43-9166-FB152CCD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07BDDE-CA8C-43BF-BDC3-90655C9C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FEE3-180C-4A89-AC2B-50AA51DEA0EE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96213-A282-41AA-8F82-3DCE4905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A26A9-9A08-42EA-AFBC-F50D2A36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641-CB2C-4BB3-8BB3-5A9FE887E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E82D6D-74F1-4E28-BE1F-E6668D32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9D971-D403-4484-8EB3-6E2CFC349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7FA04-43A8-48AE-8749-0AD4B9C1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FEE3-180C-4A89-AC2B-50AA51DEA0EE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677F-679C-43E6-8BFE-E482520CD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439A7-F718-4B91-9A55-50283F34F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2641-CB2C-4BB3-8BB3-5A9FE887E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3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04FB7-EC2F-42BD-A753-E1E2C899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0150"/>
            <a:ext cx="9144000" cy="985838"/>
          </a:xfrm>
        </p:spPr>
        <p:txBody>
          <a:bodyPr/>
          <a:lstStyle/>
          <a:p>
            <a:r>
              <a:rPr lang="ko-KR" altLang="en-US" dirty="0"/>
              <a:t>자율 주행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93F15D-8FB2-4F50-955A-933DA74D9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9144000" cy="3810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표유순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13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8067EE-4DC3-4503-AC72-9C98DF49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855" y="2848997"/>
            <a:ext cx="5840290" cy="344876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981AA-3244-4CC0-A3AD-B78FAE04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4" y="560242"/>
            <a:ext cx="10698018" cy="6061275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               </a:t>
            </a:r>
            <a:r>
              <a:rPr lang="ko-KR" altLang="en-US" sz="3200" dirty="0"/>
              <a:t>자율 주행 클라이언트 시스템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2400" dirty="0"/>
              <a:t> 1.ROS(Robot Operating System)</a:t>
            </a:r>
          </a:p>
          <a:p>
            <a:pPr marL="0" indent="0">
              <a:buNone/>
            </a:pPr>
            <a:r>
              <a:rPr lang="en-US" altLang="ko-KR" sz="1800" dirty="0"/>
              <a:t>     </a:t>
            </a:r>
            <a:r>
              <a:rPr lang="ko-KR" altLang="en-US" sz="1800" dirty="0" err="1"/>
              <a:t>로보틱스</a:t>
            </a:r>
            <a:r>
              <a:rPr lang="ko-KR" altLang="en-US" sz="1800" dirty="0"/>
              <a:t> 애플리케이션에 특화된 강력한 분산 컴퓨팅 프레임워크로서 </a:t>
            </a:r>
            <a:r>
              <a:rPr lang="en-US" altLang="ko-KR" sz="1800" dirty="0"/>
              <a:t>ROS</a:t>
            </a:r>
            <a:r>
              <a:rPr lang="ko-KR" altLang="en-US" sz="1800" dirty="0"/>
              <a:t>노드는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  <a:r>
              <a:rPr lang="ko-KR" altLang="en-US" sz="1800" dirty="0"/>
              <a:t>토픽과 서비스를 통해 서로 통신하지만 다음과 같은 문제점이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(1)</a:t>
            </a:r>
            <a:r>
              <a:rPr lang="ko-KR" altLang="en-US" sz="1800" dirty="0"/>
              <a:t>신뢰성 </a:t>
            </a:r>
            <a:r>
              <a:rPr lang="en-US" altLang="ko-KR" sz="1800" dirty="0"/>
              <a:t>: ROS </a:t>
            </a:r>
            <a:r>
              <a:rPr lang="ko-KR" altLang="en-US" sz="1800" dirty="0"/>
              <a:t>구현은 마스터 노드가 하나뿐이고</a:t>
            </a:r>
            <a:r>
              <a:rPr lang="en-US" altLang="ko-KR" sz="1800" dirty="0"/>
              <a:t> </a:t>
            </a:r>
            <a:r>
              <a:rPr lang="ko-KR" altLang="en-US" sz="1800" dirty="0"/>
              <a:t>장애가 발생한 노드를 복구하기 위한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</a:t>
            </a:r>
            <a:r>
              <a:rPr lang="ko-KR" altLang="en-US" sz="1800" dirty="0"/>
              <a:t>모니터가 없다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해결하기 위해 </a:t>
            </a:r>
            <a:r>
              <a:rPr lang="en-US" altLang="ko-KR" sz="1800" dirty="0" err="1"/>
              <a:t>ZooKeeper</a:t>
            </a:r>
            <a:r>
              <a:rPr lang="ko-KR" altLang="en-US" sz="1800" dirty="0"/>
              <a:t>와 유사한 메커니즘을 </a:t>
            </a:r>
            <a:r>
              <a:rPr lang="en-US" altLang="ko-KR" sz="1800" dirty="0"/>
              <a:t>ROS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구현했다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          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95FA4-46CF-4E93-84EB-7F52FD3F06C3}"/>
              </a:ext>
            </a:extLst>
          </p:cNvPr>
          <p:cNvSpPr txBox="1"/>
          <p:nvPr/>
        </p:nvSpPr>
        <p:spPr>
          <a:xfrm>
            <a:off x="3168450" y="6297758"/>
            <a:ext cx="834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4. </a:t>
            </a:r>
            <a:r>
              <a:rPr lang="en-US" altLang="ko-KR" dirty="0" err="1"/>
              <a:t>ZooKeeper</a:t>
            </a:r>
            <a:r>
              <a:rPr lang="en-US" altLang="ko-KR" dirty="0"/>
              <a:t> </a:t>
            </a:r>
            <a:r>
              <a:rPr lang="ko-KR" altLang="en-US" dirty="0"/>
              <a:t>메커니즘</a:t>
            </a:r>
            <a:r>
              <a:rPr lang="en-US" altLang="ko-KR" dirty="0"/>
              <a:t> </a:t>
            </a:r>
            <a:r>
              <a:rPr lang="ko-KR" altLang="en-US" dirty="0"/>
              <a:t>기반의 </a:t>
            </a:r>
            <a:r>
              <a:rPr lang="en-US" altLang="ko-KR" dirty="0"/>
              <a:t>ROS [6]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02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8E794-2BC6-41EE-9F66-9229CC3A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180782" cy="5015346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  </a:t>
            </a:r>
          </a:p>
          <a:p>
            <a:pPr marL="0" indent="0">
              <a:buNone/>
            </a:pPr>
            <a:r>
              <a:rPr lang="en-US" altLang="ko-KR" sz="2000" dirty="0"/>
              <a:t> (2)</a:t>
            </a:r>
            <a:r>
              <a:rPr lang="ko-KR" altLang="en-US" sz="2000" dirty="0"/>
              <a:t>성능</a:t>
            </a:r>
            <a:r>
              <a:rPr lang="en-US" altLang="ko-KR" sz="2000" dirty="0"/>
              <a:t>:</a:t>
            </a:r>
            <a:r>
              <a:rPr lang="ko-KR" altLang="en-US" sz="2000" dirty="0"/>
              <a:t>메시지를 </a:t>
            </a:r>
            <a:r>
              <a:rPr lang="ko-KR" altLang="en-US" sz="2000" dirty="0" err="1"/>
              <a:t>브로드캐스트</a:t>
            </a:r>
            <a:r>
              <a:rPr lang="ko-KR" altLang="en-US" sz="2000" dirty="0"/>
              <a:t> 방식으로 보내는 과정에서 같은 메시지가 여러 번 중복될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ko-KR" altLang="en-US" sz="2000" dirty="0"/>
              <a:t>수 있어서 시스템의 대역폭을 상당히 잡아 먹기 때문에 멀티캐스트 메커니즘으로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ko-KR" altLang="en-US" sz="2000" dirty="0"/>
              <a:t>대체하여 전반적인 시스템 처리량을 크게 향상시켰다</a:t>
            </a:r>
            <a:r>
              <a:rPr lang="en-US" altLang="ko-KR" sz="2000" dirty="0"/>
              <a:t>.</a:t>
            </a:r>
            <a:r>
              <a:rPr lang="ko-KR" altLang="en-US" sz="2000" dirty="0"/>
              <a:t>그리고 </a:t>
            </a:r>
            <a:r>
              <a:rPr lang="ko-KR" altLang="en-US" sz="2000" dirty="0" err="1"/>
              <a:t>루프백</a:t>
            </a:r>
            <a:r>
              <a:rPr lang="ko-KR" altLang="en-US" sz="2000" dirty="0"/>
              <a:t> 파이프라인을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ko-KR" altLang="en-US" sz="2000" dirty="0"/>
              <a:t>통과할 때 마다 발생하는 </a:t>
            </a:r>
            <a:r>
              <a:rPr lang="en-US" altLang="ko-KR" sz="2000" dirty="0"/>
              <a:t>20ms</a:t>
            </a:r>
            <a:r>
              <a:rPr lang="ko-KR" altLang="en-US" sz="2000" dirty="0"/>
              <a:t>가량의 오버헤드를 제거하기 위해 공유 메모리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메커니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   즘을 활용해 메시지가 </a:t>
            </a:r>
            <a:r>
              <a:rPr lang="en-US" altLang="ko-KR" sz="2000" dirty="0"/>
              <a:t>TCP/IP </a:t>
            </a:r>
            <a:r>
              <a:rPr lang="ko-KR" altLang="en-US" sz="2000" dirty="0"/>
              <a:t>스택을 거치지 않고 목적지 노드로 바로 가게 처리했다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(3)</a:t>
            </a:r>
            <a:r>
              <a:rPr lang="ko-KR" altLang="en-US" sz="2000" dirty="0"/>
              <a:t>보안</a:t>
            </a:r>
            <a:r>
              <a:rPr lang="en-US" altLang="ko-KR" sz="2000" dirty="0"/>
              <a:t>:</a:t>
            </a:r>
            <a:r>
              <a:rPr lang="ko-KR" altLang="en-US" sz="2000" dirty="0"/>
              <a:t>인증</a:t>
            </a:r>
            <a:r>
              <a:rPr lang="en-US" altLang="ko-KR" sz="2000" dirty="0"/>
              <a:t>(authentication)</a:t>
            </a:r>
            <a:r>
              <a:rPr lang="ko-KR" altLang="en-US" sz="2000" dirty="0"/>
              <a:t>과 암호화</a:t>
            </a:r>
            <a:r>
              <a:rPr lang="en-US" altLang="ko-KR" sz="2000" dirty="0"/>
              <a:t>(encryption) </a:t>
            </a:r>
            <a:r>
              <a:rPr lang="ko-KR" altLang="en-US" sz="2000" dirty="0"/>
              <a:t>메커니즘이 없다</a:t>
            </a:r>
            <a:r>
              <a:rPr lang="en-US" altLang="ko-KR" sz="2000" dirty="0"/>
              <a:t>. LXC(</a:t>
            </a:r>
            <a:r>
              <a:rPr lang="ko-KR" altLang="en-US" sz="2000" dirty="0"/>
              <a:t>리눅스 </a:t>
            </a:r>
            <a:r>
              <a:rPr lang="ko-KR" altLang="en-US" sz="2000" dirty="0" err="1"/>
              <a:t>컨테이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ko-KR" altLang="en-US" sz="2000" dirty="0"/>
              <a:t>너</a:t>
            </a:r>
            <a:r>
              <a:rPr lang="en-US" altLang="ko-KR" sz="2000" dirty="0"/>
              <a:t>)</a:t>
            </a:r>
            <a:r>
              <a:rPr lang="ko-KR" altLang="en-US" sz="2000" dirty="0"/>
              <a:t>를 사용해 각 노드마다 허용된 리소스 양을 제한하는 방식으로 해결할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dirty="0"/>
              <a:t>2.</a:t>
            </a:r>
            <a:r>
              <a:rPr lang="ko-KR" altLang="en-US" dirty="0"/>
              <a:t>하드웨어 플랫폼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2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컴퓨트</a:t>
            </a:r>
            <a:r>
              <a:rPr lang="ko-KR" altLang="en-US" sz="2000" dirty="0"/>
              <a:t> 박스로 구성되어 있으며 각각 인텔 </a:t>
            </a:r>
            <a:r>
              <a:rPr lang="ko-KR" altLang="en-US" sz="2000" dirty="0" err="1"/>
              <a:t>제온</a:t>
            </a:r>
            <a:r>
              <a:rPr lang="en-US" altLang="ko-KR" sz="2000" dirty="0"/>
              <a:t>(Xeon) E5 </a:t>
            </a:r>
            <a:r>
              <a:rPr lang="ko-KR" altLang="en-US" sz="2000" dirty="0"/>
              <a:t>프로세스 </a:t>
            </a:r>
            <a:r>
              <a:rPr lang="en-US" altLang="ko-KR" sz="2000" dirty="0"/>
              <a:t>1</a:t>
            </a:r>
            <a:r>
              <a:rPr lang="ko-KR" altLang="en-US" sz="2000" dirty="0"/>
              <a:t>개와 </a:t>
            </a:r>
            <a:r>
              <a:rPr lang="ko-KR" altLang="en-US" sz="2000" dirty="0" err="1"/>
              <a:t>엔비디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아 </a:t>
            </a:r>
            <a:r>
              <a:rPr lang="en-US" altLang="ko-KR" sz="2000" dirty="0"/>
              <a:t>K80 GPU </a:t>
            </a:r>
            <a:r>
              <a:rPr lang="ko-KR" altLang="en-US" sz="2000" dirty="0"/>
              <a:t>가속기가 </a:t>
            </a:r>
            <a:r>
              <a:rPr lang="en-US" altLang="ko-KR" sz="2000" dirty="0"/>
              <a:t>4</a:t>
            </a:r>
            <a:r>
              <a:rPr lang="ko-KR" altLang="en-US" sz="2000" dirty="0"/>
              <a:t>개에서 </a:t>
            </a:r>
            <a:r>
              <a:rPr lang="en-US" altLang="ko-KR" sz="2000" dirty="0"/>
              <a:t>8</a:t>
            </a:r>
            <a:r>
              <a:rPr lang="ko-KR" altLang="en-US" sz="2000" dirty="0"/>
              <a:t>개까지 장착되어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두 번째 </a:t>
            </a:r>
            <a:r>
              <a:rPr lang="ko-KR" altLang="en-US" sz="2000" dirty="0" err="1"/>
              <a:t>컴퓨트</a:t>
            </a:r>
            <a:r>
              <a:rPr lang="ko-KR" altLang="en-US" sz="2000" dirty="0"/>
              <a:t> 박스는 첫 번째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와 기능과 사양이 동일하며</a:t>
            </a:r>
            <a:r>
              <a:rPr lang="en-US" altLang="ko-KR" sz="2000" dirty="0"/>
              <a:t>, </a:t>
            </a:r>
            <a:r>
              <a:rPr lang="ko-KR" altLang="en-US" sz="2000" dirty="0"/>
              <a:t>신뢰성을 보장하기 위해 마련된 것이다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46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9A7DE-4C87-4391-B6C6-C2BDA4B2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424873"/>
            <a:ext cx="11215255" cy="6096000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                </a:t>
            </a:r>
            <a:r>
              <a:rPr lang="ko-KR" altLang="en-US" sz="3200" dirty="0"/>
              <a:t>자율 주행 클라우드 플랫폼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2400" dirty="0"/>
              <a:t>1.</a:t>
            </a:r>
            <a:r>
              <a:rPr lang="ko-KR" altLang="en-US" sz="2400" dirty="0"/>
              <a:t>시뮬레이션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sz="1800" dirty="0"/>
              <a:t>새로 개발한 알고리즘을 자동차에 배치하기 전에 엄격한 테스트를 거쳐야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실제 자동차로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테스트하려면 막대한 비용이 소요되며 걸리는 시간도 상당하므로 </a:t>
            </a:r>
            <a:r>
              <a:rPr lang="en-US" altLang="ko-KR" sz="1800" dirty="0"/>
              <a:t>ROS</a:t>
            </a:r>
            <a:r>
              <a:rPr lang="ko-KR" altLang="en-US" sz="1800" dirty="0"/>
              <a:t>노드에 데이터를</a:t>
            </a:r>
            <a:r>
              <a:rPr lang="en-US" altLang="ko-KR" sz="1800" dirty="0"/>
              <a:t> </a:t>
            </a:r>
            <a:r>
              <a:rPr lang="ko-KR" altLang="en-US" sz="1800" dirty="0"/>
              <a:t>재생하는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방식으로 구현된 시뮬레이터에서 주로 테스트한다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029696-52CC-402B-97A3-416085C9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476" y="2662264"/>
            <a:ext cx="6245529" cy="3545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2F9FB-42ED-472C-816B-63E799678135}"/>
              </a:ext>
            </a:extLst>
          </p:cNvPr>
          <p:cNvSpPr txBox="1"/>
          <p:nvPr/>
        </p:nvSpPr>
        <p:spPr>
          <a:xfrm>
            <a:off x="2796362" y="6179632"/>
            <a:ext cx="834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5. </a:t>
            </a:r>
            <a:r>
              <a:rPr lang="ko-KR" altLang="en-US" dirty="0"/>
              <a:t>스파크와</a:t>
            </a:r>
            <a:r>
              <a:rPr lang="en-US" altLang="ko-KR" dirty="0"/>
              <a:t> ROS </a:t>
            </a:r>
            <a:r>
              <a:rPr lang="ko-KR" altLang="en-US" dirty="0"/>
              <a:t>기반 시뮬레이션 플랫폼 </a:t>
            </a:r>
            <a:r>
              <a:rPr lang="en-US" altLang="ko-KR" dirty="0"/>
              <a:t>[7]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54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97D5FDD-57F6-457D-BCF4-B5E054555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2509"/>
                <a:ext cx="10515600" cy="6026250"/>
              </a:xfrm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2400" dirty="0"/>
                  <a:t>2.HD(</a:t>
                </a:r>
                <a:r>
                  <a:rPr lang="ko-KR" altLang="en-US" sz="2400" dirty="0" err="1"/>
                  <a:t>고정밀</a:t>
                </a:r>
                <a:r>
                  <a:rPr lang="en-US" altLang="ko-KR" sz="2400" dirty="0"/>
                  <a:t>) </a:t>
                </a:r>
                <a:r>
                  <a:rPr lang="ko-KR" altLang="en-US" sz="2400" dirty="0"/>
                  <a:t>맵 생성 파이프 라인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sz="1800" dirty="0"/>
                  <a:t>원본 데이터 처리</a:t>
                </a:r>
                <a:r>
                  <a:rPr lang="en-US" altLang="ko-KR" sz="1800" dirty="0"/>
                  <a:t>(raw data processing)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포인트 클라우드 생성 → 포인트 클라우드 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   </a:t>
                </a:r>
                <a:r>
                  <a:rPr lang="ko-KR" altLang="en-US" sz="1800" dirty="0"/>
                  <a:t>정렬 → </a:t>
                </a:r>
                <a:r>
                  <a:rPr lang="en-US" altLang="ko-KR" sz="1800" dirty="0"/>
                  <a:t>2D </a:t>
                </a:r>
                <a:r>
                  <a:rPr lang="ko-KR" altLang="en-US" sz="1800" dirty="0"/>
                  <a:t>반사 맵 생성 → </a:t>
                </a:r>
                <a:r>
                  <a:rPr lang="en-US" altLang="ko-KR" sz="1800" dirty="0"/>
                  <a:t>HD </a:t>
                </a:r>
                <a:r>
                  <a:rPr lang="ko-KR" altLang="en-US" sz="1800" dirty="0"/>
                  <a:t>맵 레이블링 → 고정밀도 맵 생성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2400" dirty="0"/>
                  <a:t>3.</a:t>
                </a:r>
                <a:r>
                  <a:rPr lang="ko-KR" altLang="en-US" sz="2400" dirty="0"/>
                  <a:t>딥 러닝 모델 학습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97D5FDD-57F6-457D-BCF4-B5E054555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2509"/>
                <a:ext cx="10515600" cy="6026250"/>
              </a:xfrm>
              <a:blipFill>
                <a:blip r:embed="rId2"/>
                <a:stretch>
                  <a:fillRect l="-869" t="-131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5D5F46B9-C773-4448-B008-35CEC7556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61" y="2054268"/>
            <a:ext cx="7246517" cy="383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5B3055-6BC9-411E-BB51-19E72E378925}"/>
              </a:ext>
            </a:extLst>
          </p:cNvPr>
          <p:cNvSpPr txBox="1"/>
          <p:nvPr/>
        </p:nvSpPr>
        <p:spPr>
          <a:xfrm>
            <a:off x="2409861" y="5938330"/>
            <a:ext cx="834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6. </a:t>
            </a:r>
            <a:r>
              <a:rPr lang="ko-KR" altLang="en-US" dirty="0"/>
              <a:t>분산 딥 러닝 모델 학습 시스템 </a:t>
            </a:r>
            <a:r>
              <a:rPr lang="en-US" altLang="ko-KR" dirty="0"/>
              <a:t>[8]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7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2CAE3C-E861-4D97-9099-3DB03F6E10FD}"/>
              </a:ext>
            </a:extLst>
          </p:cNvPr>
          <p:cNvSpPr txBox="1"/>
          <p:nvPr/>
        </p:nvSpPr>
        <p:spPr>
          <a:xfrm>
            <a:off x="605117" y="497541"/>
            <a:ext cx="111207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문헌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리우</a:t>
            </a:r>
            <a:r>
              <a:rPr lang="ko-KR" altLang="en-US" dirty="0"/>
              <a:t> </a:t>
            </a:r>
            <a:r>
              <a:rPr lang="ko-KR" altLang="en-US" dirty="0" err="1"/>
              <a:t>샤오샨</a:t>
            </a:r>
            <a:r>
              <a:rPr lang="en-US" altLang="ko-KR" dirty="0"/>
              <a:t>, </a:t>
            </a:r>
            <a:r>
              <a:rPr lang="ko-KR" altLang="en-US" dirty="0"/>
              <a:t>리 </a:t>
            </a:r>
            <a:r>
              <a:rPr lang="ko-KR" altLang="en-US" dirty="0" err="1"/>
              <a:t>리윤</a:t>
            </a:r>
            <a:r>
              <a:rPr lang="en-US" altLang="ko-KR" dirty="0"/>
              <a:t>, </a:t>
            </a:r>
            <a:r>
              <a:rPr lang="ko-KR" altLang="en-US" dirty="0"/>
              <a:t>탕 지에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ko-KR" altLang="en-US" dirty="0" err="1"/>
              <a:t>슈앙</a:t>
            </a:r>
            <a:r>
              <a:rPr lang="en-US" altLang="ko-KR" dirty="0"/>
              <a:t>, </a:t>
            </a:r>
            <a:r>
              <a:rPr lang="ko-KR" altLang="en-US" dirty="0"/>
              <a:t>장 </a:t>
            </a:r>
            <a:r>
              <a:rPr lang="ko-KR" altLang="en-US" dirty="0" err="1"/>
              <a:t>뤽</a:t>
            </a:r>
            <a:r>
              <a:rPr lang="ko-KR" altLang="en-US" dirty="0"/>
              <a:t> </a:t>
            </a:r>
            <a:r>
              <a:rPr lang="ko-KR" altLang="en-US" dirty="0" err="1"/>
              <a:t>고디오</a:t>
            </a:r>
            <a:r>
              <a:rPr lang="en-US" altLang="ko-KR" dirty="0"/>
              <a:t>, “</a:t>
            </a:r>
            <a:r>
              <a:rPr lang="ko-KR" altLang="en-US" dirty="0"/>
              <a:t>자율 주행 자동차 만들기</a:t>
            </a:r>
            <a:r>
              <a:rPr lang="en-US" altLang="ko-KR" dirty="0"/>
              <a:t>”, </a:t>
            </a:r>
            <a:r>
              <a:rPr lang="ko-KR" altLang="en-US" dirty="0" err="1"/>
              <a:t>에이콘출판주식회사</a:t>
            </a:r>
            <a:r>
              <a:rPr lang="en-US" altLang="ko-KR" dirty="0"/>
              <a:t>, 2019, p.25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리우</a:t>
            </a:r>
            <a:r>
              <a:rPr lang="ko-KR" altLang="en-US" dirty="0"/>
              <a:t> </a:t>
            </a:r>
            <a:r>
              <a:rPr lang="ko-KR" altLang="en-US" dirty="0" err="1"/>
              <a:t>샤오샨</a:t>
            </a:r>
            <a:r>
              <a:rPr lang="en-US" altLang="ko-KR" dirty="0"/>
              <a:t>, </a:t>
            </a:r>
            <a:r>
              <a:rPr lang="ko-KR" altLang="en-US" dirty="0"/>
              <a:t>리 </a:t>
            </a:r>
            <a:r>
              <a:rPr lang="ko-KR" altLang="en-US" dirty="0" err="1"/>
              <a:t>리윤</a:t>
            </a:r>
            <a:r>
              <a:rPr lang="en-US" altLang="ko-KR" dirty="0"/>
              <a:t>, </a:t>
            </a:r>
            <a:r>
              <a:rPr lang="ko-KR" altLang="en-US" dirty="0"/>
              <a:t>탕 지에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ko-KR" altLang="en-US" dirty="0" err="1"/>
              <a:t>슈앙</a:t>
            </a:r>
            <a:r>
              <a:rPr lang="en-US" altLang="ko-KR" dirty="0"/>
              <a:t>, </a:t>
            </a:r>
            <a:r>
              <a:rPr lang="ko-KR" altLang="en-US" dirty="0"/>
              <a:t>장 </a:t>
            </a:r>
            <a:r>
              <a:rPr lang="ko-KR" altLang="en-US" dirty="0" err="1"/>
              <a:t>뤽</a:t>
            </a:r>
            <a:r>
              <a:rPr lang="ko-KR" altLang="en-US" dirty="0"/>
              <a:t> </a:t>
            </a:r>
            <a:r>
              <a:rPr lang="ko-KR" altLang="en-US" dirty="0" err="1"/>
              <a:t>고디오</a:t>
            </a:r>
            <a:r>
              <a:rPr lang="en-US" altLang="ko-KR" dirty="0"/>
              <a:t>, “</a:t>
            </a:r>
            <a:r>
              <a:rPr lang="ko-KR" altLang="en-US" dirty="0"/>
              <a:t>자율 주행 자동차 만들기</a:t>
            </a:r>
            <a:r>
              <a:rPr lang="en-US" altLang="ko-KR" dirty="0"/>
              <a:t>”, </a:t>
            </a:r>
            <a:r>
              <a:rPr lang="ko-KR" altLang="en-US" dirty="0" err="1"/>
              <a:t>에이콘출판주식회사</a:t>
            </a:r>
            <a:r>
              <a:rPr lang="en-US" altLang="ko-KR" dirty="0"/>
              <a:t>, 2019, p.25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리우</a:t>
            </a:r>
            <a:r>
              <a:rPr lang="ko-KR" altLang="en-US" dirty="0"/>
              <a:t> </a:t>
            </a:r>
            <a:r>
              <a:rPr lang="ko-KR" altLang="en-US" dirty="0" err="1"/>
              <a:t>샤오샨</a:t>
            </a:r>
            <a:r>
              <a:rPr lang="en-US" altLang="ko-KR" dirty="0"/>
              <a:t>, </a:t>
            </a:r>
            <a:r>
              <a:rPr lang="ko-KR" altLang="en-US" dirty="0"/>
              <a:t>리 </a:t>
            </a:r>
            <a:r>
              <a:rPr lang="ko-KR" altLang="en-US" dirty="0" err="1"/>
              <a:t>리윤</a:t>
            </a:r>
            <a:r>
              <a:rPr lang="en-US" altLang="ko-KR" dirty="0"/>
              <a:t>, </a:t>
            </a:r>
            <a:r>
              <a:rPr lang="ko-KR" altLang="en-US" dirty="0"/>
              <a:t>탕 지에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ko-KR" altLang="en-US" dirty="0" err="1"/>
              <a:t>슈앙</a:t>
            </a:r>
            <a:r>
              <a:rPr lang="en-US" altLang="ko-KR" dirty="0"/>
              <a:t>, </a:t>
            </a:r>
            <a:r>
              <a:rPr lang="ko-KR" altLang="en-US" dirty="0"/>
              <a:t>장 </a:t>
            </a:r>
            <a:r>
              <a:rPr lang="ko-KR" altLang="en-US" dirty="0" err="1"/>
              <a:t>뤽</a:t>
            </a:r>
            <a:r>
              <a:rPr lang="ko-KR" altLang="en-US" dirty="0"/>
              <a:t> </a:t>
            </a:r>
            <a:r>
              <a:rPr lang="ko-KR" altLang="en-US" dirty="0" err="1"/>
              <a:t>고디오</a:t>
            </a:r>
            <a:r>
              <a:rPr lang="en-US" altLang="ko-KR" dirty="0"/>
              <a:t>, “</a:t>
            </a:r>
            <a:r>
              <a:rPr lang="ko-KR" altLang="en-US" dirty="0"/>
              <a:t>자율 주행 자동차 만들기</a:t>
            </a:r>
            <a:r>
              <a:rPr lang="en-US" altLang="ko-KR" dirty="0"/>
              <a:t>”, </a:t>
            </a:r>
            <a:r>
              <a:rPr lang="ko-KR" altLang="en-US" dirty="0" err="1"/>
              <a:t>에이콘출판주식회사</a:t>
            </a:r>
            <a:r>
              <a:rPr lang="en-US" altLang="ko-KR" dirty="0"/>
              <a:t>, 2019, p.28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리우</a:t>
            </a:r>
            <a:r>
              <a:rPr lang="ko-KR" altLang="en-US" dirty="0"/>
              <a:t> </a:t>
            </a:r>
            <a:r>
              <a:rPr lang="ko-KR" altLang="en-US" dirty="0" err="1"/>
              <a:t>샤오샨</a:t>
            </a:r>
            <a:r>
              <a:rPr lang="en-US" altLang="ko-KR" dirty="0"/>
              <a:t>, </a:t>
            </a:r>
            <a:r>
              <a:rPr lang="ko-KR" altLang="en-US" dirty="0"/>
              <a:t>리 </a:t>
            </a:r>
            <a:r>
              <a:rPr lang="ko-KR" altLang="en-US" dirty="0" err="1"/>
              <a:t>리윤</a:t>
            </a:r>
            <a:r>
              <a:rPr lang="en-US" altLang="ko-KR" dirty="0"/>
              <a:t>, </a:t>
            </a:r>
            <a:r>
              <a:rPr lang="ko-KR" altLang="en-US" dirty="0"/>
              <a:t>탕 지에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ko-KR" altLang="en-US" dirty="0" err="1"/>
              <a:t>슈앙</a:t>
            </a:r>
            <a:r>
              <a:rPr lang="en-US" altLang="ko-KR" dirty="0"/>
              <a:t>, </a:t>
            </a:r>
            <a:r>
              <a:rPr lang="ko-KR" altLang="en-US" dirty="0"/>
              <a:t>장 </a:t>
            </a:r>
            <a:r>
              <a:rPr lang="ko-KR" altLang="en-US" dirty="0" err="1"/>
              <a:t>뤽</a:t>
            </a:r>
            <a:r>
              <a:rPr lang="ko-KR" altLang="en-US" dirty="0"/>
              <a:t> </a:t>
            </a:r>
            <a:r>
              <a:rPr lang="ko-KR" altLang="en-US" dirty="0" err="1"/>
              <a:t>고디오</a:t>
            </a:r>
            <a:r>
              <a:rPr lang="en-US" altLang="ko-KR" dirty="0"/>
              <a:t>, “</a:t>
            </a:r>
            <a:r>
              <a:rPr lang="ko-KR" altLang="en-US" dirty="0"/>
              <a:t>자율 주행 자동차 만들기</a:t>
            </a:r>
            <a:r>
              <a:rPr lang="en-US" altLang="ko-KR" dirty="0"/>
              <a:t>”, </a:t>
            </a:r>
            <a:r>
              <a:rPr lang="ko-KR" altLang="en-US" dirty="0" err="1"/>
              <a:t>에이콘출판주식회사</a:t>
            </a:r>
            <a:r>
              <a:rPr lang="en-US" altLang="ko-KR" dirty="0"/>
              <a:t>, 2019, p.29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리우</a:t>
            </a:r>
            <a:r>
              <a:rPr lang="ko-KR" altLang="en-US" dirty="0"/>
              <a:t> </a:t>
            </a:r>
            <a:r>
              <a:rPr lang="ko-KR" altLang="en-US" dirty="0" err="1"/>
              <a:t>샤오샨</a:t>
            </a:r>
            <a:r>
              <a:rPr lang="en-US" altLang="ko-KR" dirty="0"/>
              <a:t>, </a:t>
            </a:r>
            <a:r>
              <a:rPr lang="ko-KR" altLang="en-US" dirty="0"/>
              <a:t>리 </a:t>
            </a:r>
            <a:r>
              <a:rPr lang="ko-KR" altLang="en-US" dirty="0" err="1"/>
              <a:t>리윤</a:t>
            </a:r>
            <a:r>
              <a:rPr lang="en-US" altLang="ko-KR" dirty="0"/>
              <a:t>, </a:t>
            </a:r>
            <a:r>
              <a:rPr lang="ko-KR" altLang="en-US" dirty="0"/>
              <a:t>탕 지에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ko-KR" altLang="en-US" dirty="0" err="1"/>
              <a:t>슈앙</a:t>
            </a:r>
            <a:r>
              <a:rPr lang="en-US" altLang="ko-KR" dirty="0"/>
              <a:t>, </a:t>
            </a:r>
            <a:r>
              <a:rPr lang="ko-KR" altLang="en-US" dirty="0"/>
              <a:t>장 </a:t>
            </a:r>
            <a:r>
              <a:rPr lang="ko-KR" altLang="en-US" dirty="0" err="1"/>
              <a:t>뤽</a:t>
            </a:r>
            <a:r>
              <a:rPr lang="ko-KR" altLang="en-US" dirty="0"/>
              <a:t> </a:t>
            </a:r>
            <a:r>
              <a:rPr lang="ko-KR" altLang="en-US" dirty="0" err="1"/>
              <a:t>고디오</a:t>
            </a:r>
            <a:r>
              <a:rPr lang="en-US" altLang="ko-KR" dirty="0"/>
              <a:t>, “</a:t>
            </a:r>
            <a:r>
              <a:rPr lang="ko-KR" altLang="en-US" dirty="0"/>
              <a:t>자율 주행 자동차 만들기</a:t>
            </a:r>
            <a:r>
              <a:rPr lang="en-US" altLang="ko-KR" dirty="0"/>
              <a:t>”, </a:t>
            </a:r>
            <a:r>
              <a:rPr lang="ko-KR" altLang="en-US" dirty="0" err="1"/>
              <a:t>에이콘출판주식회사</a:t>
            </a:r>
            <a:r>
              <a:rPr lang="en-US" altLang="ko-KR" dirty="0"/>
              <a:t>, 2019, p.30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리우</a:t>
            </a:r>
            <a:r>
              <a:rPr lang="ko-KR" altLang="en-US" dirty="0"/>
              <a:t> </a:t>
            </a:r>
            <a:r>
              <a:rPr lang="ko-KR" altLang="en-US" dirty="0" err="1"/>
              <a:t>샤오샨</a:t>
            </a:r>
            <a:r>
              <a:rPr lang="en-US" altLang="ko-KR" dirty="0"/>
              <a:t>, </a:t>
            </a:r>
            <a:r>
              <a:rPr lang="ko-KR" altLang="en-US" dirty="0"/>
              <a:t>리 </a:t>
            </a:r>
            <a:r>
              <a:rPr lang="ko-KR" altLang="en-US" dirty="0" err="1"/>
              <a:t>리윤</a:t>
            </a:r>
            <a:r>
              <a:rPr lang="en-US" altLang="ko-KR" dirty="0"/>
              <a:t>, </a:t>
            </a:r>
            <a:r>
              <a:rPr lang="ko-KR" altLang="en-US" dirty="0"/>
              <a:t>탕 지에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ko-KR" altLang="en-US" dirty="0" err="1"/>
              <a:t>슈앙</a:t>
            </a:r>
            <a:r>
              <a:rPr lang="en-US" altLang="ko-KR" dirty="0"/>
              <a:t>, </a:t>
            </a:r>
            <a:r>
              <a:rPr lang="ko-KR" altLang="en-US" dirty="0"/>
              <a:t>장 </a:t>
            </a:r>
            <a:r>
              <a:rPr lang="ko-KR" altLang="en-US" dirty="0" err="1"/>
              <a:t>뤽</a:t>
            </a:r>
            <a:r>
              <a:rPr lang="ko-KR" altLang="en-US" dirty="0"/>
              <a:t> </a:t>
            </a:r>
            <a:r>
              <a:rPr lang="ko-KR" altLang="en-US" dirty="0" err="1"/>
              <a:t>고디오</a:t>
            </a:r>
            <a:r>
              <a:rPr lang="en-US" altLang="ko-KR" dirty="0"/>
              <a:t>, “</a:t>
            </a:r>
            <a:r>
              <a:rPr lang="ko-KR" altLang="en-US" dirty="0"/>
              <a:t>자율 주행 자동차 만들기</a:t>
            </a:r>
            <a:r>
              <a:rPr lang="en-US" altLang="ko-KR" dirty="0"/>
              <a:t>”, </a:t>
            </a:r>
            <a:r>
              <a:rPr lang="ko-KR" altLang="en-US" dirty="0" err="1"/>
              <a:t>에이콘출판주식회사</a:t>
            </a:r>
            <a:r>
              <a:rPr lang="en-US" altLang="ko-KR" dirty="0"/>
              <a:t>, 2019, p.35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리우</a:t>
            </a:r>
            <a:r>
              <a:rPr lang="ko-KR" altLang="en-US" dirty="0"/>
              <a:t> </a:t>
            </a:r>
            <a:r>
              <a:rPr lang="ko-KR" altLang="en-US" dirty="0" err="1"/>
              <a:t>샤오샨</a:t>
            </a:r>
            <a:r>
              <a:rPr lang="en-US" altLang="ko-KR" dirty="0"/>
              <a:t>, </a:t>
            </a:r>
            <a:r>
              <a:rPr lang="ko-KR" altLang="en-US" dirty="0"/>
              <a:t>리 </a:t>
            </a:r>
            <a:r>
              <a:rPr lang="ko-KR" altLang="en-US" dirty="0" err="1"/>
              <a:t>리윤</a:t>
            </a:r>
            <a:r>
              <a:rPr lang="en-US" altLang="ko-KR" dirty="0"/>
              <a:t>, </a:t>
            </a:r>
            <a:r>
              <a:rPr lang="ko-KR" altLang="en-US" dirty="0"/>
              <a:t>탕 지에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ko-KR" altLang="en-US" dirty="0" err="1"/>
              <a:t>슈앙</a:t>
            </a:r>
            <a:r>
              <a:rPr lang="en-US" altLang="ko-KR" dirty="0"/>
              <a:t>, </a:t>
            </a:r>
            <a:r>
              <a:rPr lang="ko-KR" altLang="en-US" dirty="0"/>
              <a:t>장 </a:t>
            </a:r>
            <a:r>
              <a:rPr lang="ko-KR" altLang="en-US" dirty="0" err="1"/>
              <a:t>뤽</a:t>
            </a:r>
            <a:r>
              <a:rPr lang="ko-KR" altLang="en-US" dirty="0"/>
              <a:t> </a:t>
            </a:r>
            <a:r>
              <a:rPr lang="ko-KR" altLang="en-US" dirty="0" err="1"/>
              <a:t>고디오</a:t>
            </a:r>
            <a:r>
              <a:rPr lang="en-US" altLang="ko-KR" dirty="0"/>
              <a:t>, “</a:t>
            </a:r>
            <a:r>
              <a:rPr lang="ko-KR" altLang="en-US" dirty="0"/>
              <a:t>자율 주행 자동차 만들기</a:t>
            </a:r>
            <a:r>
              <a:rPr lang="en-US" altLang="ko-KR" dirty="0"/>
              <a:t>”, </a:t>
            </a:r>
            <a:r>
              <a:rPr lang="ko-KR" altLang="en-US" dirty="0" err="1"/>
              <a:t>에이콘출판주식회사</a:t>
            </a:r>
            <a:r>
              <a:rPr lang="en-US" altLang="ko-KR" dirty="0"/>
              <a:t>, 2019, p.38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리우</a:t>
            </a:r>
            <a:r>
              <a:rPr lang="ko-KR" altLang="en-US" dirty="0"/>
              <a:t> </a:t>
            </a:r>
            <a:r>
              <a:rPr lang="ko-KR" altLang="en-US" dirty="0" err="1"/>
              <a:t>샤오샨</a:t>
            </a:r>
            <a:r>
              <a:rPr lang="en-US" altLang="ko-KR" dirty="0"/>
              <a:t>, </a:t>
            </a:r>
            <a:r>
              <a:rPr lang="ko-KR" altLang="en-US" dirty="0"/>
              <a:t>리 </a:t>
            </a:r>
            <a:r>
              <a:rPr lang="ko-KR" altLang="en-US" dirty="0" err="1"/>
              <a:t>리윤</a:t>
            </a:r>
            <a:r>
              <a:rPr lang="en-US" altLang="ko-KR" dirty="0"/>
              <a:t>, </a:t>
            </a:r>
            <a:r>
              <a:rPr lang="ko-KR" altLang="en-US" dirty="0"/>
              <a:t>탕 지에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ko-KR" altLang="en-US" dirty="0" err="1"/>
              <a:t>슈앙</a:t>
            </a:r>
            <a:r>
              <a:rPr lang="en-US" altLang="ko-KR" dirty="0"/>
              <a:t>, </a:t>
            </a:r>
            <a:r>
              <a:rPr lang="ko-KR" altLang="en-US" dirty="0"/>
              <a:t>장 </a:t>
            </a:r>
            <a:r>
              <a:rPr lang="ko-KR" altLang="en-US" dirty="0" err="1"/>
              <a:t>뤽</a:t>
            </a:r>
            <a:r>
              <a:rPr lang="ko-KR" altLang="en-US" dirty="0"/>
              <a:t> </a:t>
            </a:r>
            <a:r>
              <a:rPr lang="ko-KR" altLang="en-US" dirty="0" err="1"/>
              <a:t>고디오</a:t>
            </a:r>
            <a:r>
              <a:rPr lang="en-US" altLang="ko-KR" dirty="0"/>
              <a:t>, “</a:t>
            </a:r>
            <a:r>
              <a:rPr lang="ko-KR" altLang="en-US" dirty="0"/>
              <a:t>자율 주행 자동차 만들기</a:t>
            </a:r>
            <a:r>
              <a:rPr lang="en-US" altLang="ko-KR" dirty="0"/>
              <a:t>”, </a:t>
            </a:r>
            <a:r>
              <a:rPr lang="ko-KR" altLang="en-US" dirty="0" err="1"/>
              <a:t>에이콘출판주식회사</a:t>
            </a:r>
            <a:r>
              <a:rPr lang="en-US" altLang="ko-KR" dirty="0"/>
              <a:t>, 2019, p.40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25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2EE8B-5302-4F27-AB16-C435E8E4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14" y="217449"/>
            <a:ext cx="11372385" cy="59413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자율 주행</a:t>
            </a:r>
            <a:r>
              <a:rPr lang="en-US" altLang="ko-KR" dirty="0"/>
              <a:t>(autonomous driving) </a:t>
            </a:r>
            <a:r>
              <a:rPr lang="ko-KR" altLang="en-US" dirty="0"/>
              <a:t>시스템 아키텍처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22B13E-4155-40E2-BE7C-E96E4F967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67453"/>
              </p:ext>
            </p:extLst>
          </p:nvPr>
        </p:nvGraphicFramePr>
        <p:xfrm>
          <a:off x="931348" y="859896"/>
          <a:ext cx="10539315" cy="519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822">
                  <a:extLst>
                    <a:ext uri="{9D8B030D-6E8A-4147-A177-3AD203B41FA5}">
                      <a16:colId xmlns:a16="http://schemas.microsoft.com/office/drawing/2014/main" val="3891263071"/>
                    </a:ext>
                  </a:extLst>
                </a:gridCol>
                <a:gridCol w="336451">
                  <a:extLst>
                    <a:ext uri="{9D8B030D-6E8A-4147-A177-3AD203B41FA5}">
                      <a16:colId xmlns:a16="http://schemas.microsoft.com/office/drawing/2014/main" val="2709858083"/>
                    </a:ext>
                  </a:extLst>
                </a:gridCol>
                <a:gridCol w="3241088">
                  <a:extLst>
                    <a:ext uri="{9D8B030D-6E8A-4147-A177-3AD203B41FA5}">
                      <a16:colId xmlns:a16="http://schemas.microsoft.com/office/drawing/2014/main" val="2084762850"/>
                    </a:ext>
                  </a:extLst>
                </a:gridCol>
                <a:gridCol w="354865">
                  <a:extLst>
                    <a:ext uri="{9D8B030D-6E8A-4147-A177-3AD203B41FA5}">
                      <a16:colId xmlns:a16="http://schemas.microsoft.com/office/drawing/2014/main" val="1806874504"/>
                    </a:ext>
                  </a:extLst>
                </a:gridCol>
                <a:gridCol w="3241089">
                  <a:extLst>
                    <a:ext uri="{9D8B030D-6E8A-4147-A177-3AD203B41FA5}">
                      <a16:colId xmlns:a16="http://schemas.microsoft.com/office/drawing/2014/main" val="1624193547"/>
                    </a:ext>
                  </a:extLst>
                </a:gridCol>
              </a:tblGrid>
              <a:tr h="390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FF0000"/>
                          </a:solidFill>
                        </a:rPr>
                        <a:t>센싱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(Sensing)</a:t>
                      </a:r>
                      <a:endParaRPr lang="ko-KR" alt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FF0000"/>
                          </a:solidFill>
                        </a:rPr>
                        <a:t>인지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(Perception)</a:t>
                      </a:r>
                      <a:endParaRPr lang="ko-KR" alt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FF0000"/>
                          </a:solidFill>
                        </a:rPr>
                        <a:t>의사결정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(Decision)</a:t>
                      </a:r>
                      <a:endParaRPr lang="ko-KR" altLang="en-US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763678"/>
                  </a:ext>
                </a:extLst>
              </a:tr>
              <a:tr h="784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GPS/IMU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로컬라이제이션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경로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474622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58854"/>
                  </a:ext>
                </a:extLst>
              </a:tr>
              <a:tr h="627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라이다</a:t>
                      </a:r>
                      <a:r>
                        <a:rPr lang="en-US" altLang="ko-KR" dirty="0"/>
                        <a:t>(LiDAR)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개체 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779255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656381"/>
                  </a:ext>
                </a:extLst>
              </a:tr>
              <a:tr h="698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카메라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개체 추적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장애물 회피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6504927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100982"/>
                  </a:ext>
                </a:extLst>
              </a:tr>
              <a:tr h="63263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운영체제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548883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43440"/>
                  </a:ext>
                </a:extLst>
              </a:tr>
              <a:tr h="60045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95050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C9942F0-4A06-436F-AB8B-3D6921FB1C85}"/>
              </a:ext>
            </a:extLst>
          </p:cNvPr>
          <p:cNvSpPr txBox="1"/>
          <p:nvPr/>
        </p:nvSpPr>
        <p:spPr>
          <a:xfrm>
            <a:off x="931348" y="6158753"/>
            <a:ext cx="834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</a:t>
            </a:r>
            <a:r>
              <a:rPr lang="en-US" altLang="ko-KR" dirty="0"/>
              <a:t>1. </a:t>
            </a:r>
            <a:r>
              <a:rPr lang="ko-KR" altLang="en-US" dirty="0"/>
              <a:t>자율 주행 시스템 아키텍처 </a:t>
            </a:r>
            <a:r>
              <a:rPr lang="en-US" altLang="ko-KR" dirty="0"/>
              <a:t>[1]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4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E1F7D-6860-47FA-97F7-469F36B2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28344"/>
            <a:ext cx="10695432" cy="4663927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r>
              <a:rPr lang="en-US" altLang="ko-KR" b="1" dirty="0"/>
              <a:t>                               </a:t>
            </a:r>
            <a:r>
              <a:rPr lang="ko-KR" altLang="en-US" b="1" dirty="0"/>
              <a:t>클라우드 플랫폼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7013630-648B-46D3-A890-BA4AA16AF714}"/>
              </a:ext>
            </a:extLst>
          </p:cNvPr>
          <p:cNvSpPr/>
          <p:nvPr/>
        </p:nvSpPr>
        <p:spPr>
          <a:xfrm>
            <a:off x="1572768" y="2061631"/>
            <a:ext cx="3998976" cy="113584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7030A0"/>
                </a:solidFill>
              </a:rPr>
              <a:t>HD </a:t>
            </a:r>
            <a:r>
              <a:rPr lang="ko-KR" altLang="en-US" sz="2800" dirty="0">
                <a:solidFill>
                  <a:srgbClr val="7030A0"/>
                </a:solidFill>
              </a:rPr>
              <a:t>맵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CB1BAC1-AAFF-479B-ADA9-F17B027D45A3}"/>
              </a:ext>
            </a:extLst>
          </p:cNvPr>
          <p:cNvSpPr/>
          <p:nvPr/>
        </p:nvSpPr>
        <p:spPr>
          <a:xfrm>
            <a:off x="6620258" y="2061630"/>
            <a:ext cx="3998976" cy="113584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7030A0"/>
                </a:solidFill>
              </a:rPr>
              <a:t>모델 학습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CBE9172-135A-40CD-8388-CD6C65212939}"/>
              </a:ext>
            </a:extLst>
          </p:cNvPr>
          <p:cNvSpPr/>
          <p:nvPr/>
        </p:nvSpPr>
        <p:spPr>
          <a:xfrm>
            <a:off x="1572768" y="4053873"/>
            <a:ext cx="3998976" cy="113584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7030A0"/>
                </a:solidFill>
              </a:rPr>
              <a:t>시뮬레이션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8E663D-2363-46B7-B118-A11ECBD21175}"/>
              </a:ext>
            </a:extLst>
          </p:cNvPr>
          <p:cNvSpPr/>
          <p:nvPr/>
        </p:nvSpPr>
        <p:spPr>
          <a:xfrm>
            <a:off x="6620258" y="4053872"/>
            <a:ext cx="3998976" cy="113584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7030A0"/>
                </a:solidFill>
              </a:rPr>
              <a:t>데이터 스토리지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6AE13-5D6C-4662-A21A-26653F103BE1}"/>
              </a:ext>
            </a:extLst>
          </p:cNvPr>
          <p:cNvSpPr txBox="1"/>
          <p:nvPr/>
        </p:nvSpPr>
        <p:spPr>
          <a:xfrm>
            <a:off x="914400" y="5579812"/>
            <a:ext cx="834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</a:t>
            </a:r>
            <a:r>
              <a:rPr lang="en-US" altLang="ko-KR" dirty="0"/>
              <a:t>2. </a:t>
            </a:r>
            <a:r>
              <a:rPr lang="ko-KR" altLang="en-US" dirty="0"/>
              <a:t>자율 주행 시스템 아키텍처 </a:t>
            </a:r>
            <a:r>
              <a:rPr lang="en-US" altLang="ko-KR" dirty="0"/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64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1F8EA-0785-4871-82FF-AA815EB5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560832"/>
            <a:ext cx="10515600" cy="6059424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                 </a:t>
            </a:r>
            <a:r>
              <a:rPr lang="ko-KR" altLang="en-US" dirty="0"/>
              <a:t>자율 주행 알고리즘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</a:t>
            </a:r>
            <a:r>
              <a:rPr lang="ko-KR" altLang="en-US" sz="2000" dirty="0"/>
              <a:t>센싱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① </a:t>
            </a:r>
            <a:r>
              <a:rPr lang="en-US" altLang="ko-KR" sz="2000" dirty="0"/>
              <a:t>GPS</a:t>
            </a:r>
            <a:r>
              <a:rPr lang="ko-KR" altLang="en-US" sz="2000" dirty="0"/>
              <a:t>와 </a:t>
            </a:r>
            <a:r>
              <a:rPr lang="en-US" altLang="ko-KR" sz="2000" dirty="0"/>
              <a:t>IMU: </a:t>
            </a:r>
            <a:r>
              <a:rPr lang="ko-KR" altLang="en-US" sz="2000" dirty="0"/>
              <a:t>자율 주행차의 위치를 파악하는데 필요하고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 센서는 관성 정보와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</a:t>
            </a:r>
            <a:r>
              <a:rPr lang="ko-KR" altLang="en-US" sz="2000" dirty="0"/>
              <a:t>지리적 위치에 대한 측정값을 </a:t>
            </a:r>
            <a:r>
              <a:rPr lang="en-US" altLang="ko-KR" sz="2000" dirty="0"/>
              <a:t>200Hz </a:t>
            </a:r>
            <a:r>
              <a:rPr lang="ko-KR" altLang="en-US" sz="2000" dirty="0"/>
              <a:t>이상의 다소 빠른 주기로 알려준다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② </a:t>
            </a:r>
            <a:r>
              <a:rPr lang="en-US" altLang="ko-KR" sz="2000" dirty="0"/>
              <a:t>LIDAR(</a:t>
            </a:r>
            <a:r>
              <a:rPr lang="ko-KR" altLang="en-US" sz="2000" dirty="0"/>
              <a:t>라이다</a:t>
            </a:r>
            <a:r>
              <a:rPr lang="en-US" altLang="ko-KR" sz="2000" dirty="0"/>
              <a:t>): mapping, </a:t>
            </a:r>
            <a:r>
              <a:rPr lang="ko-KR" altLang="en-US" sz="2000" dirty="0" err="1"/>
              <a:t>로컬라이제이션</a:t>
            </a:r>
            <a:r>
              <a:rPr lang="en-US" altLang="ko-KR" sz="2000" dirty="0"/>
              <a:t>, </a:t>
            </a:r>
            <a:r>
              <a:rPr lang="ko-KR" altLang="en-US" sz="2000" dirty="0"/>
              <a:t>장애물 </a:t>
            </a:r>
            <a:r>
              <a:rPr lang="ko-KR" altLang="en-US" sz="2000" dirty="0" err="1"/>
              <a:t>회피등에</a:t>
            </a:r>
            <a:r>
              <a:rPr lang="ko-KR" altLang="en-US" sz="2000" dirty="0"/>
              <a:t> 사용되고</a:t>
            </a:r>
            <a:r>
              <a:rPr lang="en-US" altLang="ko-KR" sz="2000" dirty="0"/>
              <a:t>, </a:t>
            </a:r>
            <a:r>
              <a:rPr lang="ko-KR" altLang="en-US" sz="2000" dirty="0"/>
              <a:t>레이저 빔을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</a:t>
            </a:r>
            <a:r>
              <a:rPr lang="ko-KR" altLang="en-US" sz="2000" dirty="0"/>
              <a:t>표면에 쏴서 반사될 때까지 걸리는 시간을 재는 방식으로 거리를 측정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  <a:r>
              <a:rPr lang="ko-KR" altLang="en-US" sz="2000" dirty="0"/>
              <a:t>정확도가 상당히 높기 때문에 </a:t>
            </a:r>
            <a:r>
              <a:rPr lang="en-US" altLang="ko-KR" sz="2000" dirty="0"/>
              <a:t>HD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생성해서 이동 중인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</a:t>
            </a:r>
            <a:r>
              <a:rPr lang="ko-KR" altLang="en-US" sz="2000" dirty="0"/>
              <a:t>자동차의 위치를 파악해 </a:t>
            </a:r>
            <a:r>
              <a:rPr lang="ko-KR" altLang="en-US" sz="2000" dirty="0" err="1"/>
              <a:t>로컬라이제이션한</a:t>
            </a:r>
            <a:r>
              <a:rPr lang="ko-KR" altLang="en-US" sz="2000" dirty="0"/>
              <a:t> 뒤</a:t>
            </a:r>
            <a:r>
              <a:rPr lang="en-US" altLang="ko-KR" sz="2000" dirty="0"/>
              <a:t>, </a:t>
            </a:r>
            <a:r>
              <a:rPr lang="ko-KR" altLang="en-US" sz="2000" dirty="0"/>
              <a:t>앞에 나타난 장애물을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                   감지하는 작업에 주로 활용한다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③ 카메라</a:t>
            </a:r>
            <a:r>
              <a:rPr lang="en-US" altLang="ko-KR" sz="2000" dirty="0"/>
              <a:t>: </a:t>
            </a:r>
            <a:r>
              <a:rPr lang="ko-KR" altLang="en-US" sz="2000" dirty="0"/>
              <a:t>감지</a:t>
            </a:r>
            <a:r>
              <a:rPr lang="en-US" altLang="ko-KR" sz="2000" dirty="0"/>
              <a:t>, </a:t>
            </a:r>
            <a:r>
              <a:rPr lang="ko-KR" altLang="en-US" sz="2000" dirty="0"/>
              <a:t>신호등 감지</a:t>
            </a:r>
            <a:r>
              <a:rPr lang="en-US" altLang="ko-KR" sz="2000" dirty="0"/>
              <a:t>, </a:t>
            </a:r>
            <a:r>
              <a:rPr lang="ko-KR" altLang="en-US" sz="2000" dirty="0"/>
              <a:t>보행자 감지</a:t>
            </a:r>
            <a:r>
              <a:rPr lang="en-US" altLang="ko-KR" sz="2000" dirty="0"/>
              <a:t> </a:t>
            </a:r>
            <a:r>
              <a:rPr lang="ko-KR" altLang="en-US" sz="2000" dirty="0"/>
              <a:t>등과 같은 개체 인지 및 추적 작업에 활용하고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                </a:t>
            </a:r>
            <a:r>
              <a:rPr lang="ko-KR" altLang="en-US" sz="2000" dirty="0"/>
              <a:t>안전성을 높이기 위해 </a:t>
            </a:r>
            <a:r>
              <a:rPr lang="en-US" altLang="ko-KR" sz="2000" dirty="0"/>
              <a:t>1080p </a:t>
            </a:r>
            <a:r>
              <a:rPr lang="ko-KR" altLang="en-US" sz="2000" dirty="0"/>
              <a:t>카메라를 </a:t>
            </a:r>
            <a:r>
              <a:rPr lang="en-US" altLang="ko-KR" sz="2000" dirty="0"/>
              <a:t>8</a:t>
            </a:r>
            <a:r>
              <a:rPr lang="ko-KR" altLang="en-US" sz="2000" dirty="0"/>
              <a:t>개 이상 장착한다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④ </a:t>
            </a:r>
            <a:r>
              <a:rPr lang="en-US" altLang="ko-KR" sz="2000" dirty="0"/>
              <a:t>RADAR</a:t>
            </a:r>
            <a:r>
              <a:rPr lang="ko-KR" altLang="en-US" sz="2000" dirty="0"/>
              <a:t>와</a:t>
            </a:r>
            <a:r>
              <a:rPr lang="en-US" altLang="ko-KR" sz="2000" dirty="0"/>
              <a:t> SONAR(</a:t>
            </a:r>
            <a:r>
              <a:rPr lang="ko-KR" altLang="en-US" sz="2000" dirty="0"/>
              <a:t>초음파 탐지</a:t>
            </a:r>
            <a:r>
              <a:rPr lang="en-US" altLang="ko-KR" sz="2000" dirty="0"/>
              <a:t>): </a:t>
            </a:r>
            <a:r>
              <a:rPr lang="ko-KR" altLang="en-US" sz="2000" dirty="0"/>
              <a:t>주로 장애물 회피를 위한 최후의 수단으로 사용하고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          </a:t>
            </a:r>
            <a:r>
              <a:rPr lang="ko-KR" altLang="en-US" sz="2000" dirty="0"/>
              <a:t>레이더와 소나로 부터 생성된 데이터는 차량 이동 경로                                                                                                              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                                       선상에서 가장 가까이 있는 대상자의 </a:t>
            </a:r>
            <a:r>
              <a:rPr lang="ko-KR" altLang="en-US" sz="2000" dirty="0" err="1"/>
              <a:t>거리뿐만</a:t>
            </a:r>
            <a:r>
              <a:rPr lang="ko-KR" altLang="en-US" sz="2000" dirty="0"/>
              <a:t> 아니라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      </a:t>
            </a:r>
            <a:r>
              <a:rPr lang="ko-KR" altLang="en-US" sz="2000" dirty="0"/>
              <a:t>속도 정보도 담고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49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B59EF-7C41-495B-8EB8-69EB11B7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584"/>
            <a:ext cx="10515600" cy="6102096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인지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수집된 센서 데이터는 차량의 주변 환경을 파악하는 </a:t>
            </a:r>
            <a:r>
              <a:rPr lang="en-US" altLang="ko-KR" sz="2000" dirty="0"/>
              <a:t>perception </a:t>
            </a:r>
            <a:r>
              <a:rPr lang="ko-KR" altLang="en-US" sz="2000" dirty="0"/>
              <a:t>단계로 전달된다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① </a:t>
            </a:r>
            <a:r>
              <a:rPr lang="ko-KR" altLang="en-US" sz="2000" dirty="0" err="1"/>
              <a:t>로컬라이제이션</a:t>
            </a:r>
            <a:r>
              <a:rPr lang="ko-KR" altLang="en-US" sz="2000" dirty="0"/>
              <a:t> 작업은 </a:t>
            </a:r>
            <a:r>
              <a:rPr lang="en-US" altLang="ko-KR" sz="2000" dirty="0"/>
              <a:t>GPS/IMU</a:t>
            </a:r>
            <a:r>
              <a:rPr lang="ko-KR" altLang="en-US" sz="2000" dirty="0"/>
              <a:t>를 활용해 현재 위치를 계산하고</a:t>
            </a:r>
            <a:r>
              <a:rPr lang="en-US" altLang="ko-KR" sz="2000" dirty="0"/>
              <a:t>, </a:t>
            </a:r>
            <a:r>
              <a:rPr lang="ko-KR" altLang="en-US" sz="2000" dirty="0"/>
              <a:t>결과의 정확도가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상당히 높은 반면 업데이트 주기가 긴 </a:t>
            </a:r>
            <a:r>
              <a:rPr lang="en-US" altLang="ko-KR" sz="2000" dirty="0"/>
              <a:t>GPS</a:t>
            </a:r>
            <a:r>
              <a:rPr lang="ko-KR" altLang="en-US" sz="2000" dirty="0"/>
              <a:t>와 업데이트 속도가 굉장히 빠른 대신 정확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도는 떨어지는 </a:t>
            </a:r>
            <a:r>
              <a:rPr lang="en-US" altLang="ko-KR" sz="2000" dirty="0"/>
              <a:t>IMU</a:t>
            </a:r>
            <a:r>
              <a:rPr lang="ko-KR" altLang="en-US" sz="2000" dirty="0"/>
              <a:t>의 장점만 조합해 최신 위치 정보를 실시간으로 정확하게 제공하도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록 </a:t>
            </a:r>
            <a:r>
              <a:rPr lang="en-US" altLang="ko-KR" sz="2000" dirty="0"/>
              <a:t>Kalman Filter</a:t>
            </a:r>
            <a:r>
              <a:rPr lang="ko-KR" altLang="en-US" sz="2000" dirty="0"/>
              <a:t>기법을 이용한다</a:t>
            </a:r>
            <a:r>
              <a:rPr lang="en-US" altLang="ko-KR" sz="2000" dirty="0"/>
              <a:t>.</a:t>
            </a:r>
            <a:r>
              <a:rPr lang="ko-KR" altLang="en-US" sz="2000" dirty="0"/>
              <a:t>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FB60F3-F941-497A-BC84-29B0668A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66" y="2893513"/>
            <a:ext cx="6454101" cy="3288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2D6143-2085-4BA6-A198-8D4753564B29}"/>
              </a:ext>
            </a:extLst>
          </p:cNvPr>
          <p:cNvSpPr txBox="1"/>
          <p:nvPr/>
        </p:nvSpPr>
        <p:spPr>
          <a:xfrm>
            <a:off x="2567966" y="6181595"/>
            <a:ext cx="834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1. GPS</a:t>
            </a:r>
            <a:r>
              <a:rPr lang="ko-KR" altLang="en-US" dirty="0"/>
              <a:t>와 </a:t>
            </a:r>
            <a:r>
              <a:rPr lang="en-US" altLang="ko-KR" dirty="0"/>
              <a:t>IMU</a:t>
            </a:r>
            <a:r>
              <a:rPr lang="ko-KR" altLang="en-US" dirty="0"/>
              <a:t>를 조합한 위치 측정 </a:t>
            </a:r>
            <a:r>
              <a:rPr lang="en-US" altLang="ko-KR" dirty="0"/>
              <a:t>[3]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27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DE0534-E982-48DA-BCAD-E8D5687C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488"/>
            <a:ext cx="10515600" cy="5937504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② </a:t>
            </a:r>
            <a:r>
              <a:rPr lang="ko-KR" altLang="en-US" sz="2000" dirty="0" err="1"/>
              <a:t>로컬라이제이션에</a:t>
            </a:r>
            <a:r>
              <a:rPr lang="ko-KR" altLang="en-US" sz="2000" dirty="0"/>
              <a:t> 카메라를 활용하여 비전 기반 위치 측정을 할 수 있으나 조명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상태에 민감하기 때문에 이 방식에 전적으로 의존할 수는 없다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비전 기반으로 구현한 </a:t>
            </a:r>
            <a:r>
              <a:rPr lang="ko-KR" altLang="en-US" sz="2000" dirty="0" err="1"/>
              <a:t>로컬라이제이션</a:t>
            </a:r>
            <a:r>
              <a:rPr lang="ko-KR" altLang="en-US" sz="2000" dirty="0"/>
              <a:t> 파이프라인은 다음과 같다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D77EB0-7FC9-40D7-BBE7-5EAA6D22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86" y="1859657"/>
            <a:ext cx="6417827" cy="3784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67CBD-21A7-4021-955E-4EA11D3F83A4}"/>
              </a:ext>
            </a:extLst>
          </p:cNvPr>
          <p:cNvSpPr txBox="1"/>
          <p:nvPr/>
        </p:nvSpPr>
        <p:spPr>
          <a:xfrm>
            <a:off x="2887086" y="5659124"/>
            <a:ext cx="834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2. </a:t>
            </a:r>
            <a:r>
              <a:rPr lang="ko-KR" altLang="en-US" dirty="0"/>
              <a:t>스테레오 비주얼 </a:t>
            </a:r>
            <a:r>
              <a:rPr lang="ko-KR" altLang="en-US" dirty="0" err="1"/>
              <a:t>오도메트리</a:t>
            </a:r>
            <a:r>
              <a:rPr lang="ko-KR" altLang="en-US" dirty="0"/>
              <a:t> </a:t>
            </a:r>
            <a:r>
              <a:rPr lang="en-US" altLang="ko-KR" dirty="0"/>
              <a:t>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60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09E57-951A-4A3D-817F-5461EADB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99259"/>
            <a:ext cx="10788535" cy="6259482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2000" dirty="0"/>
              <a:t>③ </a:t>
            </a:r>
            <a:r>
              <a:rPr lang="ko-KR" altLang="en-US" sz="2000" dirty="0" err="1"/>
              <a:t>파티클</a:t>
            </a:r>
            <a:r>
              <a:rPr lang="ko-KR" altLang="en-US" sz="2000" dirty="0"/>
              <a:t> 필터</a:t>
            </a:r>
            <a:r>
              <a:rPr lang="en-US" altLang="ko-KR" sz="2000" dirty="0"/>
              <a:t>(particle filter)</a:t>
            </a:r>
            <a:r>
              <a:rPr lang="ko-KR" altLang="en-US" sz="2000" dirty="0"/>
              <a:t>기법에 주로 의존하는 라이다 기반 시스템은 포인트 단위로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구별하기는 굉장히 힘들다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비가</a:t>
            </a:r>
            <a:r>
              <a:rPr lang="en-US" altLang="ko-KR" sz="2000" dirty="0"/>
              <a:t> </a:t>
            </a:r>
            <a:r>
              <a:rPr lang="ko-KR" altLang="en-US" sz="2000" dirty="0"/>
              <a:t>오거나 먼지가 많을 때처럼 공기 중에 부유 입자가 많으면 측정 값에 노이즈가 많이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발생하므로 여러 센서의 장점만을 취합하는 센서 융합</a:t>
            </a:r>
            <a:r>
              <a:rPr lang="en-US" altLang="ko-KR" sz="2000" dirty="0"/>
              <a:t> </a:t>
            </a:r>
            <a:r>
              <a:rPr lang="ko-KR" altLang="en-US" sz="2000" dirty="0"/>
              <a:t>프로세스가 필요하다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EB6522-2C60-473C-B1C9-1B3F8919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054750"/>
            <a:ext cx="5486270" cy="4085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B7103-E82C-43B1-890B-2880B69563AF}"/>
              </a:ext>
            </a:extLst>
          </p:cNvPr>
          <p:cNvSpPr txBox="1"/>
          <p:nvPr/>
        </p:nvSpPr>
        <p:spPr>
          <a:xfrm>
            <a:off x="2981325" y="6140092"/>
            <a:ext cx="834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3. </a:t>
            </a:r>
            <a:r>
              <a:rPr lang="ko-KR" altLang="en-US" dirty="0"/>
              <a:t>센서 융합 기반 위치 측정 파이프라인 </a:t>
            </a:r>
            <a:r>
              <a:rPr lang="en-US" altLang="ko-KR" dirty="0"/>
              <a:t>[5]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98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67366-68CC-45DC-A695-B3F3290A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628591"/>
            <a:ext cx="10982498" cy="5805459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3. </a:t>
            </a:r>
            <a:r>
              <a:rPr lang="ko-KR" altLang="en-US" dirty="0"/>
              <a:t>개체 인지 및 추적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sz="2000" dirty="0"/>
              <a:t>라이다는 깊이 정보에 대한 정확도가 높아서 자율 주행 관련 작업</a:t>
            </a:r>
            <a:r>
              <a:rPr lang="en-US" altLang="ko-KR" sz="2000" dirty="0"/>
              <a:t> </a:t>
            </a:r>
            <a:r>
              <a:rPr lang="ko-KR" altLang="en-US" sz="2000" dirty="0"/>
              <a:t>중에서도 개체 감지 및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추적 작업에 주로 활용한다</a:t>
            </a:r>
            <a:r>
              <a:rPr lang="en-US" altLang="ko-KR" sz="2000" dirty="0"/>
              <a:t>.</a:t>
            </a:r>
            <a:r>
              <a:rPr lang="ko-KR" altLang="en-US" sz="2000" dirty="0"/>
              <a:t>딥 러닝</a:t>
            </a:r>
            <a:r>
              <a:rPr lang="en-US" altLang="ko-KR" sz="2000" dirty="0"/>
              <a:t>(Deep  Learning) </a:t>
            </a:r>
            <a:r>
              <a:rPr lang="ko-KR" altLang="en-US" sz="2000" dirty="0"/>
              <a:t>기술이 급속도로 발전함에 따라 딥 러닝             기반의 개체 감지 및 추적의 정확도가 상당히 높아졌다</a:t>
            </a:r>
            <a:r>
              <a:rPr lang="en-US" altLang="ko-KR" dirty="0"/>
              <a:t>. </a:t>
            </a:r>
            <a:r>
              <a:rPr lang="ko-KR" altLang="en-US" sz="2000" dirty="0"/>
              <a:t>개체 인지</a:t>
            </a:r>
            <a:r>
              <a:rPr lang="en-US" altLang="ko-KR" sz="2000" dirty="0"/>
              <a:t>(object recognition)</a:t>
            </a:r>
            <a:r>
              <a:rPr lang="ko-KR" altLang="en-US" sz="2000" dirty="0"/>
              <a:t>작업은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딥 </a:t>
            </a:r>
            <a:r>
              <a:rPr lang="ko-KR" altLang="en-US" sz="2000" dirty="0" err="1"/>
              <a:t>뉴럴</a:t>
            </a:r>
            <a:r>
              <a:rPr lang="ko-KR" altLang="en-US" sz="2000" dirty="0"/>
              <a:t> 네트워크 중에서도 </a:t>
            </a:r>
            <a:r>
              <a:rPr lang="en-US" altLang="ko-KR" sz="2000" dirty="0"/>
              <a:t>CNN(Convolution Neural Network)</a:t>
            </a:r>
            <a:r>
              <a:rPr lang="ko-KR" altLang="en-US" sz="2000" dirty="0"/>
              <a:t>을 많이 사용한다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&lt;CNN </a:t>
            </a:r>
            <a:r>
              <a:rPr lang="ko-KR" altLang="en-US" sz="2000" dirty="0"/>
              <a:t>기반 파이프라인의 계층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   (1) </a:t>
            </a:r>
            <a:r>
              <a:rPr lang="ko-KR" altLang="en-US" sz="2000" dirty="0" err="1"/>
              <a:t>컨볼루선</a:t>
            </a:r>
            <a:r>
              <a:rPr lang="ko-KR" altLang="en-US" sz="2000" dirty="0"/>
              <a:t> 계층은 입력 이미지로 부터 다양한 특징을 추출하기 위한 여러 가지 필터를 </a:t>
            </a:r>
            <a:r>
              <a:rPr lang="ko-KR" altLang="en-US" sz="2000" dirty="0" err="1"/>
              <a:t>갖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ko-KR" altLang="en-US" sz="2000" dirty="0"/>
              <a:t>고</a:t>
            </a:r>
            <a:r>
              <a:rPr lang="en-US" altLang="ko-KR" sz="2000" dirty="0"/>
              <a:t>, </a:t>
            </a:r>
            <a:r>
              <a:rPr lang="ko-KR" altLang="en-US" sz="2000" dirty="0"/>
              <a:t>각 필터마다 학습 가능한 매개변수 집합을 갖는다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(2) </a:t>
            </a:r>
            <a:r>
              <a:rPr lang="ko-KR" altLang="en-US" sz="2000" dirty="0"/>
              <a:t>활성 계층</a:t>
            </a:r>
            <a:r>
              <a:rPr lang="en-US" altLang="ko-KR" sz="2000" dirty="0"/>
              <a:t>(Activation Layer)</a:t>
            </a:r>
            <a:r>
              <a:rPr lang="ko-KR" altLang="en-US" sz="2000" dirty="0"/>
              <a:t>은 타깃</a:t>
            </a:r>
            <a:r>
              <a:rPr lang="en-US" altLang="ko-KR" sz="2000" dirty="0"/>
              <a:t> </a:t>
            </a:r>
            <a:r>
              <a:rPr lang="ko-KR" altLang="en-US" sz="2000" dirty="0"/>
              <a:t>뉴런의 활성 여부를 결정한다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(3) </a:t>
            </a:r>
            <a:r>
              <a:rPr lang="ko-KR" altLang="en-US" sz="2000" dirty="0" err="1"/>
              <a:t>풀링</a:t>
            </a:r>
            <a:r>
              <a:rPr lang="ko-KR" altLang="en-US" sz="2000" dirty="0"/>
              <a:t> 계층</a:t>
            </a:r>
            <a:r>
              <a:rPr lang="en-US" altLang="ko-KR" sz="2000" dirty="0"/>
              <a:t>(Pooling layer)</a:t>
            </a:r>
            <a:r>
              <a:rPr lang="ko-KR" altLang="en-US" sz="2000" dirty="0"/>
              <a:t>은 매개변수의 개수를 줄여서 신경망의 연산을 줄이는 표현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ko-KR" altLang="en-US" sz="2000" dirty="0"/>
              <a:t>공간의 크기를 줄인다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(4) </a:t>
            </a:r>
            <a:r>
              <a:rPr lang="ko-KR" altLang="en-US" sz="2000" dirty="0"/>
              <a:t>완전 연결 계층</a:t>
            </a:r>
            <a:r>
              <a:rPr lang="en-US" altLang="ko-KR" sz="2000" dirty="0"/>
              <a:t>(Fully Connected Layer)</a:t>
            </a:r>
            <a:r>
              <a:rPr lang="ko-KR" altLang="en-US" sz="2000" dirty="0"/>
              <a:t>은 이전 계층에서 활성화된 뉴런이 모두 연결된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상태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개체 추적</a:t>
            </a:r>
            <a:r>
              <a:rPr lang="en-US" altLang="ko-KR" sz="2000" dirty="0"/>
              <a:t>(object tracking)</a:t>
            </a:r>
            <a:r>
              <a:rPr lang="ko-KR" altLang="en-US" sz="2000" dirty="0"/>
              <a:t>은 원하는 개체를 선택해서 그 개체의 이동 궤적을 자동으로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추정</a:t>
            </a:r>
            <a:r>
              <a:rPr lang="en-US" altLang="ko-KR" sz="2000" dirty="0"/>
              <a:t>(estimation)</a:t>
            </a:r>
            <a:r>
              <a:rPr lang="ko-KR" altLang="en-US" sz="2000" dirty="0"/>
              <a:t>하는 기법이다</a:t>
            </a:r>
            <a:r>
              <a:rPr lang="en-US" altLang="ko-KR" sz="2000" dirty="0"/>
              <a:t>.</a:t>
            </a:r>
            <a:r>
              <a:rPr lang="ko-KR" altLang="en-US" sz="2000" dirty="0"/>
              <a:t> 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4290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FE2B6-5EB6-4098-825E-247765757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64" y="849746"/>
            <a:ext cx="10236200" cy="4913746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4.</a:t>
            </a:r>
            <a:r>
              <a:rPr lang="ko-KR" altLang="en-US" dirty="0"/>
              <a:t>동작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000" b="1" dirty="0"/>
              <a:t>(1)</a:t>
            </a:r>
            <a:r>
              <a:rPr lang="ko-KR" altLang="en-US" sz="2000" b="1" dirty="0"/>
              <a:t>동작 예측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차선이 많은 도로를 달리거나 신호가 바뀌는 시점에서 다른 운전자의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  </a:t>
            </a:r>
            <a:r>
              <a:rPr lang="ko-KR" altLang="en-US" sz="2000" b="1" dirty="0"/>
              <a:t>다양한 동작을 예측해서 자신의 운전에 반영하기 위해 다른 차량의 도달 가능한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  </a:t>
            </a:r>
            <a:r>
              <a:rPr lang="ko-KR" altLang="en-US" sz="2000" b="1" dirty="0"/>
              <a:t>지점에 대한 확률 모델을 만들고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확률 분포를 구한다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    (2)</a:t>
            </a:r>
            <a:r>
              <a:rPr lang="ko-KR" altLang="en-US" sz="2000" b="1" dirty="0"/>
              <a:t>경로 계획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급격하게 변하는 환경에 완벽하게 대처하면서 자율 주행 경로를 계획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  </a:t>
            </a:r>
            <a:r>
              <a:rPr lang="ko-KR" altLang="en-US" sz="2000" b="1" dirty="0"/>
              <a:t>하는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문제는 상당히 복잡하나 가능한 모든 경로를 탐색한 뒤 비용 함수로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 </a:t>
            </a:r>
            <a:r>
              <a:rPr lang="ko-KR" altLang="en-US" sz="2000" b="1" dirty="0"/>
              <a:t> 최적의 경로를 골라내고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경로 계획에 확률 기반 기법을 주로 사용한다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    (3)</a:t>
            </a:r>
            <a:r>
              <a:rPr lang="ko-KR" altLang="en-US" sz="2000" b="1" dirty="0"/>
              <a:t>장애물 회피</a:t>
            </a:r>
            <a:r>
              <a:rPr lang="en-US" altLang="ko-KR" sz="2000" b="1" dirty="0"/>
              <a:t>(obstacle avoidance)</a:t>
            </a:r>
            <a:r>
              <a:rPr lang="ko-KR" altLang="en-US" sz="2000" b="1" dirty="0"/>
              <a:t>메커니즘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   </a:t>
            </a:r>
            <a:r>
              <a:rPr lang="ko-KR" altLang="en-US" sz="2000" b="1" dirty="0"/>
              <a:t>교통 예측을 기반으로 처리하는 능동형 메커니즘과 레이더 데이터 기반의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   </a:t>
            </a:r>
            <a:r>
              <a:rPr lang="ko-KR" altLang="en-US" sz="2000" b="1" dirty="0"/>
              <a:t>수동형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반응형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메커니즘이 작동한다</a:t>
            </a:r>
            <a:r>
              <a:rPr lang="en-US" altLang="ko-KR" sz="2000" b="1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791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1318</Words>
  <Application>Microsoft Office PowerPoint</Application>
  <PresentationFormat>와이드스크린</PresentationFormat>
  <Paragraphs>137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자율 주행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표유순</dc:creator>
  <cp:lastModifiedBy>ithansei</cp:lastModifiedBy>
  <cp:revision>62</cp:revision>
  <dcterms:created xsi:type="dcterms:W3CDTF">2019-05-17T14:34:37Z</dcterms:created>
  <dcterms:modified xsi:type="dcterms:W3CDTF">2019-05-25T04:59:37Z</dcterms:modified>
</cp:coreProperties>
</file>