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8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7704"/>
  </p:normalViewPr>
  <p:slideViewPr>
    <p:cSldViewPr snapToObjects="1">
      <p:cViewPr>
        <p:scale>
          <a:sx n="90" d="100"/>
          <a:sy n="9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mazon.co.uk/Diswoe-Wireless-controller-gamepad-Playstation/dp/B07MBCK36B/ref=sr_1_1_sspa?hvadid=80882855965997&amp;amp;hvbmt=bb&amp;amp;hvdev=c&amp;amp;hvqmt=b&amp;amp;keywords=playstation+3+gamepad&amp;amp;qid=1556430702&amp;amp;s=gateway&amp;amp;sr=8-1-spons&amp;amp;psc=1" TargetMode="External" /><Relationship Id="rId3" Type="http://schemas.openxmlformats.org/officeDocument/2006/relationships/hyperlink" Target="https://www.gearbest.com/battery/pp_009266551064.html?wid=1433363" TargetMode="External" /><Relationship Id="rId4" Type="http://schemas.openxmlformats.org/officeDocument/2006/relationships/hyperlink" Target="https://www.amazon.com/EACHINE-Receiver-Channel-Android-Smartphone/dp/B071VZYLYH/ref=sr_1_3?keywords=EACHINE+FPV+Receiver&amp;amp;qid=1556447365&amp;amp;s=gateway&amp;amp;sr=8-3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shopping.interpark.com/product/productInfo.do?prdNo=5598147687&amp;amp;dispNo=008001083&amp;amp;smid1=common_prd" TargetMode="External" /><Relationship Id="rId3" Type="http://schemas.openxmlformats.org/officeDocument/2006/relationships/hyperlink" Target="https://store.bitcraze.io/cart" TargetMode="External" /><Relationship Id="rId4" Type="http://schemas.openxmlformats.org/officeDocument/2006/relationships/hyperlink" Target="http://vctec.co.kr/product/%ED%81%AC%EB%A0%88%EC%9D%B4%EC%A7%80%ED%94%8C%EB%9D%BC%EC%9D%B4-20-%EB%94%94%EB%B2%84%EA%B7%B8-%EC%95%84%EB%8B%B5%ED%84%B0-%ED%82%A4%ED%8A%B8-crazyflie-20-debug-adapter-kit/6707/category/207/display/1/" TargetMode="External" /><Relationship Id="rId5" Type="http://schemas.openxmlformats.org/officeDocument/2006/relationships/hyperlink" Target="http://shopping.interpark.com/product/productInfo.do?prdNo=6239319923&amp;amp;dispNo=008001083&amp;amp;smid1=common_prd" TargetMode="External" /><Relationship Id="rId6" Type="http://schemas.openxmlformats.org/officeDocument/2006/relationships/hyperlink" Target="http://shopping.interpark.com/product/productInfo.do?prdNo=5493314674&amp;amp;dispNo=008001082&amp;amp;pis1=shop&amp;amp;pis2=product" TargetMode="External" /><Relationship Id="rId7" Type="http://schemas.openxmlformats.org/officeDocument/2006/relationships/hyperlink" Target="http://www.daisomall.co.kr/shop/goods_view.php?id=0001216065&amp;amp;cid=&amp;amp;depth=&amp;amp;search_text=%EC%88%98%EB%82%A9%EB%B0%95%EC%8A%A4" TargetMode="External" /><Relationship Id="rId8" Type="http://schemas.openxmlformats.org/officeDocument/2006/relationships/hyperlink" Target="http://www.daisomall.co.kr/shop/goods_view.php?id=0000088586&amp;amp;cid=&amp;amp;depth=&amp;amp;search_text=%EC%8A%A4%ED%86%A1%EB%B0%95%EC%8A%A4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54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Crazyflie 2.1  </a:t>
            </a:r>
            <a:r>
              <a:rPr xmlns:mc="http://schemas.openxmlformats.org/markup-compatibility/2006" xmlns:hp="http://schemas.haansoft.com/office/presentation/8.0" kumimoji="0" lang="ko-KR" altLang="en-US" sz="54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구매 목록 </a:t>
            </a:r>
            <a:endParaRPr xmlns:mc="http://schemas.openxmlformats.org/markup-compatibility/2006" xmlns:hp="http://schemas.haansoft.com/office/presentation/8.0" kumimoji="0" lang="en-US" altLang="ko-KR" sz="54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2855214"/>
          </a:xfrm>
        </p:spPr>
        <p:txBody>
          <a:bodyPr/>
          <a:lstStyle/>
          <a:p>
            <a:pPr>
              <a:defRPr/>
            </a:pPr>
            <a:endParaRPr lang="ko-KR" altLang="en-US" sz="4000" b="1">
              <a:solidFill>
                <a:srgbClr val="1b1760"/>
              </a:solidFill>
            </a:endParaRPr>
          </a:p>
          <a:p>
            <a:pPr>
              <a:defRPr/>
            </a:pPr>
            <a:endParaRPr lang="ko-KR" altLang="en-US" sz="4000" b="1">
              <a:solidFill>
                <a:srgbClr val="1b1760"/>
              </a:solidFill>
            </a:endParaRPr>
          </a:p>
          <a:p>
            <a:pPr>
              <a:defRPr/>
            </a:pPr>
            <a:endParaRPr lang="ko-KR" altLang="en-US" sz="4000" b="1">
              <a:solidFill>
                <a:srgbClr val="1b1760"/>
              </a:solidFill>
            </a:endParaRPr>
          </a:p>
          <a:p>
            <a:pPr>
              <a:defRPr/>
            </a:pPr>
            <a:r>
              <a:rPr lang="ko-KR" altLang="en-US" sz="3000" b="1">
                <a:solidFill>
                  <a:srgbClr val="1b1760"/>
                </a:solidFill>
              </a:rPr>
              <a:t>한세대학교 </a:t>
            </a:r>
            <a:r>
              <a:rPr lang="en-US" altLang="ko-KR" sz="3000" b="1">
                <a:solidFill>
                  <a:srgbClr val="1b1760"/>
                </a:solidFill>
              </a:rPr>
              <a:t>AutoPilot</a:t>
            </a:r>
            <a:endParaRPr lang="en-US" altLang="ko-KR" sz="3000" b="1">
              <a:solidFill>
                <a:srgbClr val="1b17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09601" y="0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01055" y="4455414"/>
            <a:ext cx="2483656" cy="1997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A0EB1BB-D2B3-481B-A5E1-F093F8D3CD29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59626" y="166117"/>
          <a:ext cx="12073509" cy="6525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33"/>
                <a:gridCol w="3456432"/>
                <a:gridCol w="3816477"/>
                <a:gridCol w="648080"/>
                <a:gridCol w="1152144"/>
                <a:gridCol w="1284541"/>
              </a:tblGrid>
              <a:tr h="534065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제품</a:t>
                      </a:r>
                      <a:endParaRPr lang="ko-KR" altLang="en-US" sz="16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모델명</a:t>
                      </a:r>
                      <a:endParaRPr lang="en-US" sz="16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스펙</a:t>
                      </a:r>
                      <a:endParaRPr lang="en-US" sz="16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수량</a:t>
                      </a:r>
                      <a:endParaRPr lang="en-US" sz="16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가격</a:t>
                      </a:r>
                      <a:endParaRPr lang="en-US" sz="16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비고</a:t>
                      </a:r>
                      <a:endParaRPr lang="ko-KR" altLang="en-US" sz="1600"/>
                    </a:p>
                  </a:txBody>
                  <a:tcPr marL="91440" marR="91440" anchor="ctr"/>
                </a:tc>
              </a:tr>
              <a:tr h="1739265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Crazyflie2.1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(Happy hacker bundle)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1 x Crazyflie 2.1 kit</a:t>
                      </a:r>
                      <a:endParaRPr lang="en-US">
                        <a:latin typeface="Calibri"/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1 x Crazyradio PA USB dongle</a:t>
                      </a:r>
                      <a:endParaRPr lang="en-US">
                        <a:latin typeface="Calibri"/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1 x Debug adaptor</a:t>
                      </a:r>
                      <a:endParaRPr lang="en-US">
                        <a:latin typeface="Calibri"/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1 x Breakout deck</a:t>
                      </a:r>
                      <a:endParaRPr lang="en-US">
                        <a:latin typeface="Calibri"/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1 x Prototyping deck</a:t>
                      </a:r>
                      <a:endParaRPr lang="en-US">
                        <a:latin typeface="Calibri"/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1 x Spare male headers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6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250$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367665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latin typeface="Calibri"/>
                          <a:cs typeface="Calibri"/>
                        </a:rPr>
                        <a:t>배터리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240mAh LiPo 배터리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Calibri"/>
                          <a:cs typeface="Calibri"/>
                        </a:rPr>
                        <a:t>500mA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Calibri"/>
                          <a:cs typeface="Calibri"/>
                        </a:rPr>
                        <a:t>충전기포함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6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8$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77724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latin typeface="Calibri"/>
                          <a:cs typeface="Calibri"/>
                        </a:rPr>
                        <a:t>확장보드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b="0" i="0" kern="1200">
                          <a:solidFill>
                            <a:schemeClr val="dk1"/>
                          </a:solidFill>
                          <a:effectLst/>
                          <a:latin typeface="Calibri"/>
                          <a:cs typeface="Calibri"/>
                        </a:rPr>
                        <a:t>Z-ranger deck</a:t>
                      </a:r>
                      <a:endParaRPr lang="en-US" b="0" i="0" kern="1200">
                        <a:solidFill>
                          <a:schemeClr val="dk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500" b="1">
                          <a:latin typeface="Calibri"/>
                          <a:cs typeface="Calibri"/>
                        </a:rPr>
                        <a:t>-</a:t>
                      </a:r>
                      <a:r>
                        <a:rPr lang="ko-KR" altLang="en-US" sz="1500" b="1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1">
                          <a:latin typeface="Calibri"/>
                          <a:cs typeface="Calibri"/>
                        </a:rPr>
                        <a:t>빠르고 정확한 거리 범위</a:t>
                      </a:r>
                      <a:endParaRPr lang="en-US" sz="1500" b="1">
                        <a:latin typeface="Calibri"/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500" b="1">
                          <a:latin typeface="Calibri"/>
                          <a:cs typeface="Calibri"/>
                        </a:rPr>
                        <a:t>-</a:t>
                      </a:r>
                      <a:r>
                        <a:rPr lang="ko-KR" altLang="en-US" sz="1500" b="1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1">
                          <a:latin typeface="Calibri"/>
                          <a:cs typeface="Calibri"/>
                        </a:rPr>
                        <a:t>절대 범위 2m까지 측정</a:t>
                      </a:r>
                      <a:endParaRPr lang="en-US" sz="1500" b="1">
                        <a:latin typeface="Calibri"/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500" b="1">
                          <a:latin typeface="Calibri"/>
                          <a:cs typeface="Calibri"/>
                        </a:rPr>
                        <a:t>-</a:t>
                      </a:r>
                      <a:r>
                        <a:rPr lang="ko-KR" altLang="en-US" sz="1500" b="1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1">
                          <a:latin typeface="Calibri"/>
                          <a:cs typeface="Calibri"/>
                        </a:rPr>
                        <a:t>안구 안전 장치</a:t>
                      </a:r>
                      <a:endParaRPr lang="en-US" sz="1500" b="1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6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15$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367665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latin typeface="Calibri"/>
                          <a:cs typeface="Calibri"/>
                        </a:rPr>
                        <a:t>확장보드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Flow deck v2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v2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6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45$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64389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latin typeface="Calibri"/>
                          <a:cs typeface="Calibri"/>
                        </a:rPr>
                        <a:t>디스크 어댑터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Calibri"/>
                          <a:cs typeface="Calibri"/>
                        </a:rPr>
                        <a:t>SD-card deck</a:t>
                      </a:r>
                      <a:endParaRPr lang="en-US" sz="1800" b="0" i="0" kern="120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Automatic detection of deck via 1-wire memory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6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8 $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60579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latin typeface="Calibri"/>
                          <a:cs typeface="Calibri"/>
                        </a:rPr>
                        <a:t>디스크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b="0" i="0" kern="1200">
                          <a:solidFill>
                            <a:schemeClr val="dk1"/>
                          </a:solidFill>
                          <a:effectLst/>
                          <a:latin typeface="Calibri"/>
                          <a:cs typeface="Calibri"/>
                        </a:rPr>
                        <a:t>EVO플러스 마이크로SD 128GB </a:t>
                      </a:r>
                      <a:endParaRPr lang="en-US" b="0" i="0" kern="1200">
                        <a:solidFill>
                          <a:schemeClr val="dk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 sz="1800" b="0" i="0" kern="1200">
                        <a:solidFill>
                          <a:schemeClr val="dk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6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27,630</a:t>
                      </a:r>
                      <a:r>
                        <a:rPr lang="ko-KR" altLang="en-US" sz="1600">
                          <a:latin typeface="Calibri"/>
                          <a:cs typeface="Calibri"/>
                        </a:rPr>
                        <a:t>원</a:t>
                      </a:r>
                      <a:endParaRPr lang="ko-KR" altLang="en-US" sz="1600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387193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GPS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 uBlox MAX-</a:t>
                      </a:r>
                      <a:r>
                        <a:rPr lang="en-US" altLang="ko-KR">
                          <a:latin typeface="Calibri"/>
                          <a:cs typeface="Calibri"/>
                        </a:rPr>
                        <a:t>M8C</a:t>
                      </a:r>
                      <a:r>
                        <a:rPr lang="en-US">
                          <a:latin typeface="Calibri"/>
                          <a:cs typeface="Calibri"/>
                        </a:rPr>
                        <a:t> GPS module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Pico Breakout with Chip Antenna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6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23.99</a:t>
                      </a:r>
                      <a:r>
                        <a:rPr lang="ko-KR" altLang="en-US">
                          <a:latin typeface="Calibri"/>
                          <a:cs typeface="Calibri"/>
                        </a:rPr>
                        <a:t>£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367664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조이스틱</a:t>
                      </a: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0" i="0" kern="1200" baseline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Playstation gamepad3</a:t>
                      </a:r>
                      <a:endParaRPr lang="en-US" altLang="ko-KR" sz="1800" b="0" i="0" kern="1200" baseline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12.99</a:t>
                      </a:r>
                      <a:r>
                        <a:rPr lang="ko-KR" altLang="en-US">
                          <a:latin typeface="Calibri"/>
                          <a:cs typeface="Calibri"/>
                        </a:rPr>
                        <a:t>£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735329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latin typeface="Calibri"/>
                          <a:cs typeface="Calibri"/>
                        </a:rPr>
                        <a:t>카메라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Makerfire Mini AIO FPV Camera</a:t>
                      </a:r>
                      <a:endParaRPr lang="en-US" altLang="ko-KR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5.8G 40CH 800TVL Camera</a:t>
                      </a:r>
                      <a:r>
                        <a:rPr lang="en-US" altLang="ko-KR">
                          <a:latin typeface="Calibri"/>
                          <a:cs typeface="Calibri"/>
                        </a:rPr>
                        <a:t>,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transmitter , antenna all 3 functions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6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17.99$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4" name=""/>
          <p:cNvGraphicFramePr/>
          <p:nvPr/>
        </p:nvGraphicFramePr>
        <p:xfrm>
          <a:off x="119252" y="121920"/>
          <a:ext cx="11881486" cy="657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189"/>
                <a:gridCol w="3397070"/>
                <a:gridCol w="3465948"/>
                <a:gridCol w="676428"/>
                <a:gridCol w="1196389"/>
                <a:gridCol w="1053459"/>
              </a:tblGrid>
              <a:tr h="534065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제품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모델명</a:t>
                      </a: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스펙</a:t>
                      </a: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수량</a:t>
                      </a: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가격</a:t>
                      </a: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en-US"/>
                    </a:p>
                  </a:txBody>
                  <a:tcPr marL="91440" marR="91440" anchor="ctr"/>
                </a:tc>
              </a:tr>
              <a:tr h="1266160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en-US" altLang="ko-KR"/>
                        <a:t>FPV </a:t>
                      </a:r>
                      <a:r>
                        <a:rPr lang="ko-KR" altLang="en-US"/>
                        <a:t>수신기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sz="17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EACHINE FPV Receiver</a:t>
                      </a:r>
                      <a:endParaRPr lang="en-US" sz="170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 FPV Receiver for Android Mobile Phone Tablet Smartphone 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6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29.99$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872490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en-US"/>
                        <a:t>Battery Indicator</a:t>
                      </a: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sz="1700">
                          <a:latin typeface="Calibri"/>
                          <a:cs typeface="Calibri"/>
                        </a:rPr>
                        <a:t>Li-po Battery Indicator Display Board Power Storage Monitor - Multi 2S</a:t>
                      </a:r>
                      <a:endParaRPr lang="en-US" sz="1700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>
                          <a:latin typeface="Calibri"/>
                          <a:cs typeface="Calibri"/>
                        </a:rPr>
                        <a:t>6</a:t>
                      </a: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1.66$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77724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Xbee Pro USB 인터페이스 보드 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sz="1700" b="0" i="0" kern="1200">
                          <a:solidFill>
                            <a:schemeClr val="dk1"/>
                          </a:solidFill>
                          <a:effectLst/>
                          <a:latin typeface="Calibri"/>
                          <a:cs typeface="Calibri"/>
                        </a:rPr>
                        <a:t>Xbee PRO  [XBIB-U] </a:t>
                      </a:r>
                      <a:endParaRPr lang="en-US" sz="1700" b="0" i="0" kern="1200">
                        <a:solidFill>
                          <a:schemeClr val="dk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86,300</a:t>
                      </a:r>
                      <a:r>
                        <a:rPr lang="ko-KR" altLang="en-US">
                          <a:latin typeface="Calibri"/>
                          <a:cs typeface="Calibri"/>
                        </a:rPr>
                        <a:t>원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367665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Xbee PRO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</a:t>
                      </a:r>
                      <a:endParaRPr lang="en-US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 b="0" i="0" kern="1200">
                          <a:solidFill>
                            <a:schemeClr val="dk1"/>
                          </a:solidFill>
                          <a:effectLst/>
                          <a:latin typeface="Calibri"/>
                          <a:cs typeface="Calibri"/>
                        </a:rPr>
                        <a:t>Xbee pro</a:t>
                      </a:r>
                      <a:r>
                        <a:rPr lang="en-US" sz="1700" b="0" i="0" kern="1200">
                          <a:solidFill>
                            <a:schemeClr val="dk1"/>
                          </a:solidFill>
                          <a:effectLst/>
                          <a:latin typeface="Calibri"/>
                          <a:cs typeface="Calibri"/>
                        </a:rPr>
                        <a:t>[XBP24-DMSIT-250] </a:t>
                      </a:r>
                      <a:endParaRPr lang="en-US" sz="1700" b="0" i="0" kern="1200">
                        <a:solidFill>
                          <a:schemeClr val="dk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/>
                        <a:t>10</a:t>
                      </a: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46,000</a:t>
                      </a:r>
                      <a:r>
                        <a:rPr lang="ko-KR" altLang="en-US">
                          <a:latin typeface="Calibri"/>
                          <a:cs typeface="Calibri"/>
                        </a:rPr>
                        <a:t>원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64389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USB</a:t>
                      </a:r>
                      <a:r>
                        <a:rPr lang="ko-KR" altLang="en-US"/>
                        <a:t>허브</a:t>
                      </a:r>
                      <a:r>
                        <a:rPr lang="en-US" altLang="ko-KR"/>
                        <a:t>7</a:t>
                      </a:r>
                      <a:r>
                        <a:rPr lang="ko-KR" altLang="en-US"/>
                        <a:t>단자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sz="17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NEXT-707U3</a:t>
                      </a:r>
                      <a:r>
                        <a:rPr lang="en-US" sz="1700">
                          <a:latin typeface="Calibri"/>
                          <a:cs typeface="Calibri"/>
                        </a:rPr>
                        <a:t> </a:t>
                      </a:r>
                      <a:endParaRPr lang="en-US" sz="1700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파월 별도 공급</a:t>
                      </a: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22,110</a:t>
                      </a:r>
                      <a:r>
                        <a:rPr lang="ko-KR" altLang="en-US">
                          <a:latin typeface="Calibri"/>
                          <a:cs typeface="Calibri"/>
                        </a:rPr>
                        <a:t>원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367665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latin typeface="Calibri"/>
                          <a:cs typeface="Calibri"/>
                        </a:rPr>
                        <a:t>디버그어댑터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sz="1700" b="0" i="0" kern="1200">
                          <a:solidFill>
                            <a:schemeClr val="dk1"/>
                          </a:solidFill>
                          <a:effectLst/>
                          <a:latin typeface="Calibri"/>
                          <a:cs typeface="Calibri"/>
                        </a:rPr>
                        <a:t>Crazyflie 2.0 debug adapter kit</a:t>
                      </a:r>
                      <a:endParaRPr lang="en-US" sz="1700" b="0" i="0" kern="1200">
                        <a:solidFill>
                          <a:schemeClr val="dk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 sz="1800" b="0" i="0" kern="1200">
                        <a:solidFill>
                          <a:schemeClr val="dk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3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44,990</a:t>
                      </a:r>
                      <a:r>
                        <a:rPr lang="ko-KR" altLang="en-US">
                          <a:latin typeface="Calibri"/>
                          <a:cs typeface="Calibri"/>
                        </a:rPr>
                        <a:t>원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64389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latin typeface="Calibri"/>
                          <a:cs typeface="Calibri"/>
                        </a:rPr>
                        <a:t>케이스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수납박스5-913149680</a:t>
                      </a:r>
                      <a:endParaRPr lang="en-US" sz="170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6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2,000</a:t>
                      </a:r>
                      <a:r>
                        <a:rPr lang="ko-KR" altLang="en-US">
                          <a:latin typeface="Calibri"/>
                          <a:cs typeface="Calibri"/>
                        </a:rPr>
                        <a:t>원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367666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700" b="0" i="0" kern="1200" baseline="0">
                          <a:solidFill>
                            <a:schemeClr val="dk1"/>
                          </a:solidFill>
                          <a:effectLst/>
                          <a:latin typeface="Calibri"/>
                          <a:cs typeface="Calibri"/>
                        </a:rPr>
                        <a:t>스톡박스L형-435507765</a:t>
                      </a:r>
                      <a:endParaRPr lang="en-US" altLang="ko-KR" sz="1700" b="0" i="0" kern="1200" baseline="0">
                        <a:solidFill>
                          <a:schemeClr val="dk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3,000</a:t>
                      </a:r>
                      <a:r>
                        <a:rPr lang="ko-KR" altLang="en-US">
                          <a:latin typeface="Calibri"/>
                          <a:cs typeface="Calibri"/>
                        </a:rPr>
                        <a:t>원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367664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멀티블럭리빙박스 72L</a:t>
                      </a:r>
                      <a:endParaRPr lang="en-US" altLang="ko-KR" sz="170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(1+1)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1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13,800</a:t>
                      </a:r>
                      <a:r>
                        <a:rPr lang="ko-KR" altLang="en-US">
                          <a:latin typeface="Calibri"/>
                          <a:cs typeface="Calibri"/>
                        </a:rPr>
                        <a:t>원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</a:tr>
              <a:tr h="367665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>
                          <a:latin typeface="Calibri"/>
                          <a:cs typeface="Calibri"/>
                        </a:rPr>
                        <a:t>총 합계</a:t>
                      </a:r>
                      <a:endParaRPr lang="ko-KR" altLang="en-US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latin typeface="Calibri"/>
                          <a:cs typeface="Calibri"/>
                        </a:rPr>
                        <a:t>2,253.84$</a:t>
                      </a:r>
                      <a:r>
                        <a:rPr lang="ko-KR" altLang="en-US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ko-KR">
                          <a:latin typeface="Calibri"/>
                          <a:cs typeface="Calibri"/>
                        </a:rPr>
                        <a:t>+</a:t>
                      </a:r>
                      <a:r>
                        <a:rPr lang="ko-KR" altLang="en-US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ko-KR">
                          <a:latin typeface="Calibri"/>
                          <a:cs typeface="Calibri"/>
                        </a:rPr>
                        <a:t>36.98</a:t>
                      </a:r>
                      <a:r>
                        <a:rPr lang="ko-KR" altLang="en-US">
                          <a:latin typeface="Calibri"/>
                          <a:cs typeface="Calibri"/>
                        </a:rPr>
                        <a:t>£ </a:t>
                      </a:r>
                      <a:r>
                        <a:rPr lang="en-US" altLang="ko-KR">
                          <a:latin typeface="Calibri"/>
                          <a:cs typeface="Calibri"/>
                        </a:rPr>
                        <a:t>+</a:t>
                      </a:r>
                      <a:r>
                        <a:rPr lang="ko-KR" altLang="en-US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ko-KR">
                          <a:latin typeface="Calibri"/>
                          <a:cs typeface="Calibri"/>
                        </a:rPr>
                        <a:t>1,268,270</a:t>
                      </a:r>
                      <a:r>
                        <a:rPr lang="ko-KR" altLang="en-US">
                          <a:latin typeface="Calibri"/>
                          <a:cs typeface="Calibri"/>
                        </a:rPr>
                        <a:t>원 </a:t>
                      </a:r>
                      <a:endParaRPr lang="en-US" altLang="ko-KR">
                        <a:latin typeface="Calibri"/>
                        <a:cs typeface="Calibri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 h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 h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 h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37247" y="1124712"/>
            <a:ext cx="10517505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5" name=""/>
          <p:cNvSpPr/>
          <p:nvPr/>
        </p:nvSpPr>
        <p:spPr>
          <a:xfrm>
            <a:off x="837248" y="852297"/>
            <a:ext cx="3583305" cy="2724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endParaRPr xmlns:mc="http://schemas.openxmlformats.org/markup-compatibility/2006" xmlns:hp="http://schemas.haansoft.com/office/presentation/8.0" sz="1170" b="0" i="0" strike="noStrike" mc:Ignorable="hp" hp:hslEmbossed="0">
              <a:solidFill>
                <a:srgbClr val="222222">
                  <a:alpha val="100000"/>
                </a:srgbClr>
              </a:solidFill>
              <a:latin typeface="Arial"/>
              <a:ea typeface="Helvetica"/>
            </a:endParaRPr>
          </a:p>
        </p:txBody>
      </p:sp>
      <p:sp>
        <p:nvSpPr>
          <p:cNvPr id="6" name=""/>
          <p:cNvSpPr/>
          <p:nvPr/>
        </p:nvSpPr>
        <p:spPr>
          <a:xfrm>
            <a:off x="776572" y="2091118"/>
            <a:ext cx="10638854" cy="40220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hlinkClick r:id="rId2"/>
              </a:rPr>
              <a:t>https://www.amazon.co.uk/Diswoe-Wireless-controller-gamepad-Playstation/dp/B07MBCK36B/ref=sr_1_1_sspa?hvadid=80882855965997&amp;hvbmt=bb&amp;hvdev=c&amp;hvqmt=b&amp;keywords=playstation+3+gamepad&amp;qid=1556430702&amp;s=gateway&amp;sr=8-1-spons&amp;psc=1</a:t>
            </a:r>
            <a:endParaRPr xmlns:mc="http://schemas.openxmlformats.org/markup-compatibility/2006" xmlns:hp="http://schemas.haansoft.com/office/presentation/8.0" lang="en-US" altLang="ko-KR" sz="1800" b="1" i="0" strike="noStrike" mc:Ignorable="hp" hp:hslEmbossed="0">
              <a:solidFill>
                <a:srgbClr val="ff6600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ff6600"/>
                </a:solidFill>
                <a:latin typeface="Arial"/>
                <a:ea typeface="굴림"/>
              </a:rPr>
              <a:t>- Battery Indecator</a:t>
            </a:r>
            <a:endParaRPr xmlns:mc="http://schemas.openxmlformats.org/markup-compatibility/2006" xmlns:hp="http://schemas.haansoft.com/office/presentation/8.0" lang="en-US" altLang="ko-KR" sz="2000" b="1" i="0" strike="noStrike" mc:Ignorable="hp" hp:hslEmbossed="0">
              <a:solidFill>
                <a:srgbClr val="ff6600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hlinkClick r:id="rId3"/>
              </a:rPr>
              <a:t>https://www.gearbest.com/battery/pp_009266551064.html?wid=1433363</a:t>
            </a: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800" b="1" i="0" strike="noStrike" mc:Ignorable="hp" hp:hslEmbossed="0">
                <a:solidFill>
                  <a:srgbClr val="ff6600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ff6600"/>
                </a:solidFill>
                <a:latin typeface="Arial"/>
                <a:ea typeface="굴림"/>
              </a:rPr>
              <a:t>- FPV Receiver</a:t>
            </a:r>
            <a:endParaRPr xmlns:mc="http://schemas.openxmlformats.org/markup-compatibility/2006" xmlns:hp="http://schemas.haansoft.com/office/presentation/8.0" lang="en-US" altLang="ko-KR" sz="1800" b="1" i="0" strike="noStrike" mc:Ignorable="hp" hp:hslEmbossed="0">
              <a:solidFill>
                <a:srgbClr val="ff6600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hlinkClick r:id="rId4"/>
              </a:rPr>
              <a:t>https://www.amazon.com/EACHINE-Receiver-Channel-Android-Smartphone/dp/B071VZYLYH/ref=sr_1_3?keywords=EACHINE+FPV+Receiver&amp;qid=1556447365&amp;s=gateway&amp;sr=8-3</a:t>
            </a: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ff6600"/>
                </a:solidFill>
                <a:latin typeface="Arial"/>
                <a:ea typeface="굴림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ff6600"/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ff6600"/>
                </a:solidFill>
                <a:latin typeface="Arial"/>
                <a:ea typeface="굴림"/>
              </a:rPr>
              <a:t>Mini AIO FPV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ff6600"/>
                </a:solidFill>
                <a:latin typeface="Arial"/>
                <a:ea typeface="굴림"/>
              </a:rPr>
              <a:t>카메라</a:t>
            </a:r>
            <a:endParaRPr xmlns:mc="http://schemas.openxmlformats.org/markup-compatibility/2006" xmlns:hp="http://schemas.haansoft.com/office/presentation/8.0" lang="ko-KR" altLang="en-US" sz="2000" b="1" i="0" strike="noStrike" mc:Ignorable="hp" hp:hslEmbossed="0">
              <a:solidFill>
                <a:srgbClr val="ff6600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https://www.amazon.com/Makerfire-Transmitter-Telemetry-Switchable-Inductrix/dp/B07KS583KG/ref=sr_1_fkmr0_2?keywords=Eachine%2BTX06%2B700TVL%2BFOV%2B120&amp;qid=1556447635&amp;s=electronics&amp;sr=1-2-fkmr0&amp;th=1</a:t>
            </a:r>
            <a:endParaRPr xmlns:mc="http://schemas.openxmlformats.org/markup-compatibility/2006" xmlns:hp="http://schemas.haansoft.com/office/presentation/8.0" lang="ko-KR" altLang="en-US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1351" y="1700784"/>
            <a:ext cx="2742439" cy="39281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000" b="1">
                <a:solidFill>
                  <a:srgbClr val="ff6600"/>
                </a:solidFill>
              </a:rPr>
              <a:t>조이스틱</a:t>
            </a:r>
            <a:r>
              <a:rPr lang="en-US" altLang="ko-KR" sz="2000" b="1">
                <a:solidFill>
                  <a:srgbClr val="ff6600"/>
                </a:solidFill>
              </a:rPr>
              <a:t>-Playstation3</a:t>
            </a:r>
            <a:endParaRPr lang="en-US" altLang="ko-KR" sz="2000" b="1">
              <a:solidFill>
                <a:srgbClr val="ff6600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37247" y="851154"/>
            <a:ext cx="9990965" cy="67094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>
                <a:solidFill>
                  <a:srgbClr val="ff6600"/>
                </a:solidFill>
              </a:rPr>
              <a:t>GPS(</a:t>
            </a:r>
            <a:r>
              <a:rPr lang="ko-KR" altLang="en-US" sz="2000" b="1">
                <a:solidFill>
                  <a:srgbClr val="ff6600"/>
                </a:solidFill>
              </a:rPr>
              <a:t>uBLOX MAX-M8C</a:t>
            </a:r>
            <a:r>
              <a:rPr lang="en-US" altLang="ko-KR" sz="2000" b="1">
                <a:solidFill>
                  <a:srgbClr val="ff6600"/>
                </a:solidFill>
              </a:rPr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https://store.uputronics.com/index.php?route=product/product&amp;path=60_64&amp;product_id=72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332613"/>
            <a:ext cx="10972798" cy="57935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sz="2000" b="1">
                <a:solidFill>
                  <a:srgbClr val="ff6600"/>
                </a:solidFill>
              </a:rPr>
              <a:t>-Micro SD-card</a:t>
            </a:r>
            <a:endParaRPr lang="en-US" altLang="ko-KR" sz="1800"/>
          </a:p>
          <a:p>
            <a:pPr>
              <a:defRPr/>
            </a:pPr>
            <a:r>
              <a:rPr lang="en-US" altLang="ko-KR" sz="1800">
                <a:hlinkClick r:id="rId2"/>
              </a:rPr>
              <a:t>http://shopping.interpark.com/product/productInfo.do?prdNo=5598147687&amp;dispNo=008001083&amp;smid1=common_prd</a:t>
            </a:r>
            <a:endParaRPr lang="en-US" altLang="ko-KR" sz="2000" b="1">
              <a:solidFill>
                <a:srgbClr val="ff6600"/>
              </a:solidFill>
            </a:endParaRPr>
          </a:p>
          <a:p>
            <a:pPr>
              <a:defRPr/>
            </a:pPr>
            <a:r>
              <a:rPr lang="en-US" altLang="ko-KR" sz="2000" b="1">
                <a:solidFill>
                  <a:srgbClr val="ff6600"/>
                </a:solidFill>
              </a:rPr>
              <a:t>-Crazyflie kit </a:t>
            </a:r>
            <a:r>
              <a:rPr lang="ko-KR" altLang="en-US" sz="2000" b="1">
                <a:solidFill>
                  <a:srgbClr val="ff6600"/>
                </a:solidFill>
              </a:rPr>
              <a:t>외</a:t>
            </a:r>
            <a:endParaRPr lang="ko-KR" altLang="en-US" sz="2000" b="1">
              <a:solidFill>
                <a:srgbClr val="ff6600"/>
              </a:solidFill>
            </a:endParaRPr>
          </a:p>
          <a:p>
            <a:pPr>
              <a:defRPr/>
            </a:pPr>
            <a:r>
              <a:rPr lang="ko-KR" altLang="en-US" sz="1800">
                <a:hlinkClick r:id="rId3"/>
              </a:rPr>
              <a:t>https://store.bitcraze.io/cart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  </a:t>
            </a:r>
            <a:r>
              <a:rPr lang="ko-KR" altLang="en-US" sz="2000" b="1">
                <a:solidFill>
                  <a:srgbClr val="ff6600"/>
                </a:solidFill>
              </a:rPr>
              <a:t> </a:t>
            </a:r>
            <a:r>
              <a:rPr lang="en-US" altLang="ko-KR" sz="2000" b="1">
                <a:solidFill>
                  <a:srgbClr val="ff6600"/>
                </a:solidFill>
              </a:rPr>
              <a:t>- Crazyflie</a:t>
            </a:r>
            <a:r>
              <a:rPr lang="en-US" altLang="ko-KR" sz="1800"/>
              <a:t> </a:t>
            </a:r>
            <a:r>
              <a:rPr lang="ko-KR" altLang="en-US" sz="2000" b="1">
                <a:solidFill>
                  <a:srgbClr val="ff6600"/>
                </a:solidFill>
              </a:rPr>
              <a:t>디버그 어댑터</a:t>
            </a:r>
            <a:endParaRPr lang="ko-KR" altLang="en-US" sz="2000" b="1">
              <a:solidFill>
                <a:srgbClr val="ff6600"/>
              </a:solidFill>
            </a:endParaRPr>
          </a:p>
          <a:p>
            <a:pPr>
              <a:defRPr/>
            </a:pPr>
            <a:r>
              <a:rPr lang="ko-KR" altLang="en-US" sz="1800">
                <a:hlinkClick r:id="rId4"/>
              </a:rPr>
              <a:t>http://vctec.co.kr/product/%ED%81%AC%EB%A0%88%EC%9D%B4%EC%A7%80%ED%94%8C%EB%9D%BC%EC%9D%B4-20-%EB%94%94%EB%B2%84%EA%B7%B8-%EC%95%84%EB%8B%B5%ED%84%B0-%ED%82%A4%ED%8A%B8-crazyflie-20-debug-adapter-kit/6707/category/207/display/1/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   </a:t>
            </a:r>
            <a:r>
              <a:rPr lang="en-US" altLang="ko-KR" sz="1800"/>
              <a:t>-</a:t>
            </a:r>
            <a:r>
              <a:rPr lang="en-US" altLang="ko-KR" sz="2000" b="1">
                <a:solidFill>
                  <a:srgbClr val="ff6600"/>
                </a:solidFill>
              </a:rPr>
              <a:t>USB</a:t>
            </a:r>
            <a:r>
              <a:rPr lang="ko-KR" altLang="en-US" sz="2000" b="1">
                <a:solidFill>
                  <a:srgbClr val="ff6600"/>
                </a:solidFill>
              </a:rPr>
              <a:t> </a:t>
            </a:r>
            <a:r>
              <a:rPr lang="en-US" altLang="ko-KR" sz="2000" b="1">
                <a:solidFill>
                  <a:srgbClr val="ff6600"/>
                </a:solidFill>
              </a:rPr>
              <a:t>Hub 7</a:t>
            </a:r>
            <a:r>
              <a:rPr lang="ko-KR" altLang="en-US" sz="2000" b="1">
                <a:solidFill>
                  <a:srgbClr val="ff6600"/>
                </a:solidFill>
              </a:rPr>
              <a:t>단자</a:t>
            </a:r>
            <a:endParaRPr lang="ko-KR" altLang="en-US" sz="2000" b="1">
              <a:solidFill>
                <a:srgbClr val="ff6600"/>
              </a:solidFill>
            </a:endParaRPr>
          </a:p>
          <a:p>
            <a:pPr>
              <a:defRPr/>
            </a:pPr>
            <a:r>
              <a:rPr lang="en-US" altLang="en-US" sz="1800">
                <a:hlinkClick r:id="rId5"/>
              </a:rPr>
              <a:t>http://shopping.interpark.com/product/productInfo.do?prdNo=6239319923&amp;dispNo=008001083&amp;smid1=common_prd</a:t>
            </a:r>
            <a:endParaRPr lang="en-US" altLang="en-US" sz="1800"/>
          </a:p>
          <a:p>
            <a:pPr>
              <a:defRPr/>
            </a:pPr>
            <a:r>
              <a:rPr lang="en-US" altLang="ko-KR" sz="2000" b="1">
                <a:solidFill>
                  <a:srgbClr val="ff6600"/>
                </a:solidFill>
              </a:rPr>
              <a:t>-Xbee pro usb </a:t>
            </a:r>
            <a:r>
              <a:rPr lang="ko-KR" altLang="en-US" sz="2000" b="1">
                <a:solidFill>
                  <a:srgbClr val="ff6600"/>
                </a:solidFill>
              </a:rPr>
              <a:t>인터페이스 보드</a:t>
            </a:r>
            <a:endParaRPr lang="ko-KR" altLang="en-US" sz="1800"/>
          </a:p>
          <a:p>
            <a:pPr>
              <a:defRPr/>
            </a:pPr>
            <a:r>
              <a:rPr lang="en-US" altLang="en-US" sz="1800">
                <a:hlinkClick r:id="rId6"/>
              </a:rPr>
              <a:t>http://shopping.interpark.com/product/productInfo.do?prdNo=5493314674&amp;dispNo=008001082&amp;pis1=shop&amp;pis2=product</a:t>
            </a:r>
            <a:endParaRPr lang="en-US" altLang="en-US" sz="1800"/>
          </a:p>
          <a:p>
            <a:pPr>
              <a:defRPr/>
            </a:pPr>
            <a:r>
              <a:rPr lang="en-US" altLang="ko-KR" sz="2000" b="1">
                <a:solidFill>
                  <a:srgbClr val="ff6600"/>
                </a:solidFill>
              </a:rPr>
              <a:t>-XBEE Pro module </a:t>
            </a:r>
            <a:endParaRPr lang="en-US" altLang="ko-KR" sz="1800"/>
          </a:p>
          <a:p>
            <a:pPr>
              <a:defRPr/>
            </a:pPr>
            <a:r>
              <a:rPr lang="en-US" altLang="en-US" sz="1800"/>
              <a:t>http://shopping.interpark.com/product/productInfo.do?prdNo=5493317423&amp;dispNo=008004010</a:t>
            </a:r>
            <a:endParaRPr lang="en-US" altLang="en-US" sz="1800"/>
          </a:p>
          <a:p>
            <a:pPr>
              <a:defRPr/>
            </a:pPr>
            <a:r>
              <a:rPr lang="en-US" altLang="ko-KR" sz="2352">
                <a:solidFill>
                  <a:srgbClr val="ff6600"/>
                </a:solidFill>
              </a:rPr>
              <a:t>-</a:t>
            </a:r>
            <a:r>
              <a:rPr lang="ko-KR" altLang="en-US" sz="2352">
                <a:solidFill>
                  <a:srgbClr val="ff6600"/>
                </a:solidFill>
              </a:rPr>
              <a:t> </a:t>
            </a:r>
            <a:r>
              <a:rPr lang="en-US" altLang="ko-KR" sz="2352">
                <a:solidFill>
                  <a:srgbClr val="ff6600"/>
                </a:solidFill>
              </a:rPr>
              <a:t>Crazyflie 2.1 </a:t>
            </a:r>
            <a:r>
              <a:rPr lang="ko-KR" altLang="en-US" sz="2352">
                <a:solidFill>
                  <a:srgbClr val="ff6600"/>
                </a:solidFill>
              </a:rPr>
              <a:t>수납용기</a:t>
            </a:r>
            <a:endParaRPr lang="ko-KR" altLang="en-US" sz="1800"/>
          </a:p>
          <a:p>
            <a:pPr>
              <a:defRPr/>
            </a:pPr>
            <a:r>
              <a:rPr lang="en-US" altLang="ko-KR" sz="1800">
                <a:hlinkClick r:id="rId7"/>
              </a:rPr>
              <a:t>http://www.daisomall.co.kr/shop/goods_view.php?id=0001216065&amp;cid=&amp;depth=&amp;search_text=%EC%88%98%EB%82%A9%EB%B0%95%EC%8A%A4</a:t>
            </a:r>
            <a:endParaRPr lang="en-US" altLang="ko-KR" sz="1800"/>
          </a:p>
          <a:p>
            <a:pPr>
              <a:defRPr/>
            </a:pPr>
            <a:r>
              <a:rPr lang="en-US" altLang="ko-KR" sz="1800">
                <a:hlinkClick r:id="rId8"/>
              </a:rPr>
              <a:t>http://www.daisomall.co.kr/shop/goods_view.php?id=0000088586&amp;cid=&amp;depth=&amp;search_text=%EC%8A%A4%ED%86%A1%EB%B0%95%EC%8A%A4</a:t>
            </a:r>
            <a:endParaRPr lang="en-US" altLang="ko-KR" sz="1800"/>
          </a:p>
          <a:p>
            <a:pPr>
              <a:defRPr/>
            </a:pPr>
            <a:r>
              <a:rPr lang="en-US" altLang="ko-KR" sz="1800"/>
              <a:t>http://www.daisomall.co.kr/deal/lowdeal_view.php?id=0001405226&amp;cid=&amp;depth=&amp;search_text=%EB%A6%AC%EB%B9%99%EB%B0%95%EC%8A%A4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259</ep:Words>
  <ep:PresentationFormat>화면 슬라이드 쇼(4:3)</ep:PresentationFormat>
  <ep:Paragraphs>32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Crazyflie 2.1  구매 목록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2019-04-27T13:57:59.767</dcterms:created>
  <dc:creator>jebs2</dc:creator>
  <cp:lastModifiedBy>jebs2</cp:lastModifiedBy>
  <dcterms:modified xsi:type="dcterms:W3CDTF">2019-04-28T13:23:34.372</dcterms:modified>
  <cp:revision>67</cp:revision>
  <dc:title>Crazyflie 2.1  구매 목록</dc:title>
  <cp:version>1000.0000.01</cp:version>
</cp:coreProperties>
</file>