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652" r:id="rId3"/>
    <p:sldId id="642" r:id="rId4"/>
    <p:sldId id="656" r:id="rId5"/>
    <p:sldId id="645" r:id="rId6"/>
    <p:sldId id="657" r:id="rId7"/>
    <p:sldId id="651" r:id="rId8"/>
    <p:sldId id="646" r:id="rId9"/>
    <p:sldId id="653" r:id="rId10"/>
    <p:sldId id="647" r:id="rId11"/>
    <p:sldId id="654" r:id="rId12"/>
    <p:sldId id="648" r:id="rId13"/>
    <p:sldId id="650" r:id="rId14"/>
    <p:sldId id="655" r:id="rId15"/>
    <p:sldId id="259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126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138-66E6-4884-B13D-DEED3267F683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BBDC-1055-421D-8698-90301EF5E035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A5A-CBED-4D41-A162-2A0352973311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7E9-4651-46B7-859F-48041E6FAD33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4DC-DB09-4E73-BD38-99EDB21994D1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97F-AD17-454C-8ECA-2B6C0BBB52EF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633-E29F-4A53-89C6-9D0ADF6ED78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43D2D5-56B6-4C8B-8D19-44FA77B5E944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x4.io/en/flight_controller/pixhack_v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arrot.com/global/drones/parrot-bebop-2-fpv#parrot-bebop-2-fpv-detai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x4.io/en/frames_vtol/vtol_tailsitter_caipiroshka_pixrac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px4.io/en/frames_vtol/vtol_tiltrotor_eflite_convergence_pixfalc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gitechg.com/en-ch/products/gamepads/f310-gamepad.html" TargetMode="External"/><Relationship Id="rId3" Type="http://schemas.openxmlformats.org/officeDocument/2006/relationships/hyperlink" Target="https://store.bitcraze.io/collections/bundles/products/happy-hacker-bundle" TargetMode="External"/><Relationship Id="rId7" Type="http://schemas.openxmlformats.org/officeDocument/2006/relationships/hyperlink" Target="https://store.bitcraze.io/collections/decks/products/sd-card-de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e.bitcraze.io/collections/decks/products/z-ranger-deck" TargetMode="External"/><Relationship Id="rId11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/><Relationship Id="rId5" Type="http://schemas.openxmlformats.org/officeDocument/2006/relationships/hyperlink" Target="https://store.bitcraze.io/products/flow-deck-v2" TargetMode="External"/><Relationship Id="rId10" Type="http://schemas.openxmlformats.org/officeDocument/2006/relationships/hyperlink" Target="https://www.youtube.com/watch?v=PYuhrNMYlfk&amp;feature=youtu.be" TargetMode="External"/><Relationship Id="rId4" Type="http://schemas.openxmlformats.org/officeDocument/2006/relationships/hyperlink" Target="https://store.bitcraze.io/collections/decks/products/breakout-deck" TargetMode="External"/><Relationship Id="rId9" Type="http://schemas.openxmlformats.org/officeDocument/2006/relationships/hyperlink" Target="https://www.bitcraze.io/2014/03/crazyflie-with-gps-round-2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bitcraze.io/products/crazyflie-2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arbest.com/battery/pp_009266551064.html?wid=143336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자율비행 </a:t>
            </a:r>
            <a:r>
              <a:rPr lang="en-US" altLang="ko-KR" sz="4800"/>
              <a:t>H/W </a:t>
            </a:r>
            <a:r>
              <a:rPr lang="ko-KR" altLang="en-US" sz="4800"/>
              <a:t>구매 목록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 1.04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소형 </a:t>
            </a:r>
            <a:r>
              <a:rPr lang="en-US" altLang="ko-KR" dirty="0"/>
              <a:t>QuadRotar  1/2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623748"/>
              </p:ext>
            </p:extLst>
          </p:nvPr>
        </p:nvGraphicFramePr>
        <p:xfrm>
          <a:off x="681038" y="1255713"/>
          <a:ext cx="8543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05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71277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61409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구분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모델명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스펙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수량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가격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500 </a:t>
                      </a:r>
                      <a:r>
                        <a:rPr lang="ko-KR" altLang="en-US" dirty="0"/>
                        <a:t>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콘트롤러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Pixhack 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45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배터리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날개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카메라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비디오 전송기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2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비디오 수신기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9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용기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드론 플라스틱 용기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옵션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85636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1038" y="5002122"/>
            <a:ext cx="85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Pixhack v5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https://docs.px4.io/en/flight_controller/pixhack_v5.html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3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소형 </a:t>
            </a:r>
            <a:r>
              <a:rPr lang="en-US" altLang="ko-KR" dirty="0"/>
              <a:t>QuadRotar  2/2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88746"/>
              </p:ext>
            </p:extLst>
          </p:nvPr>
        </p:nvGraphicFramePr>
        <p:xfrm>
          <a:off x="681038" y="1255713"/>
          <a:ext cx="85439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05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50528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130323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71277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61409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구분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모델명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스펙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수량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가격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 BEBOP 2 FPV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배터리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날개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R/C </a:t>
                      </a:r>
                      <a:r>
                        <a:rPr lang="ko-KR" altLang="en-US" dirty="0"/>
                        <a:t>콘트롤러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SKY Controller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용기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플라스틱 용기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60607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1038" y="4984174"/>
            <a:ext cx="8543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/>
              <a:t>PARROT BEBOP 2 FPV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https://www.parrot.com/global/drones/parrot-bebop-2-fpv#parrot-bebop-2-fpv-details</a:t>
            </a:r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F1208-6F94-4F39-AD6B-724E0E40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38" y="132456"/>
            <a:ext cx="2809077" cy="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소형 </a:t>
            </a:r>
            <a:r>
              <a:rPr lang="en-US" altLang="ko-KR" dirty="0"/>
              <a:t>VTOL    1/2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17299"/>
              </p:ext>
            </p:extLst>
          </p:nvPr>
        </p:nvGraphicFramePr>
        <p:xfrm>
          <a:off x="681038" y="1255713"/>
          <a:ext cx="8543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05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71277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61409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구분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모델명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스펙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수량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가격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TBS Caipiroshka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콘트롤러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Pixhack 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9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배터리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날개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카메라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비디오 전송기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82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비디오 수신기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2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용기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드론 플라스틱 용기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옵션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93298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1038" y="5103546"/>
            <a:ext cx="85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TBS </a:t>
            </a:r>
            <a:r>
              <a:rPr lang="en-US" altLang="ko-KR" dirty="0" err="1"/>
              <a:t>Caipiroshka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https://docs.px4.io/en/frames_vtol/vtol_tailsitter_caipiroshka_pixracer.html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12" y="184357"/>
            <a:ext cx="2016946" cy="11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소형 </a:t>
            </a:r>
            <a:r>
              <a:rPr lang="en-US" altLang="ko-KR" dirty="0"/>
              <a:t>VTOL    2/2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63189"/>
              </p:ext>
            </p:extLst>
          </p:nvPr>
        </p:nvGraphicFramePr>
        <p:xfrm>
          <a:off x="681038" y="1255713"/>
          <a:ext cx="8543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05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50528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130323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71277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61409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구분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모델명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스펙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수량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가격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E-flite Convergence Tiltrotor VTOL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콘트롤러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Pixhack 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9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배터리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날개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카메라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비디오 전송기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4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비디오 수송기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2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용기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드론 플라스틱 용기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옵션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7704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1038" y="5060068"/>
            <a:ext cx="85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dirty="0"/>
              <a:t>E-flite Convergence Tiltrotor VTOL (Pixfalcon)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https://docs.px4.io/en/frames_vtol/vtol_tiltrotor_eflite_convergence_pixfalcon.html</a:t>
            </a:r>
            <a:r>
              <a:rPr lang="en-US" altLang="ko-KR" dirty="0"/>
              <a:t> </a:t>
            </a:r>
            <a:r>
              <a:rPr lang="en-US" dirty="0"/>
              <a:t> </a:t>
            </a:r>
          </a:p>
        </p:txBody>
      </p:sp>
      <p:pic>
        <p:nvPicPr>
          <p:cNvPr id="1026" name="Picture 2" descr="https://docs.px4.io/images/eflight_convergence_gps_moun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64" y="193110"/>
            <a:ext cx="1853615" cy="9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0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 장비 목록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86474"/>
              </p:ext>
            </p:extLst>
          </p:nvPr>
        </p:nvGraphicFramePr>
        <p:xfrm>
          <a:off x="681038" y="1255713"/>
          <a:ext cx="85439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52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843868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041721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08158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구분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제품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모델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스펙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수량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가격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통신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RC 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통신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RC Radio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Holybro</a:t>
                      </a:r>
                      <a:r>
                        <a:rPr lang="en-US" sz="1600" dirty="0"/>
                        <a:t> 900 </a:t>
                      </a:r>
                      <a:r>
                        <a:rPr lang="en-US" sz="1600" dirty="0" err="1"/>
                        <a:t>Mhz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통신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RC Radio USB </a:t>
                      </a:r>
                      <a:r>
                        <a:rPr lang="ko-KR" altLang="en-US" sz="1600"/>
                        <a:t>노트북용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Holybro</a:t>
                      </a:r>
                      <a:r>
                        <a:rPr lang="en-US" sz="1600" dirty="0"/>
                        <a:t> 900 </a:t>
                      </a:r>
                      <a:r>
                        <a:rPr lang="en-US" sz="1600" dirty="0" err="1"/>
                        <a:t>Mhz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야외 휴대용 배터리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노트북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드론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핸드폰 충전용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1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배터리 전용 변압기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노트북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드론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핸드폰 변압기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1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실험 장비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/>
                        <a:t>야외용 탁자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1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실험 장비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야외용 의자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13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실험 장비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텐트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간이 설치형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sz="1600" dirty="0"/>
                        <a:t>10 ~ 15 </a:t>
                      </a:r>
                      <a:r>
                        <a:rPr lang="ko-KR" altLang="en-US" sz="1600" dirty="0"/>
                        <a:t>인용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7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실험 장비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햇빛 그늘막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r>
                        <a:rPr lang="ko-KR" altLang="en-US" sz="1600"/>
                        <a:t>인용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기록 장비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캠코더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실험 기록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6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기록 장비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/>
                        <a:t>캠코더 거치대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실험 기록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21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0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D13-B46F-4C56-A169-7ECA3729EFB3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901"/>
              </p:ext>
            </p:extLst>
          </p:nvPr>
        </p:nvGraphicFramePr>
        <p:xfrm>
          <a:off x="681038" y="1255713"/>
          <a:ext cx="85439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19-04-20(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19-04-21(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Battery Indicator, </a:t>
                      </a:r>
                      <a:r>
                        <a:rPr lang="ko-KR" altLang="en-US" dirty="0"/>
                        <a:t>햇빛 차단막 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19-04-25(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소형 </a:t>
                      </a:r>
                      <a:r>
                        <a:rPr lang="en-US" altLang="ko-KR" dirty="0"/>
                        <a:t>VTOL </a:t>
                      </a:r>
                      <a:r>
                        <a:rPr lang="ko-KR" altLang="en-US" dirty="0"/>
                        <a:t>기체를 </a:t>
                      </a:r>
                      <a:r>
                        <a:rPr lang="en-US" altLang="ko-KR" dirty="0"/>
                        <a:t>PX5 </a:t>
                      </a:r>
                      <a:r>
                        <a:rPr lang="ko-KR" altLang="en-US" dirty="0"/>
                        <a:t>기준으로 선정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QuadRotar </a:t>
                      </a:r>
                      <a:r>
                        <a:rPr lang="en-US" dirty="0" err="1"/>
                        <a:t>Beebop</a:t>
                      </a:r>
                      <a:r>
                        <a:rPr lang="en-US" dirty="0"/>
                        <a:t> drone </a:t>
                      </a:r>
                      <a:r>
                        <a:rPr lang="ko-KR" altLang="en-US" dirty="0"/>
                        <a:t>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/>
                        <a:t>, 9, 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19-04-27(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Xbee Pro </a:t>
                      </a:r>
                      <a:r>
                        <a:rPr lang="ko-KR" altLang="en-US" dirty="0"/>
                        <a:t>스펙 별도 분리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제품 구매시 유의 사항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Crazyflie </a:t>
                      </a:r>
                      <a:r>
                        <a:rPr lang="ko-KR" altLang="en-US"/>
                        <a:t>디버그 어댑터 추가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Crazyflie </a:t>
                      </a:r>
                      <a:r>
                        <a:rPr lang="ko-KR" altLang="en-US"/>
                        <a:t>용기 추가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19-05-03(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텐트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배터리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의자 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크레이지 플라이 구매 목록 분리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/>
                        <a:t>VTOL </a:t>
                      </a:r>
                      <a:r>
                        <a:rPr lang="ko-KR" altLang="en-US"/>
                        <a:t>비디오 수신기 명기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45F-9D18-42DA-86D1-D74B1EDF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</a:t>
            </a:r>
            <a:r>
              <a:rPr lang="en-US"/>
              <a:t>H/W </a:t>
            </a:r>
            <a:r>
              <a:rPr lang="ko-KR" altLang="en-US"/>
              <a:t>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3A66-CFF5-4481-9CBF-234E8BE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6E0-5778-43DA-8704-ED322E4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A62-A554-4CC0-999F-A2553EB7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4D2401-C8CE-4774-B4D7-87224C0CC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328218"/>
              </p:ext>
            </p:extLst>
          </p:nvPr>
        </p:nvGraphicFramePr>
        <p:xfrm>
          <a:off x="681038" y="1255713"/>
          <a:ext cx="85439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76">
                  <a:extLst>
                    <a:ext uri="{9D8B030D-6E8A-4147-A177-3AD203B41FA5}">
                      <a16:colId xmlns:a16="http://schemas.microsoft.com/office/drawing/2014/main" val="4056830646"/>
                    </a:ext>
                  </a:extLst>
                </a:gridCol>
                <a:gridCol w="2086387">
                  <a:extLst>
                    <a:ext uri="{9D8B030D-6E8A-4147-A177-3AD203B41FA5}">
                      <a16:colId xmlns:a16="http://schemas.microsoft.com/office/drawing/2014/main" val="1739555848"/>
                    </a:ext>
                  </a:extLst>
                </a:gridCol>
                <a:gridCol w="927036">
                  <a:extLst>
                    <a:ext uri="{9D8B030D-6E8A-4147-A177-3AD203B41FA5}">
                      <a16:colId xmlns:a16="http://schemas.microsoft.com/office/drawing/2014/main" val="4140541039"/>
                    </a:ext>
                  </a:extLst>
                </a:gridCol>
                <a:gridCol w="1162690">
                  <a:extLst>
                    <a:ext uri="{9D8B030D-6E8A-4147-A177-3AD203B41FA5}">
                      <a16:colId xmlns:a16="http://schemas.microsoft.com/office/drawing/2014/main" val="3905929370"/>
                    </a:ext>
                  </a:extLst>
                </a:gridCol>
                <a:gridCol w="1022148">
                  <a:extLst>
                    <a:ext uri="{9D8B030D-6E8A-4147-A177-3AD203B41FA5}">
                      <a16:colId xmlns:a16="http://schemas.microsoft.com/office/drawing/2014/main" val="2563991738"/>
                    </a:ext>
                  </a:extLst>
                </a:gridCol>
                <a:gridCol w="1211434">
                  <a:extLst>
                    <a:ext uri="{9D8B030D-6E8A-4147-A177-3AD203B41FA5}">
                      <a16:colId xmlns:a16="http://schemas.microsoft.com/office/drawing/2014/main" val="2105827728"/>
                    </a:ext>
                  </a:extLst>
                </a:gridCol>
                <a:gridCol w="711718">
                  <a:extLst>
                    <a:ext uri="{9D8B030D-6E8A-4147-A177-3AD203B41FA5}">
                      <a16:colId xmlns:a16="http://schemas.microsoft.com/office/drawing/2014/main" val="2515087704"/>
                    </a:ext>
                  </a:extLst>
                </a:gridCol>
                <a:gridCol w="926636">
                  <a:extLst>
                    <a:ext uri="{9D8B030D-6E8A-4147-A177-3AD203B41FA5}">
                      <a16:colId xmlns:a16="http://schemas.microsoft.com/office/drawing/2014/main" val="3740047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본체명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배터리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카메라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Video</a:t>
                      </a:r>
                    </a:p>
                    <a:p>
                      <a:pPr algn="ctr"/>
                      <a:r>
                        <a:rPr lang="en-US" altLang="ko-KR" sz="1600" dirty="0"/>
                        <a:t>Transmitter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XBee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구매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일시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13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Crazyflie 2.1 </a:t>
                      </a:r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6EA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 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추가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500 </a:t>
                      </a:r>
                      <a:r>
                        <a:rPr lang="ko-KR" altLang="en-US" dirty="0"/>
                        <a:t>급 드론 </a:t>
                      </a:r>
                      <a:r>
                        <a:rPr lang="en-US" altLang="ko-KR" dirty="0"/>
                        <a:t>X 3EA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6 </a:t>
                      </a:r>
                      <a:r>
                        <a:rPr lang="en-US" altLang="ko-KR" dirty="0"/>
                        <a:t>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  <a:r>
                        <a:rPr lang="ko-KR" altLang="en-US" dirty="0"/>
                        <a:t> 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소형 </a:t>
                      </a:r>
                      <a:r>
                        <a:rPr lang="en-US" altLang="ko-KR"/>
                        <a:t>VTOL X 3EA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6 </a:t>
                      </a:r>
                      <a:r>
                        <a:rPr lang="en-US" altLang="ko-KR" dirty="0"/>
                        <a:t>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</a:t>
                      </a:r>
                      <a:r>
                        <a:rPr lang="en-US" dirty="0"/>
                        <a:t>EA </a:t>
                      </a:r>
                      <a:r>
                        <a:rPr lang="ko-KR" altLang="en-US" dirty="0"/>
                        <a:t>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5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6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1821-7B3A-43D5-9D0B-ABBD0BFB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구매시 유의 사항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B1D-AF7F-4648-90EA-56CB1C7C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가격 대비 국내 사이트 우선 구매</a:t>
            </a:r>
            <a:endParaRPr lang="en-US" altLang="ko-KR" dirty="0"/>
          </a:p>
          <a:p>
            <a:r>
              <a:rPr lang="ko-KR" altLang="en-US" dirty="0"/>
              <a:t>배송 방법은 </a:t>
            </a:r>
            <a:r>
              <a:rPr lang="en-US" altLang="ko-KR" dirty="0"/>
              <a:t>1</a:t>
            </a:r>
            <a:r>
              <a:rPr lang="ko-KR" altLang="en-US" dirty="0"/>
              <a:t>주일 이내로 선택</a:t>
            </a:r>
            <a:endParaRPr lang="en-US" altLang="ko-KR" dirty="0"/>
          </a:p>
          <a:p>
            <a:r>
              <a:rPr lang="ko-KR" altLang="en-US" dirty="0"/>
              <a:t>국내 포털</a:t>
            </a:r>
            <a:r>
              <a:rPr lang="en-US" altLang="ko-KR" dirty="0"/>
              <a:t>(</a:t>
            </a:r>
            <a:r>
              <a:rPr lang="ko-KR" altLang="en-US" dirty="0"/>
              <a:t>네이버 등</a:t>
            </a:r>
            <a:r>
              <a:rPr lang="en-US" altLang="ko-KR" dirty="0"/>
              <a:t>)</a:t>
            </a:r>
            <a:r>
              <a:rPr lang="ko-KR" altLang="en-US" dirty="0"/>
              <a:t>을 통한 해외 직구 대행은 가격이 비쌉니다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해외 사이트에서 직접 구매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A026-D6EB-448A-AC80-00FBD892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43F9-026D-44B6-AEA6-AA5B48E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7556-DB1A-40A6-A8CE-712D6139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Crazyflie </a:t>
            </a:r>
            <a:r>
              <a:rPr lang="en-US"/>
              <a:t>2.1  </a:t>
            </a:r>
            <a:r>
              <a:rPr lang="ko-KR" altLang="en-US"/>
              <a:t>구매 목록 </a:t>
            </a:r>
            <a:r>
              <a:rPr lang="en-US" altLang="ko-KR"/>
              <a:t>1/2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530612"/>
              </p:ext>
            </p:extLst>
          </p:nvPr>
        </p:nvGraphicFramePr>
        <p:xfrm>
          <a:off x="681038" y="1255713"/>
          <a:ext cx="8543926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2305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71277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61409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151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구분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모델명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스펙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수량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가격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비고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본체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Crazyflie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195 $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배터리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effectLst/>
                        </a:rPr>
                        <a:t>980mA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통신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Crazyradio PA 2.4 GHz USB dongle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66803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 uBlox MAX-7 GPS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7485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확장 보드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Flow deck 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813577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확장 보드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Breakout deck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412084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확장 보드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Z-ranger deck</a:t>
                      </a: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5101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디스크 어댑터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SD-card deck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626750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디스크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SD-card</a:t>
                      </a: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effectLst/>
                        </a:rPr>
                        <a:t>1 x SD-card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98422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조이스틱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Logitech</a:t>
                      </a:r>
                      <a:r>
                        <a:rPr lang="en-US" sz="1600" kern="1200" baseline="0" dirty="0">
                          <a:effectLst/>
                        </a:rPr>
                        <a:t> </a:t>
                      </a:r>
                      <a:r>
                        <a:rPr lang="en-US" sz="1600" kern="1200" baseline="0" dirty="0" err="1">
                          <a:effectLst/>
                        </a:rPr>
                        <a:t>Joystck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36196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카메라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7742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비디오 전송기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214681"/>
                  </a:ext>
                </a:extLst>
              </a:tr>
              <a:tr h="31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디버그 어댑터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Crazyflie 2.0 debug adapter kit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78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74EABF-4526-4C99-B2EB-93BCD29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5" y="143223"/>
            <a:ext cx="1117044" cy="8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 장비 목록</a:t>
            </a:r>
            <a:r>
              <a:rPr lang="en-US" altLang="ko-KR" dirty="0"/>
              <a:t> (1)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79668"/>
              </p:ext>
            </p:extLst>
          </p:nvPr>
        </p:nvGraphicFramePr>
        <p:xfrm>
          <a:off x="681038" y="1255713"/>
          <a:ext cx="8543924" cy="3358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229762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617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통신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effectLst/>
                        </a:rPr>
                        <a:t>Xbee PRO USB </a:t>
                      </a:r>
                      <a:r>
                        <a:rPr lang="ko-KR" altLang="en-US" sz="1400" kern="1200" dirty="0">
                          <a:effectLst/>
                        </a:rPr>
                        <a:t>인터페이스 보드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XBIB-U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</a:t>
                      </a:r>
                      <a:r>
                        <a:rPr lang="ko-KR" altLang="en-US" sz="1400" dirty="0"/>
                        <a:t>만원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통신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effectLst/>
                        </a:rPr>
                        <a:t>Xbee PRO </a:t>
                      </a:r>
                      <a:r>
                        <a:rPr lang="ko-KR" altLang="en-US" sz="1400" kern="1200" dirty="0">
                          <a:effectLst/>
                        </a:rPr>
                        <a:t>모듈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XBP24-DMSIT-250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43251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통신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USB </a:t>
                      </a:r>
                      <a:r>
                        <a:rPr lang="ko-KR" altLang="en-US" sz="1400"/>
                        <a:t>허브</a:t>
                      </a:r>
                      <a:r>
                        <a:rPr lang="ko-KR" altLang="en-US" sz="1400" baseline="0"/>
                        <a:t> </a:t>
                      </a:r>
                      <a:r>
                        <a:rPr lang="en-US" altLang="ko-KR" sz="1400" baseline="0"/>
                        <a:t>6 </a:t>
                      </a:r>
                      <a:r>
                        <a:rPr lang="ko-KR" altLang="en-US" sz="1400" baseline="0"/>
                        <a:t>단자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NEXT-707U3/7</a:t>
                      </a:r>
                      <a:r>
                        <a:rPr lang="ko-KR" altLang="en-US" sz="1400" dirty="0"/>
                        <a:t>단자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장치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Battery 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dirty="0"/>
                        <a:t>Board Power Storage</a:t>
                      </a:r>
                    </a:p>
                    <a:p>
                      <a:pPr algn="ctr">
                        <a:defRPr/>
                      </a:pPr>
                      <a:r>
                        <a:rPr lang="en-US" sz="1400" dirty="0"/>
                        <a:t>Monitor - Multi 2S</a:t>
                      </a: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8422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용기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플라스틱 용기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5-913149680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용기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Calibri"/>
                        </a:rPr>
                        <a:t>플라스틱 용기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kern="1200" baseline="0" dirty="0">
                          <a:effectLst/>
                        </a:rPr>
                        <a:t>스톡박스 </a:t>
                      </a:r>
                      <a:r>
                        <a:rPr lang="en-US" altLang="ko-KR" sz="1400" kern="1200" baseline="0" dirty="0">
                          <a:effectLst/>
                        </a:rPr>
                        <a:t>L형-435507765</a:t>
                      </a: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3,000</a:t>
                      </a:r>
                      <a:r>
                        <a:rPr lang="ko-KR" altLang="en-US" sz="1400" dirty="0"/>
                        <a:t>원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용기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플라스틱 용기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멀티</a:t>
                      </a:r>
                      <a:r>
                        <a:rPr lang="en-US" altLang="ko-KR" sz="1400" dirty="0"/>
                        <a:t> 블</a:t>
                      </a:r>
                      <a:r>
                        <a:rPr lang="ko-KR" altLang="en-US" sz="1400" dirty="0"/>
                        <a:t>록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리빙박스</a:t>
                      </a:r>
                      <a:r>
                        <a:rPr lang="en-US" altLang="ko-KR" sz="1400" dirty="0"/>
                        <a:t> 72L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400" dirty="0"/>
                        <a:t> (1+1)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13,800</a:t>
                      </a:r>
                      <a:r>
                        <a:rPr lang="ko-KR" altLang="en-US" sz="1400" dirty="0"/>
                        <a:t>원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8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Crazyflie </a:t>
            </a:r>
            <a:r>
              <a:rPr lang="en-US"/>
              <a:t>2.1  </a:t>
            </a:r>
            <a:r>
              <a:rPr lang="ko-KR" altLang="en-US"/>
              <a:t>구매 목록 </a:t>
            </a:r>
            <a:r>
              <a:rPr lang="en-US" altLang="ko-KR"/>
              <a:t>2/2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4EABF-4526-4C99-B2EB-93BCD29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5" y="143223"/>
            <a:ext cx="1117044" cy="8986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510108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Crazyflie</a:t>
            </a:r>
          </a:p>
          <a:p>
            <a:pPr marL="742950" lvl="1" indent="-285750"/>
            <a:r>
              <a:rPr lang="en-US" sz="2000">
                <a:hlinkClick r:id="rId3"/>
              </a:rPr>
              <a:t>https://store.bitcraze.io/collections/bundles/products/happy-hacker-bundle</a:t>
            </a:r>
            <a:r>
              <a:rPr lang="en-US" sz="2000"/>
              <a:t> </a:t>
            </a:r>
            <a:endParaRPr lang="en-US" altLang="ko-K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Breakout deck</a:t>
            </a:r>
          </a:p>
          <a:p>
            <a:pPr marL="457200" lvl="1" indent="-285750"/>
            <a:r>
              <a:rPr lang="en-US" sz="2000">
                <a:hlinkClick r:id="rId4"/>
              </a:rPr>
              <a:t>https://store.bitcraze.io/collections/decks/products/breakout-deck</a:t>
            </a:r>
            <a:endParaRPr lang="en-US" sz="200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Flow deck v2</a:t>
            </a:r>
          </a:p>
          <a:p>
            <a:pPr marL="457200" lvl="1" indent="-285750"/>
            <a:r>
              <a:rPr lang="en-US" sz="2000">
                <a:hlinkClick r:id="rId5"/>
              </a:rPr>
              <a:t>https://store.bitcraze.io/products/flow-deck-v2</a:t>
            </a:r>
            <a:endParaRPr lang="en-US" sz="200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Z-ranger deck</a:t>
            </a:r>
          </a:p>
          <a:p>
            <a:pPr marL="457200" lvl="1" indent="-285750"/>
            <a:r>
              <a:rPr lang="en-US" sz="2000">
                <a:hlinkClick r:id="rId6"/>
              </a:rPr>
              <a:t>https://store.bitcraze.io/collections/decks/products/z-ranger-deck</a:t>
            </a:r>
            <a:endParaRPr lang="en-US" sz="200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SD-card deck</a:t>
            </a:r>
          </a:p>
          <a:p>
            <a:pPr marL="457200" lvl="1" indent="-285750"/>
            <a:r>
              <a:rPr lang="en-US" sz="2000">
                <a:hlinkClick r:id="rId7"/>
              </a:rPr>
              <a:t>https://store.bitcraze.io/collections/decks/products/sd-card-deck</a:t>
            </a:r>
            <a:endParaRPr lang="en-US" altLang="ko-K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Logitech Joystick</a:t>
            </a:r>
          </a:p>
          <a:p>
            <a:pPr marL="457200" lvl="1" indent="-285750"/>
            <a:r>
              <a:rPr lang="en-US" sz="2000">
                <a:hlinkClick r:id="rId8"/>
              </a:rPr>
              <a:t>https://www.logitechg.com/en-ch/products/gamepads/f310-gamepad.html</a:t>
            </a:r>
            <a:endParaRPr lang="en-US" altLang="ko-K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GPS</a:t>
            </a:r>
          </a:p>
          <a:p>
            <a:pPr marL="742950" lvl="1" indent="-285750"/>
            <a:r>
              <a:rPr lang="en-US" sz="2000">
                <a:hlinkClick r:id="rId9"/>
              </a:rPr>
              <a:t>https://www.bitcraze.io/2014/03/crazyflie-with-gps-round-2/ </a:t>
            </a:r>
            <a:r>
              <a:rPr lang="en-US" altLang="ko-KR" sz="200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FPV</a:t>
            </a:r>
          </a:p>
          <a:p>
            <a:pPr lvl="1"/>
            <a:r>
              <a:rPr lang="en-US" sz="2000">
                <a:hlinkClick r:id="rId10"/>
              </a:rPr>
              <a:t>https://www.youtube.com/watch?v=PYuhrNMYlfk&amp;feature=youtu.be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FF0000"/>
                </a:solidFill>
              </a:rPr>
              <a:t>디버그 어댑터</a:t>
            </a:r>
            <a:endParaRPr lang="en-US" altLang="ko-KR" sz="2000" b="1">
              <a:solidFill>
                <a:srgbClr val="FF0000"/>
              </a:solidFill>
            </a:endParaRPr>
          </a:p>
          <a:p>
            <a:pPr lvl="1"/>
            <a:r>
              <a:rPr lang="en-US" sz="1700">
                <a:hlinkClick r:id="rId11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02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Crazyflie 2.1 </a:t>
            </a:r>
            <a:r>
              <a:rPr lang="ko-KR" altLang="en-US"/>
              <a:t>스펙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URL : </a:t>
            </a:r>
            <a:r>
              <a:rPr lang="en-US">
                <a:hlinkClick r:id="rId2"/>
              </a:rPr>
              <a:t>https://store.bitcraze.io/products/crazyflie-2-1</a:t>
            </a:r>
            <a:endParaRPr lang="en-US"/>
          </a:p>
          <a:p>
            <a:r>
              <a:rPr lang="en-US"/>
              <a:t>Features</a:t>
            </a:r>
          </a:p>
          <a:p>
            <a:pPr lvl="1"/>
            <a:r>
              <a:rPr lang="en-US"/>
              <a:t>Supports flying from iOS and Android with Bluetooth LE, with the Crazyradio or Crazyradio PA</a:t>
            </a:r>
          </a:p>
          <a:p>
            <a:pPr lvl="1"/>
            <a:r>
              <a:rPr lang="en-US"/>
              <a:t>Tested to further than 1 km radio range line-of-sight (LOS) with the Crazyradio PA</a:t>
            </a:r>
          </a:p>
          <a:p>
            <a:r>
              <a:rPr lang="en-US"/>
              <a:t>Microcontrollers</a:t>
            </a:r>
          </a:p>
          <a:p>
            <a:pPr lvl="1"/>
            <a:r>
              <a:rPr lang="en-US"/>
              <a:t>STM32F405 main application MCU (Cortex-M4, 168MHz, 192kb SRAM, 1Mb flash)</a:t>
            </a:r>
          </a:p>
          <a:p>
            <a:pPr lvl="1"/>
            <a:r>
              <a:rPr lang="en-US"/>
              <a:t>nRF51822 radio and power management MCU (Cortex-M0, 32Mhz, 16kb SRAM, 128kb flash)</a:t>
            </a:r>
          </a:p>
          <a:p>
            <a:pPr lvl="1"/>
            <a:r>
              <a:rPr lang="en-US"/>
              <a:t>On-board LiPo charger with 100mA, 500mA and 980mA modes available</a:t>
            </a:r>
          </a:p>
          <a:p>
            <a:r>
              <a:rPr lang="en-US"/>
              <a:t>IMU</a:t>
            </a:r>
          </a:p>
          <a:p>
            <a:pPr lvl="1"/>
            <a:r>
              <a:rPr lang="en-US"/>
              <a:t>3 axis accelerometer / gyroscope (BMI088)</a:t>
            </a:r>
          </a:p>
          <a:p>
            <a:pPr lvl="1"/>
            <a:r>
              <a:rPr lang="en-US"/>
              <a:t>high precision pressure sensor (BMP388)</a:t>
            </a:r>
          </a:p>
          <a:p>
            <a:r>
              <a:rPr lang="en-US"/>
              <a:t>Flight specifications</a:t>
            </a:r>
          </a:p>
          <a:p>
            <a:pPr lvl="1"/>
            <a:r>
              <a:rPr lang="en-US"/>
              <a:t>Flight time with stock battery: 7 minutes</a:t>
            </a:r>
          </a:p>
          <a:p>
            <a:pPr lvl="1"/>
            <a:r>
              <a:rPr lang="en-US"/>
              <a:t>Charging time with stock battery: 40 minutes</a:t>
            </a:r>
          </a:p>
          <a:p>
            <a:pPr lvl="1"/>
            <a:r>
              <a:rPr lang="en-US"/>
              <a:t>Max recommended payload weight: 15 g</a:t>
            </a:r>
          </a:p>
          <a:p>
            <a:r>
              <a:rPr lang="en-US"/>
              <a:t>Supported clients/controllers</a:t>
            </a:r>
          </a:p>
          <a:p>
            <a:pPr lvl="1"/>
            <a:r>
              <a:rPr lang="en-US"/>
              <a:t>Win/Linux/OSX python client</a:t>
            </a:r>
          </a:p>
          <a:p>
            <a:pPr lvl="1"/>
            <a:r>
              <a:rPr lang="en-US"/>
              <a:t>Any gamepad/controller with at least 4 analog axes</a:t>
            </a:r>
          </a:p>
          <a:p>
            <a:pPr lvl="1"/>
            <a:r>
              <a:rPr lang="en-US"/>
              <a:t>Android/iOS mobile device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054401"/>
          </a:xfrm>
        </p:spPr>
        <p:txBody>
          <a:bodyPr/>
          <a:lstStyle/>
          <a:p>
            <a:r>
              <a:rPr lang="en-US"/>
              <a:t>Battery Indicator</a:t>
            </a:r>
          </a:p>
          <a:p>
            <a:pPr lvl="1"/>
            <a:r>
              <a:rPr lang="en-US">
                <a:hlinkClick r:id="rId2"/>
              </a:rPr>
              <a:t>https://www.gearbest.com/battery/pp_009266551064.html?wid=1433363</a:t>
            </a:r>
            <a:endParaRPr lang="en-US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1" y="4976749"/>
            <a:ext cx="2307002" cy="11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9716</TotalTime>
  <Words>915</Words>
  <Application>Microsoft Office PowerPoint</Application>
  <PresentationFormat>A4 용지(210x297mm)</PresentationFormat>
  <Paragraphs>424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자율비행 H/W 구매 목록 2019년 5월</vt:lpstr>
      <vt:lpstr>문서 이력</vt:lpstr>
      <vt:lpstr>전체 H/W 구매 목록</vt:lpstr>
      <vt:lpstr>제품 구매시 유의 사항</vt:lpstr>
      <vt:lpstr>Crazyflie 2.1  구매 목록 1/2</vt:lpstr>
      <vt:lpstr>추가 실험 장비 목록 (1)</vt:lpstr>
      <vt:lpstr>Crazyflie 2.1  구매 목록 2/2</vt:lpstr>
      <vt:lpstr>Crazyflie 2.1 스펙</vt:lpstr>
      <vt:lpstr>참고</vt:lpstr>
      <vt:lpstr>소형 QuadRotar  1/2</vt:lpstr>
      <vt:lpstr>소형 QuadRotar  2/2 </vt:lpstr>
      <vt:lpstr>소형 VTOL    1/2 </vt:lpstr>
      <vt:lpstr>소형 VTOL    2/2 </vt:lpstr>
      <vt:lpstr>추가 실험 장비 목록 (2)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1684</cp:revision>
  <dcterms:created xsi:type="dcterms:W3CDTF">2018-03-04T04:23:51Z</dcterms:created>
  <dcterms:modified xsi:type="dcterms:W3CDTF">2019-05-04T08:03:45Z</dcterms:modified>
</cp:coreProperties>
</file>