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zJpD+oTVc6zRHargQ0ud+c1wQ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28767A2-DD7F-4AB5-853B-EEBC41F17BD8}">
  <a:tblStyle styleId="{728767A2-DD7F-4AB5-853B-EEBC41F17B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C4D6F3C-0631-4934-AC28-3A809C209ED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9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20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21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22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콘텐츠 2개">
  <p:cSld name="1_콘텐츠 2개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2" type="body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indent="-4064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indent="-4064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indent="-4064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2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4"/>
          <p:cNvSpPr txBox="1"/>
          <p:nvPr>
            <p:ph idx="2" type="body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3" type="body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4"/>
          <p:cNvSpPr txBox="1"/>
          <p:nvPr>
            <p:ph idx="4" type="body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px4.io/en/flight_controller/pixhack_v5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arrot.com/global/drones/parrot-bebop-2-fpv#parrot-bebop-2-fpv-details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px4.io/en/frames_vtol/vtol_tailsitter_caipiroshka_pixracer.html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horizonhobby.com/main-propeller-set--convergence-efl11003" TargetMode="External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hyperlink" Target="https://docs.px4.io/en/frames_vtol/vtol_tiltrotor_eflite_convergence_pixfalc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store.bitcraze.io/collections/bundles/products/happy-hacker-bundle" TargetMode="External"/><Relationship Id="rId11" Type="http://schemas.openxmlformats.org/officeDocument/2006/relationships/hyperlink" Target="https://www.youtube.com/watch?v=PYuhrNMYlfk&amp;feature=youtu.be" TargetMode="External"/><Relationship Id="rId10" Type="http://schemas.openxmlformats.org/officeDocument/2006/relationships/hyperlink" Target="https://www.bitcraze.io/2014/03/crazyflie-with-gps-round-2/" TargetMode="External"/><Relationship Id="rId12" Type="http://schemas.openxmlformats.org/officeDocument/2006/relationships/hyperlink" Target="http://vctec.co.kr/product/%ED%81%AC%EB%A0%88%EC%9D%B4%EC%A7%80%ED%94%8C%EB%9D%BC%EC%9D%B4-20-%EB%94%94%EB%B2%84%EA%B7%B8-%EC%95%84%EB%8B%B5%ED%84%B0-%ED%82%A4%ED%8A%B8-crazyflie-20-debug-adapter-kit/6707/category/207/display/1/" TargetMode="External"/><Relationship Id="rId9" Type="http://schemas.openxmlformats.org/officeDocument/2006/relationships/hyperlink" Target="https://www.logitechg.com/en-ch/products/gamepads/f310-gamepad.html" TargetMode="External"/><Relationship Id="rId5" Type="http://schemas.openxmlformats.org/officeDocument/2006/relationships/hyperlink" Target="https://store.bitcraze.io/collections/decks/products/breakout-deck" TargetMode="External"/><Relationship Id="rId6" Type="http://schemas.openxmlformats.org/officeDocument/2006/relationships/hyperlink" Target="https://store.bitcraze.io/products/flow-deck-v2" TargetMode="External"/><Relationship Id="rId7" Type="http://schemas.openxmlformats.org/officeDocument/2006/relationships/hyperlink" Target="https://store.bitcraze.io/collections/decks/products/z-ranger-deck" TargetMode="External"/><Relationship Id="rId8" Type="http://schemas.openxmlformats.org/officeDocument/2006/relationships/hyperlink" Target="https://store.bitcraze.io/collections/decks/products/sd-card-dec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ore.bitcraze.io/products/crazyflie-2-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arbest.com/battery/pp_009266551064.html?wid=1433363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sz="4800"/>
              <a:t>자율비행 H/W 구매 목록</a:t>
            </a:r>
            <a:br>
              <a:rPr lang="en-US" sz="4800"/>
            </a:br>
            <a:r>
              <a:rPr lang="en-US" sz="4800"/>
              <a:t>2019년 5월</a:t>
            </a:r>
            <a:endParaRPr sz="4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1.04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t/>
            </a:r>
            <a:endParaRPr sz="2220"/>
          </a:p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indent="0" lvl="0" marL="0" rtl="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소형 QuadRotar  1/2</a:t>
            </a:r>
            <a:endParaRPr/>
          </a:p>
        </p:txBody>
      </p:sp>
      <p:sp>
        <p:nvSpPr>
          <p:cNvPr id="156" name="Google Shape;156;p10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57" name="Google Shape;157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58" name="Google Shape;158;p10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9" name="Google Shape;159;p10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{728767A2-DD7F-4AB5-853B-EEBC41F17BD8}</a:tableStyleId>
              </a:tblPr>
              <a:tblGrid>
                <a:gridCol w="1712300"/>
                <a:gridCol w="3355450"/>
                <a:gridCol w="1280150"/>
                <a:gridCol w="763325"/>
                <a:gridCol w="771275"/>
                <a:gridCol w="661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모델명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스펙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수량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가격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본체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 500 급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콘트롤러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Pixhack v5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배터리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날개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GPS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카메라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비디오 전송기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비디오 수신기 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용기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드론 플라스틱 용기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옵션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60" name="Google Shape;160;p10"/>
          <p:cNvSpPr/>
          <p:nvPr/>
        </p:nvSpPr>
        <p:spPr>
          <a:xfrm>
            <a:off x="681038" y="5002122"/>
            <a:ext cx="85439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Pixhack v5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https://docs.px4.io/en/flight_controller/pixhack_v5.html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1589903" y="453081"/>
            <a:ext cx="6804454" cy="6112476"/>
          </a:xfrm>
          <a:prstGeom prst="noSmoking">
            <a:avLst>
              <a:gd fmla="val 9109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소형 QuadRotar  2/2 </a:t>
            </a:r>
            <a:endParaRPr/>
          </a:p>
        </p:txBody>
      </p:sp>
      <p:sp>
        <p:nvSpPr>
          <p:cNvPr id="167" name="Google Shape;167;p11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68" name="Google Shape;168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69" name="Google Shape;169;p11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0" name="Google Shape;170;p11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{728767A2-DD7F-4AB5-853B-EEBC41F17BD8}</a:tableStyleId>
              </a:tblPr>
              <a:tblGrid>
                <a:gridCol w="1712300"/>
                <a:gridCol w="3505275"/>
                <a:gridCol w="1130325"/>
                <a:gridCol w="763325"/>
                <a:gridCol w="771275"/>
                <a:gridCol w="661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모델명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스펙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수량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가격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본체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PARROT BEBOP 2 FPV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600 $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배터리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날개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R/C 콘트롤러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SKY Controller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플라스틱 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옵션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71" name="Google Shape;171;p11"/>
          <p:cNvSpPr/>
          <p:nvPr/>
        </p:nvSpPr>
        <p:spPr>
          <a:xfrm>
            <a:off x="681038" y="4984174"/>
            <a:ext cx="854392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PARROT BEBOP 2 FPV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https://www.parrot.com/global/drones/parrot-bebop-2-fpv#parrot-bebop-2-fpv-details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4638" y="132456"/>
            <a:ext cx="2809077" cy="95508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/>
          <p:nvPr/>
        </p:nvSpPr>
        <p:spPr>
          <a:xfrm>
            <a:off x="3418702" y="1728396"/>
            <a:ext cx="4024704" cy="3764690"/>
          </a:xfrm>
          <a:prstGeom prst="donut">
            <a:avLst>
              <a:gd fmla="val 8462" name="adj"/>
            </a:avLst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소형 VTOL    1/2 </a:t>
            </a:r>
            <a:endParaRPr/>
          </a:p>
        </p:txBody>
      </p:sp>
      <p:sp>
        <p:nvSpPr>
          <p:cNvPr id="179" name="Google Shape;179;p1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80" name="Google Shape;180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81" name="Google Shape;181;p1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2" name="Google Shape;182;p1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{728767A2-DD7F-4AB5-853B-EEBC41F17BD8}</a:tableStyleId>
              </a:tblPr>
              <a:tblGrid>
                <a:gridCol w="1712300"/>
                <a:gridCol w="3355450"/>
                <a:gridCol w="1280150"/>
                <a:gridCol w="763325"/>
                <a:gridCol w="771275"/>
                <a:gridCol w="661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모델명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스펙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수량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가격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본체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TBS Caipiroshka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콘트롤러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Pixhack v5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배터리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날개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GPS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카메라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비디오 전송기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비디오 수신기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드론 플라스틱 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옵션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3" name="Google Shape;183;p12"/>
          <p:cNvSpPr/>
          <p:nvPr/>
        </p:nvSpPr>
        <p:spPr>
          <a:xfrm>
            <a:off x="681038" y="5103546"/>
            <a:ext cx="85439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TBS Caipiroshka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https://docs.px4.io/en/frames_vtol/vtol_tailsitter_caipiroshka_pixracer.html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5312" y="184357"/>
            <a:ext cx="2016946" cy="112216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/>
          <p:nvPr/>
        </p:nvSpPr>
        <p:spPr>
          <a:xfrm>
            <a:off x="1589903" y="453081"/>
            <a:ext cx="6804454" cy="6112476"/>
          </a:xfrm>
          <a:prstGeom prst="noSmoking">
            <a:avLst>
              <a:gd fmla="val 7078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소형 VTOL    2/2 </a:t>
            </a:r>
            <a:endParaRPr/>
          </a:p>
        </p:txBody>
      </p:sp>
      <p:sp>
        <p:nvSpPr>
          <p:cNvPr id="191" name="Google Shape;191;p1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92" name="Google Shape;192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93" name="Google Shape;193;p1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4" name="Google Shape;194;p13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{728767A2-DD7F-4AB5-853B-EEBC41F17BD8}</a:tableStyleId>
              </a:tblPr>
              <a:tblGrid>
                <a:gridCol w="1712300"/>
                <a:gridCol w="3505275"/>
                <a:gridCol w="1130325"/>
                <a:gridCol w="763325"/>
                <a:gridCol w="771275"/>
                <a:gridCol w="661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구분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모델명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스펙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수량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가격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비고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본체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E-flite Convergence Tiltrotor VTOL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콘트롤러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Pixhack v5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배터리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/>
                        <a:t>2200-3000mAh 3S 11.1V LiPo (not included)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날개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Main Propeller Set: Convergence </a:t>
                      </a:r>
                      <a:r>
                        <a:rPr lang="en-US" sz="1800">
                          <a:solidFill>
                            <a:srgbClr val="363636"/>
                          </a:solidFill>
                        </a:rPr>
                        <a:t>EFL11003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GPS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00"/>
                        <a:t>Aircraft Telemetry GPS Sensor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카메라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드론 플라스틱 용기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옵션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https://docs.px4.io/images/eflight_convergence_gps_mounting.jpg" id="195" name="Google Shape;1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2364" y="193110"/>
            <a:ext cx="1853615" cy="92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소형 VTOL 2/2 상세 정보</a:t>
            </a:r>
            <a:endParaRPr/>
          </a:p>
        </p:txBody>
      </p:sp>
      <p:sp>
        <p:nvSpPr>
          <p:cNvPr id="201" name="Google Shape;201;p1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202" name="Google Shape;202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docs.px4.io/images/eflight_convergence_gps_mounting.jpg" id="204" name="Google Shape;2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2364" y="193110"/>
            <a:ext cx="1853615" cy="921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4"/>
          <p:cNvSpPr txBox="1"/>
          <p:nvPr>
            <p:ph idx="1" type="body"/>
          </p:nvPr>
        </p:nvSpPr>
        <p:spPr>
          <a:xfrm>
            <a:off x="681038" y="1255271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E-flite Convergence Tiltrotor VTOL (Pixfalcon)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https://docs.px4.io/en/frames_vtol/vtol_tiltrotor_eflite_convergence_pixfalcon.html</a:t>
            </a:r>
            <a:r>
              <a:rPr lang="en-US" sz="2000"/>
              <a:t>  </a:t>
            </a:r>
            <a:endParaRPr/>
          </a:p>
          <a:p>
            <a:pPr indent="-387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추가 실험 장비 목록 (2)</a:t>
            </a:r>
            <a:endParaRPr/>
          </a:p>
        </p:txBody>
      </p:sp>
      <p:sp>
        <p:nvSpPr>
          <p:cNvPr id="211" name="Google Shape;211;p15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212" name="Google Shape;212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4" name="Google Shape;214;p15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{728767A2-DD7F-4AB5-853B-EEBC41F17BD8}</a:tableStyleId>
              </a:tblPr>
              <a:tblGrid>
                <a:gridCol w="1231650"/>
                <a:gridCol w="2843875"/>
                <a:gridCol w="3041725"/>
                <a:gridCol w="708150"/>
                <a:gridCol w="718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구분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제품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모델/스펙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수량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가격</a:t>
                      </a:r>
                      <a:endParaRPr sz="1600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통신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텔레메트리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Holybro 433 Mhz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실험 장비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야외 휴대용 배터리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노트북/드론/핸드폰 충전용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실험 장비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배터리 전용 변압기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노트북/드론/핸드폰 변압기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실험 장비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야외용 탁자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실험 장비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야외용 의자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실험 장비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텐트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간이 설치형/10 ~ 15 인용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실험 장비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햇빛 그늘막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4인용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기록 장비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캠코더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실험 기록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/>
                        <a:t>기록 장비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캠코더 거치대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실험 기록</a:t>
                      </a:r>
                      <a:endParaRPr sz="16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/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16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222" name="Google Shape;222;p16"/>
          <p:cNvSpPr txBox="1"/>
          <p:nvPr>
            <p:ph idx="11" type="ftr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82" name="Google Shape;82;p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83" name="Google Shape;83;p2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{728767A2-DD7F-4AB5-853B-EEBC41F17BD8}</a:tableStyleId>
              </a:tblPr>
              <a:tblGrid>
                <a:gridCol w="914850"/>
                <a:gridCol w="1509625"/>
                <a:gridCol w="5063700"/>
                <a:gridCol w="1055750"/>
              </a:tblGrid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버전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날짜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이력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페이지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1.00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19-04-20(화)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최초 작성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1.01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19-04-21(일)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Battery Indicator, 햇빛 차단막 추가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22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1.02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19-04-25(수)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소형 VTOL 기체를 PX5 기준으로 선정</a:t>
                      </a:r>
                      <a:endParaRPr sz="1800" u="none" cap="none" strike="noStrike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QuadRotar Beebop drone 추가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8, 9, 10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1.03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19-04-27(토)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Xbee Pro 스펙 별도 분리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제품 구매시 유의 사항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Crazyflie 디버그 어댑터 추가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Crazyflie 용기 추가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1.04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19-05-03(금)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텐트/배터리/의자 추가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크레이지 플라이 구매 목록 분리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VTOL 비디오 수신기 명기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6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14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H/W 구매 목록</a:t>
            </a:r>
            <a:endParaRPr/>
          </a:p>
        </p:txBody>
      </p:sp>
      <p:sp>
        <p:nvSpPr>
          <p:cNvPr id="90" name="Google Shape;90;p3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91" name="Google Shape;91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92" name="Google Shape;92;p3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{728767A2-DD7F-4AB5-853B-EEBC41F17BD8}</a:tableStyleId>
              </a:tblPr>
              <a:tblGrid>
                <a:gridCol w="495875"/>
                <a:gridCol w="2086375"/>
                <a:gridCol w="927025"/>
                <a:gridCol w="1162700"/>
                <a:gridCol w="1022150"/>
                <a:gridCol w="1211425"/>
                <a:gridCol w="711725"/>
                <a:gridCol w="926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번호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본체명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날개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배터리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카메라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Video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Transmitter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XBee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구매</a:t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일시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 Crazyflie 2.1 X 6EA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6 EA 추가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6 EA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6 EA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7F7F7F"/>
                          </a:solidFill>
                        </a:rPr>
                        <a:t>4월</a:t>
                      </a:r>
                      <a:endParaRPr sz="18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 500 급 드론 X 3EA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 EA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 EA 추가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 EA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 EA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 EA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5월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소형 VTOL X 3EA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 EA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 EA 추가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 EA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 EA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3 EA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5월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제품 구매시 유의 사항</a:t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가격 대비 국내 사이트 우선 구매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배송 방법은 1주일 이내로 선택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국내 포털(네이버 등)을 통한 해외 직구 대행은 가격이 비쌉니다.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해외 사이트에서 직접 구매.</a:t>
            </a:r>
            <a:endParaRPr/>
          </a:p>
        </p:txBody>
      </p:sp>
      <p:sp>
        <p:nvSpPr>
          <p:cNvPr id="100" name="Google Shape;100;p4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01" name="Google Shape;101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02" name="Google Shape;102;p4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Crazyflie 2.1  구매 목록 1/2</a:t>
            </a:r>
            <a:endParaRPr/>
          </a:p>
        </p:txBody>
      </p:sp>
      <p:sp>
        <p:nvSpPr>
          <p:cNvPr id="108" name="Google Shape;108;p5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09" name="Google Shape;109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10" name="Google Shape;110;p5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1" name="Google Shape;111;p5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{3C4D6F3C-0631-4934-AC28-3A809C209EDD}</a:tableStyleId>
              </a:tblPr>
              <a:tblGrid>
                <a:gridCol w="1712300"/>
                <a:gridCol w="3355450"/>
                <a:gridCol w="1280150"/>
                <a:gridCol w="763325"/>
                <a:gridCol w="771275"/>
                <a:gridCol w="661400"/>
              </a:tblGrid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구분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모델명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스펙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수량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가격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비고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본체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Crazyflie 2.1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195 $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배터리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980mA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통신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Crazyradio PA 2.4 GHz USB dongle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30 $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GPS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 uBlox MAX-7 GPS module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확장 보드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Flow deck v2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v2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45 $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확장 보드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Breakout deck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4 $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확장 보드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Z-ranger deck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15 $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디스크 어댑터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SD-card deck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8 $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디스크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SD-card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 x SD-card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조이스틱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Logitech Joystck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카메라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비디오 전송기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</a:tr>
              <a:tr h="315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디버그 어댑터</a:t>
                      </a:r>
                      <a:endParaRPr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Crazyflie 2.0 debug adapter kit</a:t>
                      </a:r>
                      <a:endParaRPr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3</a:t>
                      </a:r>
                      <a:endParaRPr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575" y="143223"/>
            <a:ext cx="1117044" cy="8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추가 실험 장비 목록 (1)</a:t>
            </a:r>
            <a:endParaRPr/>
          </a:p>
        </p:txBody>
      </p:sp>
      <p:sp>
        <p:nvSpPr>
          <p:cNvPr id="118" name="Google Shape;118;p6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19" name="Google Shape;119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20" name="Google Shape;120;p6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1" name="Google Shape;121;p6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{3C4D6F3C-0631-4934-AC28-3A809C209EDD}</a:tableStyleId>
              </a:tblPr>
              <a:tblGrid>
                <a:gridCol w="828975"/>
                <a:gridCol w="2667700"/>
                <a:gridCol w="3229750"/>
                <a:gridCol w="1098950"/>
                <a:gridCol w="718525"/>
              </a:tblGrid>
              <a:tr h="52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제품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모델/스펙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가격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수량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36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통신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Xbee PRO USB 인터페이스 보드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XBIB-U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9 만원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2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통신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Xbee PRO 모듈</a:t>
                      </a:r>
                      <a:endParaRPr b="0" i="0" sz="14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XBP24-DMSIT-250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통신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USB 허브</a:t>
                      </a:r>
                      <a:r>
                        <a:rPr lang="en-US" sz="1400"/>
                        <a:t> 6 단자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NEXT-707U3/7단자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장치</a:t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Battery Indicator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Board Power Storage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Monitor - Multi 2S</a:t>
                      </a:r>
                      <a:endParaRPr b="0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용기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플라스틱 용기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5-913149680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용기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플라스틱 용기</a:t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스톡박스 L형-435507765</a:t>
                      </a:r>
                      <a:endParaRPr b="0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3,000원</a:t>
                      </a:r>
                      <a:endParaRPr b="0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b="0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용기</a:t>
                      </a:r>
                      <a:endParaRPr sz="1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플라스틱 용기</a:t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멀티 블록 리빙박스 72L</a:t>
                      </a:r>
                      <a:endParaRPr b="0" sz="1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 (1+1)</a:t>
                      </a:r>
                      <a:endParaRPr b="0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13,800원</a:t>
                      </a:r>
                      <a:endParaRPr b="0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b="0" sz="1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Crazyflie 2.1  구매 목록 2/2</a:t>
            </a:r>
            <a:endParaRPr/>
          </a:p>
        </p:txBody>
      </p:sp>
      <p:sp>
        <p:nvSpPr>
          <p:cNvPr id="127" name="Google Shape;127;p7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28" name="Google Shape;128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575" y="143223"/>
            <a:ext cx="1117044" cy="8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681038" y="1255270"/>
            <a:ext cx="8543925" cy="5101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Crazyflie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4"/>
              </a:rPr>
              <a:t>https://store.bitcraze.io/collections/bundles/products/happy-hacker-bundle</a:t>
            </a:r>
            <a:r>
              <a:rPr lang="en-US" sz="1400"/>
              <a:t> </a:t>
            </a:r>
            <a:endParaRPr sz="1400"/>
          </a:p>
          <a:p>
            <a:pPr indent="-285750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Breakout deck</a:t>
            </a:r>
            <a:endParaRPr/>
          </a:p>
          <a:p>
            <a:pPr indent="-28575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5"/>
              </a:rPr>
              <a:t>https://store.bitcraze.io/collections/decks/products/breakout-deck</a:t>
            </a:r>
            <a:endParaRPr sz="14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Flow deck v2</a:t>
            </a:r>
            <a:endParaRPr/>
          </a:p>
          <a:p>
            <a:pPr indent="-28575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6"/>
              </a:rPr>
              <a:t>https://store.bitcraze.io/products/flow-deck-v2</a:t>
            </a:r>
            <a:endParaRPr sz="14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Z-ranger deck</a:t>
            </a:r>
            <a:endParaRPr/>
          </a:p>
          <a:p>
            <a:pPr indent="-28575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7"/>
              </a:rPr>
              <a:t>https://store.bitcraze.io/collections/decks/products/z-ranger-deck</a:t>
            </a:r>
            <a:endParaRPr sz="14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</a:rPr>
              <a:t>SD-card deck</a:t>
            </a:r>
            <a:endParaRPr/>
          </a:p>
          <a:p>
            <a:pPr indent="-28575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8"/>
              </a:rPr>
              <a:t>https://store.bitcraze.io/collections/decks/products/sd-card-deck</a:t>
            </a:r>
            <a:endParaRPr sz="1400"/>
          </a:p>
          <a:p>
            <a:pPr indent="-285750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Logitech Joystick</a:t>
            </a:r>
            <a:endParaRPr/>
          </a:p>
          <a:p>
            <a:pPr indent="-285750" lvl="1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9"/>
              </a:rPr>
              <a:t>https://www.logitechg.com/en-ch/products/gamepads/f310-gamepad.html</a:t>
            </a:r>
            <a:endParaRPr sz="1400"/>
          </a:p>
          <a:p>
            <a:pPr indent="-285750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GPS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10"/>
              </a:rPr>
              <a:t>https://www.bitcraze.io/2014/03/crazyflie-with-gps-round-2/ </a:t>
            </a:r>
            <a:r>
              <a:rPr lang="en-US" sz="1400"/>
              <a:t>	</a:t>
            </a:r>
            <a:endParaRPr/>
          </a:p>
          <a:p>
            <a:pPr indent="-285750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/>
              <a:t>FPV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 u="sng">
                <a:solidFill>
                  <a:schemeClr val="hlink"/>
                </a:solidFill>
                <a:hlinkClick r:id="rId11"/>
              </a:rPr>
              <a:t>https://www.youtube.com/watch?v=PYuhrNMYlfk&amp;feature=youtu.be</a:t>
            </a:r>
            <a:endParaRPr sz="1400"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1" lang="en-US" sz="1400">
                <a:solidFill>
                  <a:srgbClr val="FF0000"/>
                </a:solidFill>
              </a:rPr>
              <a:t>디버그 어댑터</a:t>
            </a:r>
            <a:endParaRPr b="1" sz="1400"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Char char="•"/>
            </a:pPr>
            <a:r>
              <a:rPr lang="en-US" sz="1190" u="sng">
                <a:solidFill>
                  <a:schemeClr val="hlink"/>
                </a:solidFill>
                <a:hlinkClick r:id="rId12"/>
              </a:rPr>
              <a:t>http://vctec.co.kr/product/%ED%81%AC%EB%A0%88%EC%9D%B4%EC%A7%80%ED%94%8C%EB%9D%BC%EC%9D%B4-20-%EB%94%94%EB%B2%84%EA%B7%B8-%EC%95%84%EB%8B%B5%ED%84%B0-%ED%82%A4%ED%8A%B8-crazyflie-20-debug-adapter-kit/6707/category/207/display/1/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Crazyflie 2.1 스펙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URL : </a:t>
            </a:r>
            <a:r>
              <a:rPr lang="en-US" sz="1330" u="sng">
                <a:solidFill>
                  <a:schemeClr val="hlink"/>
                </a:solidFill>
                <a:hlinkClick r:id="rId3"/>
              </a:rPr>
              <a:t>https://store.bitcraze.io/products/crazyflie-2-1</a:t>
            </a:r>
            <a:endParaRPr sz="1330"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Features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Supports flying from iOS and Android with Bluetooth LE, with the Crazyradio or Crazyradio PA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Tested to further than 1 km radio range line-of-sight (LOS) with the Crazyradio PA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Microcontrollers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STM32F405 main application MCU (Cortex-M4, 168MHz, 192kb SRAM, 1Mb flash)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nRF51822 radio and power management MCU (Cortex-M0, 32Mhz, 16kb SRAM, 128kb flash)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On-board LiPo charger with 100mA, 500mA and 980mA modes available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IMU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3 axis accelerometer / gyroscope (BMI088)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high precision pressure sensor (BMP388)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Flight specifications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Flight time with stock battery: 7 minutes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Charging time with stock battery: 40 minutes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Max recommended payload weight: 15 g</a:t>
            </a:r>
            <a:endParaRPr/>
          </a:p>
          <a:p>
            <a:pPr indent="-514350" lvl="0" marL="5143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0"/>
              <a:buAutoNum type="arabicPeriod"/>
            </a:pPr>
            <a:r>
              <a:rPr lang="en-US" sz="1330"/>
              <a:t>Supported clients/controllers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Win/Linux/OSX python client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Any gamepad/controller with at least 4 analog axes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0"/>
              <a:buChar char="•"/>
            </a:pPr>
            <a:r>
              <a:rPr lang="en-US" sz="1330"/>
              <a:t>Android/iOS mobile device</a:t>
            </a:r>
            <a:endParaRPr/>
          </a:p>
        </p:txBody>
      </p:sp>
      <p:sp>
        <p:nvSpPr>
          <p:cNvPr id="138" name="Google Shape;138;p8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39" name="Google Shape;139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40" name="Google Shape;140;p8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참고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681038" y="1255271"/>
            <a:ext cx="8543925" cy="305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Battery Indicator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https://www.gearbest.com/battery/pp_009266551064.html?wid=1433363</a:t>
            </a:r>
            <a:endParaRPr/>
          </a:p>
          <a:p>
            <a:pPr indent="-336550" lvl="0" marL="514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 txBox="1"/>
          <p:nvPr>
            <p:ph idx="10" type="dt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2019-06-30</a:t>
            </a:r>
            <a:endParaRPr/>
          </a:p>
        </p:txBody>
      </p:sp>
      <p:sp>
        <p:nvSpPr>
          <p:cNvPr id="148" name="Google Shape;148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한세대 자율 비행</a:t>
            </a:r>
            <a:endParaRPr/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361" y="4976749"/>
            <a:ext cx="2307002" cy="112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2018-03-04T04:23:51Z</dcterms:created>
  <dc:creator>admin</dc:creator>
</cp:coreProperties>
</file>