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59" r:id="rId6"/>
    <p:sldId id="273" r:id="rId7"/>
    <p:sldId id="268" r:id="rId8"/>
    <p:sldId id="266" r:id="rId9"/>
    <p:sldId id="269" r:id="rId10"/>
    <p:sldId id="271" r:id="rId11"/>
    <p:sldId id="272" r:id="rId12"/>
    <p:sldId id="264" r:id="rId13"/>
    <p:sldId id="265" r:id="rId14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PXgO62KK0GLPE4rfhwSHbXSpQ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17B4C5-E569-4E65-9D09-BF25285E5803}">
  <a:tblStyle styleId="{CC17B4C5-E569-4E65-9D09-BF25285E580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82CDEB-BB73-4904-B477-E02E3B67DFD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7966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4455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3021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4411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599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4080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67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3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14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15"/>
          <p:cNvCxnSpPr/>
          <p:nvPr/>
        </p:nvCxnSpPr>
        <p:spPr>
          <a:xfrm>
            <a:off x="675879" y="3045204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681038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2"/>
          </p:nvPr>
        </p:nvSpPr>
        <p:spPr>
          <a:xfrm>
            <a:off x="5014913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16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681038" y="1151168"/>
            <a:ext cx="4210050" cy="502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5014913" y="1151168"/>
            <a:ext cx="4210050" cy="5025795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9CD6"/>
              </a:buClr>
              <a:buSzPts val="1400"/>
              <a:buAutoNum type="arabicPeriod"/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marL="1371600" lvl="2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marL="1828800" lvl="3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marL="2286000" lvl="4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17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2"/>
          </p:nvPr>
        </p:nvSpPr>
        <p:spPr>
          <a:xfrm>
            <a:off x="682329" y="2095500"/>
            <a:ext cx="4190702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3"/>
          </p:nvPr>
        </p:nvSpPr>
        <p:spPr>
          <a:xfrm>
            <a:off x="5014913" y="127158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4"/>
          </p:nvPr>
        </p:nvSpPr>
        <p:spPr>
          <a:xfrm>
            <a:off x="5014913" y="2095500"/>
            <a:ext cx="4211340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store.naver.com/enjoycompany/products/4542716496?NaPm=ct%3Djwu57zuw|ci%3Dd5aabb1d47f3802b621b852a3f40f3848b1cd395|tr%3Dligh|sn%3D962251|ic%3D|hk%3Df87eb25d2ef680811954940246bab68ce954423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ont.wemakeprice.com/product/152733197?utm_source=naver_ep&amp;utm_medium=PRICE_af&amp;utm_campaign=null&amp;NaPm=ct%3Djwu5f39c|ci%3D15a7d1b58b53f090b967d933894518950cdd1a2d|tr%3Dligh|sn%3D197023|hk%3Deb67423e4eb13ffbb666ca9aab8da9b419a4672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emlid.com/t/first-build-quadcopter-autonomous-drone-rpi-3-b-navio2/12597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ladin.co.kr/shop/wproduct.aspx?ItemId=181241083" TargetMode="External"/><Relationship Id="rId3" Type="http://schemas.openxmlformats.org/officeDocument/2006/relationships/hyperlink" Target="https://smartstore.naver.com/comtecmall/products/512423478?NaPm=ct%3Djwr1t674|ci%3Dafc42df00d4873a9df9518ab1574e043f70f2e5d|tr%3Dsls|sn%3D361999|hk%3D3030fbb3d33d826b182b0c5a621617b820568b01" TargetMode="External"/><Relationship Id="rId7" Type="http://schemas.openxmlformats.org/officeDocument/2006/relationships/hyperlink" Target="http://www.yes24.com/Product/Goods/6262331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p-link.com/kr/home-networking/adapter/tl-wn725n/" TargetMode="External"/><Relationship Id="rId5" Type="http://schemas.openxmlformats.org/officeDocument/2006/relationships/hyperlink" Target="https://smartstore.naver.com/ssrc/products/3001037622" TargetMode="External"/><Relationship Id="rId4" Type="http://schemas.openxmlformats.org/officeDocument/2006/relationships/hyperlink" Target="https://www.amazon.com/Logitech-940-000110-Gamepad-F310/dp/B003VAHYQ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://shopping.interpark.com/product/productInfo.do?prdNo=5857692034&amp;dispNo=016001&amp;bizCd=P01397&amp;NaPm=ct%3Djtc4khjk|ci%3D9e2014ce6c4469f43629d031ea1288a8164215e4|tr%3Dsls|sn%3D3|hk%3Dfde2f5778f7a81d7fcdc46cc00ad0bba401442d4&amp;utm_medium=affiliate&amp;utm_source=naver&amp;utm_campaign=shop_p11714_p01397&amp;utm_content=price_comparis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eparts.co.kr/goods/view?no=6396306" TargetMode="External"/><Relationship Id="rId5" Type="http://schemas.openxmlformats.org/officeDocument/2006/relationships/hyperlink" Target="https://emlid.com/nav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rcmall.co.kr/product/detail.html?product_no=5375&amp;cate_no=129&amp;display_group=1" TargetMode="External"/><Relationship Id="rId3" Type="http://schemas.openxmlformats.org/officeDocument/2006/relationships/hyperlink" Target="http://www.allfirstedu.co.kr/goods/goods_view.php?goodsNo=1000001111&amp;inflow=naver&amp;NaPm=ct%3Djx5ixybc|ci%3De0e61ce9e241ed32f986af78597cc895c54df335|tr%3Dsls|sn%3D422417|hk%3D8d88e875df09e7258a178e598e200b07152e7ace" TargetMode="External"/><Relationship Id="rId7" Type="http://schemas.openxmlformats.org/officeDocument/2006/relationships/hyperlink" Target="http://m.susungrc.com/product/vega-%EB%B2%A0%EA%B0%80-%EA%B7%B8%EB%9E%98%ED%95%80-3%EC%85%80-1300mah-35c-%EB%B0%B0%ED%84%B0%EB%A6%AC/988/category/27/display/1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nggood.com/ko/20cm-30cm-Battery-ESC-XT60-Plug-Extension-Wire-Cable-Male-Female-p-1075916.html?rmmds=buy&amp;ID=517325&amp;cur_warehouse=CN" TargetMode="External"/><Relationship Id="rId5" Type="http://schemas.openxmlformats.org/officeDocument/2006/relationships/hyperlink" Target="https://www.banggood.com/ko/New-Upgraded-V2_0-3DR-Radio-Telemetry-433MHZ-915MHZ-Data-Transmission-Module-For-APM-Pixhawk-PX4-p-1304758.html?ID=510651&amp;cur_warehouse=CN" TargetMode="External"/><Relationship Id="rId4" Type="http://schemas.openxmlformats.org/officeDocument/2006/relationships/hyperlink" Target="https://www.eleparts.co.kr/goods/view?no=4100966" TargetMode="External"/><Relationship Id="rId9" Type="http://schemas.openxmlformats.org/officeDocument/2006/relationships/hyperlink" Target="https://smartstore.naver.com/makersplanet/products/332203774?NaPm=ct%3Djwumrvjk%7Cci%3D14f23f6ad99112b8961039e916147f0750a2acd7%7Ctr%3Dslsl%7Csn%3D307839%7Cic%3D%7Chk%3Db0d8b83f0ff7c0312d4b0c49f813bc779b6d79a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helsel.co.kr/product/detail.html?product_no=27119&amp;cate_no=3080&amp;display_group=1" TargetMode="External"/><Relationship Id="rId3" Type="http://schemas.openxmlformats.org/officeDocument/2006/relationships/hyperlink" Target="https://helsel.co.kr/product/list.html?cate_no=3080" TargetMode="External"/><Relationship Id="rId7" Type="http://schemas.openxmlformats.org/officeDocument/2006/relationships/hyperlink" Target="https://helsel.co.kr/product/detail.html?product_no=27116&amp;cate_no=3080&amp;display_group=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lsel.co.kr/product/detail.html?product_no=26821&amp;cate_no=3080&amp;display_group=1" TargetMode="External"/><Relationship Id="rId5" Type="http://schemas.openxmlformats.org/officeDocument/2006/relationships/hyperlink" Target="https://helsel.co.kr/product/detail.html?product_no=26823&amp;cate_no=3080&amp;display_group=1" TargetMode="External"/><Relationship Id="rId4" Type="http://schemas.openxmlformats.org/officeDocument/2006/relationships/hyperlink" Target="https://smartstore.naver.com/starkrobotics/products/2399921569" TargetMode="External"/><Relationship Id="rId9" Type="http://schemas.openxmlformats.org/officeDocument/2006/relationships/hyperlink" Target="https://smartstore.naver.com/ssrc/products/385844253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Times New Roman"/>
              <a:buNone/>
            </a:pPr>
            <a:r>
              <a:rPr lang="en-US" sz="4320"/>
              <a:t>지능형 드론 멘토링 과정</a:t>
            </a:r>
            <a:br>
              <a:rPr lang="en-US" sz="4320"/>
            </a:br>
            <a:r>
              <a:rPr lang="en-US" sz="4320"/>
              <a:t>2</a:t>
            </a:r>
            <a:r>
              <a:rPr lang="ko-KR" altLang="en-US" sz="4320"/>
              <a:t>차 </a:t>
            </a:r>
            <a:r>
              <a:rPr lang="en-US" sz="4320"/>
              <a:t>H/W 구매 목록</a:t>
            </a:r>
            <a:br>
              <a:rPr lang="en-US" sz="4320"/>
            </a:br>
            <a:r>
              <a:rPr lang="en-US" sz="4320"/>
              <a:t>2019년 6월</a:t>
            </a:r>
            <a:endParaRPr sz="432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V 1.0</a:t>
            </a:r>
            <a:endParaRPr sz="2220"/>
          </a:p>
          <a:p>
            <a:pPr marL="0" lvl="0" indent="0" algn="ctr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0" lvl="0" indent="0" algn="ctr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2019년 1학기</a:t>
            </a:r>
            <a:endParaRPr sz="2220"/>
          </a:p>
          <a:p>
            <a:pPr marL="0" lvl="0" indent="0" algn="ctr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한세대학교 자율 비행</a:t>
            </a:r>
            <a:endParaRPr sz="22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/>
              <a:t>스티로폼 비행기 제작 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103" name="Google Shape;103;p4"/>
          <p:cNvGraphicFramePr/>
          <p:nvPr>
            <p:extLst>
              <p:ext uri="{D42A27DB-BD31-4B8C-83A1-F6EECF244321}">
                <p14:modId xmlns:p14="http://schemas.microsoft.com/office/powerpoint/2010/main" val="1855958321"/>
              </p:ext>
            </p:extLst>
          </p:nvPr>
        </p:nvGraphicFramePr>
        <p:xfrm>
          <a:off x="681038" y="1167319"/>
          <a:ext cx="8543923" cy="2884789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568642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63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7659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4629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/>
                        <a:t>구매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스티로품 비행기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에어글라이더 스티로폼 비행기</a:t>
                      </a:r>
                      <a:endParaRPr lang="en-US" sz="1400" b="0" i="0" u="none" strike="noStrike" cap="none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3,000</a:t>
                      </a:r>
                      <a:r>
                        <a:rPr lang="en-US" sz="1400" baseline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400" baseline="0">
                          <a:solidFill>
                            <a:schemeClr val="dk1"/>
                          </a:solidFill>
                        </a:rPr>
                        <a:t>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모터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solidFill>
                            <a:srgbClr val="FF0000"/>
                          </a:solidFill>
                        </a:rPr>
                        <a:t>크레이지 플라이 모터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모터는 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배 </a:t>
                      </a:r>
                      <a:r>
                        <a:rPr lang="ko-KR" altLang="en-US" smtClean="0">
                          <a:solidFill>
                            <a:srgbClr val="FF0000"/>
                          </a:solidFill>
                        </a:rPr>
                        <a:t>필요</a:t>
                      </a:r>
                      <a:endParaRPr lang="en-US" altLang="ko-KR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ko-KR" altLang="en-US" smtClean="0">
                          <a:solidFill>
                            <a:srgbClr val="FF0000"/>
                          </a:solidFill>
                        </a:rPr>
                        <a:t>크레이지 플라이 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프로펠러</a:t>
                      </a:r>
                      <a:endParaRPr sz="1400" b="0" i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200" smtClean="0">
                          <a:solidFill>
                            <a:srgbClr val="FF0000"/>
                          </a:solidFill>
                        </a:rPr>
                        <a:t>크레이지 플라이 프로펠러 보다 큰것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193633172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배터리</a:t>
                      </a:r>
                      <a:endParaRPr sz="1400" b="0" i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solidFill>
                            <a:srgbClr val="FF0000"/>
                          </a:solidFill>
                        </a:rPr>
                        <a:t>파워</a:t>
                      </a:r>
                      <a:r>
                        <a:rPr lang="en-US" altLang="ko-KR" sz="140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400" smtClean="0">
                          <a:solidFill>
                            <a:srgbClr val="FF0000"/>
                          </a:solidFill>
                        </a:rPr>
                        <a:t>온오프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4499572"/>
            <a:ext cx="9048178" cy="185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/>
              <a:t> </a:t>
            </a:r>
            <a:r>
              <a:rPr lang="ko-KR" altLang="en-US" sz="2000" b="1"/>
              <a:t>에어글라이더 스티로폼 비행기</a:t>
            </a:r>
            <a:r>
              <a:rPr lang="ko-KR" altLang="en-US" sz="1200"/>
              <a:t> </a:t>
            </a:r>
            <a:r>
              <a:rPr lang="en-US" altLang="ko-KR" sz="1480"/>
              <a:t>: </a:t>
            </a:r>
            <a:r>
              <a:rPr lang="en-US" sz="1600">
                <a:hlinkClick r:id="rId3"/>
              </a:rPr>
              <a:t>https://smartstore.naver.com/enjoycompany/products/4542716496?NaPm=ct%3Djwu57zuw%7Cci%3Dd5aabb1d47f3802b621b852a3f40f3848b1cd395%7Ctr%3Dligh%7Csn%3D962251%7Cic%3D%7Chk%3Df87eb25d2ef680811954940246bab68ce9544238</a:t>
            </a:r>
            <a:endParaRPr lang="en-US" sz="160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382948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/>
              <a:t>모형 비행기 제작 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103" name="Google Shape;103;p4"/>
          <p:cNvGraphicFramePr/>
          <p:nvPr>
            <p:extLst>
              <p:ext uri="{D42A27DB-BD31-4B8C-83A1-F6EECF244321}">
                <p14:modId xmlns:p14="http://schemas.microsoft.com/office/powerpoint/2010/main" val="3136568769"/>
              </p:ext>
            </p:extLst>
          </p:nvPr>
        </p:nvGraphicFramePr>
        <p:xfrm>
          <a:off x="681038" y="1167319"/>
          <a:ext cx="8543923" cy="2842533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568642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63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1199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4629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/>
                        <a:t>구매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모형 비행기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아카데미 </a:t>
                      </a:r>
                      <a:r>
                        <a:rPr lang="en-US" altLang="ko-KR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R-2 </a:t>
                      </a:r>
                      <a:r>
                        <a:rPr lang="ko-KR" alt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고무동력기</a:t>
                      </a:r>
                      <a:endParaRPr lang="en-US" sz="1400" b="0" i="0" u="none" strike="noStrike" cap="none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7,000</a:t>
                      </a:r>
                      <a:r>
                        <a:rPr lang="en-US" sz="1400" baseline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400" baseline="0">
                          <a:solidFill>
                            <a:schemeClr val="dk1"/>
                          </a:solidFill>
                        </a:rPr>
                        <a:t>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모터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프로펠러</a:t>
                      </a:r>
                      <a:endParaRPr sz="1400" b="0" i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ko-KR" altLang="en-US" sz="1200" smtClean="0">
                          <a:solidFill>
                            <a:srgbClr val="FF0000"/>
                          </a:solidFill>
                        </a:rPr>
                        <a:t>미터  이상 고도 비행 금지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4008102373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배터리</a:t>
                      </a:r>
                      <a:endParaRPr sz="1400" b="0" i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4363770"/>
            <a:ext cx="9048178" cy="199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/>
              <a:t> </a:t>
            </a:r>
            <a:r>
              <a:rPr lang="ko-KR" altLang="en-US" sz="1480"/>
              <a:t>아케데미 </a:t>
            </a:r>
            <a:r>
              <a:rPr lang="en-US" altLang="ko-KR" sz="1480"/>
              <a:t>R-2 </a:t>
            </a:r>
            <a:r>
              <a:rPr lang="ko-KR" altLang="en-US" sz="1480"/>
              <a:t>고무 동력기 </a:t>
            </a:r>
            <a:r>
              <a:rPr lang="en-US" altLang="ko-KR" sz="1480"/>
              <a:t>: </a:t>
            </a:r>
            <a:r>
              <a:rPr lang="en-US" sz="1600">
                <a:hlinkClick r:id="rId3"/>
              </a:rPr>
              <a:t>https://front.wemakeprice.com/product/152733197?utm_source=naver_ep&amp;utm_medium=PRICE_af&amp;utm_campaign=null&amp;NaPm=ct%3Djwu5f39c%7Cci%3D15a7d1b58b53f090b967d933894518950cdd1a2d%7Ctr%3Dligh%7Csn%3D197023%7Chk%3Deb67423e4eb13ffbb666ca9aab8da9b419a46725</a:t>
            </a:r>
            <a:endParaRPr lang="en-US" sz="160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/>
              <a:t> </a:t>
            </a:r>
            <a:endParaRPr lang="en-US" sz="160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381447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드론 조립 예</a:t>
            </a:r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https://community.emlid.com/t/first-build-quadcopter-autonomous-drone-rpi-3-b-navio2/12597</a:t>
            </a: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끝.</a:t>
            </a:r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65" name="Google Shape;165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문서 이력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84" name="Google Shape;84;p2"/>
          <p:cNvGraphicFramePr/>
          <p:nvPr>
            <p:extLst>
              <p:ext uri="{D42A27DB-BD31-4B8C-83A1-F6EECF244321}">
                <p14:modId xmlns:p14="http://schemas.microsoft.com/office/powerpoint/2010/main" val="3363245162"/>
              </p:ext>
            </p:extLst>
          </p:nvPr>
        </p:nvGraphicFramePr>
        <p:xfrm>
          <a:off x="681038" y="1255713"/>
          <a:ext cx="8543925" cy="4766443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91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버전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날짜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이력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페이지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smtClean="0"/>
                        <a:t>1.0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19-06-10(</a:t>
                      </a:r>
                      <a:r>
                        <a:rPr lang="ko-KR" altLang="en-US" sz="1600" u="none" strike="noStrike" cap="none"/>
                        <a:t>월</a:t>
                      </a:r>
                      <a:r>
                        <a:rPr lang="en-US" sz="1600" u="none" strike="noStrike" cap="none"/>
                        <a:t>)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최초 작성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smtClean="0"/>
                        <a:t>1.2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19-06-12(</a:t>
                      </a:r>
                      <a:r>
                        <a:rPr lang="ko-KR" altLang="en-US" sz="1600" u="none" strike="noStrike" cap="none"/>
                        <a:t>월</a:t>
                      </a:r>
                      <a:r>
                        <a:rPr lang="en-US" sz="1600" u="none" strike="noStrike" cap="none"/>
                        <a:t>)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ko-KR" altLang="en-US" sz="1600" u="none" strike="noStrike" cap="none"/>
                        <a:t>드론 서적 추가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4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31775" marR="0" lvl="0" indent="-231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RASPBERRY PI B+ </a:t>
                      </a: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600" baseline="0">
                          <a:solidFill>
                            <a:schemeClr val="dk1"/>
                          </a:solidFill>
                        </a:rPr>
                        <a:t>=&gt; 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RASPBERRY PI B+ </a:t>
                      </a: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키트 로</a:t>
                      </a: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변경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5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전체 구매 </a:t>
            </a:r>
            <a:r>
              <a:rPr lang="ko-KR" altLang="en-US"/>
              <a:t>일정</a:t>
            </a:r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92" name="Google Shape;92;p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93" name="Google Shape;93;p3"/>
          <p:cNvGraphicFramePr/>
          <p:nvPr>
            <p:extLst>
              <p:ext uri="{D42A27DB-BD31-4B8C-83A1-F6EECF244321}">
                <p14:modId xmlns:p14="http://schemas.microsoft.com/office/powerpoint/2010/main" val="2796626262"/>
              </p:ext>
            </p:extLst>
          </p:nvPr>
        </p:nvGraphicFramePr>
        <p:xfrm>
          <a:off x="681038" y="1255713"/>
          <a:ext cx="8543886" cy="3754835"/>
        </p:xfrm>
        <a:graphic>
          <a:graphicData uri="http://schemas.openxmlformats.org/drawingml/2006/table">
            <a:tbl>
              <a:tblPr firstRow="1" bandRow="1">
                <a:tableStyleId>{CC17B4C5-E569-4E65-9D09-BF25285E5803}</a:tableStyleId>
              </a:tblPr>
              <a:tblGrid>
                <a:gridCol w="63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680">
                  <a:extLst>
                    <a:ext uri="{9D8B030D-6E8A-4147-A177-3AD203B41FA5}">
                      <a16:colId xmlns:a16="http://schemas.microsoft.com/office/drawing/2014/main" val="73889734"/>
                    </a:ext>
                  </a:extLst>
                </a:gridCol>
                <a:gridCol w="1134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6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63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095">
                  <a:extLst>
                    <a:ext uri="{9D8B030D-6E8A-4147-A177-3AD203B41FA5}">
                      <a16:colId xmlns:a16="http://schemas.microsoft.com/office/drawing/2014/main" val="2385396538"/>
                    </a:ext>
                  </a:extLst>
                </a:gridCol>
              </a:tblGrid>
              <a:tr h="638500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차수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구매 방법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구매 시기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비고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u="none" strike="noStrike" cap="none"/>
                        <a:t>진행 상태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5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r>
                        <a:rPr lang="ko-KR" altLang="en-US"/>
                        <a:t>차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견적 구매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5월 말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드론 조립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NAVIO2 , 드론 </a:t>
                      </a:r>
                      <a:r>
                        <a:rPr lang="ko-KR" alt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본체</a:t>
                      </a: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테스트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완료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차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견적 구매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6월 중순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드론 조립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NAVIO2 </a:t>
                      </a: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</a:rPr>
                        <a:t>콘트롤러</a:t>
                      </a: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 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학생수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확정 구매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</a:rPr>
                        <a:t>견적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2</a:t>
                      </a:r>
                      <a:r>
                        <a:rPr lang="ko-KR" altLang="en-US"/>
                        <a:t>차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6월 중순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드론 조립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드론 프레임 </a:t>
                      </a:r>
                      <a:r>
                        <a:rPr lang="en-US" altLang="ko-KR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모터</a:t>
                      </a:r>
                      <a:r>
                        <a:rPr lang="en-US" altLang="ko-KR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기타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테스트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견적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차</a:t>
                      </a:r>
                      <a:endParaRPr sz="1400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6월</a:t>
                      </a:r>
                      <a:r>
                        <a:rPr lang="en-US" sz="1400" b="1" u="none" strike="noStrike" cap="none" baseline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="1" u="none" strike="noStrike" cap="none" baseline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하순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드론 조립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드론 프레임 </a:t>
                      </a:r>
                      <a:r>
                        <a:rPr lang="en-US" altLang="ko-KR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모터</a:t>
                      </a:r>
                      <a:r>
                        <a:rPr lang="en-US" altLang="ko-KR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기타</a:t>
                      </a: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학생수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확정 구매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검토중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14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차</a:t>
                      </a:r>
                      <a:endParaRPr sz="1400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6월</a:t>
                      </a:r>
                      <a:r>
                        <a:rPr lang="en-US" sz="1400" b="1" u="none" strike="noStrike" cap="none" baseline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="1" u="none" strike="noStrike" cap="none" baseline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하순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모형비행기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스티로폼</a:t>
                      </a:r>
                      <a:r>
                        <a:rPr lang="en-US" altLang="ko-KR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고무동력기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학생수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확정 구매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검토중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94" name="Google Shape;94;p3" descr="Image result for navio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5575" y="4504658"/>
            <a:ext cx="1849350" cy="180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/>
              <a:t>드론 부품 목록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103" name="Google Shape;103;p4"/>
          <p:cNvGraphicFramePr/>
          <p:nvPr>
            <p:extLst>
              <p:ext uri="{D42A27DB-BD31-4B8C-83A1-F6EECF244321}">
                <p14:modId xmlns:p14="http://schemas.microsoft.com/office/powerpoint/2010/main" val="176626826"/>
              </p:ext>
            </p:extLst>
          </p:nvPr>
        </p:nvGraphicFramePr>
        <p:xfrm>
          <a:off x="681038" y="1167320"/>
          <a:ext cx="8543923" cy="2553716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568642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194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39819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/>
                        <a:t>구매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3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원격 조종기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Logitech Gamepad F310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만원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비밥 테스트용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드론 배터리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타투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R-LINE 4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셀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1550mAh 100C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배터리</a:t>
                      </a:r>
                      <a:endParaRPr 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4 </a:t>
                      </a:r>
                      <a:r>
                        <a:rPr kumimoji="0" lang="ko-KR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GT-R530 </a:t>
                      </a:r>
                      <a:r>
                        <a:rPr lang="ko-KR" altLang="en-US" sz="1400"/>
                        <a:t>용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68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무선 </a:t>
                      </a:r>
                      <a:r>
                        <a:rPr lang="en-US" altLang="ko-KR" sz="1400" b="0" i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USB </a:t>
                      </a:r>
                      <a:r>
                        <a:rPr lang="ko-KR" altLang="en-US" sz="1400" b="0" i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랜카드</a:t>
                      </a:r>
                      <a:endParaRPr sz="1400" b="0" i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TL-WN725N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7,000</a:t>
                      </a:r>
                      <a:r>
                        <a:rPr lang="en-US" sz="1400" baseline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baseline="0">
                          <a:solidFill>
                            <a:srgbClr val="FF0000"/>
                          </a:solidFill>
                        </a:rPr>
                        <a:t>원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10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>
                          <a:solidFill>
                            <a:srgbClr val="FF0000"/>
                          </a:solidFill>
                        </a:rPr>
                        <a:t>와이파이 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</a:rPr>
                        <a:t>불량시 대처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881241318"/>
                  </a:ext>
                </a:extLst>
              </a:tr>
              <a:tr h="40933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/>
                        <a:t>서적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라즈베리 파이 드론 만들고 직접 코딩하기</a:t>
                      </a: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서민우 저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NAVIO 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서적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단계별 맞춤형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DIY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드론 만들기 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김재영 저</a:t>
                      </a:r>
                      <a:endParaRPr 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3 </a:t>
                      </a:r>
                      <a:r>
                        <a:rPr kumimoji="0" lang="ko-KR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NAVIO 2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3800813"/>
            <a:ext cx="9048178" cy="281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85750" indent="-285750">
              <a:lnSpc>
                <a:spcPct val="90000"/>
              </a:lnSpc>
              <a:spcBef>
                <a:spcPts val="500"/>
              </a:spcBef>
              <a:buSzPts val="1480"/>
              <a:buFont typeface="Arial" panose="020B0604020202020204" pitchFamily="34" charset="0"/>
              <a:buChar char="•"/>
            </a:pPr>
            <a:r>
              <a:rPr lang="en-US" sz="1480"/>
              <a:t>GamePad F310 : 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3"/>
              </a:rPr>
              <a:t>https://smartstore.naver.com/comtecmall/products/512423478?NaPm=ct%3Djwr1t674%7Cci%3Dafc42df00d4873a9df9518ab1574e043f70f2e5d%7Ctr%3Dsls%7Csn%3D361999%7Chk%3D3030fbb3d33d826b182b0c5a621617b820568b01</a:t>
            </a:r>
            <a:endParaRPr lang="en-US" sz="1600">
              <a:hlinkClick r:id="rId4"/>
            </a:endParaRP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4"/>
              </a:rPr>
              <a:t>https://www.amazon.com/Logitech-940-000110-Gamepad-F310/dp/B003VAHYQY</a:t>
            </a:r>
            <a:r>
              <a:rPr lang="en-US" sz="1480" u="sng">
                <a:solidFill>
                  <a:schemeClr val="hlink"/>
                </a:solidFill>
              </a:rPr>
              <a:t> </a:t>
            </a:r>
          </a:p>
          <a:p>
            <a:pPr marL="379730" lvl="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ko-KR" altLang="en-US" sz="1480"/>
              <a:t>타투 </a:t>
            </a:r>
            <a:r>
              <a:rPr lang="en-US" altLang="ko-KR" sz="1480"/>
              <a:t>R-LINE 4</a:t>
            </a:r>
            <a:r>
              <a:rPr lang="ko-KR" altLang="en-US" sz="1480"/>
              <a:t>셀 </a:t>
            </a:r>
            <a:r>
              <a:rPr lang="en-US" altLang="ko-KR" sz="1480"/>
              <a:t>1550mAh 100C </a:t>
            </a:r>
            <a:r>
              <a:rPr lang="ko-KR" altLang="en-US" sz="1480"/>
              <a:t>배터리</a:t>
            </a:r>
            <a:endParaRPr lang="en-US" altLang="ko-KR" sz="1480"/>
          </a:p>
          <a:p>
            <a:pPr marL="83693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5"/>
              </a:rPr>
              <a:t>https://</a:t>
            </a:r>
            <a:r>
              <a:rPr lang="en-US" sz="1600" smtClean="0">
                <a:hlinkClick r:id="rId5"/>
              </a:rPr>
              <a:t>smartstore.naver.com/ssrc/products/3001037622</a:t>
            </a:r>
            <a:endParaRPr lang="en-US" sz="1600" smtClean="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480"/>
              <a:t>Wi-Fi </a:t>
            </a:r>
            <a:r>
              <a:rPr lang="ko-KR" altLang="en-US" sz="1480"/>
              <a:t>동굴 </a:t>
            </a:r>
            <a:r>
              <a:rPr lang="en-US" altLang="ko-KR" sz="1480"/>
              <a:t>TL-WN725N</a:t>
            </a:r>
            <a:r>
              <a:rPr lang="ko-KR" altLang="en-US" sz="1480"/>
              <a:t> </a:t>
            </a:r>
            <a:r>
              <a:rPr lang="en-US" altLang="ko-KR" sz="1480"/>
              <a:t>: </a:t>
            </a:r>
            <a:r>
              <a:rPr lang="en-US" sz="1600">
                <a:hlinkClick r:id="rId6"/>
              </a:rPr>
              <a:t>https://www.tp-link.com/kr/home-networking/adapter/tl-wn725n/</a:t>
            </a:r>
            <a:endParaRPr lang="en-US" sz="160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ko-KR" altLang="en-US" sz="1480"/>
              <a:t>라즈베리 파이 드론 만들고 직접 코딩하기</a:t>
            </a:r>
            <a:endParaRPr lang="en-US" altLang="ko-KR" sz="1480"/>
          </a:p>
          <a:p>
            <a:pPr marL="83693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7"/>
              </a:rPr>
              <a:t>http://www.yes24.com/Product/Goods/62623313</a:t>
            </a:r>
            <a:endParaRPr lang="en-US" altLang="ko-KR" sz="148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ko-KR" altLang="en-US" sz="1480"/>
              <a:t>단계별 맞춤형 </a:t>
            </a:r>
            <a:r>
              <a:rPr lang="en-US" altLang="ko-KR" sz="1480"/>
              <a:t>DIY </a:t>
            </a:r>
            <a:r>
              <a:rPr lang="ko-KR" altLang="en-US" sz="1480"/>
              <a:t>드론 만들기</a:t>
            </a:r>
            <a:endParaRPr lang="en-US" altLang="ko-KR" sz="1480"/>
          </a:p>
          <a:p>
            <a:pPr marL="83693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8"/>
              </a:rPr>
              <a:t>https://www.aladin.co.kr/shop/wproduct.aspx?ItemId=181241083</a:t>
            </a:r>
            <a:endParaRPr lang="en-US" sz="160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356152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+ Raspberry PI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03" name="Google Shape;103;p4"/>
          <p:cNvGraphicFramePr/>
          <p:nvPr>
            <p:extLst>
              <p:ext uri="{D42A27DB-BD31-4B8C-83A1-F6EECF244321}">
                <p14:modId xmlns:p14="http://schemas.microsoft.com/office/powerpoint/2010/main" val="344957392"/>
              </p:ext>
            </p:extLst>
          </p:nvPr>
        </p:nvGraphicFramePr>
        <p:xfrm>
          <a:off x="681038" y="1255713"/>
          <a:ext cx="8543923" cy="2870205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664254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204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7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7669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  <a:gridCol w="651329">
                  <a:extLst>
                    <a:ext uri="{9D8B030D-6E8A-4147-A177-3AD203B41FA5}">
                      <a16:colId xmlns:a16="http://schemas.microsoft.com/office/drawing/2014/main" val="2416430855"/>
                    </a:ext>
                  </a:extLst>
                </a:gridCol>
              </a:tblGrid>
              <a:tr h="523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/>
                        <a:t>구매처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smtClean="0"/>
                        <a:t>진행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i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 sz="1400" b="1" i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b="1" i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</a:rPr>
                        <a:t>NAVIO2</a:t>
                      </a:r>
                      <a:endParaRPr sz="1400" b="1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</a:rPr>
                        <a:t>20 만원</a:t>
                      </a:r>
                      <a:endParaRPr sz="1400" b="1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</a:rPr>
                        <a:t>5</a:t>
                      </a:r>
                      <a:endParaRPr sz="1400" b="1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>
                          <a:solidFill>
                            <a:srgbClr val="00B050"/>
                          </a:solidFill>
                        </a:rPr>
                        <a:t>교육용</a:t>
                      </a:r>
                      <a:endParaRPr sz="1400" b="1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smtClean="0">
                          <a:solidFill>
                            <a:srgbClr val="00B050"/>
                          </a:solidFill>
                        </a:rPr>
                        <a:t>완료</a:t>
                      </a:r>
                      <a:endParaRPr sz="1400" b="1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</a:rPr>
                        <a:t>NAVIO2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20 </a:t>
                      </a:r>
                      <a:r>
                        <a:rPr kumimoji="0" lang="ko-KR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b="1">
                          <a:solidFill>
                            <a:srgbClr val="00B050"/>
                          </a:solidFill>
                        </a:rPr>
                        <a:t>수리용</a:t>
                      </a:r>
                      <a:endParaRPr lang="en-US" b="1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smtClean="0">
                          <a:solidFill>
                            <a:srgbClr val="00B050"/>
                          </a:solidFill>
                        </a:rPr>
                        <a:t>완료</a:t>
                      </a:r>
                      <a:endParaRPr lang="en-US" b="1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</a:rPr>
                        <a:t>NAVIO2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20 </a:t>
                      </a:r>
                      <a:r>
                        <a:rPr kumimoji="0" lang="ko-KR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b="1">
                          <a:solidFill>
                            <a:srgbClr val="00B050"/>
                          </a:solidFill>
                        </a:rPr>
                        <a:t>차량</a:t>
                      </a:r>
                      <a:r>
                        <a:rPr lang="en-US" altLang="ko-KR" b="1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ko-KR" altLang="en-US" b="1">
                          <a:solidFill>
                            <a:srgbClr val="00B050"/>
                          </a:solidFill>
                        </a:rPr>
                        <a:t>자율주행</a:t>
                      </a:r>
                      <a:r>
                        <a:rPr lang="en-US" altLang="ko-KR" b="1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1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smtClean="0">
                          <a:solidFill>
                            <a:srgbClr val="00B050"/>
                          </a:solidFill>
                        </a:rPr>
                        <a:t>완료</a:t>
                      </a:r>
                      <a:endParaRPr lang="en-US" b="1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RASPBERRY PI B+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키트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스타트 키트 블랙에디션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교육용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RASPBERRY PI B+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키트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스타트 키트 블랙에디션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수리용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ko-KR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trike="sngStrike" baseline="0">
                          <a:solidFill>
                            <a:schemeClr val="dk1"/>
                          </a:solidFill>
                        </a:rPr>
                        <a:t>RASPBERRY PI B+ </a:t>
                      </a:r>
                      <a:r>
                        <a:rPr lang="ko-KR" altLang="en-US" sz="1400" strike="sngStrike" baseline="0">
                          <a:solidFill>
                            <a:schemeClr val="dk1"/>
                          </a:solidFill>
                        </a:rPr>
                        <a:t>키트</a:t>
                      </a:r>
                      <a:endParaRPr sz="1400" b="0" strike="sngStrike" baseline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0" i="0" u="none" strike="sngStrike" cap="none" baseline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스타트 키트 블랙에디션</a:t>
                      </a:r>
                      <a:endParaRPr sz="1400" strike="sngStrike" baseline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trike="sngStrike" baseline="0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strike="sngStrike" baseline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trike="sngStrike" baseline="0">
                          <a:solidFill>
                            <a:schemeClr val="dk1"/>
                          </a:solidFill>
                        </a:rPr>
                        <a:t>0</a:t>
                      </a:r>
                      <a:endParaRPr sz="1400" strike="sngStrike" baseline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strike="sngStrike" baseline="0"/>
                        <a:t>차량</a:t>
                      </a:r>
                      <a:r>
                        <a:rPr lang="en-US" altLang="ko-KR" strike="sngStrike" baseline="0"/>
                        <a:t>(</a:t>
                      </a:r>
                      <a:r>
                        <a:rPr lang="ko-KR" altLang="en-US" strike="sngStrike" baseline="0"/>
                        <a:t>자율주행</a:t>
                      </a:r>
                      <a:r>
                        <a:rPr lang="en-US" altLang="ko-KR" strike="sngStrike" baseline="0"/>
                        <a:t>)</a:t>
                      </a:r>
                      <a:endParaRPr lang="en-US" strike="sngStrike" baseline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strike="sngStrike" baseline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lang="ko-KR" altLang="en-US" sz="1400" b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>
                          <a:solidFill>
                            <a:srgbClr val="FF0000"/>
                          </a:solidFill>
                        </a:rPr>
                        <a:t>라즈베리</a:t>
                      </a: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smtClean="0">
                          <a:solidFill>
                            <a:srgbClr val="FF0000"/>
                          </a:solidFill>
                        </a:rPr>
                        <a:t>카메라</a:t>
                      </a:r>
                      <a:endParaRPr sz="1400" b="0" i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라즈베리파이 카메라 모듈 </a:t>
                      </a:r>
                      <a:r>
                        <a:rPr lang="en-US" altLang="ko-KR" sz="1400" b="0" i="0" u="none" strike="noStrike" cap="none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5MP</a:t>
                      </a:r>
                      <a:endParaRPr lang="ko-KR" altLang="en-US" sz="1400" b="0" i="0" u="none" strike="noStrike" cap="none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만원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339479966"/>
                  </a:ext>
                </a:extLst>
              </a:tr>
            </a:tbl>
          </a:graphicData>
        </a:graphic>
      </p:graphicFrame>
      <p:pic>
        <p:nvPicPr>
          <p:cNvPr id="9" name="Picture 4" descr="Emlid Navio2 â Raspberry Pi autopilot HAT powered by ArduPilot &amp; R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00781" y="4713942"/>
            <a:ext cx="1141863" cy="149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489" y="5177781"/>
            <a:ext cx="1565600" cy="1015686"/>
          </a:xfrm>
          <a:prstGeom prst="rect">
            <a:avLst/>
          </a:prstGeom>
        </p:spPr>
      </p:pic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3150606" y="4080729"/>
            <a:ext cx="6074355" cy="227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/>
              <a:t>NAVIO2 : </a:t>
            </a:r>
            <a:r>
              <a:rPr lang="en-US" sz="1480" u="sng">
                <a:solidFill>
                  <a:schemeClr val="hlink"/>
                </a:solidFill>
                <a:hlinkClick r:id="rId5"/>
              </a:rPr>
              <a:t>https://emlid.com/navio/</a:t>
            </a:r>
            <a:endParaRPr lang="en-US" sz="1480" u="sng">
              <a:solidFill>
                <a:schemeClr val="hlink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600"/>
              <a:t>RASPBERRY PI B+ </a:t>
            </a:r>
            <a:r>
              <a:rPr lang="ko-KR" altLang="en-US" sz="1600"/>
              <a:t>스타트 키트 블랙에디션 </a:t>
            </a:r>
            <a:r>
              <a:rPr lang="en-US" altLang="ko-KR" sz="1600"/>
              <a:t>: 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6"/>
              </a:rPr>
              <a:t>https://</a:t>
            </a:r>
            <a:r>
              <a:rPr lang="en-US" sz="1600" smtClean="0">
                <a:hlinkClick r:id="rId6"/>
              </a:rPr>
              <a:t>eleparts.co.kr/goods/view?no=6396306</a:t>
            </a:r>
            <a:endParaRPr lang="en-US" sz="1600" smtClean="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ko-KR" altLang="en-US" sz="1480"/>
              <a:t>라즈베리파이 카메라 모듈 </a:t>
            </a:r>
            <a:r>
              <a:rPr lang="en-US" altLang="ko-KR" sz="1480" smtClean="0"/>
              <a:t>5MP</a:t>
            </a: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7"/>
              </a:rPr>
              <a:t>http://</a:t>
            </a:r>
            <a:r>
              <a:rPr lang="en-US" sz="1600" smtClean="0">
                <a:hlinkClick r:id="rId7"/>
              </a:rPr>
              <a:t>shopping.interpark.com/product/productInfo.do?prdNo=5857692034&amp;dispNo=016001&amp;bizCd=P01397&amp;NaPm=ct%3Djtc4khjk%7Cci%3D9e2014ce6c4469f43629d031ea1288a8164215e4%7Ctr%3Dsls%7Csn%3D3%7Chk%3Dfde2f5778f7a81d7fcdc46cc00ad0bba401442d4&amp;utm_medium=affiliate&amp;utm_source=naver&amp;utm_campaign=shop_p11714_p01397&amp;utm_content=price_comparison</a:t>
            </a:r>
            <a:endParaRPr sz="1480"/>
          </a:p>
          <a:p>
            <a:pPr marL="28575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48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altLang="ko-KR" sz="3600"/>
              <a:t>NAVIO </a:t>
            </a:r>
            <a:r>
              <a:rPr lang="ko-KR" altLang="en-US" sz="3600"/>
              <a:t>드론 본체 조립 </a:t>
            </a:r>
            <a:r>
              <a:rPr lang="en-US" altLang="ko-KR" sz="3600"/>
              <a:t>1</a:t>
            </a:r>
            <a:r>
              <a:rPr lang="ko-KR" altLang="en-US" sz="3600"/>
              <a:t>안 </a:t>
            </a:r>
            <a:endParaRPr sz="3600"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9" name="Google Shape;103;p4"/>
          <p:cNvGraphicFramePr/>
          <p:nvPr>
            <p:extLst>
              <p:ext uri="{D42A27DB-BD31-4B8C-83A1-F6EECF244321}">
                <p14:modId xmlns:p14="http://schemas.microsoft.com/office/powerpoint/2010/main" val="2505385338"/>
              </p:ext>
            </p:extLst>
          </p:nvPr>
        </p:nvGraphicFramePr>
        <p:xfrm>
          <a:off x="681038" y="1255713"/>
          <a:ext cx="8543923" cy="4529215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583558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557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5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194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5488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/>
                        <a:t>구매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5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드론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F450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sz="1400" baseline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21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배터리</a:t>
                      </a:r>
                      <a:endParaRPr sz="14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VEGA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베가 그래핀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셀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1300mAh 35C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15,000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원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NAVIO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조립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8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케이블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XT-60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케이블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3,000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631401234"/>
                  </a:ext>
                </a:extLst>
              </a:tr>
              <a:tr h="4328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Telemetry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3DR </a:t>
                      </a:r>
                      <a:r>
                        <a:rPr lang="ko-KR" altLang="en-US" sz="1400" b="0" i="0" u="none" strike="noStrike" cap="none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무선 텔레 메트리 </a:t>
                      </a:r>
                      <a:r>
                        <a:rPr lang="en-US" altLang="ko-KR" sz="1400" b="0" i="0" u="none" strike="noStrike" cap="none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433MHZ Pixhawk PX4 </a:t>
                      </a:r>
                      <a:r>
                        <a:rPr lang="ko-KR" altLang="en-US" sz="1400" b="0" i="0" u="none" strike="noStrike" cap="none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용 데이터 전송 모듈 </a:t>
                      </a:r>
                      <a:r>
                        <a:rPr lang="en-US" altLang="ko-KR" sz="1400" b="0" i="0" u="none" strike="noStrike" cap="none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- 433Mhz </a:t>
                      </a:r>
                      <a:endParaRPr lang="ko-KR" altLang="en-US" sz="1400" b="0" i="0" u="none" strike="noStrike" cap="none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4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만원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NAVIO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조립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95204930"/>
                  </a:ext>
                </a:extLst>
              </a:tr>
              <a:tr h="432855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PPM RC </a:t>
                      </a:r>
                      <a:r>
                        <a:rPr lang="ko-KR" altLang="en-US" smtClean="0">
                          <a:solidFill>
                            <a:srgbClr val="FF0000"/>
                          </a:solidFill>
                        </a:rPr>
                        <a:t>조정기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smtClean="0">
                          <a:solidFill>
                            <a:srgbClr val="FF0000"/>
                          </a:solidFill>
                        </a:rPr>
                        <a:t>FrSky Taranis X9D Plus Transmitter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27</a:t>
                      </a:r>
                      <a:r>
                        <a:rPr lang="ko-KR" altLang="en-US" baseline="0" smtClean="0">
                          <a:solidFill>
                            <a:srgbClr val="FF0000"/>
                          </a:solidFill>
                        </a:rPr>
                        <a:t> 만원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NAVIO 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조립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330297624"/>
                  </a:ext>
                </a:extLst>
              </a:tr>
              <a:tr h="4328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PPM RC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baseline="0" smtClean="0">
                          <a:solidFill>
                            <a:srgbClr val="FF0000"/>
                          </a:solidFill>
                        </a:rPr>
                        <a:t>수신기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solidFill>
                            <a:srgbClr val="FF0000"/>
                          </a:solidFill>
                        </a:rPr>
                        <a:t>FrSky X8R Receiver</a:t>
                      </a:r>
                      <a:endParaRPr lang="ko-KR" altLang="en-US" sz="1400" b="0" i="0" u="none" strike="noStrike" cap="none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400" baseline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baseline="0" smtClean="0">
                          <a:solidFill>
                            <a:srgbClr val="FF0000"/>
                          </a:solidFill>
                        </a:rPr>
                        <a:t>만원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NAVIO </a:t>
                      </a:r>
                      <a:r>
                        <a:rPr lang="ko-KR" altLang="en-US" smtClean="0">
                          <a:solidFill>
                            <a:srgbClr val="FF0000"/>
                          </a:solidFill>
                        </a:rPr>
                        <a:t>조립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448427694"/>
                  </a:ext>
                </a:extLst>
              </a:tr>
              <a:tr h="4328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endParaRPr lang="ko-KR" altLang="en-US" sz="1400" b="0" i="0" u="none" strike="noStrike" cap="none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555102296"/>
                  </a:ext>
                </a:extLst>
              </a:tr>
              <a:tr h="4328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endParaRPr lang="ko-KR" altLang="en-US" sz="1400" b="0" i="0" u="none" strike="noStrike" cap="none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972526320"/>
                  </a:ext>
                </a:extLst>
              </a:tr>
              <a:tr h="4328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endParaRPr lang="ko-KR" altLang="en-US" sz="1400" b="0" i="0" u="none" strike="noStrike" cap="none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547224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25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altLang="ko-KR"/>
              <a:t>NAVIO </a:t>
            </a:r>
            <a:r>
              <a:rPr lang="ko-KR" altLang="en-US"/>
              <a:t>드론 본체 조립 </a:t>
            </a:r>
            <a:r>
              <a:rPr lang="en-US" altLang="ko-KR"/>
              <a:t>1</a:t>
            </a:r>
            <a:r>
              <a:rPr lang="ko-KR" altLang="en-US"/>
              <a:t>안 상세 정보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1322963"/>
            <a:ext cx="8543923" cy="5243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ko-KR" altLang="en-US" sz="1600" smtClean="0"/>
              <a:t>드론</a:t>
            </a:r>
            <a:r>
              <a:rPr lang="en-US" altLang="ko-KR" sz="1600" smtClean="0"/>
              <a:t>: F450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3"/>
              </a:rPr>
              <a:t>http://www.allfirstedu.co.kr/goods/goods_view.php?goodsNo=1000001111&amp;inflow=naver&amp;NaPm=ct%3Djx5ixybc%7Cci%3De0e61ce9e241ed32f986af78597cc895c54df335%7Ctr%3Dsls%7Csn%3D422417%7Chk%3D8d88e875df09e7258a178e598e200b07152e7ace</a:t>
            </a:r>
            <a:endParaRPr lang="en-US" altLang="ko-KR" sz="160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ko-KR" altLang="en-US" sz="1600" smtClean="0"/>
              <a:t>드론 </a:t>
            </a:r>
            <a:r>
              <a:rPr lang="en-US" altLang="ko-KR" sz="1600"/>
              <a:t>: </a:t>
            </a:r>
            <a:r>
              <a:rPr lang="en-US" sz="1600"/>
              <a:t>HJ2804-X1 QAV280 280mm 4-Axis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4"/>
              </a:rPr>
              <a:t>https://www.eleparts.co.kr/goods/view?no=4100966</a:t>
            </a:r>
            <a:endParaRPr lang="en-US" sz="160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altLang="ko-KR" sz="1600"/>
              <a:t>3DR </a:t>
            </a:r>
            <a:r>
              <a:rPr lang="ko-KR" altLang="en-US" sz="1600"/>
              <a:t>무선 텔레 메트리 </a:t>
            </a:r>
            <a:r>
              <a:rPr lang="en-US" altLang="ko-KR" sz="1600"/>
              <a:t>433MHZ  Pixhawk PX4 </a:t>
            </a:r>
            <a:r>
              <a:rPr lang="ko-KR" altLang="en-US" sz="1600"/>
              <a:t>용 데이터 전송 모듈 </a:t>
            </a:r>
            <a:r>
              <a:rPr lang="en-US" altLang="ko-KR" sz="1600"/>
              <a:t>– 433Mhz</a:t>
            </a: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5"/>
              </a:rPr>
              <a:t>https://www.banggood.com/ko/New-Upgraded-V2_0-3DR-Radio-Telemetry-433MHZ-915MHZ-Data-Transmission-Module-For-APM-Pixhawk-PX4-p-1304758.html?ID=510651&amp;cur_warehouse=CN</a:t>
            </a:r>
            <a:endParaRPr lang="en-US" sz="160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/>
              <a:t>XT-60 </a:t>
            </a:r>
            <a:r>
              <a:rPr lang="ko-KR" altLang="en-US" sz="1600"/>
              <a:t>케이블</a:t>
            </a:r>
            <a:r>
              <a:rPr lang="en-US" altLang="ko-KR" sz="1600"/>
              <a:t>:</a:t>
            </a: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6"/>
              </a:rPr>
              <a:t>https://www.banggood.com/ko/20cm-30cm-Battery-ESC-XT60-Plug-Extension-Wire-Cable-Male-Female-p-1075916.html?rmmds=buy&amp;ID=517325&amp;cur_warehouse=CN</a:t>
            </a:r>
            <a:endParaRPr lang="en-US" sz="160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VEGA</a:t>
            </a:r>
            <a:r>
              <a:rPr lang="ko-KR" altLang="en-US" sz="1600">
                <a:solidFill>
                  <a:schemeClr val="tx1"/>
                </a:solidFill>
              </a:rPr>
              <a:t>베가 그래핀</a:t>
            </a:r>
            <a:r>
              <a:rPr lang="en-US" altLang="ko-KR" sz="1600">
                <a:solidFill>
                  <a:schemeClr val="tx1"/>
                </a:solidFill>
              </a:rPr>
              <a:t>3</a:t>
            </a:r>
            <a:r>
              <a:rPr lang="ko-KR" altLang="en-US" sz="1600">
                <a:solidFill>
                  <a:schemeClr val="tx1"/>
                </a:solidFill>
              </a:rPr>
              <a:t>셀 </a:t>
            </a:r>
            <a:r>
              <a:rPr lang="en-US" altLang="ko-KR" sz="1600">
                <a:solidFill>
                  <a:schemeClr val="tx1"/>
                </a:solidFill>
              </a:rPr>
              <a:t>1300mAh 35C </a:t>
            </a:r>
            <a:r>
              <a:rPr lang="ko-KR" altLang="en-US" sz="1600">
                <a:solidFill>
                  <a:schemeClr val="tx1"/>
                </a:solidFill>
              </a:rPr>
              <a:t>배터리</a:t>
            </a:r>
            <a:endParaRPr lang="en-US" altLang="ko-KR" sz="1600">
              <a:solidFill>
                <a:schemeClr val="tx1"/>
              </a:solidFill>
            </a:endParaRP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7"/>
              </a:rPr>
              <a:t>http://m.susungrc.com/product/vega-%EB%B2%A0%EA%B0%80-%EA%B7%B8%EB%9E%98%ED%95%80-3%EC%85%80-1300mah-35c-%EB%B0%B0%ED%84%B0%EB%A6%AC/988/category/27/display/1/</a:t>
            </a:r>
            <a:endParaRPr lang="en-US" altLang="ko-KR" sz="148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Font typeface="Arial"/>
              <a:buChar char="•"/>
            </a:pPr>
            <a:r>
              <a:rPr lang="en-US" altLang="ko-KR" sz="1480" smtClean="0"/>
              <a:t>FrSky </a:t>
            </a:r>
            <a:r>
              <a:rPr lang="en-US" altLang="ko-KR" sz="1480"/>
              <a:t>Taranis X9D Plus </a:t>
            </a:r>
            <a:r>
              <a:rPr lang="ko-KR" altLang="en-US" sz="1480" smtClean="0"/>
              <a:t>조정기</a:t>
            </a:r>
            <a:r>
              <a:rPr lang="en-US" altLang="ko-KR" sz="1480" smtClean="0"/>
              <a:t> </a:t>
            </a:r>
            <a:r>
              <a:rPr lang="en-US" altLang="ko-KR" sz="1480"/>
              <a:t>: 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8"/>
              </a:rPr>
              <a:t>http://</a:t>
            </a:r>
            <a:r>
              <a:rPr lang="en-US" sz="1600" smtClean="0">
                <a:hlinkClick r:id="rId8"/>
              </a:rPr>
              <a:t>ercmall.co.kr/product/detail.html?product_no=5375&amp;cate_no=129&amp;display_group=1</a:t>
            </a:r>
            <a:endParaRPr lang="en-US" sz="1600" smtClean="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altLang="ko-KR" sz="1600"/>
              <a:t>FrSky X8R </a:t>
            </a:r>
            <a:r>
              <a:rPr lang="ko-KR" altLang="en-US" sz="1600" smtClean="0"/>
              <a:t>수신기</a:t>
            </a:r>
            <a:endParaRPr lang="en-US" altLang="ko-KR" sz="1600"/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9"/>
              </a:rPr>
              <a:t>https://</a:t>
            </a:r>
            <a:r>
              <a:rPr lang="en-US" sz="1600" smtClean="0">
                <a:hlinkClick r:id="rId9"/>
              </a:rPr>
              <a:t>smartstore.naver.com/makersplanet/products/332203774?NaPm=ct%3Djwumrvjk%7Cci%3D14f23f6ad99112b8961039e916147f0750a2acd7%7Ctr%3Dslsl%7Csn%3D307839%7Cic%3D%7Chk%3Db0d8b83f0ff7c0312d4b0c49f813bc779b6d79a0</a:t>
            </a:r>
            <a:endParaRPr lang="en-US" sz="1600"/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3254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altLang="ko-KR"/>
              <a:t>NAVIO </a:t>
            </a:r>
            <a:r>
              <a:rPr lang="ko-KR" altLang="en-US"/>
              <a:t>기반 드론 본체 조립 </a:t>
            </a:r>
            <a:r>
              <a:rPr lang="en-US" altLang="ko-KR"/>
              <a:t>2</a:t>
            </a:r>
            <a:r>
              <a:rPr lang="ko-KR" altLang="en-US"/>
              <a:t>안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9" name="Google Shape;103;p4"/>
          <p:cNvGraphicFramePr/>
          <p:nvPr>
            <p:extLst>
              <p:ext uri="{D42A27DB-BD31-4B8C-83A1-F6EECF244321}">
                <p14:modId xmlns:p14="http://schemas.microsoft.com/office/powerpoint/2010/main" val="3818777141"/>
              </p:ext>
            </p:extLst>
          </p:nvPr>
        </p:nvGraphicFramePr>
        <p:xfrm>
          <a:off x="681038" y="1255709"/>
          <a:ext cx="8543923" cy="3392370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583558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494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8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194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5202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/>
                        <a:t>구매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드론 모터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Bebop</a:t>
                      </a:r>
                      <a:r>
                        <a:rPr lang="en-US" sz="1400" baseline="0">
                          <a:solidFill>
                            <a:schemeClr val="dk1"/>
                          </a:solidFill>
                        </a:rPr>
                        <a:t> Drone2 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13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드론</a:t>
                      </a:r>
                      <a:r>
                        <a:rPr lang="ko-KR" altLang="en-US" baseline="0"/>
                        <a:t> 프레임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Bebop 2 Central Cross</a:t>
                      </a:r>
                      <a:endParaRPr 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2 </a:t>
                      </a:r>
                      <a:r>
                        <a:rPr kumimoji="0" lang="ko-KR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프로펠러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Bebop drone 2 White propeller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Spare</a:t>
                      </a:r>
                      <a:r>
                        <a:rPr lang="en-US" baseline="0"/>
                        <a:t> Part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Bebop drone 2 feet pack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1.6 </a:t>
                      </a:r>
                      <a:r>
                        <a:rPr lang="ko-KR" altLang="en-US"/>
                        <a:t>만원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0"/>
                        <a:t>Spare</a:t>
                      </a:r>
                      <a:r>
                        <a:rPr lang="en-US" b="0" baseline="0"/>
                        <a:t> Part</a:t>
                      </a:r>
                      <a:endParaRPr lang="ko-KR" altLang="en-US" sz="14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bebop drone 2 shafts</a:t>
                      </a: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/>
                        <a:t>1</a:t>
                      </a:r>
                      <a:r>
                        <a:rPr lang="ko-KR" altLang="en-US" b="0"/>
                        <a:t>만원</a:t>
                      </a:r>
                      <a:endParaRPr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/>
                        <a:t>NAVIO </a:t>
                      </a:r>
                      <a:r>
                        <a:rPr lang="ko-KR" altLang="en-US" b="0"/>
                        <a:t>조립</a:t>
                      </a: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케이블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XT-60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케이블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3,000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216771436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배터리</a:t>
                      </a:r>
                      <a:endParaRPr sz="14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VEGA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베가 그래핀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셀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1300mAh 35C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15,000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원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NAVIO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조립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820271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29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altLang="ko-KR" sz="3200"/>
              <a:t>NAVIO </a:t>
            </a:r>
            <a:r>
              <a:rPr lang="ko-KR" altLang="en-US" sz="3200"/>
              <a:t>기반 드론 본체 조립 </a:t>
            </a:r>
            <a:r>
              <a:rPr lang="en-US" altLang="ko-KR" sz="3200"/>
              <a:t>2</a:t>
            </a:r>
            <a:r>
              <a:rPr lang="ko-KR" altLang="en-US" sz="3200"/>
              <a:t>안 상세 정보</a:t>
            </a:r>
            <a:endParaRPr sz="3200"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81038" y="1284051"/>
            <a:ext cx="8543925" cy="4892911"/>
          </a:xfr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600" dirty="0">
                <a:hlinkClick r:id="rId3"/>
              </a:rPr>
              <a:t>https://helsel.co.kr/product/list.html?cate_no=3080</a:t>
            </a:r>
            <a:endParaRPr lang="en-US" altLang="ko-KR" sz="16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altLang="ko-KR" sz="1600" dirty="0"/>
              <a:t>Bebop 2 Central Cross </a:t>
            </a:r>
            <a:r>
              <a:rPr lang="en-US" sz="1400" dirty="0"/>
              <a:t>: 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 dirty="0">
                <a:hlinkClick r:id="rId4"/>
              </a:rPr>
              <a:t>https://smartstore.naver.com/starkrobotics/products/2399921569</a:t>
            </a:r>
            <a:endParaRPr lang="en-US" sz="16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600" dirty="0"/>
              <a:t>bebop drone 2 motor kit :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 dirty="0">
                <a:hlinkClick r:id="rId5"/>
              </a:rPr>
              <a:t>https://helsel.co.kr/product/detail.html?product_no=26823&amp;cate_no=3080&amp;display_group=1</a:t>
            </a:r>
            <a:endParaRPr lang="en-US" sz="16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600" dirty="0"/>
              <a:t>Bebop drone 2 White propeller :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 dirty="0">
                <a:hlinkClick r:id="rId6"/>
              </a:rPr>
              <a:t>https://helsel.co.kr/product/detail.html?product_no=26821&amp;cate_no=3080&amp;display_group=1</a:t>
            </a:r>
            <a:endParaRPr lang="en-US" sz="16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600" dirty="0"/>
              <a:t>Bebop drone 2 feet pack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 dirty="0">
                <a:hlinkClick r:id="rId7"/>
              </a:rPr>
              <a:t>https://helsel.co.kr/product/detail.html?product_no=27116&amp;cate_no=3080&amp;display_group=1</a:t>
            </a:r>
            <a:endParaRPr lang="en-US" sz="1600" dirty="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 dirty="0"/>
              <a:t>Bebop drone 2 shafts</a:t>
            </a: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 dirty="0">
                <a:hlinkClick r:id="rId8"/>
              </a:rPr>
              <a:t>https</a:t>
            </a:r>
            <a:r>
              <a:rPr lang="en-US" sz="1600">
                <a:hlinkClick r:id="rId8"/>
              </a:rPr>
              <a:t>://</a:t>
            </a:r>
            <a:r>
              <a:rPr lang="en-US" sz="1600" smtClean="0">
                <a:hlinkClick r:id="rId8"/>
              </a:rPr>
              <a:t>helsel.co.kr/product/detail.html?product_no=27119&amp;cate_no=3080&amp;display_group=1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endParaRPr lang="en-US" altLang="ko-KR" sz="160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VEGA</a:t>
            </a:r>
            <a:r>
              <a:rPr lang="ko-KR" altLang="en-US" sz="1600">
                <a:solidFill>
                  <a:schemeClr val="tx1"/>
                </a:solidFill>
              </a:rPr>
              <a:t>베가 그래핀</a:t>
            </a:r>
            <a:r>
              <a:rPr lang="en-US" altLang="ko-KR" sz="1600">
                <a:solidFill>
                  <a:schemeClr val="tx1"/>
                </a:solidFill>
              </a:rPr>
              <a:t>3</a:t>
            </a:r>
            <a:r>
              <a:rPr lang="ko-KR" altLang="en-US" sz="1600">
                <a:solidFill>
                  <a:schemeClr val="tx1"/>
                </a:solidFill>
              </a:rPr>
              <a:t>셀 </a:t>
            </a:r>
            <a:r>
              <a:rPr lang="en-US" altLang="ko-KR" sz="1600">
                <a:solidFill>
                  <a:schemeClr val="tx1"/>
                </a:solidFill>
              </a:rPr>
              <a:t>1300mAh 35C </a:t>
            </a:r>
            <a:r>
              <a:rPr lang="ko-KR" altLang="en-US" sz="1600">
                <a:solidFill>
                  <a:schemeClr val="tx1"/>
                </a:solidFill>
              </a:rPr>
              <a:t>배터리</a:t>
            </a: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tx1"/>
                </a:solidFill>
                <a:hlinkClick r:id="rId9"/>
              </a:rPr>
              <a:t>https://</a:t>
            </a:r>
            <a:r>
              <a:rPr lang="en-US" altLang="ko-KR" sz="1600" smtClean="0">
                <a:solidFill>
                  <a:schemeClr val="tx1"/>
                </a:solidFill>
                <a:hlinkClick r:id="rId9"/>
              </a:rPr>
              <a:t>smartstore.naver.com/ssrc/products/3858442536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endParaRPr lang="en-US" altLang="ko-KR" sz="1600">
              <a:solidFill>
                <a:schemeClr val="tx1"/>
              </a:solidFill>
            </a:endParaRP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1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876</Words>
  <Application>Microsoft Office PowerPoint</Application>
  <PresentationFormat>A4 용지(210x297mm)</PresentationFormat>
  <Paragraphs>362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Malgun Gothic</vt:lpstr>
      <vt:lpstr>Arial</vt:lpstr>
      <vt:lpstr>Calibri</vt:lpstr>
      <vt:lpstr>Consolas</vt:lpstr>
      <vt:lpstr>Times New Roman</vt:lpstr>
      <vt:lpstr>Office 테마</vt:lpstr>
      <vt:lpstr>지능형 드론 멘토링 과정 2차 H/W 구매 목록 2019년 6월</vt:lpstr>
      <vt:lpstr>문서 이력</vt:lpstr>
      <vt:lpstr>전체 구매 일정</vt:lpstr>
      <vt:lpstr>드론 부품 목록</vt:lpstr>
      <vt:lpstr>NAVIO2 + Raspberry PI</vt:lpstr>
      <vt:lpstr>NAVIO 드론 본체 조립 1안 </vt:lpstr>
      <vt:lpstr>NAVIO 드론 본체 조립 1안 상세 정보</vt:lpstr>
      <vt:lpstr>NAVIO 기반 드론 본체 조립 2안</vt:lpstr>
      <vt:lpstr>NAVIO 기반 드론 본체 조립 2안 상세 정보</vt:lpstr>
      <vt:lpstr>스티로폼 비행기 제작 </vt:lpstr>
      <vt:lpstr>모형 비행기 제작 </vt:lpstr>
      <vt:lpstr>NAVIO2 드론 조립 예</vt:lpstr>
      <vt:lpstr>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지능형 드론 멘토링 과정 2차 H/W 구매 목록 2019년 6월</dc:title>
  <dc:creator>admin</dc:creator>
  <cp:lastModifiedBy>admin</cp:lastModifiedBy>
  <cp:revision>75</cp:revision>
  <dcterms:created xsi:type="dcterms:W3CDTF">2018-03-04T04:23:51Z</dcterms:created>
  <dcterms:modified xsi:type="dcterms:W3CDTF">2019-06-28T08:34:00Z</dcterms:modified>
</cp:coreProperties>
</file>