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" roundtripDataSignature="AMtx7mhzJpD+oTVc6zRHargQ0ud+c1wQ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8767A2-DD7F-4AB5-853B-EEBC41F17BD8}">
  <a:tblStyle styleId="{728767A2-DD7F-4AB5-853B-EEBC41F17B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4D6F3C-0631-4934-AC28-3A809C209ED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9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20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21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22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2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x4.io/en/flight_controller/pixhack_v5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rot.com/global/drones/parrot-bebop-2-fpv#parrot-bebop-2-fpv-detail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x4.io/en/frames_vtol/vtol_tailsitter_caipiroshka_pixracer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rizonhobby.com/main-propeller-set--convergence-efl1100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x4.io/en/frames_vtol/vtol_tiltrotor_eflite_convergence_pixfalcon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e.bitcraze.io/collections/decks/products/sd-card-deck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store.bitcraze.io/collections/decks/products/z-ranger-deck" TargetMode="External"/><Relationship Id="rId12" Type="http://schemas.openxmlformats.org/officeDocument/2006/relationships/hyperlink" Target="http://vctec.co.kr/product/%ED%81%AC%EB%A0%88%EC%9D%B4%EC%A7%80%ED%94%8C%EB%9D%BC%EC%9D%B4-20-%EB%94%94%EB%B2%84%EA%B7%B8-%EC%95%84%EB%8B%B5%ED%84%B0-%ED%82%A4%ED%8A%B8-crazyflie-20-debug-adapter-kit/6707/category/207/display/1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e.bitcraze.io/products/flow-deck-v2" TargetMode="External"/><Relationship Id="rId11" Type="http://schemas.openxmlformats.org/officeDocument/2006/relationships/hyperlink" Target="https://www.youtube.com/watch?v=PYuhrNMYlfk&amp;feature=youtu.be" TargetMode="External"/><Relationship Id="rId5" Type="http://schemas.openxmlformats.org/officeDocument/2006/relationships/hyperlink" Target="https://store.bitcraze.io/collections/decks/products/breakout-deck" TargetMode="External"/><Relationship Id="rId10" Type="http://schemas.openxmlformats.org/officeDocument/2006/relationships/hyperlink" Target="https://www.bitcraze.io/2014/03/crazyflie-with-gps-round-2/" TargetMode="External"/><Relationship Id="rId4" Type="http://schemas.openxmlformats.org/officeDocument/2006/relationships/hyperlink" Target="https://store.bitcraze.io/collections/bundles/products/happy-hacker-bundle" TargetMode="External"/><Relationship Id="rId9" Type="http://schemas.openxmlformats.org/officeDocument/2006/relationships/hyperlink" Target="https://www.logitechg.com/en-ch/products/gamepads/f310-gamepad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bitcraze.io/products/crazyflie-2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arbest.com/battery/pp_009266551064.html?wid=143336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/>
              <a:t>자율비행 H/W 구매 목록</a:t>
            </a:r>
            <a:br>
              <a:rPr lang="en-US" sz="4800"/>
            </a:br>
            <a:r>
              <a:rPr lang="en-US" sz="4800"/>
              <a:t>2019년 5월</a:t>
            </a:r>
            <a:endParaRPr sz="480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1.04</a:t>
            </a:r>
            <a:endParaRPr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소형 QuadRotar  1/2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158" name="Google Shape;158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159" name="Google Shape;159;p10"/>
          <p:cNvGraphicFramePr/>
          <p:nvPr/>
        </p:nvGraphicFramePr>
        <p:xfrm>
          <a:off x="681038" y="1255713"/>
          <a:ext cx="8543900" cy="3708500"/>
        </p:xfrm>
        <a:graphic>
          <a:graphicData uri="http://schemas.openxmlformats.org/drawingml/2006/table">
            <a:tbl>
              <a:tblPr firstRow="1" bandRow="1">
                <a:noFill/>
                <a:tableStyleId>{728767A2-DD7F-4AB5-853B-EEBC41F17BD8}</a:tableStyleId>
              </a:tblPr>
              <a:tblGrid>
                <a:gridCol w="171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구분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모델명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스펙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수량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가격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비고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본체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 500 급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콘트롤러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Pixhack v5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배터리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날개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GPS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카메라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비디오 전송기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비디오 수신기 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용기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드론 플라스틱 용기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옵션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0" name="Google Shape;160;p10"/>
          <p:cNvSpPr/>
          <p:nvPr/>
        </p:nvSpPr>
        <p:spPr>
          <a:xfrm>
            <a:off x="681038" y="5002122"/>
            <a:ext cx="854392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Pixhack v5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https://docs.px4.io/en/flight_controller/pixhack_v5.html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1589903" y="453081"/>
            <a:ext cx="6804454" cy="6112476"/>
          </a:xfrm>
          <a:prstGeom prst="noSmoking">
            <a:avLst>
              <a:gd name="adj" fmla="val 9109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소형 QuadRotar  2/2 </a:t>
            </a: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170" name="Google Shape;170;p11"/>
          <p:cNvGraphicFramePr/>
          <p:nvPr/>
        </p:nvGraphicFramePr>
        <p:xfrm>
          <a:off x="681038" y="1255713"/>
          <a:ext cx="8543900" cy="2225100"/>
        </p:xfrm>
        <a:graphic>
          <a:graphicData uri="http://schemas.openxmlformats.org/drawingml/2006/table">
            <a:tbl>
              <a:tblPr firstRow="1" bandRow="1">
                <a:noFill/>
                <a:tableStyleId>{728767A2-DD7F-4AB5-853B-EEBC41F17BD8}</a:tableStyleId>
              </a:tblPr>
              <a:tblGrid>
                <a:gridCol w="171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구분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모델명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스펙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수량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가격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비고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본체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PARROT BEBOP 2 FPV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600 $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배터리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날개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R/C 콘트롤러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SKY Controller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용기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플라스틱 용기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옵션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Google Shape;171;p11"/>
          <p:cNvSpPr/>
          <p:nvPr/>
        </p:nvSpPr>
        <p:spPr>
          <a:xfrm>
            <a:off x="681038" y="4984174"/>
            <a:ext cx="854392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PARROT BEBOP 2 FPV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https://www.parrot.com/global/drones/parrot-bebop-2-fpv#parrot-bebop-2-fpv-details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4638" y="132456"/>
            <a:ext cx="2809077" cy="95508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/>
          <p:nvPr/>
        </p:nvSpPr>
        <p:spPr>
          <a:xfrm>
            <a:off x="3418702" y="1728396"/>
            <a:ext cx="4024704" cy="3764690"/>
          </a:xfrm>
          <a:prstGeom prst="donut">
            <a:avLst>
              <a:gd name="adj" fmla="val 8462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소형 VTOL    1/2 </a:t>
            </a:r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181" name="Google Shape;181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182" name="Google Shape;182;p12"/>
          <p:cNvGraphicFramePr/>
          <p:nvPr/>
        </p:nvGraphicFramePr>
        <p:xfrm>
          <a:off x="681038" y="1255713"/>
          <a:ext cx="8543900" cy="3708500"/>
        </p:xfrm>
        <a:graphic>
          <a:graphicData uri="http://schemas.openxmlformats.org/drawingml/2006/table">
            <a:tbl>
              <a:tblPr firstRow="1" bandRow="1">
                <a:noFill/>
                <a:tableStyleId>{728767A2-DD7F-4AB5-853B-EEBC41F17BD8}</a:tableStyleId>
              </a:tblPr>
              <a:tblGrid>
                <a:gridCol w="171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구분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모델명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스펙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수량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가격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비고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본체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TBS Caipiroshka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콘트롤러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Pixhack v5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배터리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날개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GPS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카메라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비디오 전송기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비디오 수신기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용기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드론 플라스틱 용기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옵션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3" name="Google Shape;183;p12"/>
          <p:cNvSpPr/>
          <p:nvPr/>
        </p:nvSpPr>
        <p:spPr>
          <a:xfrm>
            <a:off x="681038" y="5103546"/>
            <a:ext cx="854392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TBS Caipiroshka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https://docs.px4.io/en/frames_vtol/vtol_tailsitter_caipiroshka_pixracer.html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5312" y="184357"/>
            <a:ext cx="2016946" cy="112216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2"/>
          <p:cNvSpPr/>
          <p:nvPr/>
        </p:nvSpPr>
        <p:spPr>
          <a:xfrm>
            <a:off x="1589903" y="453081"/>
            <a:ext cx="6804454" cy="6112476"/>
          </a:xfrm>
          <a:prstGeom prst="noSmoking">
            <a:avLst>
              <a:gd name="adj" fmla="val 7078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소형 VTOL    2/2 </a:t>
            </a:r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aphicFrame>
        <p:nvGraphicFramePr>
          <p:cNvPr id="194" name="Google Shape;194;p13"/>
          <p:cNvGraphicFramePr/>
          <p:nvPr>
            <p:extLst>
              <p:ext uri="{D42A27DB-BD31-4B8C-83A1-F6EECF244321}">
                <p14:modId xmlns:p14="http://schemas.microsoft.com/office/powerpoint/2010/main" val="526063202"/>
              </p:ext>
            </p:extLst>
          </p:nvPr>
        </p:nvGraphicFramePr>
        <p:xfrm>
          <a:off x="681038" y="1255713"/>
          <a:ext cx="8543900" cy="3101376"/>
        </p:xfrm>
        <a:graphic>
          <a:graphicData uri="http://schemas.openxmlformats.org/drawingml/2006/table">
            <a:tbl>
              <a:tblPr firstRow="1" bandRow="1">
                <a:noFill/>
                <a:tableStyleId>{728767A2-DD7F-4AB5-853B-EEBC41F17BD8}</a:tableStyleId>
              </a:tblPr>
              <a:tblGrid>
                <a:gridCol w="1260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구분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모델명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스펙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수량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가격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비고</a:t>
                      </a: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본체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E-flite Convergence Tiltrotor VTOL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콘트롤러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Pixhack v5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배터리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00"/>
                        <a:t>2200-3000mAh 3S 11.1V LiPo (not included)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날개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Main Propeller Set: Convergence </a:t>
                      </a:r>
                      <a:r>
                        <a:rPr lang="en-US" sz="1800">
                          <a:solidFill>
                            <a:srgbClr val="363636"/>
                          </a:solidFill>
                        </a:rPr>
                        <a:t>EFL11003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2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GPS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00"/>
                        <a:t>Aircraft Telemetry GPS Sensor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카메라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용기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드론 플라스틱 용기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옵션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95" name="Google Shape;195;p13" descr="https://docs.px4.io/images/eflight_convergence_gps_mounting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2364" y="193110"/>
            <a:ext cx="1853615" cy="921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소형 VTOL 2/2 상세 정보</a:t>
            </a:r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04" name="Google Shape;204;p14" descr="https://docs.px4.io/images/eflight_convergence_gps_mountin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2364" y="193110"/>
            <a:ext cx="1853615" cy="92137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4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510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E-flite Convergence Tiltrotor VTOL (Pixfalcon)</a:t>
            </a:r>
            <a:endParaRPr sz="2000"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https://docs.px4.io/en/frames_vtol/vtol_tiltrotor_eflite_convergence_pixfalcon.html</a:t>
            </a:r>
            <a:r>
              <a:rPr lang="en-US" sz="2000"/>
              <a:t>  </a:t>
            </a:r>
            <a:endParaRPr/>
          </a:p>
          <a:p>
            <a:pPr marL="514350" lvl="0" indent="-387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추가 실험 장비 목록 (2)</a:t>
            </a:r>
            <a:endParaRPr/>
          </a:p>
        </p:txBody>
      </p:sp>
      <p:sp>
        <p:nvSpPr>
          <p:cNvPr id="211" name="Google Shape;211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aphicFrame>
        <p:nvGraphicFramePr>
          <p:cNvPr id="214" name="Google Shape;214;p15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{728767A2-DD7F-4AB5-853B-EEBC41F17BD8}</a:tableStyleId>
              </a:tblPr>
              <a:tblGrid>
                <a:gridCol w="123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구분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제품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모델/스펙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수량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가격</a:t>
                      </a:r>
                      <a:endParaRPr sz="16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통신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텔레메트리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Holybro 433 Mhz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실험 장비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야외 휴대용 배터리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노트북/드론/핸드폰 충전용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실험 장비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배터리 전용 변압기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노트북/드론/핸드폰 변압기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실험 장비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야외용 탁자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실험 장비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야외용 의자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실험 장비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텐트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간이 설치형/10 ~ 15 인용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실험 장비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햇빛 그늘막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4인용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기록 장비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캠코더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실험 기록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기록 장비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캠코더 거치대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실험 기록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222" name="Google Shape;222;p16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/>
        </p:nvGraphicFramePr>
        <p:xfrm>
          <a:off x="681038" y="1255713"/>
          <a:ext cx="8543925" cy="5029330"/>
        </p:xfrm>
        <a:graphic>
          <a:graphicData uri="http://schemas.openxmlformats.org/drawingml/2006/table">
            <a:tbl>
              <a:tblPr firstRow="1" bandRow="1">
                <a:noFill/>
                <a:tableStyleId>{728767A2-DD7F-4AB5-853B-EEBC41F17BD8}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버전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날짜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이력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페이지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1.00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19-04-20(화)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최초 작성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1.01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19-04-21(일)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Battery Indicator, 햇빛 차단막 추가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1.02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19-04-25(수)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소형 VTOL 기체를 PX5 기준으로 선정</a:t>
                      </a:r>
                      <a:endParaRPr sz="1800" u="none" strike="noStrike" cap="none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QuadRotar Beebop drone 추가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8, 9, 10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1.03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19-04-27(토)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Xbee Pro 스펙 별도 분리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11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제품 구매시 유의 사항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Crazyflie 디버그 어댑터 추가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Crazyflie 용기 추가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1.04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19-05-03(금)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텐트/배터리/의자 추가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14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크레이지 플라이 구매 목록 분리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VTOL 비디오 수신기 명기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전체 H/W 구매 목록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93" name="Google Shape;93;p3"/>
          <p:cNvGraphicFramePr/>
          <p:nvPr/>
        </p:nvGraphicFramePr>
        <p:xfrm>
          <a:off x="681038" y="1255713"/>
          <a:ext cx="8543900" cy="1752640"/>
        </p:xfrm>
        <a:graphic>
          <a:graphicData uri="http://schemas.openxmlformats.org/drawingml/2006/table">
            <a:tbl>
              <a:tblPr firstRow="1" bandRow="1">
                <a:noFill/>
                <a:tableStyleId>{728767A2-DD7F-4AB5-853B-EEBC41F17BD8}</a:tableStyleId>
              </a:tblPr>
              <a:tblGrid>
                <a:gridCol w="49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1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6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번호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본체명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날개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배터리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카메라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Video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Transmitter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XBee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구매</a:t>
                      </a: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일시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7F7F7F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7F7F7F"/>
                          </a:solidFill>
                        </a:rPr>
                        <a:t> Crazyflie 2.1 X 6EA</a:t>
                      </a:r>
                      <a:endParaRPr sz="18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7F7F7F"/>
                          </a:solidFill>
                        </a:rPr>
                        <a:t>6 EA 추가</a:t>
                      </a:r>
                      <a:endParaRPr sz="18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7F7F7F"/>
                          </a:solidFill>
                        </a:rPr>
                        <a:t>-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7F7F7F"/>
                          </a:solidFill>
                        </a:rPr>
                        <a:t>6 EA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7F7F7F"/>
                          </a:solidFill>
                        </a:rPr>
                        <a:t>6 EA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7F7F7F"/>
                          </a:solidFill>
                        </a:rPr>
                        <a:t>4월</a:t>
                      </a:r>
                      <a:endParaRPr sz="18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 500 급 드론 X 3EA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 EA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 EA 추가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 EA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 EA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3 EA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5월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소형 VTOL X 3EA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6 EA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 EA 추가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3 EA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3 EA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3 EA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5월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제품 구매시 유의 사항</a:t>
            </a: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가격 대비 국내 사이트 우선 구매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배송 방법은 1주일 이내로 선택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국내 포털(네이버 등)을 통한 해외 직구 대행은 가격이 비쌉니다.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해외 사이트에서 직접 구매.</a:t>
            </a:r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Crazyflie 2.1  구매 목록 1/2</a:t>
            </a:r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11" name="Google Shape;111;p5"/>
          <p:cNvGraphicFramePr/>
          <p:nvPr/>
        </p:nvGraphicFramePr>
        <p:xfrm>
          <a:off x="681038" y="1255713"/>
          <a:ext cx="8543900" cy="4694060"/>
        </p:xfrm>
        <a:graphic>
          <a:graphicData uri="http://schemas.openxmlformats.org/drawingml/2006/table">
            <a:tbl>
              <a:tblPr firstRow="1" bandRow="1">
                <a:noFill/>
                <a:tableStyleId>{3C4D6F3C-0631-4934-AC28-3A809C209EDD}</a:tableStyleId>
              </a:tblPr>
              <a:tblGrid>
                <a:gridCol w="171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5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구분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모델명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스펙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수량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가격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비고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본체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Crazyflie 2.1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195 $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배터리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980mA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통신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Crazyradio PA 2.4 GHz USB dongle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30 $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GPS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 uBlox MAX-7 GPS module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확장 보드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Flow deck v2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v2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45 $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확장 보드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Breakout deck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4 $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확장 보드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Z-ranger deck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15 $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디스크 어댑터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SD-card deck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8 $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디스크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SD-card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1 x SD-card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조이스틱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Logitech Joystck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카메라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비디오 전송기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/>
                        <a:t>디버그 어댑터</a:t>
                      </a:r>
                      <a:endParaRPr sz="16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Crazyflie 2.0 debug adapter kit</a:t>
                      </a:r>
                      <a:endParaRPr sz="16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6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9575" y="143223"/>
            <a:ext cx="1117044" cy="8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추가 실험 장비 목록 (1)</a:t>
            </a:r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121" name="Google Shape;121;p6"/>
          <p:cNvGraphicFramePr/>
          <p:nvPr/>
        </p:nvGraphicFramePr>
        <p:xfrm>
          <a:off x="681038" y="1255713"/>
          <a:ext cx="8543900" cy="3358895"/>
        </p:xfrm>
        <a:graphic>
          <a:graphicData uri="http://schemas.openxmlformats.org/drawingml/2006/table">
            <a:tbl>
              <a:tblPr firstRow="1" bandRow="1">
                <a:noFill/>
                <a:tableStyleId>{3C4D6F3C-0631-4934-AC28-3A809C209EDD}</a:tableStyleId>
              </a:tblPr>
              <a:tblGrid>
                <a:gridCol w="82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구분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통신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Xbee PRO USB 인터페이스 보드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XBIB-U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9 만원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통신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Xbee PRO 모듈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XBP24-DMSIT-250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통신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USB 허브 6 단자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NEXT-707U3/7단자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장치</a:t>
                      </a: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Battery Indicator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Board Power Storage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Monitor - Multi 2S</a:t>
                      </a:r>
                      <a:endParaRPr sz="14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용기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플라스틱 용기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5-913149680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용기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플라스틱 용기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스톡박스 L형-435507765</a:t>
                      </a:r>
                      <a:endParaRPr sz="14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3,000원</a:t>
                      </a:r>
                      <a:endParaRPr sz="14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용기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플라스틱 용기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멀티 블록 리빙박스 72L</a:t>
                      </a:r>
                      <a:endParaRPr sz="14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(1+1)</a:t>
                      </a:r>
                      <a:endParaRPr sz="14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13,800원</a:t>
                      </a:r>
                      <a:endParaRPr sz="14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Crazyflie 2.1  구매 목록 2/2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9575" y="143223"/>
            <a:ext cx="1117044" cy="8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681038" y="1255270"/>
            <a:ext cx="8543925" cy="510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Crazyflie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https://store.bitcraze.io/collections/bundles/products/happy-hacker-bundle</a:t>
            </a:r>
            <a:r>
              <a:rPr lang="en-US" sz="1400"/>
              <a:t> </a:t>
            </a:r>
            <a:endParaRPr sz="1400"/>
          </a:p>
          <a:p>
            <a:pPr marL="285750" lvl="0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</a:rPr>
              <a:t>Breakout deck</a:t>
            </a:r>
            <a:endParaRPr/>
          </a:p>
          <a:p>
            <a:pPr marL="457200" lvl="1" indent="-2857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5"/>
              </a:rPr>
              <a:t>https://store.bitcraze.io/collections/decks/products/breakout-deck</a:t>
            </a:r>
            <a:endParaRPr sz="140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</a:rPr>
              <a:t>Flow deck v2</a:t>
            </a:r>
            <a:endParaRPr/>
          </a:p>
          <a:p>
            <a:pPr marL="457200" lvl="1" indent="-2857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6"/>
              </a:rPr>
              <a:t>https://store.bitcraze.io/products/flow-deck-v2</a:t>
            </a:r>
            <a:endParaRPr sz="140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</a:rPr>
              <a:t>Z-ranger deck</a:t>
            </a:r>
            <a:endParaRPr/>
          </a:p>
          <a:p>
            <a:pPr marL="457200" lvl="1" indent="-2857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7"/>
              </a:rPr>
              <a:t>https://store.bitcraze.io/collections/decks/products/z-ranger-deck</a:t>
            </a:r>
            <a:endParaRPr sz="140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</a:rPr>
              <a:t>SD-card deck</a:t>
            </a:r>
            <a:endParaRPr/>
          </a:p>
          <a:p>
            <a:pPr marL="457200" lvl="1" indent="-2857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8"/>
              </a:rPr>
              <a:t>https://store.bitcraze.io/collections/decks/products/sd-card-deck</a:t>
            </a:r>
            <a:endParaRPr sz="1400"/>
          </a:p>
          <a:p>
            <a:pPr marL="285750" lvl="0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Logitech Joystick</a:t>
            </a:r>
            <a:endParaRPr/>
          </a:p>
          <a:p>
            <a:pPr marL="457200" lvl="1" indent="-2857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9"/>
              </a:rPr>
              <a:t>https://www.logitechg.com/en-ch/products/gamepads/f310-gamepad.html</a:t>
            </a:r>
            <a:endParaRPr sz="1400"/>
          </a:p>
          <a:p>
            <a:pPr marL="285750" lvl="0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GPS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10"/>
              </a:rPr>
              <a:t>https://www.bitcraze.io/2014/03/crazyflie-with-gps-round-2/ </a:t>
            </a:r>
            <a:r>
              <a:rPr lang="en-US" sz="1400"/>
              <a:t>	</a:t>
            </a:r>
            <a:endParaRPr/>
          </a:p>
          <a:p>
            <a:pPr marL="285750" lvl="0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FPV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11"/>
              </a:rPr>
              <a:t>https://www.youtube.com/watch?v=PYuhrNMYlfk&amp;feature=youtu.be</a:t>
            </a:r>
            <a:endParaRPr sz="140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en-US" sz="1400" b="1">
                <a:solidFill>
                  <a:srgbClr val="FF0000"/>
                </a:solidFill>
              </a:rPr>
              <a:t>디버그 어댑터</a:t>
            </a:r>
            <a:endParaRPr sz="1400" b="1">
              <a:solidFill>
                <a:srgbClr val="FF0000"/>
              </a:solidFill>
            </a:endParaRPr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90"/>
              <a:buChar char="•"/>
            </a:pPr>
            <a:r>
              <a:rPr lang="en-US" sz="1190" u="sng">
                <a:solidFill>
                  <a:schemeClr val="hlink"/>
                </a:solidFill>
                <a:hlinkClick r:id="rId12"/>
              </a:rPr>
              <a:t>http://vctec.co.kr/product/%ED%81%AC%EB%A0%88%EC%9D%B4%EC%A7%80%ED%94%8C%EB%9D%BC%EC%9D%B4-20-%EB%94%94%EB%B2%84%EA%B7%B8-%EC%95%84%EB%8B%B5%ED%84%B0-%ED%82%A4%ED%8A%B8-crazyflie-20-debug-adapter-kit/6707/category/207/display/1/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Crazyflie 2.1 스펙</a:t>
            </a:r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AutoNum type="arabicPeriod"/>
            </a:pPr>
            <a:r>
              <a:rPr lang="en-US" sz="1330"/>
              <a:t>URL : </a:t>
            </a:r>
            <a:r>
              <a:rPr lang="en-US" sz="1330" u="sng">
                <a:solidFill>
                  <a:schemeClr val="hlink"/>
                </a:solidFill>
                <a:hlinkClick r:id="rId3"/>
              </a:rPr>
              <a:t>https://store.bitcraze.io/products/crazyflie-2-1</a:t>
            </a:r>
            <a:endParaRPr sz="1330"/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AutoNum type="arabicPeriod"/>
            </a:pPr>
            <a:r>
              <a:rPr lang="en-US" sz="1330"/>
              <a:t>Features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Supports flying from iOS and Android with Bluetooth LE, with the Crazyradio or Crazyradio PA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Tested to further than 1 km radio range line-of-sight (LOS) with the Crazyradio PA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AutoNum type="arabicPeriod"/>
            </a:pPr>
            <a:r>
              <a:rPr lang="en-US" sz="1330"/>
              <a:t>Microcontrollers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STM32F405 main application MCU (Cortex-M4, 168MHz, 192kb SRAM, 1Mb flash)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nRF51822 radio and power management MCU (Cortex-M0, 32Mhz, 16kb SRAM, 128kb flash)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On-board LiPo charger with 100mA, 500mA and 980mA modes available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AutoNum type="arabicPeriod"/>
            </a:pPr>
            <a:r>
              <a:rPr lang="en-US" sz="1330"/>
              <a:t>IMU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3 axis accelerometer / gyroscope (BMI088)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high precision pressure sensor (BMP388)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AutoNum type="arabicPeriod"/>
            </a:pPr>
            <a:r>
              <a:rPr lang="en-US" sz="1330"/>
              <a:t>Flight specifications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Flight time with stock battery: 7 minutes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Charging time with stock battery: 40 minutes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Max recommended payload weight: 15 g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AutoNum type="arabicPeriod"/>
            </a:pPr>
            <a:r>
              <a:rPr lang="en-US" sz="1330"/>
              <a:t>Supported clients/controllers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Win/Linux/OSX python client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Any gamepad/controller with at least 4 analog axes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Android/iOS mobile device</a:t>
            </a:r>
            <a:endParaRPr/>
          </a:p>
        </p:txBody>
      </p:sp>
      <p:sp>
        <p:nvSpPr>
          <p:cNvPr id="138" name="Google Shape;138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참고</a:t>
            </a: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305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Battery Indicator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https://www.gearbest.com/battery/pp_009266551064.html?wid=1433363</a:t>
            </a:r>
            <a:endParaRPr/>
          </a:p>
          <a:p>
            <a:pPr marL="51435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361" y="4976749"/>
            <a:ext cx="2307002" cy="1125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921</Words>
  <Application>Microsoft Office PowerPoint</Application>
  <PresentationFormat>A4 용지(210x297mm)</PresentationFormat>
  <Paragraphs>419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Malgun Gothic</vt:lpstr>
      <vt:lpstr>Arial</vt:lpstr>
      <vt:lpstr>Calibri</vt:lpstr>
      <vt:lpstr>Consolas</vt:lpstr>
      <vt:lpstr>Times New Roman</vt:lpstr>
      <vt:lpstr>Office 테마</vt:lpstr>
      <vt:lpstr>자율비행 H/W 구매 목록 2019년 5월</vt:lpstr>
      <vt:lpstr>문서 이력</vt:lpstr>
      <vt:lpstr>전체 H/W 구매 목록</vt:lpstr>
      <vt:lpstr>제품 구매시 유의 사항</vt:lpstr>
      <vt:lpstr>Crazyflie 2.1  구매 목록 1/2</vt:lpstr>
      <vt:lpstr>추가 실험 장비 목록 (1)</vt:lpstr>
      <vt:lpstr>Crazyflie 2.1  구매 목록 2/2</vt:lpstr>
      <vt:lpstr>Crazyflie 2.1 스펙</vt:lpstr>
      <vt:lpstr>참고</vt:lpstr>
      <vt:lpstr>소형 QuadRotar  1/2</vt:lpstr>
      <vt:lpstr>소형 QuadRotar  2/2 </vt:lpstr>
      <vt:lpstr>소형 VTOL    1/2 </vt:lpstr>
      <vt:lpstr>소형 VTOL    2/2 </vt:lpstr>
      <vt:lpstr>소형 VTOL 2/2 상세 정보</vt:lpstr>
      <vt:lpstr>추가 실험 장비 목록 (2)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자율비행 H/W 구매 목록 2019년 5월</dc:title>
  <dc:creator>admin</dc:creator>
  <cp:lastModifiedBy>admin</cp:lastModifiedBy>
  <cp:revision>2</cp:revision>
  <dcterms:created xsi:type="dcterms:W3CDTF">2018-03-04T04:23:51Z</dcterms:created>
  <dcterms:modified xsi:type="dcterms:W3CDTF">2019-06-30T06:22:50Z</dcterms:modified>
</cp:coreProperties>
</file>