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71" r:id="rId4"/>
    <p:sldId id="272" r:id="rId5"/>
    <p:sldId id="273" r:id="rId6"/>
    <p:sldId id="268" r:id="rId7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hDtmrrjuDkfHFray89f3AzMYLL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5E4F1C-13F9-4D5A-ACF0-85943E63A805}">
  <a:tblStyle styleId="{5C5E4F1C-13F9-4D5A-ACF0-85943E63A80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tcBdr/>
        <a:fill>
          <a:solidFill>
            <a:srgbClr val="D0DEEF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0DEEF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4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23" Type="http://schemas.openxmlformats.org/officeDocument/2006/relationships/tableStyles" Target="tableStyles.xml"/><Relationship Id="rId19" Type="http://customschemas.google.com/relationships/presentationmetadata" Target="metadata"/><Relationship Id="rId4" Type="http://schemas.openxmlformats.org/officeDocument/2006/relationships/slide" Target="slides/slide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" name="Google Shape;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00381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13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ftr" idx="11"/>
          </p:nvPr>
        </p:nvSpPr>
        <p:spPr>
          <a:xfrm>
            <a:off x="4070838" y="6356352"/>
            <a:ext cx="20222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3" name="Google Shape;33;p14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>
            <a:spLocks noGrp="1"/>
          </p:cNvSpPr>
          <p:nvPr>
            <p:ph type="title"/>
          </p:nvPr>
        </p:nvSpPr>
        <p:spPr>
          <a:xfrm>
            <a:off x="675879" y="1986577"/>
            <a:ext cx="8543925" cy="1058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1"/>
          </p:nvPr>
        </p:nvSpPr>
        <p:spPr>
          <a:xfrm>
            <a:off x="675879" y="3171039"/>
            <a:ext cx="8543925" cy="291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0" name="Google Shape;40;p15"/>
          <p:cNvCxnSpPr/>
          <p:nvPr/>
        </p:nvCxnSpPr>
        <p:spPr>
          <a:xfrm>
            <a:off x="675879" y="3045204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1"/>
          </p:nvPr>
        </p:nvSpPr>
        <p:spPr>
          <a:xfrm>
            <a:off x="681038" y="1087542"/>
            <a:ext cx="4210050" cy="5089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2"/>
          </p:nvPr>
        </p:nvSpPr>
        <p:spPr>
          <a:xfrm>
            <a:off x="5014913" y="1087542"/>
            <a:ext cx="4210050" cy="5089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8" name="Google Shape;48;p16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콘텐츠 2개">
  <p:cSld name="1_콘텐츠 2개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body" idx="1"/>
          </p:nvPr>
        </p:nvSpPr>
        <p:spPr>
          <a:xfrm>
            <a:off x="681038" y="1151168"/>
            <a:ext cx="4210050" cy="5025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body" idx="2"/>
          </p:nvPr>
        </p:nvSpPr>
        <p:spPr>
          <a:xfrm>
            <a:off x="5014913" y="1151168"/>
            <a:ext cx="4210050" cy="5025795"/>
          </a:xfrm>
          <a:prstGeom prst="rect">
            <a:avLst/>
          </a:prstGeom>
          <a:solidFill>
            <a:srgbClr val="222A35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45700" rIns="91425" bIns="45700" anchor="ctr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69CD6"/>
              </a:buClr>
              <a:buSzPts val="1400"/>
              <a:buAutoNum type="arabicPeriod"/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2pPr>
            <a:lvl3pPr marL="1371600" lvl="2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3pPr>
            <a:lvl4pPr marL="1828800" lvl="3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4pPr>
            <a:lvl5pPr marL="2286000" lvl="4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6" name="Google Shape;56;p17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 txBox="1">
            <a:spLocks noGrp="1"/>
          </p:cNvSpPr>
          <p:nvPr>
            <p:ph type="title"/>
          </p:nvPr>
        </p:nvSpPr>
        <p:spPr>
          <a:xfrm>
            <a:off x="682328" y="365127"/>
            <a:ext cx="8543925" cy="682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body" idx="1"/>
          </p:nvPr>
        </p:nvSpPr>
        <p:spPr>
          <a:xfrm>
            <a:off x="682329" y="1271588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body" idx="2"/>
          </p:nvPr>
        </p:nvSpPr>
        <p:spPr>
          <a:xfrm>
            <a:off x="682329" y="2095500"/>
            <a:ext cx="4190702" cy="409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3"/>
          </p:nvPr>
        </p:nvSpPr>
        <p:spPr>
          <a:xfrm>
            <a:off x="5014913" y="1271588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body" idx="4"/>
          </p:nvPr>
        </p:nvSpPr>
        <p:spPr>
          <a:xfrm>
            <a:off x="5014913" y="2095500"/>
            <a:ext cx="4211340" cy="409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sz="4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store.naver.com/igameplusshop/products/555471951?NaPm=ct%3Djzqphh74|ci%3D01a0c80b07316b9943c1670adba3574036052808|tr%3Dslsl|sn%3D245998|ic%3D|hk%3D3ee0f32b22e9f301124f02140cbb75879b2435ed" TargetMode="External"/><Relationship Id="rId3" Type="http://schemas.openxmlformats.org/officeDocument/2006/relationships/hyperlink" Target="https://smartstore.naver.com/ssrc/products/675500064?NaPm=ct%3Djzql87g8|ci%3Dbb58ed8a2ee50d991abb650c9a0b4ba8a61bda80|tr%3Dsls|sn%3D357427|hk%3D5e76dbc09112454a02664b2e278df976ebe7744a" TargetMode="External"/><Relationship Id="rId7" Type="http://schemas.openxmlformats.org/officeDocument/2006/relationships/hyperlink" Target="https://smartstore.naver.com/makersplanet/products/332203774?NaPm=ct%3Djwumrvjk|ci%3D14f23f6ad99112b8961039e916147f0750a2acd7|tr%3Dslsl|sn%3D307839|ic%3D|hk%3Db0d8b83f0ff7c0312d4b0c49f813bc779b6d79a0" TargetMode="External"/><Relationship Id="rId2" Type="http://schemas.openxmlformats.org/officeDocument/2006/relationships/hyperlink" Target="http://www.tmon.co.kr/deal/2322468114?NaPm=ct%3Djz9opjsg|ci%3D56eb7e41657be485431ca9e9d67bbafc83777f86|tr%3Dsls|sn%3D221844|hk%3D439c8f7519d4b8cf0355cf867e98db129366c77a&amp;coupon_srl=2356690&amp;utm_source=naver&amp;utm_medium=affiliate&amp;utm_term=&amp;utm_content=&amp;utm_campaign=META_%EB%84%A4%EC%9D%B4%EB%B2%84%EC%A7%80%EC%8B%9D%EC%87%BC%ED%95%9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ybuy.kr/product/detail.html?product_no=613&amp;cate_no=138&amp;display_group=1&amp;cafe_mkt=naver_ks&amp;mkt_in=Y&amp;ghost_mall_id=naver&amp;ref=naver_open&amp;NaPm=ct%3Djzqorlvc|ci%3D76a450953c2751e3f4583f393cf9af47619f66d3|tr%3Dslsl|sn%3D337006|hk%3Df5c2aa833e87a12d1778de09e3baa1356d2bdfea" TargetMode="External"/><Relationship Id="rId5" Type="http://schemas.openxmlformats.org/officeDocument/2006/relationships/hyperlink" Target="http://itempage3.auction.co.kr/DetailView.aspx?ItemNo=B398486513&amp;frm3=V2" TargetMode="External"/><Relationship Id="rId10" Type="http://schemas.openxmlformats.org/officeDocument/2006/relationships/hyperlink" Target="http://shopping.interpark.com/product/productInfo.do?prdNo=6164752153&amp;dispNo=016001&amp;bizCd=P01397&amp;NaPm=ct%3Djzqmzoy0|ci%3Ddb70d2f586790d9e9f030d6d8fea12f3a8081faa|tr%3Dsls|sn%3D3|hk%3Df52c24e243a7e09250f1a69faa77a30b0fee4e9a&amp;utm_medium=affiliate&amp;utm_source=naver&amp;utm_campaign=shop_p11714_p01397&amp;utm_content=price_comparison" TargetMode="External"/><Relationship Id="rId4" Type="http://schemas.openxmlformats.org/officeDocument/2006/relationships/hyperlink" Target="http://dronewe.com/product/detail.html?product_no=2871&amp;cate_no=53&amp;display_group=1&amp;cafe_mkt=naver_ks&amp;mkt_in=Y&amp;ghost_mall_id=naver&amp;ref=naver_open&amp;NaPm=ct%3Djzqlsrf4|ci%3D4886e40df0deb19edc4740d3e52b09a2f71d909b|tr%3Dslsl|sn%3D558809|hk%3Daef156d0fee97842b9fdd39cd0398bc689ba7b85" TargetMode="External"/><Relationship Id="rId9" Type="http://schemas.openxmlformats.org/officeDocument/2006/relationships/hyperlink" Target="http://shopping.interpark.com/product/productInfo.do?prdNo=5857692034&amp;dispNo=016001&amp;bizCd=P01397&amp;NaPm=ct%3Djtc4khjk|ci%3D9e2014ce6c4469f43629d031ea1288a8164215e4|tr%3Dsls|sn%3D3|hk%3Dfde2f5778f7a81d7fcdc46cc00ad0bba401442d4&amp;utm_medium=affiliate&amp;utm_source=naver&amp;utm_campaign=shop_p11714_p01397&amp;utm_content=price_comparis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parts.co.kr/goods/view?no=2938094" TargetMode="External"/><Relationship Id="rId2" Type="http://schemas.openxmlformats.org/officeDocument/2006/relationships/hyperlink" Target="http://ohmye.co.kr/product/detail.html?product_no=13651&amp;cate_no=915&amp;display_group=1&amp;cafe_mkt=naver_ks&amp;mkt_in=Y&amp;ghost_mall_id=naver&amp;ref=naver_open&amp;NaPm=ct%3Djzqr4ahc|ci%3D35df7d4c8ede221d2cd4498c62cc308b444feefa|tr%3Dsls|sn%3D272396|hk%3D8d996a5fe5a11e9942593a74b78c31fb98f19b8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martstore.naver.com/itssg/products/4632992815?NaPm=ct%3Djzs0px8w|ci%3Dd40779c3a6ab966b3db40fa38357cb4c06ffcf18|tr%3Dslsl|sn%3D402009|ic%3D|hk%3D9a0dc5cdffb93614feef3f597c115524c8ae28e9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>
            <a:spLocks noGrp="1"/>
          </p:cNvSpPr>
          <p:nvPr>
            <p:ph type="ctrTitle"/>
          </p:nvPr>
        </p:nvSpPr>
        <p:spPr>
          <a:xfrm>
            <a:off x="742950" y="1122363"/>
            <a:ext cx="8420100" cy="185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20"/>
              <a:buFont typeface="Times New Roman"/>
              <a:buNone/>
            </a:pPr>
            <a:r>
              <a:rPr lang="ko-KR" altLang="en-US" sz="3888" smtClean="0"/>
              <a:t>자율비행</a:t>
            </a:r>
            <a:r>
              <a:rPr lang="en-US" altLang="ko-KR" sz="3888" smtClean="0"/>
              <a:t> </a:t>
            </a:r>
            <a:r>
              <a:rPr lang="ko-KR" altLang="en-US" sz="3888" smtClean="0"/>
              <a:t>구매 계획서</a:t>
            </a:r>
            <a:r>
              <a:rPr lang="en-US" sz="3888"/>
              <a:t/>
            </a:r>
            <a:br>
              <a:rPr lang="en-US" sz="3888"/>
            </a:br>
            <a:r>
              <a:rPr lang="en-US" sz="3888"/>
              <a:t>2019년 </a:t>
            </a:r>
            <a:r>
              <a:rPr lang="en-US" sz="3888" smtClean="0"/>
              <a:t>8월 5</a:t>
            </a:r>
            <a:r>
              <a:rPr lang="ko-KR" altLang="en-US" sz="3888" smtClean="0"/>
              <a:t>주</a:t>
            </a:r>
            <a:endParaRPr sz="3888"/>
          </a:p>
        </p:txBody>
      </p:sp>
      <p:sp>
        <p:nvSpPr>
          <p:cNvPr id="75" name="Google Shape;75;p1"/>
          <p:cNvSpPr txBox="1">
            <a:spLocks noGrp="1"/>
          </p:cNvSpPr>
          <p:nvPr>
            <p:ph type="subTitle" idx="1"/>
          </p:nvPr>
        </p:nvSpPr>
        <p:spPr>
          <a:xfrm>
            <a:off x="1238250" y="3410014"/>
            <a:ext cx="7429500" cy="2304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V 1.0</a:t>
            </a:r>
            <a:endParaRPr sz="2220"/>
          </a:p>
          <a:p>
            <a:pPr marL="0" lvl="0" indent="0" algn="ctr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/>
          </a:p>
          <a:p>
            <a:pPr marL="0" lvl="0" indent="0" algn="ctr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2019년 1학기</a:t>
            </a:r>
            <a:endParaRPr sz="2220"/>
          </a:p>
          <a:p>
            <a:pPr marL="0" lvl="0" indent="0" algn="ctr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한세대학교 자율 비행</a:t>
            </a:r>
            <a:endParaRPr sz="22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문서 이력</a:t>
            </a:r>
            <a:endParaRPr/>
          </a:p>
        </p:txBody>
      </p:sp>
      <p:sp>
        <p:nvSpPr>
          <p:cNvPr id="81" name="Google Shape;81;p2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82" name="Google Shape;82;p2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83" name="Google Shape;83;p2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graphicFrame>
        <p:nvGraphicFramePr>
          <p:cNvPr id="84" name="Google Shape;84;p2"/>
          <p:cNvGraphicFramePr/>
          <p:nvPr>
            <p:extLst>
              <p:ext uri="{D42A27DB-BD31-4B8C-83A1-F6EECF244321}">
                <p14:modId xmlns:p14="http://schemas.microsoft.com/office/powerpoint/2010/main" val="2810963547"/>
              </p:ext>
            </p:extLst>
          </p:nvPr>
        </p:nvGraphicFramePr>
        <p:xfrm>
          <a:off x="681038" y="1255713"/>
          <a:ext cx="8543925" cy="4766450"/>
        </p:xfrm>
        <a:graphic>
          <a:graphicData uri="http://schemas.openxmlformats.org/drawingml/2006/table">
            <a:tbl>
              <a:tblPr firstRow="1" bandRow="1">
                <a:noFill/>
                <a:tableStyleId>{5C5E4F1C-13F9-4D5A-ACF0-85943E63A805}</a:tableStyleId>
              </a:tblPr>
              <a:tblGrid>
                <a:gridCol w="91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버전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날짜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이력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페이지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1.0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smtClean="0"/>
                        <a:t>19-08-25(</a:t>
                      </a:r>
                      <a:r>
                        <a:rPr lang="ko-KR" altLang="en-US" sz="1600" u="none" strike="noStrike" cap="none" smtClean="0"/>
                        <a:t>일</a:t>
                      </a:r>
                      <a:r>
                        <a:rPr lang="en-US" sz="1600" u="none" strike="noStrike" cap="none" smtClean="0"/>
                        <a:t>)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최초 작성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smtClean="0"/>
                        <a:t>1.1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smtClean="0"/>
                        <a:t>19-08-26(</a:t>
                      </a:r>
                      <a:r>
                        <a:rPr lang="ko-KR" altLang="en-US" sz="1600" u="none" strike="noStrike" cap="none" smtClean="0"/>
                        <a:t>월</a:t>
                      </a:r>
                      <a:r>
                        <a:rPr lang="en-US" sz="1600" u="none" strike="noStrike" cap="none" smtClean="0"/>
                        <a:t>)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600" u="none" strike="noStrike" cap="none" smtClean="0"/>
                        <a:t>ESC </a:t>
                      </a:r>
                      <a:r>
                        <a:rPr lang="ko-KR" altLang="en-US" sz="1600" u="none" strike="noStrike" cap="none" smtClean="0"/>
                        <a:t>추가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smtClean="0"/>
                        <a:t>3, 4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31775" marR="0" lvl="0" indent="-23177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600" smtClean="0"/>
              <a:t>F450 </a:t>
            </a:r>
            <a:r>
              <a:rPr lang="ko-KR" altLang="en-US" sz="3600" smtClean="0"/>
              <a:t>쿼드콥터 조립</a:t>
            </a:r>
            <a:endParaRPr sz="3600"/>
          </a:p>
        </p:txBody>
      </p:sp>
      <p:sp>
        <p:nvSpPr>
          <p:cNvPr id="122" name="Google Shape;122;p21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ftr" idx="11"/>
          </p:nvPr>
        </p:nvSpPr>
        <p:spPr>
          <a:xfrm>
            <a:off x="4070838" y="6356352"/>
            <a:ext cx="20222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graphicFrame>
        <p:nvGraphicFramePr>
          <p:cNvPr id="125" name="Google Shape;125;p21"/>
          <p:cNvGraphicFramePr/>
          <p:nvPr>
            <p:extLst>
              <p:ext uri="{D42A27DB-BD31-4B8C-83A1-F6EECF244321}">
                <p14:modId xmlns:p14="http://schemas.microsoft.com/office/powerpoint/2010/main" val="667949350"/>
              </p:ext>
            </p:extLst>
          </p:nvPr>
        </p:nvGraphicFramePr>
        <p:xfrm>
          <a:off x="324739" y="1008409"/>
          <a:ext cx="9366192" cy="6057593"/>
        </p:xfrm>
        <a:graphic>
          <a:graphicData uri="http://schemas.openxmlformats.org/drawingml/2006/table">
            <a:tbl>
              <a:tblPr firstRow="1" bandRow="1">
                <a:noFill/>
                <a:tableStyleId>{5C5E4F1C-13F9-4D5A-ACF0-85943E63A805}</a:tableStyleId>
              </a:tblPr>
              <a:tblGrid>
                <a:gridCol w="427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6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62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1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5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2587">
                  <a:extLst>
                    <a:ext uri="{9D8B030D-6E8A-4147-A177-3AD203B41FA5}">
                      <a16:colId xmlns:a16="http://schemas.microsoft.com/office/drawing/2014/main" val="1002845730"/>
                    </a:ext>
                  </a:extLst>
                </a:gridCol>
              </a:tblGrid>
              <a:tr h="54176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구매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제품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모델/스펙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u="none" strike="noStrike" cap="none" smtClean="0"/>
                        <a:t>단가</a:t>
                      </a:r>
                      <a:endParaRPr lang="en-US" altLang="ko-KR" sz="1400" u="none" strike="noStrike" cap="none" smtClean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u="none" strike="noStrike" cap="none" smtClean="0"/>
                        <a:t>(</a:t>
                      </a:r>
                      <a:r>
                        <a:rPr lang="ko-KR" altLang="en-US" sz="1400" u="none" strike="noStrike" cap="none" smtClean="0"/>
                        <a:t>만원</a:t>
                      </a:r>
                      <a:r>
                        <a:rPr lang="en-US" altLang="ko-KR" sz="1400" u="none" strike="noStrike" cap="none" smtClean="0"/>
                        <a:t>)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수량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400" u="none" strike="noStrike" cap="none" smtClean="0"/>
                        <a:t>소계</a:t>
                      </a:r>
                      <a:endParaRPr lang="en-US" altLang="ko-KR" sz="1400" u="none" strike="noStrike" cap="none" smtClean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altLang="ko-KR" sz="1400" u="none" strike="noStrike" cap="none" smtClean="0"/>
                        <a:t>(</a:t>
                      </a:r>
                      <a:r>
                        <a:rPr lang="ko-KR" altLang="en-US" sz="1400" u="none" strike="noStrike" cap="none" smtClean="0"/>
                        <a:t>만원</a:t>
                      </a:r>
                      <a:r>
                        <a:rPr lang="en-US" altLang="ko-KR" sz="1400" u="none" strike="noStrike" cap="none" smtClean="0"/>
                        <a:t>)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534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cap="none" smtClean="0"/>
                        <a:t>프레임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altLang="ko-KR" sz="1400" b="0" i="0" u="none" strike="noStrike" cap="none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F450 </a:t>
                      </a:r>
                      <a:r>
                        <a:rPr lang="ko-KR" altLang="en-US" sz="1400" b="0" i="0" u="none" strike="noStrike" cap="none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쿼드콥터 풀프레임</a:t>
                      </a:r>
                      <a:r>
                        <a:rPr lang="en-US" altLang="ko-KR" sz="1400" b="0" i="0" u="none" strike="noStrike" cap="none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/</a:t>
                      </a:r>
                      <a:r>
                        <a:rPr lang="ko-KR" altLang="en-US" sz="1400" b="0" i="0" u="none" strike="noStrike" cap="none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랜딩기어포함</a:t>
                      </a:r>
                      <a:r>
                        <a:rPr lang="en-US" altLang="ko-KR" sz="1400" b="0" i="0" u="none" strike="noStrike" cap="none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/DI</a:t>
                      </a:r>
                      <a:endParaRPr lang="en-US" altLang="ko-KR" sz="1400" b="0" i="0" u="none" strike="noStrike" cap="none">
                        <a:solidFill>
                          <a:schemeClr val="dk1"/>
                        </a:solidFill>
                        <a:effectLst/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534">
                <a:tc v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sng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cap="none" smtClean="0">
                          <a:solidFill>
                            <a:schemeClr val="tx1"/>
                          </a:solidFill>
                        </a:rPr>
                        <a:t>모터</a:t>
                      </a:r>
                      <a:endParaRPr sz="140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strike="noStrike" cap="none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[SUNNYSKY] X2212 980KV Outrunner Motor (450-550</a:t>
                      </a:r>
                      <a:r>
                        <a:rPr lang="ko-KR" altLang="en-US" sz="1400" b="0" i="0" u="none" strike="noStrike" cap="none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급</a:t>
                      </a:r>
                      <a:r>
                        <a:rPr lang="en-US" altLang="ko-KR" sz="1400" b="0" i="0" u="none" strike="noStrike" cap="none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)  </a:t>
                      </a:r>
                      <a:r>
                        <a:rPr lang="ko-KR" altLang="en-US" sz="1400" b="1" i="0" u="none" strike="noStrike" cap="none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반시계</a:t>
                      </a:r>
                      <a:endParaRPr sz="1400" b="0" i="0" u="none" strike="noStrike" cap="none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smtClean="0">
                          <a:solidFill>
                            <a:schemeClr val="tx1"/>
                          </a:solidFill>
                        </a:rPr>
                        <a:t>2.8</a:t>
                      </a:r>
                      <a:endParaRPr sz="140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sz="140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smtClean="0">
                          <a:solidFill>
                            <a:schemeClr val="tx1"/>
                          </a:solidFill>
                        </a:rPr>
                        <a:t>3.6</a:t>
                      </a:r>
                      <a:endParaRPr sz="140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2242766764"/>
                  </a:ext>
                </a:extLst>
              </a:tr>
              <a:tr h="45253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sng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u="none" strike="noStrike" cap="none" smtClean="0">
                          <a:solidFill>
                            <a:schemeClr val="tx1"/>
                          </a:solidFill>
                        </a:rPr>
                        <a:t>모터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lang="en-US" sz="1400" b="0" i="0" u="none" strike="noStrike" cap="none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[SUNNYSKY] X2212 980KV Outrunner Motor (450-550</a:t>
                      </a:r>
                      <a:r>
                        <a:rPr lang="ko-KR" altLang="en-US" sz="1400" b="0" i="0" u="none" strike="noStrike" cap="none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급</a:t>
                      </a:r>
                      <a:r>
                        <a:rPr lang="en-US" altLang="ko-KR" sz="1400" b="0" i="0" u="none" strike="noStrike" cap="none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)  </a:t>
                      </a:r>
                      <a:r>
                        <a:rPr lang="ko-KR" altLang="en-US" sz="1400" b="1" i="0" u="none" strike="noStrike" cap="none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시계</a:t>
                      </a:r>
                      <a:endParaRPr lang="ko-KR" altLang="en-US" sz="1400" b="0" i="0" u="none" strike="noStrike" cap="none" smtClean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u="none" strike="noStrike" cap="none" smtClean="0">
                          <a:solidFill>
                            <a:schemeClr val="tx1"/>
                          </a:solidFill>
                        </a:rPr>
                        <a:t>2.8</a:t>
                      </a:r>
                      <a:endParaRPr lang="ko-KR" altLang="en-US" sz="1400" u="none" strike="noStrike" cap="none" smtClean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sz="140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smtClean="0">
                          <a:solidFill>
                            <a:schemeClr val="tx1"/>
                          </a:solidFill>
                        </a:rPr>
                        <a:t>3.6</a:t>
                      </a:r>
                      <a:endParaRPr sz="140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02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mtClean="0"/>
                        <a:t>프로펠러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r>
                        <a:rPr lang="ko-KR" altLang="en-US" smtClean="0"/>
                        <a:t>주닉스 명품 주닉스 팬텀</a:t>
                      </a:r>
                      <a:r>
                        <a:rPr lang="en-US" altLang="ko-KR" smtClean="0"/>
                        <a:t>4 9450 </a:t>
                      </a:r>
                      <a:r>
                        <a:rPr lang="ko-KR" altLang="en-US" smtClean="0"/>
                        <a:t>탄소섬유 프로펠러 </a:t>
                      </a:r>
                      <a:r>
                        <a:rPr lang="en-US" altLang="ko-KR" smtClean="0"/>
                        <a:t>SET </a:t>
                      </a:r>
                      <a:r>
                        <a:rPr lang="ko-KR" altLang="en-US" smtClean="0"/>
                        <a:t>날개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1.5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4108209139"/>
                  </a:ext>
                </a:extLst>
              </a:tr>
              <a:tr h="37802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mtClean="0"/>
                        <a:t>배터리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altLang="ko-KR" smtClean="0"/>
                        <a:t>[</a:t>
                      </a:r>
                      <a:r>
                        <a:rPr lang="ko-KR" altLang="en-US" smtClean="0"/>
                        <a:t>스트라이커</a:t>
                      </a:r>
                      <a:r>
                        <a:rPr lang="en-US" altLang="ko-KR" smtClean="0"/>
                        <a:t>] </a:t>
                      </a:r>
                      <a:r>
                        <a:rPr lang="ko-KR" altLang="en-US" smtClean="0"/>
                        <a:t>드론 축구용 </a:t>
                      </a:r>
                      <a:r>
                        <a:rPr lang="en-US" altLang="ko-KR" smtClean="0"/>
                        <a:t>3</a:t>
                      </a:r>
                      <a:r>
                        <a:rPr lang="ko-KR" altLang="en-US" smtClean="0"/>
                        <a:t>셀 리포 배터리 </a:t>
                      </a:r>
                      <a:r>
                        <a:rPr lang="en-US" altLang="ko-KR" smtClean="0"/>
                        <a:t>11.1V 45C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16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02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smtClean="0">
                          <a:solidFill>
                            <a:srgbClr val="FF0000"/>
                          </a:solidFill>
                        </a:rPr>
                        <a:t>ESC</a:t>
                      </a:r>
                      <a:endParaRPr sz="14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smtClean="0">
                          <a:solidFill>
                            <a:srgbClr val="FF0000"/>
                          </a:solidFill>
                        </a:rPr>
                        <a:t>EOLO 50A 3-6s</a:t>
                      </a:r>
                      <a:r>
                        <a:rPr lang="en-US" sz="1400" b="1" u="none" strike="noStrike" cap="none" baseline="0" smtClean="0">
                          <a:solidFill>
                            <a:srgbClr val="FF0000"/>
                          </a:solidFill>
                        </a:rPr>
                        <a:t> ESC </a:t>
                      </a:r>
                      <a:r>
                        <a:rPr lang="ko-KR" altLang="en-US" sz="1400" b="1" u="none" strike="noStrike" cap="none" baseline="0" smtClean="0">
                          <a:solidFill>
                            <a:srgbClr val="FF0000"/>
                          </a:solidFill>
                        </a:rPr>
                        <a:t>변속기</a:t>
                      </a:r>
                      <a:endParaRPr sz="14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smtClean="0">
                          <a:solidFill>
                            <a:srgbClr val="FF0000"/>
                          </a:solidFill>
                        </a:rPr>
                        <a:t>4.8</a:t>
                      </a:r>
                      <a:endParaRPr sz="14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strike="noStrike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b="1" strike="noStrik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strike="noStrike" smtClean="0">
                          <a:solidFill>
                            <a:srgbClr val="FF0000"/>
                          </a:solidFill>
                        </a:rPr>
                        <a:t>19.2</a:t>
                      </a:r>
                      <a:endParaRPr b="1" strike="noStrik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645934193"/>
                  </a:ext>
                </a:extLst>
              </a:tr>
              <a:tr h="37802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smtClean="0">
                          <a:solidFill>
                            <a:schemeClr val="tx1"/>
                          </a:solidFill>
                        </a:rPr>
                        <a:t>RC</a:t>
                      </a:r>
                      <a:r>
                        <a:rPr lang="en-US" sz="1400" u="none" strike="noStrike" cap="none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u="none" strike="noStrike" cap="none" baseline="0" smtClean="0">
                          <a:solidFill>
                            <a:schemeClr val="tx1"/>
                          </a:solidFill>
                        </a:rPr>
                        <a:t>수신기</a:t>
                      </a:r>
                      <a:endParaRPr sz="140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smtClean="0">
                          <a:solidFill>
                            <a:schemeClr val="tx1"/>
                          </a:solidFill>
                        </a:rPr>
                        <a:t>FrSky X8R</a:t>
                      </a:r>
                      <a:endParaRPr sz="140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sz="140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trike="noStrike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strike="noStrik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trike="noStrike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strike="noStrik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02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cap="none" smtClean="0">
                          <a:solidFill>
                            <a:schemeClr val="dk1"/>
                          </a:solidFill>
                        </a:rPr>
                        <a:t>전원 케이블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smtClean="0"/>
                        <a:t>XT60 </a:t>
                      </a:r>
                      <a:r>
                        <a:rPr lang="ko-KR" altLang="en-US" sz="1400" smtClean="0"/>
                        <a:t>전원 케이블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smtClean="0">
                          <a:solidFill>
                            <a:schemeClr val="dk1"/>
                          </a:solidFill>
                        </a:rPr>
                        <a:t>0.2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mtClean="0"/>
                        <a:t>5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mtClean="0"/>
                        <a:t>1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802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cap="none" smtClean="0">
                          <a:solidFill>
                            <a:schemeClr val="tx1"/>
                          </a:solidFill>
                        </a:rPr>
                        <a:t>텔레메트리</a:t>
                      </a:r>
                      <a:endParaRPr sz="140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strike="noStrike" cap="none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3DR Radio Telemetry Air/Ground Module</a:t>
                      </a:r>
                      <a:endParaRPr sz="1400" b="0" i="0" u="none" strike="noStrike" cap="none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smtClean="0">
                          <a:solidFill>
                            <a:schemeClr val="tx1"/>
                          </a:solidFill>
                        </a:rPr>
                        <a:t>6.5</a:t>
                      </a:r>
                      <a:endParaRPr sz="140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sz="140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smtClean="0">
                          <a:solidFill>
                            <a:schemeClr val="tx1"/>
                          </a:solidFill>
                        </a:rPr>
                        <a:t>32.5</a:t>
                      </a:r>
                      <a:endParaRPr sz="140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3274139736"/>
                  </a:ext>
                </a:extLst>
              </a:tr>
              <a:tr h="37802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라즈베리 카메라</a:t>
                      </a: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라즈베리파이 카메라 모듈 </a:t>
                      </a:r>
                      <a:r>
                        <a:rPr lang="en-US" altLang="ko-KR" sz="1400" b="0" i="0" u="none" strike="noStrike" cap="none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5MP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2097674899"/>
                  </a:ext>
                </a:extLst>
              </a:tr>
              <a:tr h="37802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trike="noStrike" smtClean="0">
                          <a:solidFill>
                            <a:schemeClr val="tx1"/>
                          </a:solidFill>
                        </a:rPr>
                        <a:t>카메라 케이블</a:t>
                      </a:r>
                      <a:endParaRPr lang="en-US" strike="noStrik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라즈베리파이 카메라 케이블 </a:t>
                      </a:r>
                      <a:r>
                        <a:rPr lang="en-US" altLang="ko-KR" sz="1400" b="0" i="0" u="none" strike="noStrike" cap="none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RPI Camera Cable 60cm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trike="noStrike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en-US" strike="noStrik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trike="noStrik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trike="noStrik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2907811349"/>
                  </a:ext>
                </a:extLst>
              </a:tr>
              <a:tr h="37802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r>
                        <a:rPr lang="ko-KR" altLang="en-US" smtClean="0"/>
                        <a:t>라즈베리 외장 </a:t>
                      </a:r>
                      <a:r>
                        <a:rPr lang="en-US" altLang="ko-KR" smtClean="0"/>
                        <a:t>wi-fi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[A1030] USB WiFi BL-150US (802.11b/g/n) Module with Antenna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2.5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10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698560420"/>
                  </a:ext>
                </a:extLst>
              </a:tr>
              <a:tr h="37802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cap="none" smtClean="0">
                          <a:solidFill>
                            <a:schemeClr val="tx1"/>
                          </a:solidFill>
                        </a:rPr>
                        <a:t>케이블</a:t>
                      </a:r>
                      <a:endParaRPr sz="140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400" b="0" i="0" u="none" strike="noStrike" cap="none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프라임디렉트 </a:t>
                      </a:r>
                      <a:r>
                        <a:rPr lang="en-US" altLang="ko-KR" sz="1400" b="0" i="0" u="none" strike="noStrike" cap="none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r>
                        <a:rPr lang="ko-KR" altLang="en-US" sz="1400" b="0" i="0" u="none" strike="noStrike" cap="none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자 타입 </a:t>
                      </a:r>
                      <a:r>
                        <a:rPr lang="en-US" altLang="ko-KR" sz="1400" b="0" i="0" u="none" strike="noStrike" cap="none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(2</a:t>
                      </a:r>
                      <a:r>
                        <a:rPr lang="ko-KR" altLang="en-US" sz="1400" b="0" i="0" u="none" strike="noStrike" cap="none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구</a:t>
                      </a:r>
                      <a:r>
                        <a:rPr lang="en-US" altLang="ko-KR" sz="1400" b="0" i="0" u="none" strike="noStrike" cap="none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 </a:t>
                      </a:r>
                      <a:r>
                        <a:rPr lang="ko-KR" altLang="en-US" sz="1400" b="0" i="0" u="none" strike="noStrike" cap="none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노트북 전원 케이블</a:t>
                      </a:r>
                      <a:endParaRPr sz="1400" b="0" i="0" u="none" strike="noStrike" cap="none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0.12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0.48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65225266"/>
                  </a:ext>
                </a:extLst>
              </a:tr>
              <a:tr h="378021"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cap="none" smtClean="0">
                          <a:solidFill>
                            <a:schemeClr val="tx1"/>
                          </a:solidFill>
                        </a:rPr>
                        <a:t>총계</a:t>
                      </a:r>
                      <a:endParaRPr sz="140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smtClean="0">
                          <a:solidFill>
                            <a:schemeClr val="tx1"/>
                          </a:solidFill>
                        </a:rPr>
                        <a:t>95.18</a:t>
                      </a:r>
                      <a:endParaRPr sz="140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779010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1063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F450 </a:t>
            </a:r>
            <a:r>
              <a:rPr lang="ko-KR" altLang="en-US"/>
              <a:t>쿼드콥터 </a:t>
            </a:r>
            <a:r>
              <a:rPr lang="ko-KR" altLang="en-US" smtClean="0"/>
              <a:t>조립 세부 정보 </a:t>
            </a:r>
            <a:r>
              <a:rPr lang="en-US" altLang="ko-KR" smtClean="0"/>
              <a:t>1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1038" y="1025495"/>
            <a:ext cx="8543925" cy="5418034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sz="1600"/>
              <a:t>F450 </a:t>
            </a:r>
            <a:r>
              <a:rPr lang="ko-KR" altLang="en-US" sz="1600"/>
              <a:t>쿼드콥터 풀프레임</a:t>
            </a:r>
          </a:p>
          <a:p>
            <a:pPr lvl="1"/>
            <a:r>
              <a:rPr lang="en-US" sz="1100">
                <a:hlinkClick r:id="rId2"/>
              </a:rPr>
              <a:t>http://www.tmon.co.kr/deal/2322468114?NaPm=ct%3Djz9opjsg%7Cci%3D56eb7e41657be485431ca9e9d67bbafc83777f86%7Ctr%3Dsls%7Csn%3D221844%7Chk%3D439c8f7519d4b8cf0355cf867e98db129366c77a&amp;coupon_srl=2356690&amp;utm_source=naver&amp;utm_medium=affiliate&amp;utm_term=&amp;utm_content=&amp;utm_campaign=META_%EB%84%A4%EC%9D%B4%EB%B2%84%EC%A7%80%EC%8B%9D%EC%87%BC%ED%95%91</a:t>
            </a:r>
            <a:endParaRPr lang="en-US" sz="1100" smtClean="0"/>
          </a:p>
          <a:p>
            <a:pPr marL="285750" indent="-285750">
              <a:lnSpc>
                <a:spcPct val="70000"/>
              </a:lnSpc>
              <a:buSzPts val="1480"/>
            </a:pPr>
            <a:r>
              <a:rPr lang="ko-KR" altLang="en-US" sz="1600" smtClean="0"/>
              <a:t>전원 케이블 </a:t>
            </a:r>
            <a:r>
              <a:rPr lang="en-US" altLang="ko-KR" sz="1600" smtClean="0"/>
              <a:t>/ </a:t>
            </a:r>
            <a:r>
              <a:rPr lang="en-US" altLang="ko-KR" sz="1600"/>
              <a:t>XT60 </a:t>
            </a:r>
            <a:endParaRPr lang="en-US" altLang="ko-KR" sz="1600" smtClean="0"/>
          </a:p>
          <a:p>
            <a:pPr marL="742950" lvl="1" indent="-285750">
              <a:lnSpc>
                <a:spcPct val="70000"/>
              </a:lnSpc>
              <a:buSzPts val="1480"/>
            </a:pPr>
            <a:r>
              <a:rPr lang="en-US" sz="1200">
                <a:hlinkClick r:id="rId3"/>
              </a:rPr>
              <a:t>https://smartstore.naver.com/ssrc/products/675500064?NaPm=ct%3Djzql87g8%7Cci%3Dbb58ed8a2ee50d991abb650c9a0b4ba8a61bda80%7Ctr%3Dsls%7Csn%3D357427%7Chk%3D5e76dbc09112454a02664b2e278df976ebe7744a</a:t>
            </a:r>
            <a:endParaRPr lang="en-US" altLang="ko-KR" sz="1600"/>
          </a:p>
          <a:p>
            <a:pPr marL="285750" indent="-285750">
              <a:lnSpc>
                <a:spcPct val="70000"/>
              </a:lnSpc>
              <a:buSzPts val="1480"/>
            </a:pPr>
            <a:r>
              <a:rPr lang="ko-KR" altLang="en-US" sz="1600" smtClean="0"/>
              <a:t>모터 </a:t>
            </a:r>
            <a:r>
              <a:rPr lang="en-US" altLang="ko-KR" sz="1600" smtClean="0"/>
              <a:t>/ [</a:t>
            </a:r>
            <a:r>
              <a:rPr lang="en-US" altLang="ko-KR" sz="1600"/>
              <a:t>SUNNYSKY] X2212 980KV Outrunner Brushless Motor For Drone (450-550</a:t>
            </a:r>
            <a:r>
              <a:rPr lang="ko-KR" altLang="en-US" sz="1600"/>
              <a:t>급</a:t>
            </a:r>
            <a:r>
              <a:rPr lang="en-US" altLang="ko-KR" sz="1600" smtClean="0"/>
              <a:t>)</a:t>
            </a:r>
          </a:p>
          <a:p>
            <a:pPr marL="742950" lvl="1" indent="-285750">
              <a:lnSpc>
                <a:spcPct val="70000"/>
              </a:lnSpc>
              <a:buSzPts val="1480"/>
            </a:pPr>
            <a:r>
              <a:rPr lang="en-US" sz="1200">
                <a:hlinkClick r:id="rId4"/>
              </a:rPr>
              <a:t>http://dronewe.com/product/detail.html?product_no=2871&amp;cate_no=53&amp;display_group=1&amp;cafe_mkt=naver_ks&amp;mkt_in=Y&amp;ghost_mall_id=naver&amp;ref=naver_open&amp;NaPm=ct%3Djzqlsrf4%7Cci%3D4886e40df0deb19edc4740d3e52b09a2f71d909b%7Ctr%3Dslsl%7Csn%3D558809%7Chk%3Daef156d0fee97842b9fdd39cd0398bc689ba7b85</a:t>
            </a:r>
            <a:endParaRPr lang="en-US" altLang="ko-KR" sz="1600" smtClean="0"/>
          </a:p>
          <a:p>
            <a:pPr marL="342900">
              <a:lnSpc>
                <a:spcPct val="70000"/>
              </a:lnSpc>
              <a:buSzPts val="1480"/>
            </a:pPr>
            <a:r>
              <a:rPr lang="ko-KR" altLang="en-US" sz="1480" smtClean="0"/>
              <a:t>프로펠러 </a:t>
            </a:r>
            <a:r>
              <a:rPr lang="en-US" altLang="ko-KR" sz="1480" smtClean="0"/>
              <a:t>/ </a:t>
            </a:r>
            <a:r>
              <a:rPr lang="ko-KR" altLang="en-US" sz="1480" smtClean="0"/>
              <a:t>주닉스 </a:t>
            </a:r>
            <a:r>
              <a:rPr lang="ko-KR" altLang="en-US" sz="1480"/>
              <a:t>명품 주닉스 팬텀</a:t>
            </a:r>
            <a:r>
              <a:rPr lang="en-US" altLang="ko-KR" sz="1480"/>
              <a:t>4 9450 </a:t>
            </a:r>
            <a:r>
              <a:rPr lang="ko-KR" altLang="en-US" sz="1480"/>
              <a:t>탄소섬유 프로펠러 </a:t>
            </a:r>
            <a:r>
              <a:rPr lang="en-US" altLang="ko-KR" sz="1480"/>
              <a:t>SET </a:t>
            </a:r>
            <a:r>
              <a:rPr lang="ko-KR" altLang="en-US" sz="1480" smtClean="0"/>
              <a:t>날개</a:t>
            </a:r>
            <a:endParaRPr lang="en-US" altLang="ko-KR" sz="1480" smtClean="0"/>
          </a:p>
          <a:p>
            <a:pPr marL="800100" lvl="1">
              <a:lnSpc>
                <a:spcPct val="70000"/>
              </a:lnSpc>
              <a:buSzPts val="1480"/>
            </a:pPr>
            <a:r>
              <a:rPr lang="en-US" sz="1600">
                <a:hlinkClick r:id="rId5"/>
              </a:rPr>
              <a:t>http://itempage3.auction.co.kr/DetailView.aspx?ItemNo=B398486513&amp;frm3=V2</a:t>
            </a:r>
            <a:endParaRPr lang="pt-BR" sz="1480" smtClean="0"/>
          </a:p>
          <a:p>
            <a:pPr marL="342900">
              <a:lnSpc>
                <a:spcPct val="70000"/>
              </a:lnSpc>
              <a:buSzPts val="1480"/>
            </a:pPr>
            <a:r>
              <a:rPr lang="ko-KR" altLang="en-US" sz="1480" smtClean="0"/>
              <a:t>배터리 </a:t>
            </a:r>
            <a:r>
              <a:rPr lang="en-US" altLang="ko-KR" sz="1480" smtClean="0"/>
              <a:t>/ [</a:t>
            </a:r>
            <a:r>
              <a:rPr lang="ko-KR" altLang="en-US" sz="1480"/>
              <a:t>스트라이커</a:t>
            </a:r>
            <a:r>
              <a:rPr lang="en-US" altLang="ko-KR" sz="1480"/>
              <a:t>] </a:t>
            </a:r>
            <a:r>
              <a:rPr lang="ko-KR" altLang="en-US" sz="1480"/>
              <a:t>드론 축구용 </a:t>
            </a:r>
            <a:r>
              <a:rPr lang="en-US" altLang="ko-KR" sz="1480"/>
              <a:t>3</a:t>
            </a:r>
            <a:r>
              <a:rPr lang="ko-KR" altLang="en-US" sz="1480"/>
              <a:t>셀 리포 배터리 </a:t>
            </a:r>
            <a:r>
              <a:rPr lang="en-US" altLang="ko-KR" sz="1480"/>
              <a:t>11.1V </a:t>
            </a:r>
            <a:r>
              <a:rPr lang="en-US" altLang="ko-KR" sz="1480" smtClean="0"/>
              <a:t>45C</a:t>
            </a:r>
          </a:p>
          <a:p>
            <a:pPr marL="800100" lvl="1">
              <a:lnSpc>
                <a:spcPct val="70000"/>
              </a:lnSpc>
              <a:buSzPts val="1480"/>
            </a:pPr>
            <a:r>
              <a:rPr lang="en-US" sz="1600">
                <a:hlinkClick r:id="rId6"/>
              </a:rPr>
              <a:t>http://</a:t>
            </a:r>
            <a:r>
              <a:rPr lang="en-US" sz="1600" smtClean="0">
                <a:hlinkClick r:id="rId6"/>
              </a:rPr>
              <a:t>ybuy.kr/product/detail.html?product_no=613&amp;cate_no=138&amp;display_group=1&amp;cafe_mkt=naver_ks&amp;mkt_in=Y&amp;ghost_mall_id=naver&amp;ref=naver_open&amp;NaPm=ct%3Djzqorlvc%7Cci%3D76a450953c2751e3f4583f393cf9af47619f66d3%7Ctr%3Dsl</a:t>
            </a:r>
            <a:r>
              <a:rPr lang="ko-KR" altLang="en-US" sz="1600" smtClean="0">
                <a:hlinkClick r:id="rId6"/>
              </a:rPr>
              <a:t>니</a:t>
            </a:r>
            <a:r>
              <a:rPr lang="en-US" sz="1600" smtClean="0">
                <a:hlinkClick r:id="rId6"/>
              </a:rPr>
              <a:t>%</a:t>
            </a:r>
            <a:r>
              <a:rPr lang="en-US" sz="1600">
                <a:hlinkClick r:id="rId6"/>
              </a:rPr>
              <a:t>7Csn%3D337006%7Chk%3Df5c2aa833e87a12d1778de09e3baa1356d2bdfea</a:t>
            </a:r>
            <a:endParaRPr lang="pt-BR" sz="1480" smtClean="0"/>
          </a:p>
          <a:p>
            <a:pPr marL="342900">
              <a:lnSpc>
                <a:spcPct val="70000"/>
              </a:lnSpc>
              <a:buSzPts val="1480"/>
            </a:pPr>
            <a:r>
              <a:rPr lang="pt-BR" sz="1480" smtClean="0"/>
              <a:t>RC </a:t>
            </a:r>
            <a:r>
              <a:rPr lang="ko-KR" altLang="en-US" sz="1480" smtClean="0"/>
              <a:t>수신기 </a:t>
            </a:r>
            <a:r>
              <a:rPr lang="en-US" altLang="ko-KR" sz="1480" smtClean="0"/>
              <a:t>/ </a:t>
            </a:r>
            <a:r>
              <a:rPr lang="pt-BR" sz="1480" smtClean="0"/>
              <a:t>FrSky </a:t>
            </a:r>
            <a:r>
              <a:rPr lang="pt-BR" sz="1480"/>
              <a:t>X8R 수신기</a:t>
            </a:r>
          </a:p>
          <a:p>
            <a:pPr marL="742950" lvl="1" indent="-285750">
              <a:lnSpc>
                <a:spcPct val="70000"/>
              </a:lnSpc>
              <a:buSzPts val="1480"/>
            </a:pPr>
            <a:r>
              <a:rPr lang="pt-BR" sz="1480" u="sng">
                <a:solidFill>
                  <a:schemeClr val="hlink"/>
                </a:solidFill>
                <a:hlinkClick r:id="rId7"/>
              </a:rPr>
              <a:t>https://smartstore.naver.com/makersplanet/products/332203774?NaPm=ct%3Djwumrvjk%7Cci%3D14f23f6ad99112b8961039e916147f0750a2acd7%7Ctr%3Dslsl%7Csn%3D307839%7Cic%3D%7Chk%3Db0d8b83f0ff7c0312d4b0c49f813bc779b6d79a0</a:t>
            </a:r>
            <a:endParaRPr lang="pt-BR" sz="1480"/>
          </a:p>
          <a:p>
            <a:pPr marL="285750" indent="-285750">
              <a:lnSpc>
                <a:spcPct val="70000"/>
              </a:lnSpc>
              <a:buSzPts val="1480"/>
            </a:pPr>
            <a:r>
              <a:rPr lang="en-US" altLang="ko-KR" sz="1600" smtClean="0"/>
              <a:t> </a:t>
            </a:r>
            <a:r>
              <a:rPr lang="ko-KR" altLang="en-US" sz="1600" smtClean="0"/>
              <a:t>텔레메트리 </a:t>
            </a:r>
            <a:r>
              <a:rPr lang="en-US" altLang="ko-KR" sz="1600" smtClean="0"/>
              <a:t>/ </a:t>
            </a:r>
            <a:r>
              <a:rPr lang="ko-KR" altLang="en-US" sz="1600" smtClean="0"/>
              <a:t> </a:t>
            </a:r>
            <a:r>
              <a:rPr lang="en-US" sz="160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3DR </a:t>
            </a:r>
            <a:r>
              <a:rPr lang="en-US" sz="16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Radio Telemetry Air/Ground </a:t>
            </a:r>
            <a:r>
              <a:rPr lang="en-US" sz="160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Module</a:t>
            </a:r>
          </a:p>
          <a:p>
            <a:pPr marL="742950" lvl="1" indent="-285750">
              <a:lnSpc>
                <a:spcPct val="70000"/>
              </a:lnSpc>
              <a:buSzPts val="1480"/>
            </a:pPr>
            <a:r>
              <a:rPr lang="en-US" sz="1600">
                <a:hlinkClick r:id="rId8"/>
              </a:rPr>
              <a:t>https://</a:t>
            </a:r>
            <a:r>
              <a:rPr lang="en-US" sz="1600" smtClean="0">
                <a:hlinkClick r:id="rId8"/>
              </a:rPr>
              <a:t>smartstore.naver.com/igameplusshop/products/555471951?NaPm=ct%3Djzqphh74%7Cci%3D01a0c80b07316b9943c1670adba3574036052808%7Ctr%3Dslsl%7Csn%3D245998%7Cic%3D%7Chk%3D3ee0f32b22e9f301124f02140cbb75879b2435ed</a:t>
            </a:r>
            <a:endParaRPr lang="en-US" sz="1600" smtClean="0"/>
          </a:p>
          <a:p>
            <a:pPr marL="342900">
              <a:lnSpc>
                <a:spcPct val="70000"/>
              </a:lnSpc>
              <a:buSzPts val="1480"/>
            </a:pPr>
            <a:r>
              <a:rPr lang="ko-KR" altLang="en-US" sz="1600"/>
              <a:t>라즈베리파이 카메라 모듈 </a:t>
            </a:r>
            <a:r>
              <a:rPr lang="en-US" altLang="ko-KR" sz="1600"/>
              <a:t>5MP</a:t>
            </a:r>
            <a:endParaRPr lang="ko-KR" altLang="en-US" sz="1600"/>
          </a:p>
          <a:p>
            <a:pPr marL="742950" lvl="1" indent="-285750">
              <a:lnSpc>
                <a:spcPct val="70000"/>
              </a:lnSpc>
              <a:buSzPts val="1480"/>
            </a:pPr>
            <a:r>
              <a:rPr lang="en-US" altLang="ko-KR" sz="1100" u="sng">
                <a:solidFill>
                  <a:schemeClr val="hlink"/>
                </a:solidFill>
                <a:hlinkClick r:id="rId9"/>
              </a:rPr>
              <a:t>http://shopping.interpark.com/product/productInfo.do?prdNo=5857692034&amp;dispNo=016001&amp;bizCd=P01397&amp;NaPm=ct%3Djtc4khjk%7Cci%3D9e2014ce6c4469f43629d031ea1288a8164215e4%7Ctr%3Dsls%7Csn%3D3%7Chk%3Dfde2f5778f7a81d7fcdc46cc00ad0bba401442d4&amp;utm_medium=affiliate&amp;utm_source=naver&amp;utm_campaign=shop_p11714_p01397&amp;utm_content=price_comparison</a:t>
            </a:r>
            <a:endParaRPr lang="en-US" altLang="ko-KR" sz="1600" u="sng">
              <a:solidFill>
                <a:schemeClr val="hlink"/>
              </a:solidFill>
            </a:endParaRPr>
          </a:p>
          <a:p>
            <a:pPr marL="285750" indent="-285750">
              <a:lnSpc>
                <a:spcPct val="70000"/>
              </a:lnSpc>
              <a:buSzPts val="1480"/>
            </a:pPr>
            <a:r>
              <a:rPr lang="ko-KR" altLang="en-US" sz="1600"/>
              <a:t>라즈베리파이 카메라 케이블 </a:t>
            </a:r>
            <a:r>
              <a:rPr lang="en-US" altLang="ko-KR" sz="1600"/>
              <a:t>RPI Camera Cable 60cm</a:t>
            </a:r>
          </a:p>
          <a:p>
            <a:pPr marL="742950" lvl="1" indent="-285750">
              <a:lnSpc>
                <a:spcPct val="70000"/>
              </a:lnSpc>
              <a:buSzPts val="1480"/>
            </a:pPr>
            <a:r>
              <a:rPr lang="en-US" sz="1600">
                <a:hlinkClick r:id="rId10"/>
              </a:rPr>
              <a:t>http://shopping.interpark.com/product/productInfo.do?prdNo=6164752153&amp;dispNo=016001&amp;bizCd=P01397&amp;NaPm=ct%3Djzqmzoy0%7Cci%3Ddb70d2f586790d9e9f030d6d8fea12f3a8081faa%7Ctr%3Dsls%7Csn%3D3%7Chk%3Df52c24e243a7e09250f1a69faa77a30b0fee4e9a&amp;utm_medium=affiliate&amp;utm_source=naver&amp;utm_campaign=shop_p11714_p01397&amp;utm_content=price_comparison</a:t>
            </a:r>
            <a:endParaRPr lang="ko-KR" altLang="en-US" sz="16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30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F450 </a:t>
            </a:r>
            <a:r>
              <a:rPr lang="ko-KR" altLang="en-US"/>
              <a:t>쿼드콥터 </a:t>
            </a:r>
            <a:r>
              <a:rPr lang="ko-KR" altLang="en-US" smtClean="0"/>
              <a:t>조립 세부 정보 </a:t>
            </a:r>
            <a:r>
              <a:rPr lang="en-US" altLang="ko-KR" smtClean="0"/>
              <a:t>2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1038" y="1025495"/>
            <a:ext cx="8543925" cy="5418034"/>
          </a:xfrm>
        </p:spPr>
        <p:txBody>
          <a:bodyPr>
            <a:normAutofit/>
          </a:bodyPr>
          <a:lstStyle/>
          <a:p>
            <a:r>
              <a:rPr lang="ko-KR" altLang="en-US" sz="1600" smtClean="0"/>
              <a:t>와이파이 모듈 </a:t>
            </a:r>
            <a:r>
              <a:rPr lang="en-US" altLang="ko-KR" sz="1600" smtClean="0"/>
              <a:t>/ [A1030</a:t>
            </a:r>
            <a:r>
              <a:rPr lang="en-US" altLang="ko-KR" sz="1600"/>
              <a:t>] USB WiFi BL-150US (802.11b/g/n) Module with Antenna for Raspberry Pi </a:t>
            </a:r>
            <a:endParaRPr lang="en-US" altLang="ko-KR" sz="1600" smtClean="0"/>
          </a:p>
          <a:p>
            <a:pPr lvl="1"/>
            <a:r>
              <a:rPr lang="en-US" sz="1600">
                <a:hlinkClick r:id="rId2"/>
              </a:rPr>
              <a:t>http://ohmye.co.kr/product/detail.html?product_no=13651&amp;cate_no=915&amp;display_group=1&amp;cafe_mkt=naver_ks&amp;mkt_in=Y&amp;ghost_mall_id=naver&amp;ref=naver_open&amp;NaPm=ct%3Djzqr4ahc%7Cci%3D35df7d4c8ede221d2cd4498c62cc308b444feefa%7Ctr%3Dsls%7Csn%3D272396%7Chk%3D8d996a5fe5a11e9942593a74b78c31fb98f19b85</a:t>
            </a:r>
            <a:endParaRPr lang="en-US" altLang="ko-KR" sz="1600"/>
          </a:p>
          <a:p>
            <a:r>
              <a:rPr lang="ko-KR" altLang="en-US" sz="1600" smtClean="0"/>
              <a:t>케이블 </a:t>
            </a:r>
            <a:r>
              <a:rPr lang="en-US" altLang="ko-KR" sz="1600" smtClean="0"/>
              <a:t>/ </a:t>
            </a:r>
            <a:r>
              <a:rPr lang="ko-KR" altLang="en-US" sz="1600"/>
              <a:t>프라임디렉트 </a:t>
            </a:r>
            <a:r>
              <a:rPr lang="en-US" altLang="ko-KR" sz="1600"/>
              <a:t>8</a:t>
            </a:r>
            <a:r>
              <a:rPr lang="ko-KR" altLang="en-US" sz="1600"/>
              <a:t>자 타입 </a:t>
            </a:r>
            <a:r>
              <a:rPr lang="en-US" altLang="ko-KR" sz="1600"/>
              <a:t>(2</a:t>
            </a:r>
            <a:r>
              <a:rPr lang="ko-KR" altLang="en-US" sz="1600"/>
              <a:t>구</a:t>
            </a:r>
            <a:r>
              <a:rPr lang="en-US" altLang="ko-KR" sz="1600"/>
              <a:t>) </a:t>
            </a:r>
            <a:r>
              <a:rPr lang="ko-KR" altLang="en-US" sz="1600"/>
              <a:t>노트북 전원 </a:t>
            </a:r>
            <a:r>
              <a:rPr lang="ko-KR" altLang="en-US" sz="1600" smtClean="0"/>
              <a:t>케이블</a:t>
            </a:r>
            <a:endParaRPr lang="en-US" altLang="ko-KR" sz="1600" smtClean="0"/>
          </a:p>
          <a:p>
            <a:pPr lvl="1"/>
            <a:r>
              <a:rPr lang="en-US" sz="1600">
                <a:hlinkClick r:id="rId3"/>
              </a:rPr>
              <a:t>https://</a:t>
            </a:r>
            <a:r>
              <a:rPr lang="en-US" sz="1600" smtClean="0">
                <a:hlinkClick r:id="rId3"/>
              </a:rPr>
              <a:t>www.eleparts.co.kr/goods/view?no=2938094</a:t>
            </a:r>
            <a:endParaRPr lang="en-US" sz="1600" smtClean="0"/>
          </a:p>
          <a:p>
            <a:r>
              <a:rPr lang="en-US" altLang="ko-KR" sz="1600">
                <a:solidFill>
                  <a:srgbClr val="FF0000"/>
                </a:solidFill>
              </a:rPr>
              <a:t>EOLO 50A 3-6s ESC </a:t>
            </a:r>
            <a:r>
              <a:rPr lang="ko-KR" altLang="en-US" sz="1600">
                <a:solidFill>
                  <a:srgbClr val="FF0000"/>
                </a:solidFill>
              </a:rPr>
              <a:t>변속기</a:t>
            </a:r>
          </a:p>
          <a:p>
            <a:pPr lvl="1"/>
            <a:r>
              <a:rPr lang="en-US" sz="1600">
                <a:solidFill>
                  <a:srgbClr val="FF0000"/>
                </a:solidFill>
                <a:hlinkClick r:id="rId4"/>
              </a:rPr>
              <a:t>https://smartstore.naver.com/itssg/products/4632992815?NaPm=ct%3Djzs0px8w%7Cci%3Dd40779c3a6ab966b3db40fa38357cb4c06ffcf18%7Ctr%3Dslsl%7Csn%3D402009%7Cic%3D%7Chk%3D9a0dc5cdffb93614feef3f597c115524c8ae28e9</a:t>
            </a:r>
            <a:endParaRPr lang="ko-KR" altLang="en-US" sz="160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41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"/>
          <p:cNvSpPr txBox="1">
            <a:spLocks noGrp="1"/>
          </p:cNvSpPr>
          <p:nvPr>
            <p:ph type="title"/>
          </p:nvPr>
        </p:nvSpPr>
        <p:spPr>
          <a:xfrm>
            <a:off x="681038" y="234339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끝.</a:t>
            </a:r>
            <a:endParaRPr/>
          </a:p>
        </p:txBody>
      </p:sp>
      <p:sp>
        <p:nvSpPr>
          <p:cNvPr id="187" name="Google Shape;187;p10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88" name="Google Shape;188;p10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89" name="Google Shape;189;p10"/>
          <p:cNvSpPr txBox="1">
            <a:spLocks noGrp="1"/>
          </p:cNvSpPr>
          <p:nvPr>
            <p:ph type="ftr" idx="11"/>
          </p:nvPr>
        </p:nvSpPr>
        <p:spPr>
          <a:xfrm>
            <a:off x="4070838" y="6356352"/>
            <a:ext cx="20222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402</Words>
  <Application>Microsoft Office PowerPoint</Application>
  <PresentationFormat>A4 용지(210x297mm)</PresentationFormat>
  <Paragraphs>132</Paragraphs>
  <Slides>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Malgun Gothic</vt:lpstr>
      <vt:lpstr>Arial</vt:lpstr>
      <vt:lpstr>Calibri</vt:lpstr>
      <vt:lpstr>Consolas</vt:lpstr>
      <vt:lpstr>Times New Roman</vt:lpstr>
      <vt:lpstr>Office 테마</vt:lpstr>
      <vt:lpstr>자율비행 구매 계획서 2019년 8월 5주</vt:lpstr>
      <vt:lpstr>문서 이력</vt:lpstr>
      <vt:lpstr>F450 쿼드콥터 조립</vt:lpstr>
      <vt:lpstr>F450 쿼드콥터 조립 세부 정보 1</vt:lpstr>
      <vt:lpstr>F450 쿼드콥터 조립 세부 정보 2</vt:lpstr>
      <vt:lpstr>끝.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지능형 드론 멘토링 과정 2차 H/W 구매 목록 2019년 6월</dc:title>
  <dc:creator>admin</dc:creator>
  <cp:lastModifiedBy>admin</cp:lastModifiedBy>
  <cp:revision>49</cp:revision>
  <dcterms:created xsi:type="dcterms:W3CDTF">2018-03-04T04:23:51Z</dcterms:created>
  <dcterms:modified xsi:type="dcterms:W3CDTF">2019-08-26T06:39:56Z</dcterms:modified>
</cp:coreProperties>
</file>