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63" r:id="rId4"/>
    <p:sldId id="265" r:id="rId5"/>
    <p:sldId id="266" r:id="rId6"/>
    <p:sldId id="261" r:id="rId7"/>
    <p:sldId id="267" r:id="rId8"/>
    <p:sldId id="259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8A0-001B-44B0-8C5D-6AD2DBBB64D3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9E1E-AE0E-4A48-95EA-91938BD5E9F0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0A65-1955-4186-AF42-E92A051B257D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D560-716E-496D-ACC5-C639977EA19A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B8A-FB4A-44C0-A248-5CDF1FBB4724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3B3-8ABF-4438-B18A-131F4AD52673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D6E9-035F-4354-BA35-9846ABCCA34B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7E2-9C10-418D-83AF-E278B1F16C2D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67A1-B7EE-4FA2-AF8F-DCEA62099769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56DD-1A09-452E-9C8C-349EE45DA79A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C53B0D-9156-4C2B-AF4D-B68168F6ED36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e9e24871n0?start=2&amp;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zJXg5BEmc4?feature=oembed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드론 자율비행 교육 과정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/>
              <a:t>07</a:t>
            </a:r>
            <a:r>
              <a:rPr lang="ko-KR" altLang="en-US"/>
              <a:t>월 </a:t>
            </a:r>
            <a:r>
              <a:rPr lang="en-US" altLang="ko-KR"/>
              <a:t>24</a:t>
            </a:r>
            <a:r>
              <a:rPr lang="ko-KR" altLang="en-US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/>
              <a:t>이왕헌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한세대학교  </a:t>
            </a:r>
            <a:r>
              <a:rPr lang="ko-KR" altLang="en-US" dirty="0"/>
              <a:t>일반대학원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IT</a:t>
            </a:r>
            <a:r>
              <a:rPr lang="ko-KR" altLang="en-US" dirty="0"/>
              <a:t>융합전자</a:t>
            </a:r>
            <a:r>
              <a:rPr lang="ko-KR" altLang="en-US"/>
              <a:t>*지능로봇공학과</a:t>
            </a:r>
            <a:r>
              <a:rPr lang="en-US" altLang="ko-KR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B138-C7CC-47AC-BBE2-48406635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지능형 드론 교육 과정 </a:t>
            </a:r>
            <a:r>
              <a:rPr lang="ko-KR" altLang="en-US" dirty="0"/>
              <a:t>목적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ECCE-D05E-427C-81E6-847FB1AF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69"/>
            <a:ext cx="8543925" cy="444279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자율 비행 </a:t>
            </a:r>
            <a:r>
              <a:rPr lang="ko-KR" altLang="en-US"/>
              <a:t>이론의 이해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ko-KR" altLang="en-US"/>
              <a:t>드론 수학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ko-KR" altLang="en-US"/>
              <a:t>드론 물리학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ko-KR" altLang="en-US"/>
              <a:t>드론 항공 역학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자율 비행 실습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드론 제작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/>
              <a:t>Ground Control Station </a:t>
            </a:r>
            <a:r>
              <a:rPr lang="ko-KR" altLang="en-US" dirty="0"/>
              <a:t>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/>
              <a:t>파이슨 프로그래밍</a:t>
            </a:r>
            <a:endParaRPr lang="en-US" altLang="ko-KR"/>
          </a:p>
          <a:p>
            <a:pPr lvl="2">
              <a:lnSpc>
                <a:spcPct val="120000"/>
              </a:lnSpc>
            </a:pPr>
            <a:r>
              <a:rPr lang="ko-KR" altLang="en-US"/>
              <a:t>물체 인식</a:t>
            </a:r>
            <a:endParaRPr lang="en-US" altLang="ko-KR"/>
          </a:p>
          <a:p>
            <a:pPr lvl="2">
              <a:lnSpc>
                <a:spcPct val="120000"/>
              </a:lnSpc>
            </a:pPr>
            <a:r>
              <a:rPr lang="ko-KR" altLang="en-US"/>
              <a:t>물체 회피</a:t>
            </a:r>
            <a:endParaRPr lang="en-US" altLang="ko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2233-528C-4AF6-9F9D-10F16169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4025-84DE-4163-92DA-8D224649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9599-B93D-4B27-B218-F2BB961E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pic>
        <p:nvPicPr>
          <p:cNvPr id="8" name="Online Media 7" title="￫ﾂﾘ￫ﾹﾄ￬ﾘﾤ 2 + F300 ￪ﾸﾰ￬ﾲﾴ  + QGC + arducopter">
            <a:hlinkClick r:id="" action="ppaction://media"/>
            <a:extLst>
              <a:ext uri="{FF2B5EF4-FFF2-40B4-BE49-F238E27FC236}">
                <a16:creationId xmlns:a16="http://schemas.microsoft.com/office/drawing/2014/main" id="{FCC2B1AB-8C6C-4FC5-9514-85F9FE6501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218620" y="1371600"/>
            <a:ext cx="4167482" cy="23442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508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지능형 드론 교육 과정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051720"/>
              </p:ext>
            </p:extLst>
          </p:nvPr>
        </p:nvGraphicFramePr>
        <p:xfrm>
          <a:off x="681038" y="1367482"/>
          <a:ext cx="8603005" cy="4736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8162">
                  <a:extLst>
                    <a:ext uri="{9D8B030D-6E8A-4147-A177-3AD203B41FA5}">
                      <a16:colId xmlns:a16="http://schemas.microsoft.com/office/drawing/2014/main" val="2598485195"/>
                    </a:ext>
                  </a:extLst>
                </a:gridCol>
                <a:gridCol w="1301578">
                  <a:extLst>
                    <a:ext uri="{9D8B030D-6E8A-4147-A177-3AD203B41FA5}">
                      <a16:colId xmlns:a16="http://schemas.microsoft.com/office/drawing/2014/main" val="3350554347"/>
                    </a:ext>
                  </a:extLst>
                </a:gridCol>
                <a:gridCol w="2677298">
                  <a:extLst>
                    <a:ext uri="{9D8B030D-6E8A-4147-A177-3AD203B41FA5}">
                      <a16:colId xmlns:a16="http://schemas.microsoft.com/office/drawing/2014/main" val="177592024"/>
                    </a:ext>
                  </a:extLst>
                </a:gridCol>
                <a:gridCol w="486032">
                  <a:extLst>
                    <a:ext uri="{9D8B030D-6E8A-4147-A177-3AD203B41FA5}">
                      <a16:colId xmlns:a16="http://schemas.microsoft.com/office/drawing/2014/main" val="3325924924"/>
                    </a:ext>
                  </a:extLst>
                </a:gridCol>
                <a:gridCol w="1491049">
                  <a:extLst>
                    <a:ext uri="{9D8B030D-6E8A-4147-A177-3AD203B41FA5}">
                      <a16:colId xmlns:a16="http://schemas.microsoft.com/office/drawing/2014/main" val="1223015915"/>
                    </a:ext>
                  </a:extLst>
                </a:gridCol>
                <a:gridCol w="2108886">
                  <a:extLst>
                    <a:ext uri="{9D8B030D-6E8A-4147-A177-3AD203B41FA5}">
                      <a16:colId xmlns:a16="http://schemas.microsoft.com/office/drawing/2014/main" val="3563785001"/>
                    </a:ext>
                  </a:extLst>
                </a:gridCol>
              </a:tblGrid>
              <a:tr h="39896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</a:rPr>
                        <a:t>학기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교과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교육 내용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</a:rPr>
                        <a:t>학기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교과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교육 내용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extLst>
                  <a:ext uri="{0D108BD9-81ED-4DB2-BD59-A6C34878D82A}">
                    <a16:rowId xmlns:a16="http://schemas.microsoft.com/office/drawing/2014/main" val="3892016811"/>
                  </a:ext>
                </a:extLst>
              </a:tr>
              <a:tr h="1084449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1-1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개요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드론의 역사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드론의 구성품 이해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시뮬레이터 제어 실습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1-2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항공 역학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수학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ko-KR" sz="1400">
                          <a:effectLst/>
                        </a:rPr>
                        <a:t>물리학 기초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동력학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리모트 컨트롤러 실습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extLst>
                  <a:ext uri="{0D108BD9-81ED-4DB2-BD59-A6C34878D82A}">
                    <a16:rowId xmlns:a16="http://schemas.microsoft.com/office/drawing/2014/main" val="2647591061"/>
                  </a:ext>
                </a:extLst>
              </a:tr>
              <a:tr h="1084449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드론의 구조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</a:t>
                      </a:r>
                      <a:r>
                        <a:rPr lang="en-US" sz="1400">
                          <a:effectLst/>
                        </a:rPr>
                        <a:t>H/W </a:t>
                      </a:r>
                      <a:r>
                        <a:rPr lang="ko-KR" sz="1400">
                          <a:effectLst/>
                        </a:rPr>
                        <a:t>아키텍쳐 이해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</a:t>
                      </a:r>
                      <a:r>
                        <a:rPr lang="en-US" sz="1400">
                          <a:effectLst/>
                        </a:rPr>
                        <a:t>S/W </a:t>
                      </a:r>
                      <a:r>
                        <a:rPr lang="ko-KR" sz="1400">
                          <a:effectLst/>
                        </a:rPr>
                        <a:t>아키텍쳐 이해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조립 실습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센서</a:t>
                      </a:r>
                      <a:r>
                        <a:rPr lang="en-US" altLang="ko-KR" sz="1400">
                          <a:effectLst/>
                        </a:rPr>
                        <a:t> </a:t>
                      </a:r>
                      <a:r>
                        <a:rPr lang="ko-KR" sz="1400">
                          <a:effectLst/>
                        </a:rPr>
                        <a:t>이해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펌웨어 이해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센서 데이터 읽기 실습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펌웨어 로그 분석 실습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extLst>
                  <a:ext uri="{0D108BD9-81ED-4DB2-BD59-A6C34878D82A}">
                    <a16:rowId xmlns:a16="http://schemas.microsoft.com/office/drawing/2014/main" val="2198556338"/>
                  </a:ext>
                </a:extLst>
              </a:tr>
              <a:tr h="1084449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2-1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계획 </a:t>
                      </a:r>
                      <a:r>
                        <a:rPr lang="ko-KR" altLang="en-US" sz="1400">
                          <a:effectLst/>
                        </a:rPr>
                        <a:t>경로 </a:t>
                      </a:r>
                      <a:r>
                        <a:rPr lang="ko-KR" sz="1400">
                          <a:effectLst/>
                        </a:rPr>
                        <a:t>비행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통신 프로토콜 이해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센서 캘리브레이션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GroundControl</a:t>
                      </a:r>
                      <a:r>
                        <a:rPr lang="en-US" altLang="ko-KR" sz="1400">
                          <a:effectLst/>
                        </a:rPr>
                        <a:t> </a:t>
                      </a:r>
                      <a:r>
                        <a:rPr lang="ko-KR" sz="1400">
                          <a:effectLst/>
                        </a:rPr>
                        <a:t>경로 비행 실습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2-2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자율 비행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장해 물체 회피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PX4 </a:t>
                      </a:r>
                      <a:r>
                        <a:rPr lang="ko-KR" sz="1400">
                          <a:effectLst/>
                        </a:rPr>
                        <a:t>기반 자율 비행 실습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extLst>
                  <a:ext uri="{0D108BD9-81ED-4DB2-BD59-A6C34878D82A}">
                    <a16:rowId xmlns:a16="http://schemas.microsoft.com/office/drawing/2014/main" val="148105715"/>
                  </a:ext>
                </a:extLst>
              </a:tr>
              <a:tr h="1084449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계획</a:t>
                      </a:r>
                      <a:r>
                        <a:rPr lang="en-US" altLang="ko-KR" sz="1400">
                          <a:effectLst/>
                        </a:rPr>
                        <a:t> </a:t>
                      </a:r>
                      <a:r>
                        <a:rPr lang="ko-KR" altLang="en-US" sz="1400">
                          <a:effectLst/>
                        </a:rPr>
                        <a:t>경로</a:t>
                      </a:r>
                      <a:r>
                        <a:rPr lang="ko-KR" sz="1400">
                          <a:effectLst/>
                        </a:rPr>
                        <a:t> 비행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펌웨어 최적화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GroundControl</a:t>
                      </a:r>
                      <a:r>
                        <a:rPr lang="en-US" altLang="ko-KR" sz="1400">
                          <a:effectLst/>
                        </a:rPr>
                        <a:t> </a:t>
                      </a:r>
                      <a:r>
                        <a:rPr lang="ko-KR" sz="1400">
                          <a:effectLst/>
                        </a:rPr>
                        <a:t>경로 비행 실습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자율 비행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목표 물체 자동 인식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PX4 </a:t>
                      </a:r>
                      <a:r>
                        <a:rPr lang="ko-KR" sz="1400">
                          <a:effectLst/>
                        </a:rPr>
                        <a:t>기반 자율 비행 실습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extLst>
                  <a:ext uri="{0D108BD9-81ED-4DB2-BD59-A6C34878D82A}">
                    <a16:rowId xmlns:a16="http://schemas.microsoft.com/office/drawing/2014/main" val="422019219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D89-234C-4EA5-93FD-523499A38989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7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</a:t>
            </a:r>
            <a:r>
              <a:rPr lang="ko-KR" altLang="en-US"/>
              <a:t>비행 기술의 발전</a:t>
            </a:r>
            <a:r>
              <a:rPr lang="en-US" altLang="ko-KR"/>
              <a:t> </a:t>
            </a:r>
            <a:r>
              <a:rPr lang="ko-KR" altLang="en-US"/>
              <a:t>추이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2" descr="https://px4.io/wp-content/uploads/2014/04/1_10_September.png">
            <a:extLst>
              <a:ext uri="{FF2B5EF4-FFF2-40B4-BE49-F238E27FC236}">
                <a16:creationId xmlns:a16="http://schemas.microsoft.com/office/drawing/2014/main" id="{DD14EBCE-F58A-4ABC-BB6D-03ACEF2CC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73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929F-982D-4F5A-85C1-D5EE5A6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한세대학교 자율 비행 역사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EFD9-9C29-4AA9-ABB7-25260189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61205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2018</a:t>
            </a:r>
            <a:r>
              <a:rPr lang="ko-KR" altLang="en-US" dirty="0"/>
              <a:t>년 겨울 </a:t>
            </a:r>
            <a:r>
              <a:rPr lang="en-US" altLang="ko-KR" dirty="0"/>
              <a:t>VTOL </a:t>
            </a:r>
            <a:r>
              <a:rPr lang="ko-KR" altLang="en-US" dirty="0"/>
              <a:t>멘토링 과정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수박 </a:t>
            </a:r>
            <a:r>
              <a:rPr lang="en-US" altLang="ko-KR" dirty="0"/>
              <a:t>I/O</a:t>
            </a:r>
            <a:r>
              <a:rPr lang="ko-KR" altLang="en-US" dirty="0"/>
              <a:t>에서 </a:t>
            </a:r>
            <a:r>
              <a:rPr lang="en-US" altLang="ko-KR" dirty="0"/>
              <a:t>PX4 </a:t>
            </a:r>
            <a:r>
              <a:rPr lang="ko-KR" altLang="en-US" dirty="0"/>
              <a:t>교육</a:t>
            </a:r>
            <a:endParaRPr lang="en-US" altLang="ko-KR" dirty="0"/>
          </a:p>
          <a:p>
            <a:r>
              <a:rPr lang="en-US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T960 </a:t>
            </a:r>
            <a:r>
              <a:rPr lang="ko-KR" altLang="en-US" dirty="0"/>
              <a:t>드론 추락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스티로품 비행기 최조 조립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모터 동력기 최초 이륙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비밥</a:t>
            </a:r>
            <a:r>
              <a:rPr lang="en-US" altLang="ko-KR" dirty="0"/>
              <a:t>2 </a:t>
            </a:r>
            <a:r>
              <a:rPr lang="ko-KR" altLang="en-US" dirty="0"/>
              <a:t>드론 자율 비행 성공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취리히 </a:t>
            </a:r>
            <a:r>
              <a:rPr lang="en-US" altLang="ko-KR" dirty="0"/>
              <a:t>PX4 Developer Summit </a:t>
            </a:r>
            <a:r>
              <a:rPr lang="ko-KR" altLang="en-US" dirty="0"/>
              <a:t>참석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F330 </a:t>
            </a:r>
            <a:r>
              <a:rPr lang="ko-KR" altLang="en-US" dirty="0"/>
              <a:t>드론 조립 및 비행 성공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D2E1-0008-476B-9365-DBB8698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5A59-1F78-4BC2-A23B-D6706CD5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89734-7731-4C29-8D3E-295DE6D9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D5AF4-1B06-4197-8AA6-3506A4E4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9" y="4082996"/>
            <a:ext cx="1586596" cy="1914552"/>
          </a:xfrm>
          <a:prstGeom prst="rect">
            <a:avLst/>
          </a:prstGeom>
        </p:spPr>
      </p:pic>
      <p:pic>
        <p:nvPicPr>
          <p:cNvPr id="1026" name="Picture 2" descr="Image result for px4 developer summit">
            <a:extLst>
              <a:ext uri="{FF2B5EF4-FFF2-40B4-BE49-F238E27FC236}">
                <a16:creationId xmlns:a16="http://schemas.microsoft.com/office/drawing/2014/main" id="{A3EB2A58-BD24-4DE5-B521-05AA3C10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94" y="4082995"/>
            <a:ext cx="2743582" cy="20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0618B-03FF-44C2-A20D-61B9CE92A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441811" y="4263437"/>
            <a:ext cx="1914553" cy="155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E2A4A-9A0E-4CB5-8BCF-CEEA66070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112" y="4144310"/>
            <a:ext cx="1496441" cy="1995255"/>
          </a:xfrm>
          <a:prstGeom prst="rect">
            <a:avLst/>
          </a:prstGeom>
        </p:spPr>
      </p:pic>
      <p:pic>
        <p:nvPicPr>
          <p:cNvPr id="8" name="Online Media 7" title="Academy R2 ￫ﾪﾨ￭ﾘﾕ ￫ﾹﾄ￭ﾖﾉ￪ﾸﾰ With Motor">
            <a:hlinkClick r:id="" action="ppaction://media"/>
            <a:extLst>
              <a:ext uri="{FF2B5EF4-FFF2-40B4-BE49-F238E27FC236}">
                <a16:creationId xmlns:a16="http://schemas.microsoft.com/office/drawing/2014/main" id="{47F95C07-DF80-443B-A298-C093FBADDF1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5446496" y="1389264"/>
            <a:ext cx="4167231" cy="23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실험 동영상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D89-234C-4EA5-93FD-523499A38989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732555"/>
          </a:xfrm>
        </p:spPr>
        <p:txBody>
          <a:bodyPr/>
          <a:lstStyle/>
          <a:p>
            <a:r>
              <a:rPr lang="en-US" altLang="ko-KR"/>
              <a:t>Navio2 + F330 </a:t>
            </a:r>
            <a:r>
              <a:rPr lang="ko-KR" altLang="en-US"/>
              <a:t>드론 경로 비행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4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0A65-1955-4186-AF42-E92A051B257D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15FD-191D-4438-8D52-621D8B0E0666}" type="datetime1">
              <a:rPr lang="ko-KR" altLang="en-US" smtClean="0"/>
              <a:t>2019-07-18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10660</TotalTime>
  <Words>315</Words>
  <Application>Microsoft Office PowerPoint</Application>
  <PresentationFormat>A4 Paper (210x297 mm)</PresentationFormat>
  <Paragraphs>90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Consolas</vt:lpstr>
      <vt:lpstr>Times New Roman</vt:lpstr>
      <vt:lpstr>Office 테마</vt:lpstr>
      <vt:lpstr>드론 자율비행 교육 과정</vt:lpstr>
      <vt:lpstr>지능형 드론 교육 과정 목적</vt:lpstr>
      <vt:lpstr>지능형 드론 교육 과정</vt:lpstr>
      <vt:lpstr>자율 비행 기술의 발전 추이</vt:lpstr>
      <vt:lpstr>한세대학교 자율 비행 역사</vt:lpstr>
      <vt:lpstr>실험 동영상</vt:lpstr>
      <vt:lpstr>PowerPoint Presentation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1751</cp:revision>
  <dcterms:created xsi:type="dcterms:W3CDTF">2018-03-04T04:23:51Z</dcterms:created>
  <dcterms:modified xsi:type="dcterms:W3CDTF">2019-07-18T14:10:31Z</dcterms:modified>
</cp:coreProperties>
</file>