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9" r:id="rId3"/>
    <p:sldId id="283" r:id="rId4"/>
    <p:sldId id="273" r:id="rId5"/>
    <p:sldId id="260" r:id="rId6"/>
    <p:sldId id="274" r:id="rId7"/>
    <p:sldId id="282" r:id="rId8"/>
    <p:sldId id="281" r:id="rId9"/>
    <p:sldId id="276" r:id="rId10"/>
    <p:sldId id="277" r:id="rId11"/>
    <p:sldId id="278" r:id="rId12"/>
    <p:sldId id="280" r:id="rId13"/>
    <p:sldId id="259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6513" autoAdjust="0"/>
  </p:normalViewPr>
  <p:slideViewPr>
    <p:cSldViewPr snapToGrid="0">
      <p:cViewPr varScale="1">
        <p:scale>
          <a:sx n="91" d="100"/>
          <a:sy n="91" d="100"/>
        </p:scale>
        <p:origin x="787" y="6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124C-2581-401B-9997-FF105A177F6D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3AF0-3913-4506-9B77-4ADEDC116878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D9FE-9FFE-4B51-8135-9E7582072A71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5AEA-8783-4421-A8B7-668365E20CDD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1EE-C964-45FA-8124-70074B733FC2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BAEE-A8BD-4906-B2A2-1A32241A1914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84EE-9A0F-4E73-B167-44DEE8CB01E2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E903-EF9D-49C0-819C-1609F9C836BD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8069-80D6-4C8E-9646-D5414E6779B8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4BB-C1DE-4AF3-9848-82793038BB73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32B475-CF09-4E91-8518-660A1CE073E8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PostView.nhn?blogId=applepop&amp;logNo=220881967134&amp;proxyReferer=https%3A%2F%2Fwww.google.com%2F" TargetMode="External"/><Relationship Id="rId3" Type="http://schemas.openxmlformats.org/officeDocument/2006/relationships/hyperlink" Target="http://blog.naver.com/PostView.nhn?blogId=roboholic84&amp;logNo=220547820420&amp;beginTime=0&amp;jumpingVid=&amp;from=search&amp;redirect=Log&amp;widgetTypeCall=true" TargetMode="External"/><Relationship Id="rId7" Type="http://schemas.openxmlformats.org/officeDocument/2006/relationships/hyperlink" Target="https://www.enjoydrone.com/bbs/board.php?bo_table=guide&amp;wr_id=3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blog.naver.com/PostView.nhn?blogId=servobox&amp;logNo=80203602016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valab.org/lorentzs_for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.blog.naver.com/PostView.nhn?blogId=applepop&amp;logNo=220881967134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u9qSObDluU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dirty="0" err="1"/>
              <a:t>드론</a:t>
            </a:r>
            <a:r>
              <a:rPr lang="ko-KR" altLang="en-US" sz="4800" dirty="0"/>
              <a:t>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13 </a:t>
            </a:r>
            <a:r>
              <a:rPr lang="ko-KR" altLang="en-US" dirty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 지 만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 일반대학원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IT </a:t>
            </a:r>
            <a:r>
              <a:rPr lang="ko-KR" altLang="en-US" dirty="0"/>
              <a:t>융합 </a:t>
            </a:r>
            <a:r>
              <a:rPr lang="ko-KR" altLang="en-US" dirty="0" err="1"/>
              <a:t>드론</a:t>
            </a:r>
            <a:r>
              <a:rPr lang="ko-KR" altLang="en-US" dirty="0"/>
              <a:t> 멘토링 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드론에</a:t>
            </a:r>
            <a:r>
              <a:rPr lang="ko-KR" altLang="en-US" dirty="0"/>
              <a:t> 사용되는 </a:t>
            </a:r>
            <a:r>
              <a:rPr lang="en-US" altLang="ko-KR" dirty="0"/>
              <a:t>BLDC</a:t>
            </a:r>
            <a:r>
              <a:rPr lang="ko-KR" altLang="en-US" dirty="0"/>
              <a:t> 모터 </a:t>
            </a:r>
            <a:r>
              <a:rPr lang="en-US" altLang="ko-KR" dirty="0"/>
              <a:t>Type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ko-KR" altLang="en-US" dirty="0" err="1"/>
              <a:t>드론</a:t>
            </a:r>
            <a:r>
              <a:rPr lang="ko-KR" altLang="en-US" dirty="0"/>
              <a:t> 모터의 종류 및 이해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D383E0-B04E-480A-A50E-39255348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1409468"/>
            <a:ext cx="8629314" cy="46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1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Brush Less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en-US" dirty="0"/>
              <a:t>C Motor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ko-KR" altLang="en-US" dirty="0" err="1"/>
              <a:t>드론</a:t>
            </a:r>
            <a:r>
              <a:rPr lang="ko-KR" altLang="en-US" dirty="0"/>
              <a:t> 모터의 종류 및 이해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8CF96-9BCE-46F6-AC97-D8E9A71F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6" y="3860802"/>
            <a:ext cx="6953250" cy="249555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060C6D4-4B9D-4F40-A887-4C359C913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39749"/>
              </p:ext>
            </p:extLst>
          </p:nvPr>
        </p:nvGraphicFramePr>
        <p:xfrm>
          <a:off x="5962649" y="1810646"/>
          <a:ext cx="334327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11">
                  <a:extLst>
                    <a:ext uri="{9D8B030D-6E8A-4147-A177-3AD203B41FA5}">
                      <a16:colId xmlns:a16="http://schemas.microsoft.com/office/drawing/2014/main" val="2026902737"/>
                    </a:ext>
                  </a:extLst>
                </a:gridCol>
                <a:gridCol w="477611">
                  <a:extLst>
                    <a:ext uri="{9D8B030D-6E8A-4147-A177-3AD203B41FA5}">
                      <a16:colId xmlns:a16="http://schemas.microsoft.com/office/drawing/2014/main" val="3279887487"/>
                    </a:ext>
                  </a:extLst>
                </a:gridCol>
                <a:gridCol w="477611">
                  <a:extLst>
                    <a:ext uri="{9D8B030D-6E8A-4147-A177-3AD203B41FA5}">
                      <a16:colId xmlns:a16="http://schemas.microsoft.com/office/drawing/2014/main" val="717221454"/>
                    </a:ext>
                  </a:extLst>
                </a:gridCol>
                <a:gridCol w="477611">
                  <a:extLst>
                    <a:ext uri="{9D8B030D-6E8A-4147-A177-3AD203B41FA5}">
                      <a16:colId xmlns:a16="http://schemas.microsoft.com/office/drawing/2014/main" val="140361562"/>
                    </a:ext>
                  </a:extLst>
                </a:gridCol>
                <a:gridCol w="477611">
                  <a:extLst>
                    <a:ext uri="{9D8B030D-6E8A-4147-A177-3AD203B41FA5}">
                      <a16:colId xmlns:a16="http://schemas.microsoft.com/office/drawing/2014/main" val="1213018348"/>
                    </a:ext>
                  </a:extLst>
                </a:gridCol>
                <a:gridCol w="477611">
                  <a:extLst>
                    <a:ext uri="{9D8B030D-6E8A-4147-A177-3AD203B41FA5}">
                      <a16:colId xmlns:a16="http://schemas.microsoft.com/office/drawing/2014/main" val="58588207"/>
                    </a:ext>
                  </a:extLst>
                </a:gridCol>
                <a:gridCol w="477611">
                  <a:extLst>
                    <a:ext uri="{9D8B030D-6E8A-4147-A177-3AD203B41FA5}">
                      <a16:colId xmlns:a16="http://schemas.microsoft.com/office/drawing/2014/main" val="2791984244"/>
                    </a:ext>
                  </a:extLst>
                </a:gridCol>
              </a:tblGrid>
              <a:tr h="2756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69257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7318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54535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89233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36946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49264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9276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F7F99DF-89E7-4326-9936-67991731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8" y="1374014"/>
            <a:ext cx="4903786" cy="19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2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 문헌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ko-KR" altLang="en-US" dirty="0" err="1"/>
              <a:t>드론</a:t>
            </a:r>
            <a:r>
              <a:rPr lang="ko-KR" altLang="en-US" dirty="0"/>
              <a:t> 모터의 종류 및 이해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7F99DF-89E7-4326-9936-67991731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5259344"/>
            <a:ext cx="1802103" cy="7229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131B3B-6180-45C0-8190-E92D5AAFD3B5}"/>
              </a:ext>
            </a:extLst>
          </p:cNvPr>
          <p:cNvSpPr/>
          <p:nvPr/>
        </p:nvSpPr>
        <p:spPr>
          <a:xfrm>
            <a:off x="2909984" y="5063744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http://blog.naver.com/PostView.nhn?blogId=roboholic84&amp;logNo=220547820420&amp;beginTime=0&amp;jumpingVid=&amp;from=search&amp;redirect=Log&amp;widgetTypeCall=true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1F187C-9944-4B10-AF31-808202B69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3" y="2876303"/>
            <a:ext cx="1698369" cy="10445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A1BFE0-1FA4-47FD-BDAC-E53B02F1A33D}"/>
              </a:ext>
            </a:extLst>
          </p:cNvPr>
          <p:cNvSpPr/>
          <p:nvPr/>
        </p:nvSpPr>
        <p:spPr>
          <a:xfrm>
            <a:off x="2909983" y="307540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5"/>
              </a:rPr>
              <a:t>http://blog.naver.com/PostView.nhn?blogId=servobox&amp;logNo=80203602016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9FD590-9D2D-4EF9-97D1-DAE048432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04" y="4214915"/>
            <a:ext cx="1698368" cy="5514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D07ECD-D7EF-41CC-98D7-E5DC326FBE64}"/>
              </a:ext>
            </a:extLst>
          </p:cNvPr>
          <p:cNvSpPr/>
          <p:nvPr/>
        </p:nvSpPr>
        <p:spPr>
          <a:xfrm>
            <a:off x="2909984" y="413868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7"/>
              </a:rPr>
              <a:t>https://www.enjoydrone.com/bbs/board.php?bo_table=guide&amp;wr_id=31</a:t>
            </a:r>
            <a:endParaRPr lang="ko-KR" altLang="en-US" dirty="0"/>
          </a:p>
        </p:txBody>
      </p:sp>
      <p:pic>
        <p:nvPicPr>
          <p:cNvPr id="14" name="Picture 2" descr="https://mblogthumb-phinf.pstatic.net/MjAxNjEyMDhfMjg5/MDAxNDgxMTc3Mjc2MjY1.SnjzyBKHzQD2fjRwMmFwGdockQIpnNxzPwAkPHtfKxAg.FqCcAPIzK2SvYIhshQUmQokKMgAUsfTHvnkyaYLqjBgg.PNG.applepop/363px-Regla_mano_derecha_Laplace_svg.png?type=w800">
            <a:hlinkClick r:id="rId8"/>
            <a:extLst>
              <a:ext uri="{FF2B5EF4-FFF2-40B4-BE49-F238E27FC236}">
                <a16:creationId xmlns:a16="http://schemas.microsoft.com/office/drawing/2014/main" id="{8D0B084F-8B74-42F7-ADAF-3F688DE4B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6" y="1516038"/>
            <a:ext cx="1817346" cy="101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57B2E5-1976-4E8A-85C8-BED0D52EFEAA}"/>
              </a:ext>
            </a:extLst>
          </p:cNvPr>
          <p:cNvSpPr/>
          <p:nvPr/>
        </p:nvSpPr>
        <p:spPr>
          <a:xfrm>
            <a:off x="2909983" y="1615498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8"/>
              </a:rPr>
              <a:t>https://m.blog.naver.com/PostView.nhn?blogId=applepop&amp;logNo=220881967134&amp;proxyReferer=https%3A%2F%2Fwww.google.com%2F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50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362A-C60D-48BE-8483-CF86711A3ADC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ko-KR" altLang="en-US" dirty="0" err="1"/>
              <a:t>드론</a:t>
            </a:r>
            <a:r>
              <a:rPr lang="ko-KR" altLang="en-US" dirty="0"/>
              <a:t> 모터의 종류 및 이해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A110BF3-7C41-4D3A-BA3D-C046D164158D}"/>
              </a:ext>
            </a:extLst>
          </p:cNvPr>
          <p:cNvSpPr/>
          <p:nvPr/>
        </p:nvSpPr>
        <p:spPr>
          <a:xfrm>
            <a:off x="664005" y="902528"/>
            <a:ext cx="85779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 err="1"/>
              <a:t>드론</a:t>
            </a:r>
            <a:r>
              <a:rPr lang="ko-KR" altLang="en-US" sz="6000" dirty="0"/>
              <a:t> 모터의 종류 및 이해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76165D-14BF-4FE6-8798-A31BCD8509D1}"/>
              </a:ext>
            </a:extLst>
          </p:cNvPr>
          <p:cNvSpPr/>
          <p:nvPr/>
        </p:nvSpPr>
        <p:spPr>
          <a:xfrm>
            <a:off x="922963" y="2195386"/>
            <a:ext cx="8060072" cy="4444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/>
              <a:t>로렌츠의 힘</a:t>
            </a:r>
            <a:r>
              <a:rPr lang="en-US" altLang="ko-KR" sz="3200" dirty="0"/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 err="1"/>
              <a:t>플레밍의</a:t>
            </a:r>
            <a:r>
              <a:rPr lang="ko-KR" altLang="en-US" sz="3200" dirty="0"/>
              <a:t> 왼손 법칙</a:t>
            </a:r>
            <a:endParaRPr lang="en-US" altLang="ko-KR" sz="3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/>
              <a:t>모터의 회전 원리</a:t>
            </a:r>
            <a:endParaRPr lang="en-US" altLang="ko-KR" sz="3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/>
              <a:t>모터의 종류 </a:t>
            </a:r>
            <a:r>
              <a:rPr lang="en-US" altLang="ko-KR" sz="3200" dirty="0"/>
              <a:t>(</a:t>
            </a:r>
            <a:r>
              <a:rPr lang="ko-KR" altLang="en-US" sz="3200" dirty="0"/>
              <a:t>전원에 따른 분류</a:t>
            </a:r>
            <a:r>
              <a:rPr lang="en-US" altLang="ko-KR" sz="3200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200" dirty="0"/>
              <a:t>Brush DC Motor &amp; Brush Less</a:t>
            </a:r>
            <a:r>
              <a:rPr lang="ko-KR" altLang="en-US" sz="3200" dirty="0"/>
              <a:t> </a:t>
            </a:r>
            <a:r>
              <a:rPr lang="en-US" altLang="ko-KR" sz="3200" dirty="0"/>
              <a:t>DC Motor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 err="1"/>
              <a:t>드론에</a:t>
            </a:r>
            <a:r>
              <a:rPr lang="ko-KR" altLang="en-US" sz="3200" dirty="0"/>
              <a:t> 사용되는 </a:t>
            </a:r>
            <a:r>
              <a:rPr lang="en-US" altLang="ko-KR" sz="3200" dirty="0"/>
              <a:t>BLDC</a:t>
            </a:r>
            <a:r>
              <a:rPr lang="ko-KR" altLang="en-US" sz="3200" dirty="0"/>
              <a:t> 모터 </a:t>
            </a:r>
            <a:r>
              <a:rPr lang="en-US" altLang="ko-KR" sz="3200" dirty="0"/>
              <a:t>Type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03080D-34AB-48C3-8808-AC1A2EF2A498}"/>
              </a:ext>
            </a:extLst>
          </p:cNvPr>
          <p:cNvCxnSpPr>
            <a:cxnSpLocks/>
          </p:cNvCxnSpPr>
          <p:nvPr/>
        </p:nvCxnSpPr>
        <p:spPr>
          <a:xfrm>
            <a:off x="664005" y="2021747"/>
            <a:ext cx="843805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49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0722-D3C4-4EA1-BFF9-8B29463B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all" dirty="0"/>
              <a:t>전자기력</a:t>
            </a:r>
            <a:r>
              <a:rPr lang="en-US" altLang="ko-KR" cap="all" dirty="0"/>
              <a:t>, </a:t>
            </a:r>
            <a:r>
              <a:rPr lang="ko-KR" altLang="en-US" cap="all" dirty="0"/>
              <a:t>로렌츠 힘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81F15-9851-4374-BA0B-B2DD1C1B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D9FE-9FFE-4B51-8135-9E7582072A71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EFC5B-B3B8-4020-8291-1B9251EB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18C79-0ADC-4245-BA4D-ABD3BBF5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62437F4A-BAC0-4929-8C59-90BB1C2388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582255"/>
            <a:ext cx="8543925" cy="426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6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cap="all" dirty="0"/>
              <a:t>전자기력</a:t>
            </a:r>
            <a:r>
              <a:rPr lang="en-US" altLang="ko-KR" cap="all" dirty="0"/>
              <a:t>, </a:t>
            </a:r>
            <a:r>
              <a:rPr lang="ko-KR" altLang="en-US" cap="all" dirty="0"/>
              <a:t>로렌츠 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0"/>
            <a:ext cx="8543924" cy="1420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자기장</a:t>
            </a:r>
            <a:r>
              <a:rPr lang="en-US" altLang="ko-KR" dirty="0"/>
              <a:t>(B)</a:t>
            </a:r>
            <a:r>
              <a:rPr lang="ko-KR" altLang="en-US" dirty="0"/>
              <a:t>와 전류</a:t>
            </a:r>
            <a:r>
              <a:rPr lang="en-US" altLang="ko-KR" dirty="0"/>
              <a:t>(I)</a:t>
            </a:r>
            <a:r>
              <a:rPr lang="ko-KR" altLang="en-US" dirty="0"/>
              <a:t>가 직각일때 로렌츠 힘</a:t>
            </a:r>
            <a:r>
              <a:rPr lang="en-US" altLang="ko-KR" dirty="0"/>
              <a:t>(F)</a:t>
            </a:r>
            <a:r>
              <a:rPr lang="ko-KR" altLang="en-US" dirty="0"/>
              <a:t>는 위로 향하는 방향이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이때 로렌츠의 힘은 최대 상태가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전류</a:t>
            </a:r>
            <a:r>
              <a:rPr lang="en-US" altLang="ko-KR" dirty="0"/>
              <a:t>(I)</a:t>
            </a:r>
            <a:r>
              <a:rPr lang="ko-KR" altLang="en-US" dirty="0"/>
              <a:t>는 </a:t>
            </a:r>
            <a:r>
              <a:rPr lang="en-US" altLang="ko-KR" dirty="0"/>
              <a:t>+</a:t>
            </a:r>
            <a:r>
              <a:rPr lang="ko-KR" altLang="en-US" dirty="0"/>
              <a:t>에서 </a:t>
            </a:r>
            <a:r>
              <a:rPr lang="en-US" altLang="ko-KR" dirty="0"/>
              <a:t>- </a:t>
            </a:r>
            <a:r>
              <a:rPr lang="ko-KR" altLang="en-US" dirty="0"/>
              <a:t>방향으로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로렌츠 힘은 </a:t>
            </a:r>
            <a:r>
              <a:rPr lang="en-US" altLang="ko-KR" dirty="0"/>
              <a:t>-</a:t>
            </a:r>
            <a:r>
              <a:rPr lang="ko-KR" altLang="en-US" dirty="0"/>
              <a:t>에서 </a:t>
            </a:r>
            <a:r>
              <a:rPr lang="en-US" altLang="ko-KR" dirty="0"/>
              <a:t>+ </a:t>
            </a:r>
            <a:r>
              <a:rPr lang="ko-KR" altLang="en-US" dirty="0"/>
              <a:t>방향으로 흐르던 자유전자들이 받는 힘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ko-KR" altLang="en-US" dirty="0" err="1"/>
              <a:t>드론</a:t>
            </a:r>
            <a:r>
              <a:rPr lang="ko-KR" altLang="en-US" dirty="0"/>
              <a:t> 모터의 종류 및 이해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mblogthumb-phinf.pstatic.net/MjAxNjEyMDhfMjg5/MDAxNDgxMTc3Mjc2MjY1.SnjzyBKHzQD2fjRwMmFwGdockQIpnNxzPwAkPHtfKxAg.FqCcAPIzK2SvYIhshQUmQokKMgAUsfTHvnkyaYLqjBgg.PNG.applepop/363px-Regla_mano_derecha_Laplace_svg.png?type=w800">
            <a:hlinkClick r:id="rId2"/>
            <a:extLst>
              <a:ext uri="{FF2B5EF4-FFF2-40B4-BE49-F238E27FC236}">
                <a16:creationId xmlns:a16="http://schemas.microsoft.com/office/drawing/2014/main" id="{B40365BD-D7BB-469F-89C2-B54D9944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4292357"/>
            <a:ext cx="34575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5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플레밍의</a:t>
            </a:r>
            <a:r>
              <a:rPr lang="ko-KR" altLang="en-US" dirty="0"/>
              <a:t> 왼손 법칙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ko-KR" altLang="en-US" dirty="0" err="1"/>
              <a:t>드론</a:t>
            </a:r>
            <a:r>
              <a:rPr lang="ko-KR" altLang="en-US" dirty="0"/>
              <a:t> 모터의 종류 및 이해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FD4048-4224-48AF-909D-9BCBDC6F2A46}"/>
              </a:ext>
            </a:extLst>
          </p:cNvPr>
          <p:cNvGrpSpPr/>
          <p:nvPr/>
        </p:nvGrpSpPr>
        <p:grpSpPr>
          <a:xfrm>
            <a:off x="1262247" y="2061222"/>
            <a:ext cx="2179674" cy="3076432"/>
            <a:chOff x="1262247" y="2215427"/>
            <a:chExt cx="2179674" cy="3076432"/>
          </a:xfrm>
        </p:grpSpPr>
        <p:pic>
          <p:nvPicPr>
            <p:cNvPr id="8" name="그림 7" descr="하늘, 연, 조류, 실내이(가) 표시된 사진&#10;&#10;자동 생성된 설명">
              <a:extLst>
                <a:ext uri="{FF2B5EF4-FFF2-40B4-BE49-F238E27FC236}">
                  <a16:creationId xmlns:a16="http://schemas.microsoft.com/office/drawing/2014/main" id="{35F64D16-4201-4CF5-895A-6C2578F04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247" y="2556042"/>
              <a:ext cx="2171888" cy="2735817"/>
            </a:xfrm>
            <a:prstGeom prst="rect">
              <a:avLst/>
            </a:prstGeom>
          </p:spPr>
        </p:pic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BD7C54E1-5575-40B7-9AF9-7B0A4013A5E7}"/>
                </a:ext>
              </a:extLst>
            </p:cNvPr>
            <p:cNvSpPr/>
            <p:nvPr/>
          </p:nvSpPr>
          <p:spPr>
            <a:xfrm rot="3319742">
              <a:off x="2872821" y="2652318"/>
              <a:ext cx="142613" cy="72145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위쪽 10">
              <a:extLst>
                <a:ext uri="{FF2B5EF4-FFF2-40B4-BE49-F238E27FC236}">
                  <a16:creationId xmlns:a16="http://schemas.microsoft.com/office/drawing/2014/main" id="{48F3C334-1AFD-40A5-9F94-DC5A3B327D3A}"/>
                </a:ext>
              </a:extLst>
            </p:cNvPr>
            <p:cNvSpPr/>
            <p:nvPr/>
          </p:nvSpPr>
          <p:spPr>
            <a:xfrm>
              <a:off x="1843456" y="2652319"/>
              <a:ext cx="142613" cy="72145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id="{1E1835A7-153E-4035-BFF4-48FE1325271A}"/>
                </a:ext>
              </a:extLst>
            </p:cNvPr>
            <p:cNvSpPr/>
            <p:nvPr/>
          </p:nvSpPr>
          <p:spPr>
            <a:xfrm rot="6786526">
              <a:off x="3003060" y="3770386"/>
              <a:ext cx="142613" cy="72145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AECEEC-AF7E-4F23-94D8-4DBC46E86D73}"/>
                </a:ext>
              </a:extLst>
            </p:cNvPr>
            <p:cNvSpPr/>
            <p:nvPr/>
          </p:nvSpPr>
          <p:spPr>
            <a:xfrm>
              <a:off x="1342169" y="2595851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EC63FC-37F3-4FD6-888A-6479BF86BF73}"/>
                </a:ext>
              </a:extLst>
            </p:cNvPr>
            <p:cNvSpPr/>
            <p:nvPr/>
          </p:nvSpPr>
          <p:spPr>
            <a:xfrm>
              <a:off x="2637374" y="2215427"/>
              <a:ext cx="36901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AD85AB-AF96-4908-BE0B-B4CFD59F29C7}"/>
                </a:ext>
              </a:extLst>
            </p:cNvPr>
            <p:cNvSpPr/>
            <p:nvPr/>
          </p:nvSpPr>
          <p:spPr>
            <a:xfrm>
              <a:off x="2939860" y="3361046"/>
              <a:ext cx="5020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F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ED9CBC2-AFBE-4E8B-BDDC-69945065555D}"/>
              </a:ext>
            </a:extLst>
          </p:cNvPr>
          <p:cNvSpPr txBox="1"/>
          <p:nvPr/>
        </p:nvSpPr>
        <p:spPr>
          <a:xfrm>
            <a:off x="4038098" y="1655786"/>
            <a:ext cx="51730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자기장 속에 있는 도선에 전류가 흐르면 움직이는 전하에 작용하는 로렌츠 힘에 의해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도선도 힘을 받는다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플레밍의</a:t>
            </a:r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왼손 법칙을 사용하면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자기장의 방향과 전류가 흐르는 방향을 알 때 도선이 받는 힘의 방향을 결정할 수 있다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7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모터의 회전 원리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ko-KR" altLang="en-US" dirty="0" err="1"/>
              <a:t>드론</a:t>
            </a:r>
            <a:r>
              <a:rPr lang="ko-KR" altLang="en-US" dirty="0"/>
              <a:t> 모터의 종류 및 이해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FD4048-4224-48AF-909D-9BCBDC6F2A46}"/>
              </a:ext>
            </a:extLst>
          </p:cNvPr>
          <p:cNvGrpSpPr/>
          <p:nvPr/>
        </p:nvGrpSpPr>
        <p:grpSpPr>
          <a:xfrm>
            <a:off x="681038" y="2183731"/>
            <a:ext cx="2179674" cy="3076432"/>
            <a:chOff x="1262247" y="2215427"/>
            <a:chExt cx="2179674" cy="3076432"/>
          </a:xfrm>
        </p:grpSpPr>
        <p:pic>
          <p:nvPicPr>
            <p:cNvPr id="8" name="그림 7" descr="하늘, 연, 조류, 실내이(가) 표시된 사진&#10;&#10;자동 생성된 설명">
              <a:extLst>
                <a:ext uri="{FF2B5EF4-FFF2-40B4-BE49-F238E27FC236}">
                  <a16:creationId xmlns:a16="http://schemas.microsoft.com/office/drawing/2014/main" id="{35F64D16-4201-4CF5-895A-6C2578F04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247" y="2556042"/>
              <a:ext cx="2171888" cy="2735817"/>
            </a:xfrm>
            <a:prstGeom prst="rect">
              <a:avLst/>
            </a:prstGeom>
          </p:spPr>
        </p:pic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BD7C54E1-5575-40B7-9AF9-7B0A4013A5E7}"/>
                </a:ext>
              </a:extLst>
            </p:cNvPr>
            <p:cNvSpPr/>
            <p:nvPr/>
          </p:nvSpPr>
          <p:spPr>
            <a:xfrm rot="3319742">
              <a:off x="2872821" y="2652318"/>
              <a:ext cx="142613" cy="72145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위쪽 10">
              <a:extLst>
                <a:ext uri="{FF2B5EF4-FFF2-40B4-BE49-F238E27FC236}">
                  <a16:creationId xmlns:a16="http://schemas.microsoft.com/office/drawing/2014/main" id="{48F3C334-1AFD-40A5-9F94-DC5A3B327D3A}"/>
                </a:ext>
              </a:extLst>
            </p:cNvPr>
            <p:cNvSpPr/>
            <p:nvPr/>
          </p:nvSpPr>
          <p:spPr>
            <a:xfrm>
              <a:off x="1843456" y="2652319"/>
              <a:ext cx="142613" cy="72145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id="{1E1835A7-153E-4035-BFF4-48FE1325271A}"/>
                </a:ext>
              </a:extLst>
            </p:cNvPr>
            <p:cNvSpPr/>
            <p:nvPr/>
          </p:nvSpPr>
          <p:spPr>
            <a:xfrm rot="6786526">
              <a:off x="3003060" y="3770386"/>
              <a:ext cx="142613" cy="72145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AECEEC-AF7E-4F23-94D8-4DBC46E86D73}"/>
                </a:ext>
              </a:extLst>
            </p:cNvPr>
            <p:cNvSpPr/>
            <p:nvPr/>
          </p:nvSpPr>
          <p:spPr>
            <a:xfrm>
              <a:off x="1342169" y="2595851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EC63FC-37F3-4FD6-888A-6479BF86BF73}"/>
                </a:ext>
              </a:extLst>
            </p:cNvPr>
            <p:cNvSpPr/>
            <p:nvPr/>
          </p:nvSpPr>
          <p:spPr>
            <a:xfrm>
              <a:off x="2637374" y="2215427"/>
              <a:ext cx="36901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AD85AB-AF96-4908-BE0B-B4CFD59F29C7}"/>
                </a:ext>
              </a:extLst>
            </p:cNvPr>
            <p:cNvSpPr/>
            <p:nvPr/>
          </p:nvSpPr>
          <p:spPr>
            <a:xfrm>
              <a:off x="2939860" y="3361046"/>
              <a:ext cx="5020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F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2C36D2D-612A-4833-AADD-5399F140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88" y="2485998"/>
            <a:ext cx="6139392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98DD-21CB-40F0-A86A-AE6DA9AA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모터의 종류 </a:t>
            </a:r>
            <a:r>
              <a:rPr lang="en-US" altLang="ko-KR" dirty="0"/>
              <a:t>(</a:t>
            </a:r>
            <a:r>
              <a:rPr lang="ko-KR" altLang="en-US" dirty="0"/>
              <a:t>전원에 따른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온라인 미디어 6" title="￬ﾜﾠ￫ﾏﾄ￬ﾠﾄ￫ﾏﾙ￪ﾸﾰ￫ﾊﾔ ￬ﾖﾴ￫ﾖﾻ￪ﾲﾌ ￬ﾞﾑ￫ﾏﾙ￭ﾕﾠ￪ﾹﾌ￬ﾚﾔ?">
            <a:hlinkClick r:id="" action="ppaction://media"/>
            <a:extLst>
              <a:ext uri="{FF2B5EF4-FFF2-40B4-BE49-F238E27FC236}">
                <a16:creationId xmlns:a16="http://schemas.microsoft.com/office/drawing/2014/main" id="{F1D103D2-7E7A-4D2B-BF1A-00F97485AB9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1038" y="1314450"/>
            <a:ext cx="8543925" cy="4805363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A96C8-CA8F-400D-A03B-7071DE4F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D9FE-9FFE-4B51-8135-9E7582072A71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BC3F6-8402-4E48-974C-A28D5C05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4375B-2FA0-46B7-BF58-ADECE7D9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모터의 종류 </a:t>
            </a:r>
            <a:r>
              <a:rPr lang="en-US" altLang="ko-KR" dirty="0"/>
              <a:t>(</a:t>
            </a:r>
            <a:r>
              <a:rPr lang="ko-KR" altLang="en-US" dirty="0"/>
              <a:t>전원에 따른 분류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ko-KR" altLang="en-US" dirty="0" err="1"/>
              <a:t>드론</a:t>
            </a:r>
            <a:r>
              <a:rPr lang="ko-KR" altLang="en-US" dirty="0"/>
              <a:t> 모터의 종류 및 이해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6303902-9094-4BB0-8D77-0D9EBC0A531A}"/>
              </a:ext>
            </a:extLst>
          </p:cNvPr>
          <p:cNvSpPr/>
          <p:nvPr/>
        </p:nvSpPr>
        <p:spPr>
          <a:xfrm>
            <a:off x="3963086" y="1602996"/>
            <a:ext cx="1557383" cy="722414"/>
          </a:xfrm>
          <a:custGeom>
            <a:avLst/>
            <a:gdLst>
              <a:gd name="connsiteX0" fmla="*/ 0 w 1930734"/>
              <a:gd name="connsiteY0" fmla="*/ 0 h 965367"/>
              <a:gd name="connsiteX1" fmla="*/ 1930734 w 1930734"/>
              <a:gd name="connsiteY1" fmla="*/ 0 h 965367"/>
              <a:gd name="connsiteX2" fmla="*/ 1930734 w 1930734"/>
              <a:gd name="connsiteY2" fmla="*/ 965367 h 965367"/>
              <a:gd name="connsiteX3" fmla="*/ 0 w 1930734"/>
              <a:gd name="connsiteY3" fmla="*/ 965367 h 965367"/>
              <a:gd name="connsiteX4" fmla="*/ 0 w 1930734"/>
              <a:gd name="connsiteY4" fmla="*/ 0 h 96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734" h="965367">
                <a:moveTo>
                  <a:pt x="0" y="0"/>
                </a:moveTo>
                <a:lnTo>
                  <a:pt x="1930734" y="0"/>
                </a:lnTo>
                <a:lnTo>
                  <a:pt x="1930734" y="965367"/>
                </a:lnTo>
                <a:lnTo>
                  <a:pt x="0" y="965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Motor</a:t>
            </a:r>
            <a:endParaRPr lang="ko-KR" altLang="en-US" sz="2400" kern="1200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1CEA376C-E235-456B-8C74-B200DF9FAFC5}"/>
              </a:ext>
            </a:extLst>
          </p:cNvPr>
          <p:cNvSpPr/>
          <p:nvPr/>
        </p:nvSpPr>
        <p:spPr>
          <a:xfrm>
            <a:off x="5067255" y="3020952"/>
            <a:ext cx="1557383" cy="722414"/>
          </a:xfrm>
          <a:custGeom>
            <a:avLst/>
            <a:gdLst>
              <a:gd name="connsiteX0" fmla="*/ 0 w 1930734"/>
              <a:gd name="connsiteY0" fmla="*/ 0 h 965367"/>
              <a:gd name="connsiteX1" fmla="*/ 1930734 w 1930734"/>
              <a:gd name="connsiteY1" fmla="*/ 0 h 965367"/>
              <a:gd name="connsiteX2" fmla="*/ 1930734 w 1930734"/>
              <a:gd name="connsiteY2" fmla="*/ 965367 h 965367"/>
              <a:gd name="connsiteX3" fmla="*/ 0 w 1930734"/>
              <a:gd name="connsiteY3" fmla="*/ 965367 h 965367"/>
              <a:gd name="connsiteX4" fmla="*/ 0 w 1930734"/>
              <a:gd name="connsiteY4" fmla="*/ 0 h 96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734" h="965367">
                <a:moveTo>
                  <a:pt x="0" y="0"/>
                </a:moveTo>
                <a:lnTo>
                  <a:pt x="1930734" y="0"/>
                </a:lnTo>
                <a:lnTo>
                  <a:pt x="1930734" y="965367"/>
                </a:lnTo>
                <a:lnTo>
                  <a:pt x="0" y="965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DC Motor</a:t>
            </a:r>
            <a:endParaRPr lang="ko-KR" altLang="en-US" sz="2400" kern="12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DE9D982-4119-427E-8788-3EBA31929C2E}"/>
              </a:ext>
            </a:extLst>
          </p:cNvPr>
          <p:cNvSpPr/>
          <p:nvPr/>
        </p:nvSpPr>
        <p:spPr>
          <a:xfrm>
            <a:off x="2863319" y="3020952"/>
            <a:ext cx="1557383" cy="722414"/>
          </a:xfrm>
          <a:custGeom>
            <a:avLst/>
            <a:gdLst>
              <a:gd name="connsiteX0" fmla="*/ 0 w 1930734"/>
              <a:gd name="connsiteY0" fmla="*/ 0 h 965367"/>
              <a:gd name="connsiteX1" fmla="*/ 1930734 w 1930734"/>
              <a:gd name="connsiteY1" fmla="*/ 0 h 965367"/>
              <a:gd name="connsiteX2" fmla="*/ 1930734 w 1930734"/>
              <a:gd name="connsiteY2" fmla="*/ 965367 h 965367"/>
              <a:gd name="connsiteX3" fmla="*/ 0 w 1930734"/>
              <a:gd name="connsiteY3" fmla="*/ 965367 h 965367"/>
              <a:gd name="connsiteX4" fmla="*/ 0 w 1930734"/>
              <a:gd name="connsiteY4" fmla="*/ 0 h 96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734" h="965367">
                <a:moveTo>
                  <a:pt x="0" y="0"/>
                </a:moveTo>
                <a:lnTo>
                  <a:pt x="1930734" y="0"/>
                </a:lnTo>
                <a:lnTo>
                  <a:pt x="1930734" y="965367"/>
                </a:lnTo>
                <a:lnTo>
                  <a:pt x="0" y="965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AC Motor</a:t>
            </a:r>
            <a:endParaRPr lang="ko-KR" altLang="en-US" sz="2400" kern="1200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7E72BAE0-1C61-492E-ACEF-A6C20BA56CB1}"/>
              </a:ext>
            </a:extLst>
          </p:cNvPr>
          <p:cNvSpPr/>
          <p:nvPr/>
        </p:nvSpPr>
        <p:spPr>
          <a:xfrm>
            <a:off x="2405703" y="4438908"/>
            <a:ext cx="1557383" cy="722414"/>
          </a:xfrm>
          <a:custGeom>
            <a:avLst/>
            <a:gdLst>
              <a:gd name="connsiteX0" fmla="*/ 0 w 1930734"/>
              <a:gd name="connsiteY0" fmla="*/ 0 h 965367"/>
              <a:gd name="connsiteX1" fmla="*/ 1930734 w 1930734"/>
              <a:gd name="connsiteY1" fmla="*/ 0 h 965367"/>
              <a:gd name="connsiteX2" fmla="*/ 1930734 w 1930734"/>
              <a:gd name="connsiteY2" fmla="*/ 965367 h 965367"/>
              <a:gd name="connsiteX3" fmla="*/ 0 w 1930734"/>
              <a:gd name="connsiteY3" fmla="*/ 965367 h 965367"/>
              <a:gd name="connsiteX4" fmla="*/ 0 w 1930734"/>
              <a:gd name="connsiteY4" fmla="*/ 0 h 96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734" h="965367">
                <a:moveTo>
                  <a:pt x="0" y="0"/>
                </a:moveTo>
                <a:lnTo>
                  <a:pt x="1930734" y="0"/>
                </a:lnTo>
                <a:lnTo>
                  <a:pt x="1930734" y="965367"/>
                </a:lnTo>
                <a:lnTo>
                  <a:pt x="0" y="965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kern="1200" dirty="0"/>
              <a:t>비동기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2EF5C0A6-773B-4E05-AE90-EDCDE3372A1D}"/>
              </a:ext>
            </a:extLst>
          </p:cNvPr>
          <p:cNvSpPr/>
          <p:nvPr/>
        </p:nvSpPr>
        <p:spPr>
          <a:xfrm>
            <a:off x="681038" y="4438908"/>
            <a:ext cx="1557383" cy="722414"/>
          </a:xfrm>
          <a:custGeom>
            <a:avLst/>
            <a:gdLst>
              <a:gd name="connsiteX0" fmla="*/ 0 w 1930734"/>
              <a:gd name="connsiteY0" fmla="*/ 0 h 965367"/>
              <a:gd name="connsiteX1" fmla="*/ 1930734 w 1930734"/>
              <a:gd name="connsiteY1" fmla="*/ 0 h 965367"/>
              <a:gd name="connsiteX2" fmla="*/ 1930734 w 1930734"/>
              <a:gd name="connsiteY2" fmla="*/ 965367 h 965367"/>
              <a:gd name="connsiteX3" fmla="*/ 0 w 1930734"/>
              <a:gd name="connsiteY3" fmla="*/ 965367 h 965367"/>
              <a:gd name="connsiteX4" fmla="*/ 0 w 1930734"/>
              <a:gd name="connsiteY4" fmla="*/ 0 h 96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734" h="965367">
                <a:moveTo>
                  <a:pt x="0" y="0"/>
                </a:moveTo>
                <a:lnTo>
                  <a:pt x="1930734" y="0"/>
                </a:lnTo>
                <a:lnTo>
                  <a:pt x="1930734" y="965367"/>
                </a:lnTo>
                <a:lnTo>
                  <a:pt x="0" y="965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dirty="0"/>
              <a:t>동기</a:t>
            </a:r>
            <a:endParaRPr lang="ko-KR" altLang="en-US" sz="2400" kern="12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7E708B0A-7477-42B7-B8A4-2AD443CF62C7}"/>
              </a:ext>
            </a:extLst>
          </p:cNvPr>
          <p:cNvSpPr/>
          <p:nvPr/>
        </p:nvSpPr>
        <p:spPr>
          <a:xfrm>
            <a:off x="7245134" y="4438908"/>
            <a:ext cx="1557383" cy="722414"/>
          </a:xfrm>
          <a:custGeom>
            <a:avLst/>
            <a:gdLst>
              <a:gd name="connsiteX0" fmla="*/ 0 w 1930734"/>
              <a:gd name="connsiteY0" fmla="*/ 0 h 965367"/>
              <a:gd name="connsiteX1" fmla="*/ 1930734 w 1930734"/>
              <a:gd name="connsiteY1" fmla="*/ 0 h 965367"/>
              <a:gd name="connsiteX2" fmla="*/ 1930734 w 1930734"/>
              <a:gd name="connsiteY2" fmla="*/ 965367 h 965367"/>
              <a:gd name="connsiteX3" fmla="*/ 0 w 1930734"/>
              <a:gd name="connsiteY3" fmla="*/ 965367 h 965367"/>
              <a:gd name="connsiteX4" fmla="*/ 0 w 1930734"/>
              <a:gd name="connsiteY4" fmla="*/ 0 h 96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734" h="965367">
                <a:moveTo>
                  <a:pt x="0" y="0"/>
                </a:moveTo>
                <a:lnTo>
                  <a:pt x="1930734" y="0"/>
                </a:lnTo>
                <a:lnTo>
                  <a:pt x="1930734" y="965367"/>
                </a:lnTo>
                <a:lnTo>
                  <a:pt x="0" y="965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Brush Less DC Motor</a:t>
            </a:r>
            <a:endParaRPr lang="ko-KR" altLang="en-US" sz="2400" kern="1200" dirty="0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C4B217E-A2EA-411A-9C30-3C5A561CAC06}"/>
              </a:ext>
            </a:extLst>
          </p:cNvPr>
          <p:cNvSpPr/>
          <p:nvPr/>
        </p:nvSpPr>
        <p:spPr>
          <a:xfrm>
            <a:off x="5520469" y="4438908"/>
            <a:ext cx="1557383" cy="722414"/>
          </a:xfrm>
          <a:custGeom>
            <a:avLst/>
            <a:gdLst>
              <a:gd name="connsiteX0" fmla="*/ 0 w 1930734"/>
              <a:gd name="connsiteY0" fmla="*/ 0 h 965367"/>
              <a:gd name="connsiteX1" fmla="*/ 1930734 w 1930734"/>
              <a:gd name="connsiteY1" fmla="*/ 0 h 965367"/>
              <a:gd name="connsiteX2" fmla="*/ 1930734 w 1930734"/>
              <a:gd name="connsiteY2" fmla="*/ 965367 h 965367"/>
              <a:gd name="connsiteX3" fmla="*/ 0 w 1930734"/>
              <a:gd name="connsiteY3" fmla="*/ 965367 h 965367"/>
              <a:gd name="connsiteX4" fmla="*/ 0 w 1930734"/>
              <a:gd name="connsiteY4" fmla="*/ 0 h 96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734" h="965367">
                <a:moveTo>
                  <a:pt x="0" y="0"/>
                </a:moveTo>
                <a:lnTo>
                  <a:pt x="1930734" y="0"/>
                </a:lnTo>
                <a:lnTo>
                  <a:pt x="1930734" y="965367"/>
                </a:lnTo>
                <a:lnTo>
                  <a:pt x="0" y="965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Brush DC Motor</a:t>
            </a:r>
            <a:endParaRPr lang="ko-KR" altLang="en-US" sz="2400" kern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EF9BD30-DF10-404D-AB8A-49BFEA21DB6E}"/>
              </a:ext>
            </a:extLst>
          </p:cNvPr>
          <p:cNvCxnSpPr>
            <a:endCxn id="31" idx="1"/>
          </p:cNvCxnSpPr>
          <p:nvPr/>
        </p:nvCxnSpPr>
        <p:spPr>
          <a:xfrm flipH="1">
            <a:off x="4420702" y="2325410"/>
            <a:ext cx="315421" cy="6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50B9E4-5231-4EA9-9207-281309065981}"/>
              </a:ext>
            </a:extLst>
          </p:cNvPr>
          <p:cNvCxnSpPr>
            <a:endCxn id="30" idx="0"/>
          </p:cNvCxnSpPr>
          <p:nvPr/>
        </p:nvCxnSpPr>
        <p:spPr>
          <a:xfrm>
            <a:off x="4736123" y="2325410"/>
            <a:ext cx="331132" cy="6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5BC8BAF-E543-4CF9-8680-41A43E7E8E7B}"/>
              </a:ext>
            </a:extLst>
          </p:cNvPr>
          <p:cNvCxnSpPr>
            <a:stCxn id="31" idx="3"/>
          </p:cNvCxnSpPr>
          <p:nvPr/>
        </p:nvCxnSpPr>
        <p:spPr>
          <a:xfrm flipH="1">
            <a:off x="1453662" y="3743366"/>
            <a:ext cx="1409657" cy="78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AEE2234-CA51-463C-B711-D00265B645EA}"/>
              </a:ext>
            </a:extLst>
          </p:cNvPr>
          <p:cNvCxnSpPr>
            <a:stCxn id="31" idx="3"/>
          </p:cNvCxnSpPr>
          <p:nvPr/>
        </p:nvCxnSpPr>
        <p:spPr>
          <a:xfrm>
            <a:off x="2863319" y="3743366"/>
            <a:ext cx="278466" cy="6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519A0D-4835-4AA1-B116-C626012A48D6}"/>
              </a:ext>
            </a:extLst>
          </p:cNvPr>
          <p:cNvCxnSpPr>
            <a:stCxn id="30" idx="2"/>
          </p:cNvCxnSpPr>
          <p:nvPr/>
        </p:nvCxnSpPr>
        <p:spPr>
          <a:xfrm flipH="1">
            <a:off x="6353908" y="3743366"/>
            <a:ext cx="270730" cy="6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0AE098E-6F31-4B74-901D-DE7F53EA7BC0}"/>
              </a:ext>
            </a:extLst>
          </p:cNvPr>
          <p:cNvCxnSpPr>
            <a:stCxn id="30" idx="2"/>
          </p:cNvCxnSpPr>
          <p:nvPr/>
        </p:nvCxnSpPr>
        <p:spPr>
          <a:xfrm>
            <a:off x="6624638" y="3743366"/>
            <a:ext cx="1405670" cy="6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8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Brush DC Motor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ko-KR" altLang="en-US" dirty="0" err="1"/>
              <a:t>드론</a:t>
            </a:r>
            <a:r>
              <a:rPr lang="ko-KR" altLang="en-US" dirty="0"/>
              <a:t> 모터의 종류 및 이해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AAD091-9222-49E6-B244-71E492F4487F}"/>
              </a:ext>
            </a:extLst>
          </p:cNvPr>
          <p:cNvSpPr/>
          <p:nvPr/>
        </p:nvSpPr>
        <p:spPr>
          <a:xfrm>
            <a:off x="582592" y="1311938"/>
            <a:ext cx="8740816" cy="121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dirty="0"/>
              <a:t> 직류 전압을 인가하여 </a:t>
            </a:r>
            <a:r>
              <a:rPr lang="ko-KR" altLang="en-US" sz="2400" dirty="0" err="1"/>
              <a:t>브러쉬를</a:t>
            </a:r>
            <a:r>
              <a:rPr lang="ko-KR" altLang="en-US" sz="2400" dirty="0"/>
              <a:t> 통해 </a:t>
            </a:r>
            <a:r>
              <a:rPr lang="ko-KR" altLang="en-US" sz="2400" dirty="0" err="1"/>
              <a:t>회전자</a:t>
            </a:r>
            <a:r>
              <a:rPr lang="ko-KR" altLang="en-US" sz="2400" dirty="0"/>
              <a:t> 코일에 전류를 흘려서 회전하도록 함</a:t>
            </a:r>
            <a:r>
              <a:rPr lang="en-US" altLang="ko-KR" sz="2400" dirty="0"/>
              <a:t>.</a:t>
            </a:r>
          </a:p>
          <a:p>
            <a:pPr lvl="0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/>
              <a:t>PWM(Pulse Width Modulation) </a:t>
            </a:r>
            <a:r>
              <a:rPr lang="ko-KR" altLang="en-US" sz="2400" dirty="0"/>
              <a:t>제어로</a:t>
            </a:r>
            <a:r>
              <a:rPr lang="en-US" altLang="ko-KR" sz="2400" dirty="0"/>
              <a:t> </a:t>
            </a:r>
            <a:r>
              <a:rPr lang="ko-KR" altLang="en-US" sz="2400" dirty="0"/>
              <a:t>모터의 속도를 제어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3D3890-D8BA-4A84-8C02-73B8842B4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07" y="2833315"/>
            <a:ext cx="3220455" cy="32204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BE993A-E0C4-4857-AEA3-342EB559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2" y="2890587"/>
            <a:ext cx="4882393" cy="30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3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13246</TotalTime>
  <Words>443</Words>
  <Application>Microsoft Office PowerPoint</Application>
  <PresentationFormat>A4 용지(210x297mm)</PresentationFormat>
  <Paragraphs>106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Consolas</vt:lpstr>
      <vt:lpstr>Times New Roman</vt:lpstr>
      <vt:lpstr>Office 테마</vt:lpstr>
      <vt:lpstr>드론 멘토링</vt:lpstr>
      <vt:lpstr>PowerPoint 프레젠테이션</vt:lpstr>
      <vt:lpstr>전자기력, 로렌츠 힘</vt:lpstr>
      <vt:lpstr>전자기력, 로렌츠 힘</vt:lpstr>
      <vt:lpstr>플레밍의 왼손 법칙</vt:lpstr>
      <vt:lpstr>모터의 회전 원리</vt:lpstr>
      <vt:lpstr>모터의 종류 (전원에 따른 분류)</vt:lpstr>
      <vt:lpstr>모터의 종류 (전원에 따른 분류)</vt:lpstr>
      <vt:lpstr>Brush DC Motor</vt:lpstr>
      <vt:lpstr>드론에 사용되는 BLDC 모터 Type</vt:lpstr>
      <vt:lpstr>Brush Less DC Motor</vt:lpstr>
      <vt:lpstr>참고 문헌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ithansei</cp:lastModifiedBy>
  <cp:revision>1769</cp:revision>
  <dcterms:created xsi:type="dcterms:W3CDTF">2018-03-04T04:23:51Z</dcterms:created>
  <dcterms:modified xsi:type="dcterms:W3CDTF">2019-07-10T13:09:56Z</dcterms:modified>
</cp:coreProperties>
</file>