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72" r:id="rId3"/>
    <p:sldId id="269" r:id="rId4"/>
    <p:sldId id="270" r:id="rId5"/>
    <p:sldId id="273" r:id="rId6"/>
    <p:sldId id="274" r:id="rId7"/>
    <p:sldId id="275" r:id="rId8"/>
    <p:sldId id="276" r:id="rId9"/>
    <p:sldId id="271" r:id="rId10"/>
    <p:sldId id="262" r:id="rId11"/>
    <p:sldId id="263" r:id="rId12"/>
    <p:sldId id="268" r:id="rId13"/>
    <p:sldId id="277" r:id="rId14"/>
    <p:sldId id="265" r:id="rId15"/>
    <p:sldId id="278" r:id="rId16"/>
    <p:sldId id="285" r:id="rId17"/>
    <p:sldId id="284" r:id="rId18"/>
    <p:sldId id="283" r:id="rId19"/>
    <p:sldId id="291" r:id="rId20"/>
    <p:sldId id="290" r:id="rId21"/>
    <p:sldId id="292" r:id="rId22"/>
    <p:sldId id="279" r:id="rId23"/>
    <p:sldId id="287" r:id="rId24"/>
    <p:sldId id="281" r:id="rId25"/>
    <p:sldId id="282" r:id="rId26"/>
    <p:sldId id="286" r:id="rId27"/>
    <p:sldId id="289" r:id="rId28"/>
    <p:sldId id="280" r:id="rId29"/>
    <p:sldId id="259" r:id="rId30"/>
    <p:sldId id="266" r:id="rId31"/>
    <p:sldId id="267" r:id="rId32"/>
    <p:sldId id="288" r:id="rId3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7/13/2019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04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76" r:id="rId6"/>
    <p:sldLayoutId id="2147483664" r:id="rId7"/>
    <p:sldLayoutId id="2147483673" r:id="rId8"/>
    <p:sldLayoutId id="2147483665" r:id="rId9"/>
    <p:sldLayoutId id="2147483666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rive.google.com/open?id=1O2bKwpNTc2eWoOSoeX77xKAvIwLJTGC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jpe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e9e24871n0?start=2&amp;feature=oembed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atYkNvv1gY?start=6&amp;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M0R_Nrw9DM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RtvdIs3SIY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zJXg5BEmc4?feature=oembed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드론 자율 비행 이론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일반대학원 </a:t>
            </a:r>
            <a:r>
              <a:rPr lang="en-US" altLang="ko-KR" dirty="0"/>
              <a:t>IT </a:t>
            </a:r>
            <a:r>
              <a:rPr lang="ko-KR" altLang="en-US" dirty="0"/>
              <a:t>융합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비행의</a:t>
            </a:r>
            <a:r>
              <a:rPr lang="en-US" altLang="ko-KR"/>
              <a:t> </a:t>
            </a:r>
            <a:r>
              <a:rPr lang="ko-KR" altLang="en-US"/>
              <a:t>정의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자율 비행은 프로그램으로 비행기를 조종한다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dirty="0"/>
              <a:t>자율 비행 프로그램</a:t>
            </a:r>
            <a:endParaRPr lang="en-US" dirty="0"/>
          </a:p>
          <a:p>
            <a:pPr lvl="1"/>
            <a:r>
              <a:rPr lang="ko-KR" altLang="en-US" dirty="0"/>
              <a:t>입력</a:t>
            </a:r>
            <a:r>
              <a:rPr lang="en-US" dirty="0"/>
              <a:t> : </a:t>
            </a:r>
          </a:p>
          <a:p>
            <a:pPr lvl="2"/>
            <a:r>
              <a:rPr lang="ko-KR" altLang="en-US" dirty="0"/>
              <a:t>센서 상태 값</a:t>
            </a:r>
            <a:r>
              <a:rPr lang="en-US" dirty="0"/>
              <a:t> : GPS, </a:t>
            </a:r>
            <a:r>
              <a:rPr lang="ko-KR" altLang="en-US" dirty="0"/>
              <a:t>관성측정장치</a:t>
            </a:r>
            <a:r>
              <a:rPr lang="en-US" altLang="ko-KR" dirty="0"/>
              <a:t>(IMU)</a:t>
            </a:r>
            <a:r>
              <a:rPr lang="en-US" dirty="0"/>
              <a:t>, </a:t>
            </a:r>
            <a:r>
              <a:rPr lang="ko-KR" altLang="en-US" dirty="0"/>
              <a:t>나침반</a:t>
            </a:r>
            <a:r>
              <a:rPr lang="en-US" dirty="0"/>
              <a:t>, </a:t>
            </a:r>
            <a:r>
              <a:rPr lang="ko-KR" altLang="en-US" dirty="0"/>
              <a:t>기압계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dirty="0"/>
              <a:t>, </a:t>
            </a:r>
            <a:r>
              <a:rPr lang="ko-KR" altLang="en-US" dirty="0"/>
              <a:t>음파 탐지기</a:t>
            </a:r>
            <a:r>
              <a:rPr lang="en-US" altLang="ko-KR" dirty="0"/>
              <a:t>(Sonar)</a:t>
            </a:r>
            <a:r>
              <a:rPr lang="en-US" dirty="0"/>
              <a:t>, </a:t>
            </a:r>
          </a:p>
          <a:p>
            <a:pPr lvl="2"/>
            <a:r>
              <a:rPr lang="ko-KR" altLang="en-US" dirty="0"/>
              <a:t>목표 위치</a:t>
            </a:r>
            <a:endParaRPr lang="en-US" dirty="0"/>
          </a:p>
          <a:p>
            <a:pPr lvl="1"/>
            <a:r>
              <a:rPr lang="ko-KR" altLang="en-US" dirty="0"/>
              <a:t>출력</a:t>
            </a:r>
            <a:r>
              <a:rPr lang="en-US" dirty="0"/>
              <a:t> : </a:t>
            </a:r>
            <a:r>
              <a:rPr lang="ko-KR" altLang="en-US" dirty="0"/>
              <a:t>모터 속도</a:t>
            </a:r>
            <a:r>
              <a:rPr lang="en-US" altLang="ko-KR" dirty="0"/>
              <a:t>, </a:t>
            </a:r>
            <a:r>
              <a:rPr lang="ko-KR" altLang="en-US" dirty="0"/>
              <a:t>모터 회전 각도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비행의 기능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비행계획 수립 및 변경</a:t>
            </a:r>
            <a:endParaRPr lang="en-US" altLang="ko-KR"/>
          </a:p>
          <a:p>
            <a:r>
              <a:rPr lang="ko-KR" altLang="en-US"/>
              <a:t>임무계획 수립</a:t>
            </a:r>
            <a:endParaRPr lang="en-US" altLang="ko-KR"/>
          </a:p>
          <a:p>
            <a:r>
              <a:rPr lang="ko-KR" altLang="en-US"/>
              <a:t>충돌회피 </a:t>
            </a:r>
            <a:endParaRPr lang="en-US" altLang="ko-KR"/>
          </a:p>
          <a:p>
            <a:r>
              <a:rPr lang="ko-KR" altLang="en-US"/>
              <a:t>자동</a:t>
            </a:r>
            <a:r>
              <a:rPr lang="en-US" altLang="ko-KR"/>
              <a:t> </a:t>
            </a:r>
            <a:r>
              <a:rPr lang="ko-KR" altLang="en-US"/>
              <a:t>이착륙 </a:t>
            </a:r>
            <a:endParaRPr lang="en-US" altLang="ko-KR"/>
          </a:p>
          <a:p>
            <a:r>
              <a:rPr lang="ko-KR" altLang="en-US"/>
              <a:t>고장</a:t>
            </a:r>
            <a:r>
              <a:rPr lang="en-US" altLang="ko-KR"/>
              <a:t> </a:t>
            </a:r>
            <a:r>
              <a:rPr lang="ko-KR" altLang="en-US"/>
              <a:t>예측 및 진단</a:t>
            </a:r>
            <a:endParaRPr lang="en-US" altLang="ko-KR"/>
          </a:p>
          <a:p>
            <a:r>
              <a:rPr lang="ko-KR" altLang="en-US"/>
              <a:t>고장시 대체 조종 및 형상 제어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비행을 위한 이론적 기초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255271"/>
            <a:ext cx="3899200" cy="4921692"/>
          </a:xfrm>
        </p:spPr>
        <p:txBody>
          <a:bodyPr/>
          <a:lstStyle/>
          <a:p>
            <a:r>
              <a:rPr lang="ko-KR" altLang="en-US" dirty="0"/>
              <a:t>드론 수학</a:t>
            </a:r>
            <a:endParaRPr lang="en-US" altLang="ko-KR" dirty="0"/>
          </a:p>
          <a:p>
            <a:r>
              <a:rPr lang="ko-KR" altLang="en-US" dirty="0"/>
              <a:t>드론 물리학</a:t>
            </a:r>
            <a:endParaRPr lang="en-US" altLang="ko-KR" dirty="0"/>
          </a:p>
          <a:p>
            <a:pPr lvl="1"/>
            <a:r>
              <a:rPr lang="ko-KR" altLang="en-US" dirty="0"/>
              <a:t>고전 역학</a:t>
            </a:r>
            <a:endParaRPr lang="en-US" altLang="ko-KR" dirty="0"/>
          </a:p>
          <a:p>
            <a:pPr lvl="1"/>
            <a:r>
              <a:rPr lang="ko-KR" altLang="en-US" dirty="0"/>
              <a:t>전자 기학</a:t>
            </a:r>
            <a:endParaRPr lang="en-US" altLang="ko-KR" dirty="0"/>
          </a:p>
          <a:p>
            <a:r>
              <a:rPr lang="ko-KR" altLang="en-US" dirty="0"/>
              <a:t>드론 항공 역학</a:t>
            </a:r>
            <a:endParaRPr lang="en-US" altLang="ko-KR" dirty="0"/>
          </a:p>
          <a:p>
            <a:pPr lvl="1"/>
            <a:r>
              <a:rPr lang="ko-KR" altLang="en-US" dirty="0"/>
              <a:t>유체 역학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53" y="1383243"/>
            <a:ext cx="4278737" cy="193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83369-38ED-4341-A670-EFE82D46B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711" y="3716117"/>
            <a:ext cx="3899200" cy="243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0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0992-F481-4ECB-9794-E9181DB2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 학습의 필요성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E2AC-A212-4B73-A73D-6638160B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294982"/>
          </a:xfrm>
        </p:spPr>
        <p:txBody>
          <a:bodyPr>
            <a:normAutofit/>
          </a:bodyPr>
          <a:lstStyle/>
          <a:p>
            <a:r>
              <a:rPr lang="ko-KR" altLang="en-US" dirty="0"/>
              <a:t>논문 이해</a:t>
            </a:r>
            <a:endParaRPr lang="en-US" altLang="ko-KR" dirty="0"/>
          </a:p>
          <a:p>
            <a:r>
              <a:rPr lang="ko-KR" altLang="en-US" dirty="0"/>
              <a:t>비용의 최소화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1729-0CDC-4887-BA32-01545106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642B-D003-4FD2-947F-DD22437A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59D7-012B-48F5-879D-2D984BF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027F3382-ECD9-49D5-BC08-5E934C58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03" y="2477554"/>
            <a:ext cx="8135923" cy="366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5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수학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수학의 정의</a:t>
            </a:r>
            <a:endParaRPr lang="en-US" altLang="ko-KR" dirty="0"/>
          </a:p>
          <a:p>
            <a:r>
              <a:rPr lang="ko-KR" altLang="en-US" dirty="0"/>
              <a:t>수학사 연표</a:t>
            </a:r>
            <a:endParaRPr lang="en-US" altLang="ko-KR" dirty="0"/>
          </a:p>
          <a:p>
            <a:r>
              <a:rPr lang="ko-KR" altLang="en-US" dirty="0"/>
              <a:t>수학의 기호</a:t>
            </a:r>
            <a:endParaRPr lang="en-US" altLang="ko-KR" dirty="0"/>
          </a:p>
          <a:p>
            <a:r>
              <a:rPr lang="ko-KR" altLang="en-US" dirty="0"/>
              <a:t>미분</a:t>
            </a:r>
            <a:r>
              <a:rPr lang="en-US" altLang="ko-KR" dirty="0"/>
              <a:t>, </a:t>
            </a:r>
            <a:r>
              <a:rPr lang="ko-KR" altLang="en-US" dirty="0"/>
              <a:t>적분</a:t>
            </a:r>
            <a:endParaRPr lang="en-US" altLang="ko-KR" dirty="0"/>
          </a:p>
          <a:p>
            <a:r>
              <a:rPr lang="ko-KR" altLang="en-US" dirty="0"/>
              <a:t>집합</a:t>
            </a:r>
            <a:endParaRPr lang="en-US" altLang="ko-KR" dirty="0"/>
          </a:p>
          <a:p>
            <a:r>
              <a:rPr lang="ko-KR" altLang="en-US" dirty="0"/>
              <a:t>스칼라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텐서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9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25E1-694A-4505-A0E7-D7081BA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수학의 정의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5060-3AEA-4EDE-B0B7-BDB95F1A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4" cy="34593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수학은 언어이다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수학은 전세계 표준의 과학</a:t>
            </a:r>
            <a:r>
              <a:rPr lang="en-US" altLang="ko-KR" sz="2000" dirty="0"/>
              <a:t> </a:t>
            </a:r>
            <a:r>
              <a:rPr lang="ko-KR" altLang="en-US" sz="2000" dirty="0"/>
              <a:t>및 공학용 언어이다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수학은 피라미드형 언어이다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000" dirty="0"/>
              <a:t>수학은 공리로 부터 출발한다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공리</a:t>
            </a:r>
            <a:r>
              <a:rPr lang="en-US" altLang="ko-KR" sz="2000" dirty="0"/>
              <a:t>(</a:t>
            </a:r>
            <a:r>
              <a:rPr lang="ko-KR" altLang="en-US" sz="2000" dirty="0"/>
              <a:t>公理</a:t>
            </a:r>
            <a:r>
              <a:rPr lang="en-US" altLang="ko-KR" sz="2000" dirty="0"/>
              <a:t>, axiom)</a:t>
            </a:r>
            <a:r>
              <a:rPr lang="ko-KR" altLang="en-US" sz="2000" dirty="0"/>
              <a:t>는 어떤 이론체계에서 가장 기초적인 근거가 되는 명제</a:t>
            </a:r>
            <a:r>
              <a:rPr lang="en-US" altLang="ko-KR" sz="2000" dirty="0"/>
              <a:t>(</a:t>
            </a:r>
            <a:r>
              <a:rPr lang="ko-KR" altLang="en-US" sz="2000" dirty="0"/>
              <a:t>命題</a:t>
            </a:r>
            <a:r>
              <a:rPr lang="en-US" altLang="ko-KR" sz="2000" dirty="0"/>
              <a:t>)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2000" dirty="0"/>
              <a:t>지식이 참된 것이 되기 위해서는 근거가 필요하나 더 이상 증명되지 않는 명제가 공리이다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정리</a:t>
            </a:r>
            <a:r>
              <a:rPr lang="en-US" altLang="ko-KR" sz="2000" dirty="0"/>
              <a:t>(</a:t>
            </a:r>
            <a:r>
              <a:rPr lang="ko-KR" altLang="en-US" sz="2000" dirty="0"/>
              <a:t>定理</a:t>
            </a:r>
            <a:r>
              <a:rPr lang="en-US" altLang="ko-KR" sz="2000" dirty="0"/>
              <a:t>)</a:t>
            </a:r>
            <a:r>
              <a:rPr lang="ko-KR" altLang="en-US" sz="2000" dirty="0"/>
              <a:t>는 증명된 명제이다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5097-5215-4503-B73D-4588C0AA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1743-72E2-4911-B1D0-3C484628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A7BE-4335-4F54-A76B-F024B0C9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3E69E6-135C-42E4-91C8-2E6E115D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151" y="5018979"/>
            <a:ext cx="4133139" cy="10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6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74AD-F4D3-4FAB-9EAF-BD35048D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수학사 연표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B6B5-1B2B-47FD-AE9E-B380AE5B5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BC</a:t>
            </a:r>
            <a:r>
              <a:rPr lang="ko-KR" altLang="en-US" sz="1400" dirty="0"/>
              <a:t> </a:t>
            </a:r>
            <a:r>
              <a:rPr lang="en-US" altLang="ko-KR" sz="1400" dirty="0"/>
              <a:t>3000</a:t>
            </a:r>
            <a:r>
              <a:rPr lang="ko-KR" altLang="en-US" sz="1400" dirty="0"/>
              <a:t>년   이집트</a:t>
            </a:r>
            <a:r>
              <a:rPr lang="en-US" altLang="ko-KR" sz="1400" dirty="0"/>
              <a:t>, </a:t>
            </a:r>
            <a:r>
              <a:rPr lang="ko-KR" altLang="en-US" sz="1400" dirty="0"/>
              <a:t>십진법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BC</a:t>
            </a:r>
            <a:r>
              <a:rPr lang="ko-KR" altLang="en-US" sz="1400" dirty="0"/>
              <a:t>   </a:t>
            </a:r>
            <a:r>
              <a:rPr lang="en-US" altLang="ko-KR" sz="1400" dirty="0"/>
              <a:t>540</a:t>
            </a:r>
            <a:r>
              <a:rPr lang="ko-KR" altLang="en-US" sz="1400" dirty="0"/>
              <a:t>년  피타고라스 활동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BC</a:t>
            </a:r>
            <a:r>
              <a:rPr lang="ko-KR" altLang="en-US" sz="1400" dirty="0"/>
              <a:t>   </a:t>
            </a:r>
            <a:r>
              <a:rPr lang="en-US" altLang="ko-KR" sz="1400" dirty="0"/>
              <a:t>300</a:t>
            </a:r>
            <a:r>
              <a:rPr lang="ko-KR" altLang="en-US" sz="1400" dirty="0"/>
              <a:t>년   유클리드 기하학 체계 마련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BC</a:t>
            </a:r>
            <a:r>
              <a:rPr lang="ko-KR" altLang="en-US" sz="1400" dirty="0"/>
              <a:t>   </a:t>
            </a:r>
            <a:r>
              <a:rPr lang="en-US" altLang="ko-KR" sz="1400" dirty="0"/>
              <a:t>250</a:t>
            </a:r>
            <a:r>
              <a:rPr lang="ko-KR" altLang="en-US" sz="1400" dirty="0"/>
              <a:t>년   아르키메데스</a:t>
            </a:r>
            <a:r>
              <a:rPr lang="en-US" altLang="ko-KR" sz="1400" dirty="0"/>
              <a:t>, </a:t>
            </a:r>
            <a:r>
              <a:rPr lang="ko-KR" altLang="en-US" sz="1400" dirty="0"/>
              <a:t>원주율 계산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300</a:t>
            </a:r>
            <a:r>
              <a:rPr lang="ko-KR" altLang="en-US" sz="1400" dirty="0"/>
              <a:t>년 경	디오판토스</a:t>
            </a:r>
            <a:r>
              <a:rPr lang="en-US" altLang="ko-KR" sz="1400" dirty="0"/>
              <a:t>, </a:t>
            </a:r>
            <a:r>
              <a:rPr lang="ko-KR" altLang="en-US" sz="1400" dirty="0"/>
              <a:t>대수학 창시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680</a:t>
            </a:r>
            <a:r>
              <a:rPr lang="ko-KR" altLang="en-US" sz="1400" dirty="0"/>
              <a:t>년 경	숫자 영</a:t>
            </a:r>
            <a:r>
              <a:rPr lang="en-US" altLang="ko-KR" sz="1400" dirty="0"/>
              <a:t>(0)</a:t>
            </a:r>
            <a:r>
              <a:rPr lang="ko-KR" altLang="en-US" sz="1400" dirty="0"/>
              <a:t>을 처음으로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876</a:t>
            </a:r>
            <a:r>
              <a:rPr lang="ko-KR" altLang="en-US" sz="1400" dirty="0"/>
              <a:t>년 경	기호 </a:t>
            </a:r>
            <a:r>
              <a:rPr lang="en-US" altLang="ko-KR" sz="1400" dirty="0"/>
              <a:t>0, </a:t>
            </a:r>
            <a:r>
              <a:rPr lang="ko-KR" altLang="en-US" sz="1400" dirty="0"/>
              <a:t>인도에서 등장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1100</a:t>
            </a:r>
            <a:r>
              <a:rPr lang="ko-KR" altLang="en-US" sz="1400" dirty="0"/>
              <a:t>년 경   아라비아 숫자가 유럽에 전파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1150</a:t>
            </a:r>
            <a:r>
              <a:rPr lang="ko-KR" altLang="en-US" sz="1400" dirty="0"/>
              <a:t>년	바스카라</a:t>
            </a:r>
            <a:r>
              <a:rPr lang="en-US" altLang="ko-KR" sz="1400" dirty="0"/>
              <a:t>, </a:t>
            </a:r>
            <a:r>
              <a:rPr lang="ko-KR" altLang="en-US" sz="1400" dirty="0"/>
              <a:t>양수와 음수를 해설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1514</a:t>
            </a:r>
            <a:r>
              <a:rPr lang="ko-KR" altLang="en-US" sz="1400" dirty="0"/>
              <a:t>년	대수식에 처음으로 </a:t>
            </a:r>
            <a:r>
              <a:rPr lang="en-US" altLang="ko-KR" sz="1400" dirty="0"/>
              <a:t>'</a:t>
            </a:r>
            <a:r>
              <a:rPr lang="ko-KR" altLang="en-US" sz="1400" dirty="0"/>
              <a:t>＋</a:t>
            </a:r>
            <a:r>
              <a:rPr lang="en-US" altLang="ko-KR" sz="1400" dirty="0"/>
              <a:t>'</a:t>
            </a:r>
            <a:r>
              <a:rPr lang="ko-KR" altLang="en-US" sz="1400" dirty="0"/>
              <a:t>와 </a:t>
            </a:r>
            <a:r>
              <a:rPr lang="en-US" altLang="ko-KR" sz="1400" dirty="0"/>
              <a:t>'</a:t>
            </a:r>
            <a:r>
              <a:rPr lang="ko-KR" altLang="en-US" sz="1400" dirty="0"/>
              <a:t>－</a:t>
            </a:r>
            <a:r>
              <a:rPr lang="en-US" altLang="ko-KR" sz="1400" dirty="0"/>
              <a:t>'</a:t>
            </a:r>
            <a:r>
              <a:rPr lang="ko-KR" altLang="en-US" sz="1400" dirty="0"/>
              <a:t>기호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1557</a:t>
            </a:r>
            <a:r>
              <a:rPr lang="ko-KR" altLang="en-US" sz="1400" dirty="0"/>
              <a:t>년	레코드</a:t>
            </a:r>
            <a:r>
              <a:rPr lang="en-US" altLang="ko-KR" sz="1400" dirty="0"/>
              <a:t>, </a:t>
            </a:r>
            <a:r>
              <a:rPr lang="ko-KR" altLang="en-US" sz="1400" dirty="0"/>
              <a:t>수학에 등호</a:t>
            </a:r>
            <a:r>
              <a:rPr lang="en-US" altLang="ko-KR" sz="1400" dirty="0"/>
              <a:t>(=)</a:t>
            </a:r>
            <a:r>
              <a:rPr lang="ko-KR" altLang="en-US" sz="1400" dirty="0"/>
              <a:t>를 도입</a:t>
            </a:r>
            <a:endParaRPr lang="en-US" sz="1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3C68DB-5A84-4EB9-A062-EE7A4C636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2" y="1087542"/>
            <a:ext cx="4775039" cy="50894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1614</a:t>
            </a:r>
            <a:r>
              <a:rPr lang="ko-KR" altLang="en-US" sz="1400" dirty="0"/>
              <a:t>년   네이피어</a:t>
            </a:r>
            <a:r>
              <a:rPr lang="en-US" altLang="ko-KR" sz="1400" dirty="0"/>
              <a:t>, </a:t>
            </a:r>
            <a:r>
              <a:rPr lang="ko-KR" altLang="en-US" sz="1400" dirty="0"/>
              <a:t>로그 발견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1654</a:t>
            </a:r>
            <a:r>
              <a:rPr lang="ko-KR" altLang="en-US" sz="1400" dirty="0"/>
              <a:t>년   파스칼</a:t>
            </a:r>
            <a:r>
              <a:rPr lang="en-US" altLang="ko-KR" sz="1400" dirty="0"/>
              <a:t>, </a:t>
            </a:r>
            <a:r>
              <a:rPr lang="ko-KR" altLang="en-US" sz="1400" dirty="0"/>
              <a:t>페르마 확률론을 진전시킴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1669</a:t>
            </a:r>
            <a:r>
              <a:rPr lang="ko-KR" altLang="en-US" sz="1400" dirty="0"/>
              <a:t>년   뉴턴</a:t>
            </a:r>
            <a:r>
              <a:rPr lang="en-US" altLang="ko-KR" sz="1400" dirty="0"/>
              <a:t>, </a:t>
            </a:r>
            <a:r>
              <a:rPr lang="ko-KR" altLang="en-US" sz="1400" dirty="0"/>
              <a:t>미적분학 발견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1717</a:t>
            </a:r>
            <a:r>
              <a:rPr lang="ko-KR" altLang="en-US" sz="1400" dirty="0"/>
              <a:t>년   원주율의 값을 소수점 아래 </a:t>
            </a:r>
            <a:r>
              <a:rPr lang="en-US" altLang="ko-KR" sz="1400" dirty="0"/>
              <a:t>72</a:t>
            </a:r>
            <a:r>
              <a:rPr lang="ko-KR" altLang="en-US" sz="1400" dirty="0"/>
              <a:t>자리까지 구함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19</a:t>
            </a:r>
            <a:r>
              <a:rPr lang="ko-KR" altLang="en-US" sz="1400" dirty="0"/>
              <a:t>세기   가우스</a:t>
            </a:r>
            <a:r>
              <a:rPr lang="en-US" altLang="ko-KR" sz="1400" dirty="0"/>
              <a:t>, </a:t>
            </a:r>
            <a:r>
              <a:rPr lang="ko-KR" altLang="en-US" sz="1400" dirty="0"/>
              <a:t>비유클리드 기하학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1811</a:t>
            </a:r>
            <a:r>
              <a:rPr lang="ko-KR" altLang="en-US" sz="1400" dirty="0"/>
              <a:t>년   푸리에</a:t>
            </a:r>
            <a:r>
              <a:rPr lang="en-US" altLang="ko-KR" sz="1400" dirty="0"/>
              <a:t>, </a:t>
            </a:r>
            <a:r>
              <a:rPr lang="ko-KR" altLang="en-US" sz="1400" dirty="0"/>
              <a:t>급수의 연구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19</a:t>
            </a:r>
            <a:r>
              <a:rPr lang="ko-KR" altLang="en-US" sz="1400" dirty="0"/>
              <a:t>세기   칸토어</a:t>
            </a:r>
            <a:r>
              <a:rPr lang="en-US" altLang="ko-KR" sz="1400" dirty="0"/>
              <a:t>, </a:t>
            </a:r>
            <a:r>
              <a:rPr lang="ko-KR" altLang="en-US" sz="1400" dirty="0"/>
              <a:t>집합론과 무한대에 관한 수학 이론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1994</a:t>
            </a:r>
            <a:r>
              <a:rPr lang="ko-KR" altLang="en-US" sz="1400" dirty="0"/>
              <a:t>년   와일스</a:t>
            </a:r>
            <a:r>
              <a:rPr lang="en-US" altLang="ko-KR" sz="1400" dirty="0"/>
              <a:t>, </a:t>
            </a:r>
            <a:r>
              <a:rPr lang="ko-KR" altLang="en-US" sz="1400" dirty="0"/>
              <a:t>페르마의 마지막 정리 증명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2002</a:t>
            </a:r>
            <a:r>
              <a:rPr lang="ko-KR" altLang="en-US" sz="1400" dirty="0"/>
              <a:t>년   페렐만</a:t>
            </a:r>
            <a:r>
              <a:rPr lang="en-US" altLang="ko-KR" sz="1400" dirty="0"/>
              <a:t>, </a:t>
            </a:r>
            <a:r>
              <a:rPr lang="ko-KR" altLang="en-US" sz="1400" dirty="0"/>
              <a:t>푸앵카레 추측 증명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68DB1-A3D8-4DD7-BF8B-C593F46A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D51C-5497-4D8A-B2D4-E18349C1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E8F6-D1FA-4EED-AB18-CFD52772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3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FD8C-838A-41C3-B0A6-EFF83B73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2FA36-719F-4AFF-8534-CD47F3DD9E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1038" y="1255271"/>
                <a:ext cx="8543925" cy="1211092"/>
              </a:xfrm>
            </p:spPr>
            <p:txBody>
              <a:bodyPr/>
              <a:lstStyle/>
              <a:p>
                <a:r>
                  <a:rPr lang="ko-KR" altLang="en-US" dirty="0"/>
                  <a:t>직각 삼각형의 면적이 밑변의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ko-KR" altLang="en-US" dirty="0"/>
                  <a:t> 임을 증명하세요</a:t>
                </a:r>
                <a:r>
                  <a:rPr lang="en-US" altLang="ko-K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2FA36-719F-4AFF-8534-CD47F3DD9E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1038" y="1255271"/>
                <a:ext cx="8543925" cy="1211092"/>
              </a:xfrm>
              <a:blipFill>
                <a:blip r:embed="rId2"/>
                <a:stretch>
                  <a:fillRect l="-1285" t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C21A-550E-40A0-ACD2-8A7AC95C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7E1E-FFA1-4CF1-8A5F-4ADCFC52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AC0D1-6983-4B37-8BC6-F4ABE32F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2C003-8E26-49F8-B504-90C09533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414" y="2866547"/>
            <a:ext cx="3619224" cy="273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25E1-694A-4505-A0E7-D7081BA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수학의 기호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4C4112-0C62-425E-8DEC-5573C2048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2761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수학은 피라미드형 언어이다</a:t>
            </a:r>
            <a:r>
              <a:rPr lang="en-US" altLang="ko-KR" dirty="0"/>
              <a:t>.</a:t>
            </a:r>
            <a:endParaRPr lang="en-US" dirty="0"/>
          </a:p>
          <a:p>
            <a:pPr lvl="2"/>
            <a:r>
              <a:rPr lang="en-US" dirty="0"/>
              <a:t>A symbol is worth a thousand words.</a:t>
            </a:r>
            <a:endParaRPr lang="en-US" altLang="ko-KR" dirty="0"/>
          </a:p>
          <a:p>
            <a:r>
              <a:rPr lang="ko-KR" altLang="en-US" dirty="0"/>
              <a:t>수학의 기호는 이전 기호를 기반하여 정의된다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5097-5215-4503-B73D-4588C0AA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1743-72E2-4911-B1D0-3C484628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A7BE-4335-4F54-A76B-F024B0C9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7B9464-330C-404E-9349-B32BB003347C}"/>
              </a:ext>
            </a:extLst>
          </p:cNvPr>
          <p:cNvGrpSpPr/>
          <p:nvPr/>
        </p:nvGrpSpPr>
        <p:grpSpPr>
          <a:xfrm>
            <a:off x="7631656" y="136523"/>
            <a:ext cx="2069797" cy="1694689"/>
            <a:chOff x="4866689" y="2291842"/>
            <a:chExt cx="5614434" cy="4434868"/>
          </a:xfrm>
        </p:grpSpPr>
        <p:pic>
          <p:nvPicPr>
            <p:cNvPr id="17" name="Picture 2" descr="https://upload.wikimedia.org/wikipedia/en/0/0b/1913_Piqua_Ohio_Advertisement_-_One_Look_Is_Worth_a_Thousand_Words.jpg">
              <a:extLst>
                <a:ext uri="{FF2B5EF4-FFF2-40B4-BE49-F238E27FC236}">
                  <a16:creationId xmlns:a16="http://schemas.microsoft.com/office/drawing/2014/main" id="{D91E09F0-0F2D-4462-87A7-22EB50FAB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6210" y="2291842"/>
              <a:ext cx="3255393" cy="3790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5238B6-65E1-4B65-9D55-46F53DEFF4B8}"/>
                </a:ext>
              </a:extLst>
            </p:cNvPr>
            <p:cNvSpPr/>
            <p:nvPr/>
          </p:nvSpPr>
          <p:spPr>
            <a:xfrm>
              <a:off x="4866689" y="6082369"/>
              <a:ext cx="5614434" cy="644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6"/>
                  </a:solidFill>
                  <a:latin typeface="Arial" panose="020B0604020202020204" pitchFamily="34" charset="0"/>
                </a:rPr>
                <a:t>1913 newspaper advertisement</a:t>
              </a:r>
              <a:endParaRPr lang="en-US" sz="1000" b="1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13726E-E98A-49B8-9DBF-6F3ABD628F5F}"/>
                  </a:ext>
                </a:extLst>
              </p:cNvPr>
              <p:cNvSpPr txBox="1"/>
              <p:nvPr/>
            </p:nvSpPr>
            <p:spPr>
              <a:xfrm>
                <a:off x="1216525" y="5581604"/>
                <a:ext cx="227849" cy="24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13726E-E98A-49B8-9DBF-6F3ABD628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525" y="5581604"/>
                <a:ext cx="227849" cy="241072"/>
              </a:xfrm>
              <a:prstGeom prst="rect">
                <a:avLst/>
              </a:prstGeom>
              <a:blipFill>
                <a:blip r:embed="rId3"/>
                <a:stretch>
                  <a:fillRect l="-21622" r="-2162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99D18-807D-433E-A697-934F7510A132}"/>
                  </a:ext>
                </a:extLst>
              </p:cNvPr>
              <p:cNvSpPr txBox="1"/>
              <p:nvPr/>
            </p:nvSpPr>
            <p:spPr>
              <a:xfrm>
                <a:off x="1737001" y="5154952"/>
                <a:ext cx="219769" cy="24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99D18-807D-433E-A697-934F7510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01" y="5154952"/>
                <a:ext cx="219769" cy="241072"/>
              </a:xfrm>
              <a:prstGeom prst="rect">
                <a:avLst/>
              </a:prstGeom>
              <a:blipFill>
                <a:blip r:embed="rId4"/>
                <a:stretch>
                  <a:fillRect l="-16667" r="-19444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932FBD-CA54-4486-A6F1-CE5843A360FE}"/>
                  </a:ext>
                </a:extLst>
              </p:cNvPr>
              <p:cNvSpPr txBox="1"/>
              <p:nvPr/>
            </p:nvSpPr>
            <p:spPr>
              <a:xfrm>
                <a:off x="3916567" y="3989207"/>
                <a:ext cx="186870" cy="24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932FBD-CA54-4486-A6F1-CE5843A36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67" y="3989207"/>
                <a:ext cx="186870" cy="241072"/>
              </a:xfrm>
              <a:prstGeom prst="rect">
                <a:avLst/>
              </a:prstGeom>
              <a:blipFill>
                <a:blip r:embed="rId5"/>
                <a:stretch>
                  <a:fillRect l="-32258" r="-22581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22C799-E35B-45E2-96D9-2231124496D2}"/>
                  </a:ext>
                </a:extLst>
              </p:cNvPr>
              <p:cNvSpPr txBox="1"/>
              <p:nvPr/>
            </p:nvSpPr>
            <p:spPr>
              <a:xfrm>
                <a:off x="1120020" y="4444727"/>
                <a:ext cx="420860" cy="389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22C799-E35B-45E2-96D9-223112449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20" y="4444727"/>
                <a:ext cx="420860" cy="389231"/>
              </a:xfrm>
              <a:prstGeom prst="rect">
                <a:avLst/>
              </a:prstGeom>
              <a:blipFill>
                <a:blip r:embed="rId6"/>
                <a:stretch>
                  <a:fillRect l="-121739" t="-171875" r="-157971" b="-25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E19F5C-8CEC-46EA-BD79-F7A924BE653B}"/>
                  </a:ext>
                </a:extLst>
              </p:cNvPr>
              <p:cNvSpPr txBox="1"/>
              <p:nvPr/>
            </p:nvSpPr>
            <p:spPr>
              <a:xfrm>
                <a:off x="2961096" y="2966313"/>
                <a:ext cx="331530" cy="632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E19F5C-8CEC-46EA-BD79-F7A924BE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96" y="2966313"/>
                <a:ext cx="331530" cy="6323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5DBAA-3842-420A-8E41-0589E347902A}"/>
                  </a:ext>
                </a:extLst>
              </p:cNvPr>
              <p:cNvSpPr txBox="1"/>
              <p:nvPr/>
            </p:nvSpPr>
            <p:spPr>
              <a:xfrm>
                <a:off x="4625801" y="4412890"/>
                <a:ext cx="327199" cy="452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5DBAA-3842-420A-8E41-0589E3479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801" y="4412890"/>
                <a:ext cx="327199" cy="452904"/>
              </a:xfrm>
              <a:prstGeom prst="rect">
                <a:avLst/>
              </a:prstGeom>
              <a:blipFill>
                <a:blip r:embed="rId8"/>
                <a:stretch>
                  <a:fillRect b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2570A5-C8D3-4D79-819E-65CFAF27F1C4}"/>
                  </a:ext>
                </a:extLst>
              </p:cNvPr>
              <p:cNvSpPr txBox="1"/>
              <p:nvPr/>
            </p:nvSpPr>
            <p:spPr>
              <a:xfrm>
                <a:off x="4539888" y="3012213"/>
                <a:ext cx="322352" cy="457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2570A5-C8D3-4D79-819E-65CFAF27F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888" y="3012213"/>
                <a:ext cx="322352" cy="457703"/>
              </a:xfrm>
              <a:prstGeom prst="rect">
                <a:avLst/>
              </a:prstGeom>
              <a:blipFill>
                <a:blip r:embed="rId9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8458E1-5F09-4777-A1E7-CC672131EE7D}"/>
                  </a:ext>
                </a:extLst>
              </p:cNvPr>
              <p:cNvSpPr txBox="1"/>
              <p:nvPr/>
            </p:nvSpPr>
            <p:spPr>
              <a:xfrm>
                <a:off x="5268023" y="3027891"/>
                <a:ext cx="317502" cy="45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8458E1-5F09-4777-A1E7-CC672131E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23" y="3027891"/>
                <a:ext cx="317502" cy="45837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36A0C0-E114-4660-AA98-8AA314482DFC}"/>
                  </a:ext>
                </a:extLst>
              </p:cNvPr>
              <p:cNvSpPr txBox="1"/>
              <p:nvPr/>
            </p:nvSpPr>
            <p:spPr>
              <a:xfrm>
                <a:off x="3893642" y="4652184"/>
                <a:ext cx="192299" cy="24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36A0C0-E114-4660-AA98-8AA31448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42" y="4652184"/>
                <a:ext cx="192299" cy="241072"/>
              </a:xfrm>
              <a:prstGeom prst="rect">
                <a:avLst/>
              </a:prstGeom>
              <a:blipFill>
                <a:blip r:embed="rId11"/>
                <a:stretch>
                  <a:fillRect l="-29032" r="-32258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4726C3-983D-4304-9955-F9A450C87C80}"/>
                  </a:ext>
                </a:extLst>
              </p:cNvPr>
              <p:cNvSpPr txBox="1"/>
              <p:nvPr/>
            </p:nvSpPr>
            <p:spPr>
              <a:xfrm>
                <a:off x="3643824" y="2966313"/>
                <a:ext cx="331530" cy="632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4726C3-983D-4304-9955-F9A450C87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824" y="2966313"/>
                <a:ext cx="331530" cy="6323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4BAB9D2F-D68C-48CA-B1F3-EA1CE41455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4909" y="3033459"/>
            <a:ext cx="1987972" cy="579985"/>
          </a:xfrm>
          <a:prstGeom prst="rect">
            <a:avLst/>
          </a:prstGeom>
        </p:spPr>
      </p:pic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372FE762-10B4-4A76-9375-29324EB43CAE}"/>
              </a:ext>
            </a:extLst>
          </p:cNvPr>
          <p:cNvGrpSpPr/>
          <p:nvPr/>
        </p:nvGrpSpPr>
        <p:grpSpPr>
          <a:xfrm>
            <a:off x="6422368" y="4083117"/>
            <a:ext cx="3153267" cy="700223"/>
            <a:chOff x="4537583" y="3279680"/>
            <a:chExt cx="3153267" cy="70022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FFD8F6D-5FEA-4578-9D55-20C5265AD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37583" y="3409006"/>
              <a:ext cx="1987972" cy="347140"/>
            </a:xfrm>
            <a:prstGeom prst="rect">
              <a:avLst/>
            </a:prstGeom>
          </p:spPr>
        </p:pic>
        <p:pic>
          <p:nvPicPr>
            <p:cNvPr id="1025" name="Picture 1024">
              <a:extLst>
                <a:ext uri="{FF2B5EF4-FFF2-40B4-BE49-F238E27FC236}">
                  <a16:creationId xmlns:a16="http://schemas.microsoft.com/office/drawing/2014/main" id="{8EF9BF40-DF72-43AC-8514-28A0CA411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574277" y="3279680"/>
              <a:ext cx="1116573" cy="700223"/>
            </a:xfrm>
            <a:prstGeom prst="rect">
              <a:avLst/>
            </a:prstGeom>
          </p:spPr>
        </p:pic>
      </p:grp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D1AF5AFD-4741-4C73-BC8C-0F3264F2D6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48895" y="5152919"/>
            <a:ext cx="2086266" cy="428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97C1E370-86EB-4296-94FE-FE9F0E5C3003}"/>
                  </a:ext>
                </a:extLst>
              </p:cNvPr>
              <p:cNvSpPr txBox="1"/>
              <p:nvPr/>
            </p:nvSpPr>
            <p:spPr>
              <a:xfrm>
                <a:off x="1737001" y="4242271"/>
                <a:ext cx="1847301" cy="6544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97C1E370-86EB-4296-94FE-FE9F0E5C3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01" y="4242271"/>
                <a:ext cx="1847301" cy="6544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FC4F723-CE73-43AE-A76C-C9B92F7A9B1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7001" y="3758525"/>
            <a:ext cx="866232" cy="3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1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54B1-9BD2-41B0-8749-B0F6C1BB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미분</a:t>
            </a:r>
            <a:r>
              <a:rPr lang="en-US" altLang="ko-KR" dirty="0"/>
              <a:t>, </a:t>
            </a:r>
            <a:r>
              <a:rPr lang="ko-KR" altLang="en-US" dirty="0"/>
              <a:t>적분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A959A-D0A8-4050-BA46-545BE8DA3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미분</a:t>
            </a:r>
            <a:endParaRPr lang="en-US" altLang="ko-KR" dirty="0"/>
          </a:p>
          <a:p>
            <a:r>
              <a:rPr lang="ko-KR" altLang="en-US" dirty="0"/>
              <a:t>적분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63396-7C42-4378-84F6-C9174834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E3CE4-38C5-4F87-A46F-AF661228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8A75-B140-4541-B35F-162C635B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2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1BEE-E4DD-491A-B5FB-9403EA7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개요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FF04-C262-4E8E-A1DC-ACEDFF5CA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과정의 목적</a:t>
            </a:r>
            <a:endParaRPr lang="en-US" altLang="ko-KR" dirty="0"/>
          </a:p>
          <a:p>
            <a:r>
              <a:rPr lang="ko-KR" altLang="en-US" dirty="0"/>
              <a:t>자율 비행 기술 역사</a:t>
            </a:r>
            <a:endParaRPr lang="en-US" altLang="ko-KR" dirty="0"/>
          </a:p>
          <a:p>
            <a:r>
              <a:rPr lang="ko-KR" altLang="en-US" dirty="0"/>
              <a:t>자율 비행 정의</a:t>
            </a:r>
            <a:endParaRPr lang="en-US" altLang="ko-KR" dirty="0"/>
          </a:p>
          <a:p>
            <a:r>
              <a:rPr lang="ko-KR" altLang="en-US"/>
              <a:t>자율 비행의 이론적 기초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9DBC-4DC2-4546-893E-D683F92C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02C1-5268-4D1B-8520-2046C949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D84F-22AE-4F1D-AAEB-CD5E5C2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4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E9A8-0828-424C-9011-2E8474AE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미분</a:t>
            </a:r>
            <a:r>
              <a:rPr lang="en-US" altLang="ko-KR" dirty="0"/>
              <a:t>(Derivative)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A997-4EF8-4CC8-A053-3EA7AEC0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883922"/>
          </a:xfrm>
        </p:spPr>
        <p:txBody>
          <a:bodyPr/>
          <a:lstStyle/>
          <a:p>
            <a:r>
              <a:rPr lang="ko-KR" altLang="en-US" dirty="0"/>
              <a:t>미분은 함수의 순간 변화율이다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F2E9-3D3C-4606-B5FC-5169F9EA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679B7-4D62-49B1-83A5-12D4E387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42FA-0CD7-48A0-AF0F-BEC4AA34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580F0-6A42-490C-BE1B-C27B3D66B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79" y="2233637"/>
            <a:ext cx="5121787" cy="962484"/>
          </a:xfrm>
          <a:prstGeom prst="rect">
            <a:avLst/>
          </a:prstGeom>
        </p:spPr>
      </p:pic>
      <p:pic>
        <p:nvPicPr>
          <p:cNvPr id="1028" name="Picture 4" descr="í ì ì´ ì ì ì ê°ê¹ìì§ë ê³¼ì ì ëíë¸ ì ëë©ì´ì">
            <a:extLst>
              <a:ext uri="{FF2B5EF4-FFF2-40B4-BE49-F238E27FC236}">
                <a16:creationId xmlns:a16="http://schemas.microsoft.com/office/drawing/2014/main" id="{1817959F-E3A4-4145-AE1A-85058AC401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666" y="3661880"/>
            <a:ext cx="3165556" cy="248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8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F7F6-D3D7-4557-8B6A-21FC5F3C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적분</a:t>
            </a:r>
            <a:r>
              <a:rPr lang="en-US" altLang="ko-KR" dirty="0"/>
              <a:t>(Integration)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F33D-0A38-446F-9901-08AEA285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942645"/>
          </a:xfrm>
        </p:spPr>
        <p:txBody>
          <a:bodyPr/>
          <a:lstStyle/>
          <a:p>
            <a:r>
              <a:rPr lang="ko-KR" altLang="en-US" dirty="0"/>
              <a:t>적분은 함수의 순간 변화량의 합이다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882B-31B3-41FD-A0B1-81B1BD35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DBC95-329B-48BD-B6DF-E6690449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5D2D-00BC-4D99-BCDC-C1208656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29B23A-9D43-4B68-9AC2-E432CBEC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58" y="2030187"/>
            <a:ext cx="6868484" cy="762106"/>
          </a:xfrm>
          <a:prstGeom prst="rect">
            <a:avLst/>
          </a:prstGeom>
        </p:spPr>
      </p:pic>
      <p:pic>
        <p:nvPicPr>
          <p:cNvPr id="2050" name="Picture 2" descr="https://upload.wikimedia.org/wikipedia/commons/thumb/9/91/Integral_approximations.svg/1024px-Integral_approximations.svg.png">
            <a:extLst>
              <a:ext uri="{FF2B5EF4-FFF2-40B4-BE49-F238E27FC236}">
                <a16:creationId xmlns:a16="http://schemas.microsoft.com/office/drawing/2014/main" id="{40CDC9BB-0E75-478E-B9AD-A7031B78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23" y="3140561"/>
            <a:ext cx="3105218" cy="310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1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7A6D-5CD0-477D-A918-23A60A83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A40D5-2502-4004-BC4E-89E1892F0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1038" y="1255271"/>
                <a:ext cx="8543925" cy="137887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반지름이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dirty="0"/>
                  <a:t>인 원의 면적이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일때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구의 표면적은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임을 </a:t>
                </a:r>
                <a:r>
                  <a:rPr lang="en-US" dirty="0"/>
                  <a:t>Cartesian </a:t>
                </a:r>
                <a:r>
                  <a:rPr lang="ko-KR" altLang="en-US" dirty="0"/>
                  <a:t>좌표계를 이용하여 증명하세요</a:t>
                </a:r>
                <a:r>
                  <a:rPr lang="en-US" altLang="ko-KR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A40D5-2502-4004-BC4E-89E1892F0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1038" y="1255271"/>
                <a:ext cx="8543925" cy="1378872"/>
              </a:xfrm>
              <a:blipFill>
                <a:blip r:embed="rId2"/>
                <a:stretch>
                  <a:fillRect l="-1285" t="-6195" b="-1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DC4EC-4D43-4276-8794-CE92F45D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0EBB-C701-47E5-9ACB-3193EF21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7D68-9FCF-442F-8B38-4635C15C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https://ds055uzetaobb.cloudfront.net/brioche/uploads/Fv9rxkzWWN-90675.svg?width=350">
            <a:extLst>
              <a:ext uri="{FF2B5EF4-FFF2-40B4-BE49-F238E27FC236}">
                <a16:creationId xmlns:a16="http://schemas.microsoft.com/office/drawing/2014/main" id="{2DCA2CAF-ACFB-4F76-8A5A-BF9592DF1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24" y="3207980"/>
            <a:ext cx="4982151" cy="239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951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49EE-95AA-4AFB-851E-EE38A2C9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59062-26D5-4B21-919A-9E8A46178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집합의 정의</a:t>
            </a:r>
            <a:endParaRPr lang="en-US" altLang="ko-KR" dirty="0"/>
          </a:p>
          <a:p>
            <a:r>
              <a:rPr lang="ko-KR" altLang="en-US" dirty="0"/>
              <a:t>집합의 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EFD7-DCD5-4612-8A1B-A31D6C90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0AAF-E685-4235-B6EE-2D1682BA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8DEC-CCDD-402E-9A3B-C2DA0699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47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F32E-985E-4D82-AB74-27B3E4D8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r>
              <a:rPr lang="en-US" altLang="ko-KR" dirty="0"/>
              <a:t>(Set)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C53F1-135D-42A7-8B7D-4E61C0440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1038" y="1255271"/>
                <a:ext cx="8543925" cy="2981169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집합은 수학에서 가장 기본적인 개념이다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집합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集合</a:t>
                </a:r>
                <a:r>
                  <a:rPr lang="en-US" altLang="ko-KR" dirty="0"/>
                  <a:t>, set)</a:t>
                </a:r>
                <a:r>
                  <a:rPr lang="ko-KR" altLang="en-US" dirty="0"/>
                  <a:t>은 명확한 기준에 의하여 주어진 서로 다른 원소</a:t>
                </a:r>
                <a:r>
                  <a:rPr lang="en-US" altLang="ko-KR" dirty="0"/>
                  <a:t>(element)</a:t>
                </a:r>
                <a:r>
                  <a:rPr lang="ko-KR" altLang="en-US" dirty="0"/>
                  <a:t>들이 모여 이루는 새로운 대상이다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어떤 원소들이 집합에 속하는지 여부는 명확해야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원소들의 순서나 연산등이 정의되지 않는다</a:t>
                </a:r>
                <a:r>
                  <a:rPr lang="en-US" altLang="ko-KR" dirty="0"/>
                  <a:t>. 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A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a </a:t>
                </a:r>
                <a:r>
                  <a:rPr lang="ko-KR" altLang="en-US" dirty="0"/>
                  <a:t>원소가 집합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에 속하는 것을 나타낸다</a:t>
                </a:r>
                <a:r>
                  <a:rPr lang="en-US" altLang="ko-K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C53F1-135D-42A7-8B7D-4E61C0440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1038" y="1255271"/>
                <a:ext cx="8543925" cy="2981169"/>
              </a:xfrm>
              <a:blipFill>
                <a:blip r:embed="rId2"/>
                <a:stretch>
                  <a:fillRect l="-642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FCE72-B3DB-48A3-BE73-8690209E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E460-6F0D-44D2-8180-7950ECD1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34FF4-EA8D-49CE-A02E-40BD38D1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24</a:t>
            </a:fld>
            <a:endParaRPr lang="en-US"/>
          </a:p>
        </p:txBody>
      </p:sp>
      <p:pic>
        <p:nvPicPr>
          <p:cNvPr id="1036" name="Picture 12" descr="https://upload.wikimedia.org/wikipedia/commons/thumb/3/37/Example_of_a_set.svg/220px-Example_of_a_set.svg.png">
            <a:extLst>
              <a:ext uri="{FF2B5EF4-FFF2-40B4-BE49-F238E27FC236}">
                <a16:creationId xmlns:a16="http://schemas.microsoft.com/office/drawing/2014/main" id="{CDB09573-E2DA-41CD-ACC9-F679278C1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27" y="3940079"/>
            <a:ext cx="2789111" cy="238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2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3138-DD0B-4691-AF8C-27E4BB55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집합의 예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234AD-249F-4CB0-905C-1D2F93CAAE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N</a:t>
                </a:r>
                <a:r>
                  <a:rPr lang="en-US" dirty="0"/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자연수의 집합</a:t>
                </a:r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문맥에 따라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부터 시작할 수도 있고</a:t>
                </a:r>
                <a:r>
                  <a:rPr lang="en-US" altLang="ko-KR" dirty="0"/>
                  <a:t>, 1</a:t>
                </a:r>
                <a:r>
                  <a:rPr lang="ko-KR" altLang="en-US" dirty="0"/>
                  <a:t>부터 시작할 수도 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Z</a:t>
                </a:r>
                <a:r>
                  <a:rPr lang="en-US" dirty="0"/>
                  <a:t> = { …, -2, -1, 0, 1, 2, …}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정수의 집합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Q</a:t>
                </a:r>
                <a:r>
                  <a:rPr lang="en-US" dirty="0"/>
                  <a:t> = { m/n : m, n 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Z</a:t>
                </a:r>
                <a:r>
                  <a:rPr lang="en-US" dirty="0"/>
                  <a:t>, n ≠ 0 }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유리수의 집합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R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실수의 집합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C</a:t>
                </a:r>
                <a:r>
                  <a:rPr lang="en-US" dirty="0"/>
                  <a:t> = { a + b</a:t>
                </a:r>
                <a:r>
                  <a:rPr lang="en-US" i="1" dirty="0"/>
                  <a:t>i</a:t>
                </a:r>
                <a:r>
                  <a:rPr lang="en-US" dirty="0"/>
                  <a:t> : a, b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R</a:t>
                </a:r>
                <a:r>
                  <a:rPr lang="en-US" dirty="0"/>
                  <a:t>}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복소수의 집합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H</a:t>
                </a:r>
                <a:r>
                  <a:rPr lang="en-US" dirty="0"/>
                  <a:t> = { a + b</a:t>
                </a:r>
                <a:r>
                  <a:rPr lang="en-US" i="1" dirty="0"/>
                  <a:t>i</a:t>
                </a:r>
                <a:r>
                  <a:rPr lang="en-US" dirty="0"/>
                  <a:t> + </a:t>
                </a:r>
                <a:r>
                  <a:rPr lang="en-US" dirty="0" err="1"/>
                  <a:t>c</a:t>
                </a:r>
                <a:r>
                  <a:rPr lang="en-US" i="1" dirty="0" err="1"/>
                  <a:t>j</a:t>
                </a:r>
                <a:r>
                  <a:rPr lang="en-US" dirty="0"/>
                  <a:t> + d</a:t>
                </a:r>
                <a:r>
                  <a:rPr lang="en-US" i="1" dirty="0"/>
                  <a:t>k</a:t>
                </a:r>
                <a:r>
                  <a:rPr lang="en-US" dirty="0"/>
                  <a:t> : a, b, c, 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R</a:t>
                </a:r>
                <a:r>
                  <a:rPr lang="en-US" dirty="0"/>
                  <a:t>}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사원수의 집합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234AD-249F-4CB0-905C-1D2F93CAA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2E9A-CFE0-4592-A15E-C3B86309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4A9D-7C27-4A88-A527-78005C9D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11EF8-516C-43B8-8425-D6D379FC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09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C71E-1F44-418D-9DBB-5CADCADF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텐서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EC43-4A28-474A-8BED-EC9D5672C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91A8-24E7-4DA0-A946-F6C40030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F84A0-0DE7-4521-8991-2A339547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39E8-4C7A-477B-AD3D-86CB7854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5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ACF7-80D4-49A7-8B5E-C8F06866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텐서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2F15-9C78-470A-BE89-DA7C1DFB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682C-6F11-437C-8CA0-F24C45F9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57DB9-67A4-433F-996E-DF94E0B2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27</a:t>
            </a:fld>
            <a:endParaRPr lang="en-US"/>
          </a:p>
        </p:txBody>
      </p:sp>
      <p:pic>
        <p:nvPicPr>
          <p:cNvPr id="4104" name="Picture 8" descr="Image result for scalar, vector, matrix, tensor">
            <a:extLst>
              <a:ext uri="{FF2B5EF4-FFF2-40B4-BE49-F238E27FC236}">
                <a16:creationId xmlns:a16="http://schemas.microsoft.com/office/drawing/2014/main" id="{B9CCB65B-9992-455E-8076-7D4B57AD4A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01439"/>
            <a:ext cx="7620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49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7495-F4EF-48DF-9F00-6E3C34BF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(</a:t>
            </a:r>
            <a:r>
              <a:rPr lang="en-US" dirty="0"/>
              <a:t>Scalar)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4E97-3709-4F75-8975-A1057A55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3467731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정의</a:t>
            </a:r>
            <a:endParaRPr lang="en-US" altLang="ko-KR" sz="2400" dirty="0"/>
          </a:p>
          <a:p>
            <a:pPr lvl="1"/>
            <a:r>
              <a:rPr lang="ko-KR" altLang="en-US" sz="2400" dirty="0"/>
              <a:t>하나의 숫자로만 표시되는 양</a:t>
            </a:r>
            <a:endParaRPr lang="en-US" altLang="ko-KR" sz="2400" dirty="0"/>
          </a:p>
          <a:p>
            <a:pPr lvl="1"/>
            <a:r>
              <a:rPr lang="ko-KR" altLang="en-US" sz="2400" dirty="0"/>
              <a:t>단지 크기만 있는 물리량</a:t>
            </a:r>
            <a:endParaRPr lang="en-US" altLang="ko-KR" sz="2400" dirty="0"/>
          </a:p>
          <a:p>
            <a:r>
              <a:rPr lang="ko-KR" altLang="en-US" sz="2400" dirty="0"/>
              <a:t>벡터 공간에서 벡터를 곱할 수 있는 양</a:t>
            </a:r>
            <a:endParaRPr lang="en-US" altLang="ko-KR" sz="2400" dirty="0"/>
          </a:p>
          <a:p>
            <a:r>
              <a:rPr lang="ko-KR" altLang="en-US" sz="2400" dirty="0"/>
              <a:t>그리스 알파벳 소문자로 표기한다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1 m</a:t>
            </a:r>
          </a:p>
          <a:p>
            <a:pPr lvl="1"/>
            <a:r>
              <a:rPr lang="en-US" altLang="ko-KR" sz="2400" dirty="0"/>
              <a:t>59.9 Kg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BFEB-41E9-400B-8FAE-9A9E1C8A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9425-0A86-4F96-A11B-60594996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B664-D838-42A6-919E-E605AC40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28</a:t>
            </a:fld>
            <a:endParaRPr lang="en-US"/>
          </a:p>
        </p:txBody>
      </p:sp>
      <p:pic>
        <p:nvPicPr>
          <p:cNvPr id="5122" name="Picture 2" descr="https://mblogthumb-phinf.pstatic.net/MjAxNzAxMDRfMjgz/MDAxNDgzNTEzNjUxMjg2.pWjid8AwGEBxnPpSIuk4X5xbUG4SGxSLzu3luq8HLNgg.0oelBJIpMWp0StUWLvT7l2Lt-bUsYf8PSheX4PRenzMg.JPEG.chu9940/%EC%82%AC%EB%B3%B8_-mmmm.jpg?type=w2">
            <a:extLst>
              <a:ext uri="{FF2B5EF4-FFF2-40B4-BE49-F238E27FC236}">
                <a16:creationId xmlns:a16="http://schemas.microsoft.com/office/drawing/2014/main" id="{2EC049E3-A2FE-455A-ACCB-586D6564A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680" y="3292480"/>
            <a:ext cx="4266152" cy="306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6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29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AF39-0B45-4EC4-A5E8-3B3BED10E74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B138-C7CC-47AC-BBE2-48406635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드론 멘토링 과정 목적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ECCE-D05E-427C-81E6-847FB1AF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190737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자율 비행 이론의 이해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자율 비행 실습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드론 제작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dirty="0"/>
              <a:t>QGroundControl </a:t>
            </a:r>
            <a:r>
              <a:rPr lang="ko-KR" altLang="en-US" dirty="0"/>
              <a:t>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파이슨 프로그래밍 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군집 비행 </a:t>
            </a:r>
            <a:r>
              <a:rPr lang="en-US" altLang="ko-KR" dirty="0"/>
              <a:t>(2019</a:t>
            </a:r>
            <a:r>
              <a:rPr lang="ko-KR" altLang="en-US" dirty="0"/>
              <a:t>년 겨울 드론 멘토링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2233-528C-4AF6-9F9D-10F16169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4025-84DE-4163-92DA-8D224649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9599-B93D-4B27-B218-F2BB961E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pic>
        <p:nvPicPr>
          <p:cNvPr id="8" name="Online Media 7" title="￫ﾂﾘ￫ﾹﾄ￬ﾘﾤ 2 + F300 ￪ﾸﾰ￬ﾲﾴ  + QGC + arducopter">
            <a:hlinkClick r:id="" action="ppaction://media"/>
            <a:extLst>
              <a:ext uri="{FF2B5EF4-FFF2-40B4-BE49-F238E27FC236}">
                <a16:creationId xmlns:a16="http://schemas.microsoft.com/office/drawing/2014/main" id="{FCC2B1AB-8C6C-4FC5-9514-85F9FE6501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08157" y="3342558"/>
            <a:ext cx="5038016" cy="28338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823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물리학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7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항공 역학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4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9681-CC44-4D40-A65D-788E1F36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D069-08E2-4DCD-809B-2992123C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2555F-432D-487A-A4BF-A7B6FC4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002B-F230-4595-B69C-BB4D5981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AC26-9147-4598-B04B-C97B777E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9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581917"/>
          </a:xfrm>
        </p:spPr>
        <p:txBody>
          <a:bodyPr>
            <a:normAutofit/>
          </a:bodyPr>
          <a:lstStyle/>
          <a:p>
            <a:r>
              <a:rPr lang="en-US" sz="2400" dirty="0"/>
              <a:t>The ArduPilot project earliest roots date back to late 2007.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7" name="Online Media 6" title="￬ﾞﾐ￬ﾜﾨ ￫ﾹﾄ￭ﾖﾉ ￬ﾘﾈ￬ﾋﾜ 01">
            <a:hlinkClick r:id="" action="ppaction://media"/>
            <a:extLst>
              <a:ext uri="{FF2B5EF4-FFF2-40B4-BE49-F238E27FC236}">
                <a16:creationId xmlns:a16="http://schemas.microsoft.com/office/drawing/2014/main" id="{5E6BA3A0-4DB8-4446-A7DA-FEBB42E6BF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4920" y="2022225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060090"/>
          </a:xfrm>
        </p:spPr>
        <p:txBody>
          <a:bodyPr>
            <a:normAutofit/>
          </a:bodyPr>
          <a:lstStyle/>
          <a:p>
            <a:r>
              <a:rPr lang="en-US" dirty="0"/>
              <a:t>EMAV competition – Pixhawk team – Delft 2009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7" name="Online Media 6" title="PIXHAWK EMAV 2009 / Spring semester">
            <a:hlinkClick r:id="" action="ppaction://media"/>
            <a:extLst>
              <a:ext uri="{FF2B5EF4-FFF2-40B4-BE49-F238E27FC236}">
                <a16:creationId xmlns:a16="http://schemas.microsoft.com/office/drawing/2014/main" id="{0617CE9B-6F86-443A-90F8-643CB72D06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2247" y="1975240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060090"/>
          </a:xfrm>
        </p:spPr>
        <p:txBody>
          <a:bodyPr>
            <a:normAutofit/>
          </a:bodyPr>
          <a:lstStyle/>
          <a:p>
            <a:r>
              <a:rPr lang="en-US" sz="2400" dirty="0"/>
              <a:t>Pixhawk team – Vision based exploration – Zurich 2012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8" name="Online Media 7" title="Outdoor and Indoor Exploration with the PIXHAWK Quadrotor">
            <a:hlinkClick r:id="" action="ppaction://media"/>
            <a:extLst>
              <a:ext uri="{FF2B5EF4-FFF2-40B4-BE49-F238E27FC236}">
                <a16:creationId xmlns:a16="http://schemas.microsoft.com/office/drawing/2014/main" id="{F6A95C0A-57F4-45AC-AC4B-36536E7FFAC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4920" y="2013990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9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2" descr="https://px4.io/wp-content/uploads/2014/04/1_9_March.png">
            <a:extLst>
              <a:ext uri="{FF2B5EF4-FFF2-40B4-BE49-F238E27FC236}">
                <a16:creationId xmlns:a16="http://schemas.microsoft.com/office/drawing/2014/main" id="{03E7581F-20B0-4A34-90DE-B0DBA6CABB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92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2" descr="https://px4.io/wp-content/uploads/2014/04/1_10_September.png">
            <a:extLst>
              <a:ext uri="{FF2B5EF4-FFF2-40B4-BE49-F238E27FC236}">
                <a16:creationId xmlns:a16="http://schemas.microsoft.com/office/drawing/2014/main" id="{DD14EBCE-F58A-4ABC-BB6D-03ACEF2CC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929F-982D-4F5A-85C1-D5EE5A6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한세대학교 자율 비행 역사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EFD9-9C29-4AA9-ABB7-25260189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61205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2018</a:t>
            </a:r>
            <a:r>
              <a:rPr lang="ko-KR" altLang="en-US" dirty="0"/>
              <a:t>년 겨울 </a:t>
            </a:r>
            <a:r>
              <a:rPr lang="en-US" altLang="ko-KR" dirty="0"/>
              <a:t>VTOL </a:t>
            </a:r>
            <a:r>
              <a:rPr lang="ko-KR" altLang="en-US" dirty="0"/>
              <a:t>멘토링 과정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수박 </a:t>
            </a:r>
            <a:r>
              <a:rPr lang="en-US" altLang="ko-KR" dirty="0"/>
              <a:t>I/O</a:t>
            </a:r>
            <a:r>
              <a:rPr lang="ko-KR" altLang="en-US" dirty="0"/>
              <a:t>에서 </a:t>
            </a:r>
            <a:r>
              <a:rPr lang="en-US" altLang="ko-KR" dirty="0"/>
              <a:t>PX4 </a:t>
            </a:r>
            <a:r>
              <a:rPr lang="ko-KR" altLang="en-US" dirty="0"/>
              <a:t>교육</a:t>
            </a:r>
            <a:endParaRPr lang="en-US" altLang="ko-KR" dirty="0"/>
          </a:p>
          <a:p>
            <a:r>
              <a:rPr lang="en-US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T960 </a:t>
            </a:r>
            <a:r>
              <a:rPr lang="ko-KR" altLang="en-US" dirty="0"/>
              <a:t>드론 추락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스티로품 비행기 최조 조립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모터 동력기 최초 이륙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비밥</a:t>
            </a:r>
            <a:r>
              <a:rPr lang="en-US" altLang="ko-KR" dirty="0"/>
              <a:t>2 </a:t>
            </a:r>
            <a:r>
              <a:rPr lang="ko-KR" altLang="en-US" dirty="0"/>
              <a:t>드론 자율 비행 성공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취리히 </a:t>
            </a:r>
            <a:r>
              <a:rPr lang="en-US" altLang="ko-KR" dirty="0"/>
              <a:t>PX4 Developer Summit </a:t>
            </a:r>
            <a:r>
              <a:rPr lang="ko-KR" altLang="en-US" dirty="0"/>
              <a:t>참석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F330 </a:t>
            </a:r>
            <a:r>
              <a:rPr lang="ko-KR" altLang="en-US" dirty="0"/>
              <a:t>드론 조립 및 비행 성공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D2E1-0008-476B-9365-DBB8698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5A59-1F78-4BC2-A23B-D6706CD5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89734-7731-4C29-8D3E-295DE6D9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D5AF4-1B06-4197-8AA6-3506A4E4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9" y="4082996"/>
            <a:ext cx="1586596" cy="1914552"/>
          </a:xfrm>
          <a:prstGeom prst="rect">
            <a:avLst/>
          </a:prstGeom>
        </p:spPr>
      </p:pic>
      <p:pic>
        <p:nvPicPr>
          <p:cNvPr id="1026" name="Picture 2" descr="Image result for px4 developer summit">
            <a:extLst>
              <a:ext uri="{FF2B5EF4-FFF2-40B4-BE49-F238E27FC236}">
                <a16:creationId xmlns:a16="http://schemas.microsoft.com/office/drawing/2014/main" id="{A3EB2A58-BD24-4DE5-B521-05AA3C10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94" y="4082995"/>
            <a:ext cx="2743582" cy="20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0618B-03FF-44C2-A20D-61B9CE92A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441811" y="4263437"/>
            <a:ext cx="1914553" cy="155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E2A4A-9A0E-4CB5-8BCF-CEEA66070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112" y="4144310"/>
            <a:ext cx="1496441" cy="1995255"/>
          </a:xfrm>
          <a:prstGeom prst="rect">
            <a:avLst/>
          </a:prstGeom>
        </p:spPr>
      </p:pic>
      <p:pic>
        <p:nvPicPr>
          <p:cNvPr id="8" name="Online Media 7" title="Academy R2 ￫ﾪﾨ￭ﾘﾕ ￫ﾹﾄ￭ﾖﾉ￪ﾸﾰ With Motor">
            <a:hlinkClick r:id="" action="ppaction://media"/>
            <a:extLst>
              <a:ext uri="{FF2B5EF4-FFF2-40B4-BE49-F238E27FC236}">
                <a16:creationId xmlns:a16="http://schemas.microsoft.com/office/drawing/2014/main" id="{47F95C07-DF80-443B-A298-C093FBADDF1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5446496" y="1389264"/>
            <a:ext cx="4167231" cy="23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10829</TotalTime>
  <Words>1016</Words>
  <Application>Microsoft Office PowerPoint</Application>
  <PresentationFormat>A4 Paper (210x297 mm)</PresentationFormat>
  <Paragraphs>256</Paragraphs>
  <Slides>32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Calibri</vt:lpstr>
      <vt:lpstr>Cambria Math</vt:lpstr>
      <vt:lpstr>Castellar</vt:lpstr>
      <vt:lpstr>Consolas</vt:lpstr>
      <vt:lpstr>Times New Roman</vt:lpstr>
      <vt:lpstr>Office 테마</vt:lpstr>
      <vt:lpstr>드론 자율 비행 이론</vt:lpstr>
      <vt:lpstr>자율 비행 개요</vt:lpstr>
      <vt:lpstr>드론 멘토링 과정 목적</vt:lpstr>
      <vt:lpstr>자율 비행 기술의 역사 1</vt:lpstr>
      <vt:lpstr>자율 비행 기술의 역사 2</vt:lpstr>
      <vt:lpstr>자율 비행 기술의 역사 3</vt:lpstr>
      <vt:lpstr>자율 비행 기술의 역사 4</vt:lpstr>
      <vt:lpstr>자율 비행 기술의 역사 5</vt:lpstr>
      <vt:lpstr>한세대학교 자율 비행 역사</vt:lpstr>
      <vt:lpstr>자율 비행의 정의</vt:lpstr>
      <vt:lpstr>자율 비행의 기능</vt:lpstr>
      <vt:lpstr>자율 비행을 위한 이론적 기초</vt:lpstr>
      <vt:lpstr>이론 학습의 필요성</vt:lpstr>
      <vt:lpstr>드론 수학</vt:lpstr>
      <vt:lpstr>수학의 정의</vt:lpstr>
      <vt:lpstr>수학사 연표</vt:lpstr>
      <vt:lpstr>연습 문제</vt:lpstr>
      <vt:lpstr>수학의 기호</vt:lpstr>
      <vt:lpstr>미분, 적분</vt:lpstr>
      <vt:lpstr>미분(Derivative)</vt:lpstr>
      <vt:lpstr>적분(Integration)</vt:lpstr>
      <vt:lpstr>과제</vt:lpstr>
      <vt:lpstr>집합</vt:lpstr>
      <vt:lpstr>집합(Set)</vt:lpstr>
      <vt:lpstr>집합의 예</vt:lpstr>
      <vt:lpstr>스칼라, 벡터, 행렬, 텐서</vt:lpstr>
      <vt:lpstr>스칼라, 벡터, 행렬, 텐서</vt:lpstr>
      <vt:lpstr>스칼라(Scalar)</vt:lpstr>
      <vt:lpstr>끝.</vt:lpstr>
      <vt:lpstr>드론 물리학</vt:lpstr>
      <vt:lpstr>드론 항공 역학</vt:lpstr>
      <vt:lpstr>벡터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1822</cp:revision>
  <dcterms:created xsi:type="dcterms:W3CDTF">2018-03-04T04:23:51Z</dcterms:created>
  <dcterms:modified xsi:type="dcterms:W3CDTF">2019-07-13T14:45:02Z</dcterms:modified>
</cp:coreProperties>
</file>