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05" r:id="rId4"/>
    <p:sldId id="272" r:id="rId5"/>
    <p:sldId id="306" r:id="rId6"/>
    <p:sldId id="321" r:id="rId7"/>
    <p:sldId id="318" r:id="rId8"/>
    <p:sldId id="319" r:id="rId9"/>
    <p:sldId id="320" r:id="rId10"/>
    <p:sldId id="322" r:id="rId11"/>
    <p:sldId id="311" r:id="rId12"/>
    <p:sldId id="312" r:id="rId13"/>
    <p:sldId id="313" r:id="rId14"/>
    <p:sldId id="309" r:id="rId15"/>
    <p:sldId id="317" r:id="rId16"/>
    <p:sldId id="327" r:id="rId17"/>
    <p:sldId id="328" r:id="rId18"/>
    <p:sldId id="316" r:id="rId19"/>
    <p:sldId id="323" r:id="rId20"/>
    <p:sldId id="315" r:id="rId21"/>
    <p:sldId id="329" r:id="rId22"/>
    <p:sldId id="324" r:id="rId23"/>
    <p:sldId id="325" r:id="rId24"/>
    <p:sldId id="326" r:id="rId25"/>
    <p:sldId id="259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07FB-527D-4C92-855A-CCB616A9C896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C6-6C7D-4EAE-AD1E-C2F8638DA9A8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4BA9-09B4-488C-9DC4-C08767F5712E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30B8-2AC5-4FDE-A937-4FAC41AB72E1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622-EAA9-49C1-89AA-5FD1E8AACE48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DAA-59E0-431D-9097-289E7F855183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0490-5AE3-4486-AE78-3E0152B6C960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3590-098C-4828-AF1D-C6613A38B0CB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8D88-FE6A-4FA8-B8C4-9D7EB931EEBF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B1A1-831F-4FEA-A71F-B1BAAB325D36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DC71958-1367-4C1E-8B1B-7F484547F4BA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source=images&amp;cd=&amp;cad=rja&amp;uact=8&amp;docid=exmVoW5nf-n-NM&amp;tbnid=xcIerHqo99ZXEM:&amp;ved=0CAUQjRw&amp;url=http://sharpshopping.com/product/list.html?cate_no=86&amp;sort_method=3&amp;ei=romnU-SQB4Lr8AWqz4KgCg&amp;bvm=bv.69411363,d.dGc&amp;psig=AFQjCNGHzXrkL4qm1sC7kV3zWXcvQgxT0w&amp;ust=14035750339870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#matplotlib.pyplot.plo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yteofpython-korean.sourceforge.net/byte_of_python.pdf" TargetMode="External"/><Relationship Id="rId2" Type="http://schemas.openxmlformats.org/officeDocument/2006/relationships/hyperlink" Target="mailto:swaroop@swaroopch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yteofpython-korean.sourceforge.net/byte_of_python.pdf" TargetMode="External"/><Relationship Id="rId2" Type="http://schemas.openxmlformats.org/officeDocument/2006/relationships/hyperlink" Target="mailto:swaroop@swaroopch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reference/index.html#reference-index" TargetMode="External"/><Relationship Id="rId2" Type="http://schemas.openxmlformats.org/officeDocument/2006/relationships/hyperlink" Target="https://docs.python.org/ko/3/tutori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ko/3/library/index.html#library-inde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400" smtClean="0"/>
              <a:t>파이선 응용 프로그램 </a:t>
            </a:r>
            <a:r>
              <a:rPr lang="en-US" altLang="ko-KR" sz="5400" smtClean="0"/>
              <a:t>II</a:t>
            </a:r>
            <a:endParaRPr 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altLang="ko-KR" dirty="0" smtClean="0"/>
              <a:t>2018</a:t>
            </a:r>
            <a:r>
              <a:rPr lang="ko-KR" altLang="en-US" smtClean="0"/>
              <a:t>년 </a:t>
            </a:r>
            <a:r>
              <a:rPr lang="en-US" altLang="ko-KR" smtClean="0"/>
              <a:t>2</a:t>
            </a:r>
            <a:r>
              <a:rPr lang="ko-KR" altLang="en-US" smtClean="0"/>
              <a:t>학기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성병문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한세대학교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Visual Studio Code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4461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Visual Studio Code </a:t>
            </a:r>
            <a:r>
              <a:rPr lang="ko-KR" altLang="en-US" smtClean="0"/>
              <a:t>다운로드 및 설치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code.visualstudio.com/download</a:t>
            </a:r>
            <a:r>
              <a:rPr lang="en-US" smtClean="0"/>
              <a:t> </a:t>
            </a:r>
            <a:endParaRPr lang="en-US"/>
          </a:p>
          <a:p>
            <a:r>
              <a:rPr lang="en-US" smtClean="0"/>
              <a:t>Visual Studio Code Extension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smtClean="0"/>
              <a:t>Code Runner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02859" y="3366251"/>
            <a:ext cx="6544689" cy="2691680"/>
            <a:chOff x="1802859" y="3366251"/>
            <a:chExt cx="6544689" cy="26916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859" y="3366251"/>
              <a:ext cx="6544689" cy="26916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999034" y="3780818"/>
              <a:ext cx="2761034" cy="33074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400" smtClean="0">
                  <a:solidFill>
                    <a:srgbClr val="FF0000"/>
                  </a:solidFill>
                </a:rPr>
                <a:t>code runner </a:t>
              </a:r>
              <a:r>
                <a:rPr lang="ko-KR" altLang="en-US" sz="1400" smtClean="0">
                  <a:solidFill>
                    <a:srgbClr val="FF0000"/>
                  </a:solidFill>
                </a:rPr>
                <a:t>검색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3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harpshopping.com/web/product/big/swellmarket_6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9506" y="2922156"/>
            <a:ext cx="1468665" cy="146866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What is a computer?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34-2FA3-4396-82EB-6392D34D7F7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295400" y="1447800"/>
            <a:ext cx="7772400" cy="6850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컴퓨터는 계산하는 기계이다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s://encrypted-tbn0.gstatic.com/images?q=tbn:ANd9GcRo9KL8UdXStyiH-dL3JHsFOBfrTgbw7lJ8PUwCHq0aGZXJi6-T5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008151"/>
            <a:ext cx="1872208" cy="1296677"/>
          </a:xfrm>
          <a:prstGeom prst="rect">
            <a:avLst/>
          </a:prstGeom>
          <a:noFill/>
        </p:spPr>
      </p:pic>
      <p:pic>
        <p:nvPicPr>
          <p:cNvPr id="1028" name="Picture 4" descr="http://www.lions-wing.net/lessons/hardware/motherbo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0069" y="2989030"/>
            <a:ext cx="2206496" cy="1474459"/>
          </a:xfrm>
          <a:prstGeom prst="rect">
            <a:avLst/>
          </a:prstGeom>
          <a:noFill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31A8-9587-478C-B4F1-14E17889D0B5}" type="datetime1">
              <a:rPr lang="ko-KR" altLang="en-US" smtClean="0"/>
              <a:t>2018-10-13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What is programming?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D34-2FA3-4396-82EB-6392D34D7F7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295400" y="1447799"/>
            <a:ext cx="7772400" cy="130354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처리</a:t>
            </a:r>
            <a:r>
              <a:rPr lang="en-US" altLang="ko-KR" dirty="0" smtClean="0"/>
              <a:t>(Process)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(Output)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3A4-DCE5-4DBD-8111-147FE86851FB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169576" y="3319099"/>
            <a:ext cx="1733918" cy="133540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INPUT</a:t>
            </a:r>
            <a:endParaRPr lang="en-US" sz="3200" b="1"/>
          </a:p>
        </p:txBody>
      </p:sp>
      <p:sp>
        <p:nvSpPr>
          <p:cNvPr id="10" name="직사각형 9"/>
          <p:cNvSpPr/>
          <p:nvPr/>
        </p:nvSpPr>
        <p:spPr>
          <a:xfrm>
            <a:off x="4001524" y="3319099"/>
            <a:ext cx="1733918" cy="13354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PROCESS</a:t>
            </a:r>
            <a:endParaRPr lang="en-US" sz="2400" b="1"/>
          </a:p>
        </p:txBody>
      </p:sp>
      <p:sp>
        <p:nvSpPr>
          <p:cNvPr id="11" name="직사각형 10"/>
          <p:cNvSpPr/>
          <p:nvPr/>
        </p:nvSpPr>
        <p:spPr>
          <a:xfrm>
            <a:off x="6833471" y="3319099"/>
            <a:ext cx="1733918" cy="1335402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OUTPUT</a:t>
            </a:r>
            <a:endParaRPr lang="en-US" sz="2400" b="1"/>
          </a:p>
        </p:txBody>
      </p:sp>
      <p:sp>
        <p:nvSpPr>
          <p:cNvPr id="9" name="오른쪽 화살표 8"/>
          <p:cNvSpPr/>
          <p:nvPr/>
        </p:nvSpPr>
        <p:spPr>
          <a:xfrm>
            <a:off x="3210038" y="3654761"/>
            <a:ext cx="484942" cy="664078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41986" y="3654761"/>
            <a:ext cx="484942" cy="664078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자형 화살표 11"/>
          <p:cNvSpPr/>
          <p:nvPr/>
        </p:nvSpPr>
        <p:spPr>
          <a:xfrm flipH="1" flipV="1">
            <a:off x="1918319" y="4982897"/>
            <a:ext cx="6113049" cy="805697"/>
          </a:xfrm>
          <a:prstGeom prst="uturnArrow">
            <a:avLst>
              <a:gd name="adj1" fmla="val 28241"/>
              <a:gd name="adj2" fmla="val 25000"/>
              <a:gd name="adj3" fmla="val 34195"/>
              <a:gd name="adj4" fmla="val 58477"/>
              <a:gd name="adj5" fmla="val 9935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언어 학습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(</a:t>
            </a:r>
            <a:r>
              <a:rPr lang="en-US" dirty="0" smtClean="0"/>
              <a:t>Grammar)</a:t>
            </a:r>
          </a:p>
          <a:p>
            <a:r>
              <a:rPr lang="ko-KR" altLang="en-US" dirty="0" smtClean="0"/>
              <a:t>단어</a:t>
            </a:r>
            <a:r>
              <a:rPr lang="en-US" altLang="ko-KR" dirty="0" smtClean="0"/>
              <a:t>(</a:t>
            </a:r>
            <a:r>
              <a:rPr lang="en-US" dirty="0" smtClean="0"/>
              <a:t>Words)</a:t>
            </a:r>
          </a:p>
          <a:p>
            <a:r>
              <a:rPr lang="ko-KR" altLang="en-US" dirty="0" smtClean="0"/>
              <a:t>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역사</a:t>
            </a:r>
            <a:r>
              <a:rPr lang="en-US" altLang="ko-KR" dirty="0" smtClean="0"/>
              <a:t>(</a:t>
            </a:r>
            <a:r>
              <a:rPr lang="en-US" dirty="0" smtClean="0"/>
              <a:t>Culture/Environment/History)</a:t>
            </a:r>
          </a:p>
          <a:p>
            <a:pPr lvl="1"/>
            <a:r>
              <a:rPr lang="ko-KR" altLang="en-US" dirty="0" smtClean="0"/>
              <a:t>툴</a:t>
            </a:r>
            <a:r>
              <a:rPr lang="en-US" altLang="ko-KR" dirty="0" smtClean="0"/>
              <a:t>/</a:t>
            </a:r>
            <a:r>
              <a:rPr lang="ko-KR" altLang="en-US" smtClean="0"/>
              <a:t>프레임웍</a:t>
            </a:r>
            <a:r>
              <a:rPr lang="en-US" altLang="ko-KR" smtClean="0"/>
              <a:t>/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(</a:t>
            </a:r>
            <a:r>
              <a:rPr lang="en-US" dirty="0" smtClean="0"/>
              <a:t>Tool/Framework/Library)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9FD2-524B-4CF7-BBD3-714D9A2C96F0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언어의 장점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Desktop </a:t>
            </a:r>
            <a:r>
              <a:rPr lang="ko-KR" altLang="en-US" smtClean="0"/>
              <a:t>레벨에서 대부분의 기능을 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라이브러설치가 편리하다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환경 설정이 편리하다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문법이 간단하고</a:t>
            </a:r>
            <a:r>
              <a:rPr lang="en-US" altLang="ko-KR" smtClean="0"/>
              <a:t>, </a:t>
            </a:r>
            <a:r>
              <a:rPr lang="ko-KR" altLang="en-US" smtClean="0"/>
              <a:t>코드를 읽기 쉽다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B91-CD10-4221-96A4-31C756F46BEA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프로그램의 요건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무엇</a:t>
            </a:r>
            <a:r>
              <a:rPr lang="en-US" altLang="ko-KR" smtClean="0"/>
              <a:t>(</a:t>
            </a:r>
            <a:r>
              <a:rPr lang="ko-KR" altLang="en-US" smtClean="0"/>
              <a:t>명사</a:t>
            </a:r>
            <a:r>
              <a:rPr lang="en-US" altLang="ko-KR" smtClean="0"/>
              <a:t>)</a:t>
            </a:r>
            <a:r>
              <a:rPr lang="ko-KR" altLang="en-US" smtClean="0"/>
              <a:t>을 만들 것인가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class A :</a:t>
            </a:r>
          </a:p>
          <a:p>
            <a:r>
              <a:rPr lang="ko-KR" altLang="en-US" smtClean="0"/>
              <a:t>무엇</a:t>
            </a:r>
            <a:r>
              <a:rPr lang="en-US" altLang="ko-KR" smtClean="0"/>
              <a:t>(</a:t>
            </a:r>
            <a:r>
              <a:rPr lang="ko-KR" altLang="en-US" smtClean="0"/>
              <a:t>동사</a:t>
            </a:r>
            <a:r>
              <a:rPr lang="en-US" altLang="ko-KR" smtClean="0"/>
              <a:t>)</a:t>
            </a:r>
            <a:r>
              <a:rPr lang="ko-KR" altLang="en-US" smtClean="0"/>
              <a:t>을 할 것인가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def soSomething( self ) :</a:t>
            </a:r>
          </a:p>
          <a:p>
            <a:r>
              <a:rPr lang="ko-KR" altLang="en-US" smtClean="0"/>
              <a:t>입력</a:t>
            </a:r>
            <a:endParaRPr lang="en-US" altLang="ko-KR" smtClean="0"/>
          </a:p>
          <a:p>
            <a:r>
              <a:rPr lang="ko-KR" altLang="en-US" smtClean="0"/>
              <a:t>처리</a:t>
            </a:r>
            <a:endParaRPr lang="en-US" altLang="ko-KR" smtClean="0"/>
          </a:p>
          <a:p>
            <a:pPr lvl="1"/>
            <a:r>
              <a:rPr lang="ko-KR" altLang="en-US" smtClean="0"/>
              <a:t>로깅</a:t>
            </a:r>
            <a:r>
              <a:rPr lang="en-US" altLang="ko-KR" smtClean="0"/>
              <a:t>(Logging)</a:t>
            </a:r>
          </a:p>
          <a:p>
            <a:pPr lvl="2"/>
            <a:r>
              <a:rPr lang="ko-KR" altLang="en-US" smtClean="0"/>
              <a:t>과거</a:t>
            </a:r>
            <a:r>
              <a:rPr lang="en-US" altLang="ko-KR" smtClean="0"/>
              <a:t>/</a:t>
            </a:r>
            <a:r>
              <a:rPr lang="ko-KR" altLang="en-US" smtClean="0"/>
              <a:t>현재</a:t>
            </a:r>
            <a:r>
              <a:rPr lang="en-US" altLang="ko-KR" smtClean="0"/>
              <a:t>/</a:t>
            </a:r>
            <a:r>
              <a:rPr lang="ko-KR" altLang="en-US" smtClean="0"/>
              <a:t>미래의</a:t>
            </a:r>
            <a:r>
              <a:rPr lang="en-US" altLang="ko-KR"/>
              <a:t> </a:t>
            </a:r>
            <a:r>
              <a:rPr lang="ko-KR" altLang="en-US" smtClean="0"/>
              <a:t>상태를 한 눈에 쉽게 알 수 있어야 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로그 요소</a:t>
            </a:r>
            <a:endParaRPr lang="en-US" altLang="ko-KR" smtClean="0"/>
          </a:p>
          <a:p>
            <a:pPr lvl="3"/>
            <a:r>
              <a:rPr lang="ko-KR" altLang="en-US" smtClean="0"/>
              <a:t> 실행시각</a:t>
            </a:r>
            <a:r>
              <a:rPr lang="en-US" altLang="ko-KR" smtClean="0"/>
              <a:t>/</a:t>
            </a:r>
            <a:r>
              <a:rPr lang="ko-KR" altLang="en-US" smtClean="0"/>
              <a:t>소스 파일명</a:t>
            </a:r>
            <a:r>
              <a:rPr lang="en-US" altLang="ko-KR" smtClean="0"/>
              <a:t>/</a:t>
            </a:r>
            <a:r>
              <a:rPr lang="ko-KR" altLang="en-US" smtClean="0"/>
              <a:t>실행 라인 번호</a:t>
            </a:r>
            <a:r>
              <a:rPr lang="en-US" altLang="ko-KR" smtClean="0"/>
              <a:t>/</a:t>
            </a:r>
            <a:r>
              <a:rPr lang="ko-KR" altLang="en-US" smtClean="0"/>
              <a:t>로그메시지</a:t>
            </a:r>
            <a:endParaRPr lang="en-US" altLang="ko-KR" smtClean="0"/>
          </a:p>
          <a:p>
            <a:r>
              <a:rPr lang="ko-KR" altLang="en-US" smtClean="0"/>
              <a:t>결과 출력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C828-DA29-4EF3-AD13-A2D487B7BAF5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패키지 설치 방법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 </a:t>
            </a:r>
            <a:r>
              <a:rPr lang="ko-KR" altLang="en-US" smtClean="0"/>
              <a:t>프로그램 업그레이드</a:t>
            </a:r>
            <a:endParaRPr lang="en-US" smtClean="0"/>
          </a:p>
          <a:p>
            <a:pPr lvl="1"/>
            <a:r>
              <a:rPr lang="en-US" smtClean="0"/>
              <a:t>python -m pip install --upgrade pip</a:t>
            </a:r>
          </a:p>
          <a:p>
            <a:r>
              <a:rPr lang="ko-KR" altLang="en-US" smtClean="0"/>
              <a:t>파이슨 패키지 설치</a:t>
            </a:r>
            <a:endParaRPr lang="en-US" smtClean="0"/>
          </a:p>
          <a:p>
            <a:pPr lvl="1"/>
            <a:r>
              <a:rPr lang="en-US" smtClean="0"/>
              <a:t>pip install xlsxwriter --user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matplotlib </a:t>
            </a:r>
            <a:r>
              <a:rPr lang="ko-KR" altLang="en-US" smtClean="0"/>
              <a:t>참고 사이트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matplotlib </a:t>
            </a:r>
            <a:r>
              <a:rPr lang="ko-KR" altLang="en-US" smtClean="0"/>
              <a:t>사이트</a:t>
            </a:r>
            <a:endParaRPr lang="en-US" altLang="ko-KR" smtClean="0"/>
          </a:p>
          <a:p>
            <a:pPr lvl="1"/>
            <a:r>
              <a:rPr lang="en-US"/>
              <a:t>https://matplotlib.org/</a:t>
            </a:r>
          </a:p>
          <a:p>
            <a:r>
              <a:rPr lang="en-US" smtClean="0"/>
              <a:t>matplotlib </a:t>
            </a:r>
            <a:r>
              <a:rPr lang="ko-KR" altLang="en-US" smtClean="0"/>
              <a:t>챠트 사이트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https://matplotlib.org/tutorials/introductory/sample_plots.html</a:t>
            </a:r>
          </a:p>
          <a:p>
            <a:pPr lvl="1"/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://matplotlib.org/api/_</a:t>
            </a:r>
            <a:r>
              <a:rPr lang="en-US" smtClean="0">
                <a:hlinkClick r:id="rId2"/>
              </a:rPr>
              <a:t>as_gen/matplotlib.pyplot.plot.html#matplotlib.pyplot.plot</a:t>
            </a:r>
            <a:r>
              <a:rPr lang="en-US" smtClean="0"/>
              <a:t> </a:t>
            </a:r>
            <a:endParaRPr lang="en-US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7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mtClean="0"/>
              <a:t>실습 문제 </a:t>
            </a:r>
            <a:r>
              <a:rPr lang="en-US" smtClean="0"/>
              <a:t>: </a:t>
            </a:r>
            <a:r>
              <a:rPr lang="ko-KR" altLang="en-US" smtClean="0"/>
              <a:t>합계 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494845"/>
            <a:ext cx="8543925" cy="4682118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100</a:t>
            </a:r>
            <a:r>
              <a:rPr lang="ko-KR" altLang="en-US" smtClean="0"/>
              <a:t>까지의 합을 구하세요</a:t>
            </a:r>
            <a:r>
              <a:rPr lang="en-US" altLang="ko-KR" smtClean="0"/>
              <a:t>.</a:t>
            </a:r>
            <a:endParaRPr lang="en-US" i="1"/>
          </a:p>
          <a:p>
            <a:r>
              <a:rPr lang="ko-KR" altLang="en-US" smtClean="0"/>
              <a:t>두 수 사이의 합을 구하세요</a:t>
            </a:r>
            <a:r>
              <a:rPr lang="en-US" altLang="ko-KR" smtClean="0"/>
              <a:t>.</a:t>
            </a:r>
            <a:endParaRPr lang="en-US"/>
          </a:p>
          <a:p>
            <a:r>
              <a:rPr lang="ko-KR" altLang="en-US" smtClean="0"/>
              <a:t>과정과 결과 데이터를 엑셀 파일로 출력하세요</a:t>
            </a:r>
            <a:r>
              <a:rPr lang="en-US" altLang="ko-KR" smtClean="0"/>
              <a:t>.</a:t>
            </a:r>
            <a:endParaRPr lang="en-US"/>
          </a:p>
          <a:p>
            <a:r>
              <a:rPr lang="ko-KR" altLang="en-US" smtClean="0"/>
              <a:t>과정 데이터를 챠트로 출력하세요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064-68F0-497B-A49E-6FA24167DB87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mtClean="0"/>
              <a:t>실습 문제 </a:t>
            </a:r>
            <a:r>
              <a:rPr lang="en-US" smtClean="0"/>
              <a:t>: </a:t>
            </a:r>
            <a:r>
              <a:rPr lang="ko-KR" altLang="en-US" smtClean="0"/>
              <a:t>피타고라스 수 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494845"/>
            <a:ext cx="8543925" cy="4682118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100</a:t>
            </a:r>
            <a:r>
              <a:rPr lang="ko-KR" altLang="en-US" smtClean="0"/>
              <a:t>사이의 피타고라스 수를 구하세요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해석해를 이용하여 프로그래밍 하세요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공식을 이용하여 프로그래밍한다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수</a:t>
            </a:r>
            <a:r>
              <a:rPr lang="ko-KR" altLang="en-US"/>
              <a:t>치</a:t>
            </a:r>
            <a:r>
              <a:rPr lang="ko-KR" altLang="en-US" smtClean="0"/>
              <a:t>해를 이용하여 프로그래밍 하세요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공식을 이용하지 않고 프로그래밍한다</a:t>
            </a:r>
            <a:r>
              <a:rPr lang="en-US" altLang="ko-KR" smtClean="0"/>
              <a:t>.</a:t>
            </a:r>
          </a:p>
          <a:p>
            <a:endParaRPr lang="en-US"/>
          </a:p>
          <a:p>
            <a:r>
              <a:rPr lang="ko-KR" altLang="en-US" smtClean="0"/>
              <a:t>과정과 결과 데이터를 엑셀 파일로 출력하세요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064-68F0-497B-A49E-6FA24167DB87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교과목 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480547" cy="49216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과목번호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15023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과목명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파이선 응용프로그램 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학점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시간 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학점</a:t>
            </a:r>
            <a:endParaRPr lang="en-US" altLang="ko-K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강의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개요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파이선 </a:t>
            </a:r>
            <a:r>
              <a:rPr lang="ko-KR" altLang="en-US" smtClean="0"/>
              <a:t>응용프로그래밍</a:t>
            </a:r>
            <a:endParaRPr lang="en-US" altLang="ko-KR" smtClean="0"/>
          </a:p>
          <a:p>
            <a:pPr lvl="1"/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실습 문제 및 실습 프로젝트 위주 진행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교재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mtClean="0"/>
              <a:t>제목 </a:t>
            </a:r>
            <a:r>
              <a:rPr lang="en-US" altLang="ko-KR" smtClean="0"/>
              <a:t>: A Byte of Python</a:t>
            </a:r>
          </a:p>
          <a:p>
            <a:pPr lvl="1"/>
            <a:r>
              <a:rPr lang="ko-KR" altLang="en-US" smtClean="0"/>
              <a:t>저자</a:t>
            </a:r>
            <a:r>
              <a:rPr lang="en-US" altLang="ko-KR" smtClean="0"/>
              <a:t> : </a:t>
            </a:r>
            <a:r>
              <a:rPr lang="en-US"/>
              <a:t>Swaroop C H </a:t>
            </a:r>
            <a:r>
              <a:rPr lang="en-US" smtClean="0">
                <a:hlinkClick r:id="rId2"/>
              </a:rPr>
              <a:t>swaroop@swaroopch.com</a:t>
            </a:r>
            <a:endParaRPr lang="en-US" smtClean="0"/>
          </a:p>
          <a:p>
            <a:pPr lvl="1"/>
            <a:r>
              <a:rPr lang="en-US"/>
              <a:t>URL : </a:t>
            </a:r>
            <a:r>
              <a:rPr lang="en-US" sz="2000">
                <a:hlinkClick r:id="rId3"/>
              </a:rPr>
              <a:t>http://</a:t>
            </a:r>
            <a:r>
              <a:rPr lang="en-US" sz="2000" smtClean="0">
                <a:hlinkClick r:id="rId3"/>
              </a:rPr>
              <a:t>byteofpython-korean.sourceforge.net/byte_of_python.pdf</a:t>
            </a:r>
            <a:r>
              <a:rPr lang="en-US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출판년도 </a:t>
            </a:r>
            <a:r>
              <a:rPr lang="en-US" altLang="ko-KR" smtClean="0"/>
              <a:t>: 2014</a:t>
            </a:r>
            <a:r>
              <a:rPr lang="ko-KR" altLang="en-US" smtClean="0"/>
              <a:t>년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3E07-5CBD-44E7-8010-ED4E17DA1128}" type="datetime1">
              <a:rPr lang="ko-KR" altLang="en-US" smtClean="0"/>
              <a:t>2018-10-13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mtClean="0"/>
              <a:t>실습 문제 </a:t>
            </a:r>
            <a:r>
              <a:rPr lang="en-US" smtClean="0"/>
              <a:t>: Fibonacci Number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375575"/>
            <a:ext cx="8543925" cy="4801387"/>
          </a:xfrm>
        </p:spPr>
        <p:txBody>
          <a:bodyPr/>
          <a:lstStyle/>
          <a:p>
            <a:r>
              <a:rPr lang="en-US" dirty="0" smtClean="0"/>
              <a:t>Fibonacci Sequence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1, 1, 2, 3, 5, 8, 13, 21, 34, ....</a:t>
            </a:r>
            <a:endParaRPr lang="en-US" dirty="0" smtClean="0"/>
          </a:p>
          <a:p>
            <a:pPr lvl="1"/>
            <a:r>
              <a:rPr lang="en-US" sz="2800" i="1" dirty="0" smtClean="0"/>
              <a:t>a</a:t>
            </a:r>
            <a:r>
              <a:rPr lang="en-US" sz="1600" i="1" dirty="0" smtClean="0"/>
              <a:t>n</a:t>
            </a:r>
            <a:r>
              <a:rPr lang="en-US" sz="2800" i="1" dirty="0" smtClean="0"/>
              <a:t> = a</a:t>
            </a:r>
            <a:r>
              <a:rPr lang="en-US" sz="1600" i="1" dirty="0" smtClean="0"/>
              <a:t>n-1</a:t>
            </a:r>
            <a:r>
              <a:rPr lang="en-US" sz="2800" i="1" dirty="0" smtClean="0"/>
              <a:t> + a</a:t>
            </a:r>
            <a:r>
              <a:rPr lang="en-US" sz="1800" i="1" dirty="0" smtClean="0"/>
              <a:t>n-2</a:t>
            </a:r>
          </a:p>
          <a:p>
            <a:pPr lvl="1"/>
            <a:endParaRPr lang="en-US" i="1" dirty="0"/>
          </a:p>
          <a:p>
            <a:r>
              <a:rPr lang="en-US" dirty="0" smtClean="0"/>
              <a:t>n</a:t>
            </a:r>
            <a:r>
              <a:rPr lang="ko-KR" altLang="en-US" dirty="0" smtClean="0"/>
              <a:t>번째 피보나치 수를 구하세요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err="1" smtClean="0"/>
              <a:t>재귀함수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함수내에서</a:t>
            </a:r>
            <a:r>
              <a:rPr lang="ko-KR" altLang="en-US" dirty="0" smtClean="0"/>
              <a:t> 자신의 함수를 다시 호출하는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함수를 빠져 나가는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0662-A542-45D7-A1AA-89657B912347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제곱근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해석해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제곱근 구하기</a:t>
            </a:r>
            <a:endParaRPr lang="en-US" altLang="ko-KR" dirty="0" smtClean="0"/>
          </a:p>
          <a:p>
            <a:r>
              <a:rPr lang="ko-KR" altLang="en-US" dirty="0" err="1" smtClean="0"/>
              <a:t>수치해를</a:t>
            </a:r>
            <a:r>
              <a:rPr lang="ko-KR" altLang="en-US" dirty="0" smtClean="0"/>
              <a:t> 이용하여 제곱근 구하기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Newton Raphson Method 1/3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887853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뉴튼</a:t>
            </a:r>
            <a:r>
              <a:rPr lang="en-US" altLang="ko-KR" sz="2400" smtClean="0"/>
              <a:t>-</a:t>
            </a:r>
            <a:r>
              <a:rPr lang="ko-KR" altLang="en-US" sz="2400" smtClean="0"/>
              <a:t>랍슨 방법은 수치해를 효과적이고 간편하게 구하는 데 매우 적절하다</a:t>
            </a:r>
            <a:r>
              <a:rPr lang="en-US" altLang="ko-KR" sz="2400" smtClean="0"/>
              <a:t>.</a:t>
            </a:r>
            <a:endParaRPr lang="en-US" sz="240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FD3-DEFE-4D0A-B9DA-793B279ED6B0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newtonRaphson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403080"/>
            <a:ext cx="4277231" cy="31023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410200" y="2819401"/>
            <a:ext cx="4095750" cy="240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ko-KR" altLang="en-US" sz="2000" smtClean="0"/>
              <a:t>알고리즘</a:t>
            </a:r>
            <a:endParaRPr lang="en-US" altLang="ko-KR" sz="2000" smtClean="0"/>
          </a:p>
          <a:p>
            <a:pPr marL="0" indent="0">
              <a:buNone/>
            </a:pPr>
            <a:r>
              <a:rPr lang="en-US" sz="1800" smtClean="0"/>
              <a:t>  1. r </a:t>
            </a:r>
            <a:r>
              <a:rPr lang="ko-KR" altLang="en-US" sz="1800" smtClean="0"/>
              <a:t>값</a:t>
            </a:r>
            <a:r>
              <a:rPr lang="ko-KR" altLang="en-US" sz="1800"/>
              <a:t>은</a:t>
            </a:r>
            <a:r>
              <a:rPr lang="en-US" sz="1800" smtClean="0"/>
              <a:t> f(x) = 0 </a:t>
            </a:r>
            <a:r>
              <a:rPr lang="ko-KR" altLang="en-US" sz="1800" smtClean="0"/>
              <a:t>의</a:t>
            </a:r>
            <a:r>
              <a:rPr lang="en-US" sz="1800" smtClean="0"/>
              <a:t> </a:t>
            </a:r>
            <a:r>
              <a:rPr lang="ko-KR" altLang="en-US" sz="1800" smtClean="0"/>
              <a:t>해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smtClean="0"/>
              <a:t>  2. r </a:t>
            </a:r>
            <a:r>
              <a:rPr lang="ko-KR" altLang="en-US" sz="1800" smtClean="0"/>
              <a:t>값을 </a:t>
            </a:r>
            <a:r>
              <a:rPr lang="en-US" altLang="ko-KR" sz="1800" smtClean="0"/>
              <a:t>x1 </a:t>
            </a:r>
            <a:r>
              <a:rPr lang="ko-KR" altLang="en-US" sz="1800" smtClean="0"/>
              <a:t>이라고 추정한다</a:t>
            </a:r>
            <a:r>
              <a:rPr lang="en-US" altLang="ko-KR" sz="1800" smtClean="0"/>
              <a:t>.</a:t>
            </a:r>
            <a:endParaRPr lang="en-US" sz="1800" smtClean="0"/>
          </a:p>
          <a:p>
            <a:pPr marL="0" indent="0">
              <a:buNone/>
            </a:pPr>
            <a:r>
              <a:rPr lang="en-US" sz="1800" smtClean="0"/>
              <a:t>  3. x1 </a:t>
            </a:r>
            <a:r>
              <a:rPr lang="ko-KR" altLang="en-US" sz="1800" smtClean="0"/>
              <a:t>값으로 부터 </a:t>
            </a:r>
            <a:r>
              <a:rPr lang="en-US" altLang="ko-KR" sz="1800" smtClean="0"/>
              <a:t>x2</a:t>
            </a:r>
            <a:r>
              <a:rPr lang="ko-KR" altLang="en-US" sz="1800" smtClean="0"/>
              <a:t>를 유도한다</a:t>
            </a:r>
            <a:r>
              <a:rPr lang="en-US" altLang="ko-KR" sz="1800" smtClean="0"/>
              <a:t>.</a:t>
            </a:r>
            <a:r>
              <a:rPr lang="ko-KR" altLang="en-US" sz="1800" smtClean="0"/>
              <a:t> </a:t>
            </a:r>
            <a:endParaRPr lang="en-US" sz="1800" smtClean="0"/>
          </a:p>
          <a:p>
            <a:pPr marL="0" indent="0">
              <a:buNone/>
            </a:pPr>
            <a:r>
              <a:rPr lang="en-US" sz="1800" smtClean="0"/>
              <a:t>  5. x2 </a:t>
            </a:r>
            <a:r>
              <a:rPr lang="ko-KR" altLang="en-US" sz="1800"/>
              <a:t>값으로 부터 </a:t>
            </a:r>
            <a:r>
              <a:rPr lang="en-US" altLang="ko-KR" sz="1800" smtClean="0"/>
              <a:t>x3</a:t>
            </a:r>
            <a:r>
              <a:rPr lang="ko-KR" altLang="en-US" sz="1800" smtClean="0"/>
              <a:t>를 </a:t>
            </a:r>
            <a:r>
              <a:rPr lang="ko-KR" altLang="en-US" sz="1800"/>
              <a:t>유도한다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en-US" sz="1800" smtClean="0"/>
          </a:p>
          <a:p>
            <a:pPr marL="0" indent="0">
              <a:buNone/>
            </a:pPr>
            <a:r>
              <a:rPr lang="en-US" sz="1800" smtClean="0"/>
              <a:t>  6. </a:t>
            </a:r>
            <a:r>
              <a:rPr lang="ko-KR" altLang="en-US" sz="1800" smtClean="0"/>
              <a:t>정확한 해에 근사치 까지 반복한다</a:t>
            </a:r>
            <a:r>
              <a:rPr lang="en-US" altLang="ko-KR" sz="1800" smtClean="0"/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0661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Newton Raphson Method 2/3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뉴튼</a:t>
            </a:r>
            <a:r>
              <a:rPr lang="en-US" altLang="ko-KR" smtClean="0"/>
              <a:t>-</a:t>
            </a:r>
            <a:r>
              <a:rPr lang="ko-KR" altLang="en-US" smtClean="0"/>
              <a:t>랍슨 방법은 해를 구하는 데 사용한다</a:t>
            </a:r>
            <a:r>
              <a:rPr lang="en-US" altLang="ko-KR" smtClean="0"/>
              <a:t>.</a:t>
            </a:r>
            <a:endParaRPr lang="en-US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함수 </a:t>
            </a:r>
            <a:r>
              <a:rPr lang="en-US"/>
              <a:t>f(x)</a:t>
            </a:r>
            <a:r>
              <a:rPr lang="ko-KR" altLang="en-US"/>
              <a:t>의 </a:t>
            </a:r>
            <a:r>
              <a:rPr lang="ko-KR" altLang="en-US" smtClean="0"/>
              <a:t>좌표</a:t>
            </a:r>
            <a:r>
              <a:rPr lang="en-US" smtClean="0"/>
              <a:t> </a:t>
            </a:r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, f(x</a:t>
            </a:r>
            <a:r>
              <a:rPr lang="en-US" baseline="-25000"/>
              <a:t>0</a:t>
            </a:r>
            <a:r>
              <a:rPr lang="en-US" smtClean="0"/>
              <a:t>))</a:t>
            </a:r>
            <a:r>
              <a:rPr lang="ko-KR" altLang="en-US" smtClean="0"/>
              <a:t>에서의 접선</a:t>
            </a:r>
            <a:r>
              <a:rPr lang="en-US" altLang="ko-KR" smtClean="0"/>
              <a:t> </a:t>
            </a:r>
            <a:endParaRPr lang="en-US"/>
          </a:p>
          <a:p>
            <a:pPr marL="171450" lvl="1" indent="0">
              <a:lnSpc>
                <a:spcPct val="120000"/>
              </a:lnSpc>
              <a:buNone/>
            </a:pPr>
            <a:r>
              <a:rPr lang="en-US"/>
              <a:t>	</a:t>
            </a:r>
            <a:r>
              <a:rPr lang="en-US" smtClean="0"/>
              <a:t>y = f'(x</a:t>
            </a:r>
            <a:r>
              <a:rPr lang="en-US" sz="3200" baseline="-25000">
                <a:solidFill>
                  <a:prstClr val="black"/>
                </a:solidFill>
              </a:rPr>
              <a:t>0</a:t>
            </a:r>
            <a:r>
              <a:rPr lang="en-US" smtClean="0"/>
              <a:t>)*(</a:t>
            </a:r>
            <a:r>
              <a:rPr lang="en-US"/>
              <a:t>x − </a:t>
            </a:r>
            <a:r>
              <a:rPr lang="en-US" smtClean="0"/>
              <a:t>x</a:t>
            </a:r>
            <a:r>
              <a:rPr lang="en-US" sz="3200" baseline="-25000">
                <a:solidFill>
                  <a:prstClr val="black"/>
                </a:solidFill>
              </a:rPr>
              <a:t>0</a:t>
            </a:r>
            <a:r>
              <a:rPr lang="en-US"/>
              <a:t>) </a:t>
            </a:r>
            <a:r>
              <a:rPr lang="en-US" smtClean="0"/>
              <a:t>+ </a:t>
            </a:r>
            <a:r>
              <a:rPr lang="en-US"/>
              <a:t>f(x</a:t>
            </a:r>
            <a:r>
              <a:rPr lang="en-US" sz="2800" baseline="-25000"/>
              <a:t>0</a:t>
            </a:r>
            <a:r>
              <a:rPr lang="en-US" smtClean="0"/>
              <a:t>)</a:t>
            </a:r>
            <a:endParaRPr 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접선의</a:t>
            </a:r>
            <a:r>
              <a:rPr lang="en-US" altLang="ko-KR" smtClean="0"/>
              <a:t> x</a:t>
            </a:r>
            <a:r>
              <a:rPr lang="ko-KR" altLang="en-US" smtClean="0"/>
              <a:t>축과의 교차점</a:t>
            </a:r>
            <a:endParaRPr lang="en-US"/>
          </a:p>
          <a:p>
            <a:pPr marL="171450" lvl="1" indent="0">
              <a:lnSpc>
                <a:spcPct val="120000"/>
              </a:lnSpc>
              <a:buNone/>
            </a:pPr>
            <a:r>
              <a:rPr lang="en-US" smtClean="0"/>
              <a:t>	x</a:t>
            </a:r>
            <a:r>
              <a:rPr lang="en-US" sz="3200" baseline="-25000" smtClean="0">
                <a:solidFill>
                  <a:prstClr val="black"/>
                </a:solidFill>
              </a:rPr>
              <a:t>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x</a:t>
            </a:r>
            <a:r>
              <a:rPr lang="en-US" sz="3200" baseline="-25000">
                <a:solidFill>
                  <a:prstClr val="black"/>
                </a:solidFill>
              </a:rPr>
              <a:t>0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f(x</a:t>
            </a:r>
            <a:r>
              <a:rPr lang="en-US" sz="3200" baseline="-25000">
                <a:solidFill>
                  <a:prstClr val="black"/>
                </a:solidFill>
              </a:rPr>
              <a:t>0</a:t>
            </a:r>
            <a:r>
              <a:rPr lang="en-US" smtClean="0"/>
              <a:t>)/f'(x</a:t>
            </a:r>
            <a:r>
              <a:rPr lang="en-US" sz="3200" baseline="-25000">
                <a:solidFill>
                  <a:prstClr val="black"/>
                </a:solidFill>
              </a:rPr>
              <a:t>0</a:t>
            </a:r>
            <a:r>
              <a:rPr lang="en-US" smtClean="0"/>
              <a:t>)</a:t>
            </a:r>
            <a:endParaRPr 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교차점의 일반 공식</a:t>
            </a:r>
            <a:endParaRPr lang="en-US"/>
          </a:p>
          <a:p>
            <a:pPr marL="171450" lvl="1" indent="0">
              <a:lnSpc>
                <a:spcPct val="120000"/>
              </a:lnSpc>
              <a:buNone/>
            </a:pPr>
            <a:r>
              <a:rPr lang="en-US" smtClean="0"/>
              <a:t>	x</a:t>
            </a:r>
            <a:r>
              <a:rPr lang="en-US" sz="3200" baseline="-25000" smtClean="0">
                <a:solidFill>
                  <a:prstClr val="black"/>
                </a:solidFill>
              </a:rPr>
              <a:t>n+1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x</a:t>
            </a:r>
            <a:r>
              <a:rPr lang="en-US" sz="3200" baseline="-25000">
                <a:solidFill>
                  <a:prstClr val="black"/>
                </a:solidFill>
              </a:rPr>
              <a:t>n+1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f(x</a:t>
            </a:r>
            <a:r>
              <a:rPr lang="en-US" sz="3200" baseline="-25000" smtClean="0">
                <a:solidFill>
                  <a:prstClr val="black"/>
                </a:solidFill>
              </a:rPr>
              <a:t>n</a:t>
            </a:r>
            <a:r>
              <a:rPr lang="en-US" smtClean="0"/>
              <a:t>)/f'(x</a:t>
            </a:r>
            <a:r>
              <a:rPr lang="en-US" sz="3200" baseline="-25000" smtClean="0">
                <a:solidFill>
                  <a:prstClr val="black"/>
                </a:solidFill>
              </a:rPr>
              <a:t>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95C1-8450-4A04-ABA7-999AE77AB650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Newton Raphson Method 3/3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378" y="1266931"/>
            <a:ext cx="4485734" cy="49100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epsilon </a:t>
            </a:r>
            <a:r>
              <a:rPr lang="en-US" sz="1600">
                <a:latin typeface="Consolas" panose="020B0609020204030204" pitchFamily="49" charset="0"/>
              </a:rPr>
              <a:t>= 0.000000001;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e </a:t>
            </a:r>
            <a:r>
              <a:rPr lang="en-US" sz="1600">
                <a:latin typeface="Consolas" panose="020B0609020204030204" pitchFamily="49" charset="0"/>
              </a:rPr>
              <a:t>= epsilon;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def f(x</a:t>
            </a:r>
            <a:r>
              <a:rPr lang="en-US" sz="160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return </a:t>
            </a:r>
            <a:r>
              <a:rPr lang="en-US" sz="1600">
                <a:latin typeface="Consolas" panose="020B0609020204030204" pitchFamily="49" charset="0"/>
              </a:rPr>
              <a:t>x*x - 4;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def derivative(x</a:t>
            </a:r>
            <a:r>
              <a:rPr lang="en-US" sz="160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number </a:t>
            </a:r>
            <a:r>
              <a:rPr lang="en-US" sz="1600">
                <a:latin typeface="Consolas" panose="020B0609020204030204" pitchFamily="49" charset="0"/>
              </a:rPr>
              <a:t>der = (f(x + e) - f(x)) / </a:t>
            </a:r>
            <a:r>
              <a:rPr lang="en-US" sz="1600" smtClean="0">
                <a:latin typeface="Consolas" panose="020B0609020204030204" pitchFamily="49" charset="0"/>
              </a:rPr>
              <a:t>e 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return der 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9112" y="1266931"/>
            <a:ext cx="4922216" cy="49100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def </a:t>
            </a:r>
            <a:r>
              <a:rPr lang="en-US" sz="1600">
                <a:latin typeface="Consolas" panose="020B0609020204030204" pitchFamily="49" charset="0"/>
              </a:rPr>
              <a:t>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x </a:t>
            </a:r>
            <a:r>
              <a:rPr lang="en-US" sz="1600">
                <a:latin typeface="Consolas" panose="020B0609020204030204" pitchFamily="49" charset="0"/>
              </a:rPr>
              <a:t>= </a:t>
            </a:r>
            <a:r>
              <a:rPr lang="en-US" sz="1600" smtClean="0">
                <a:latin typeface="Consolas" panose="020B0609020204030204" pitchFamily="49" charset="0"/>
              </a:rPr>
              <a:t>6.0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y </a:t>
            </a:r>
            <a:r>
              <a:rPr lang="en-US" sz="1600">
                <a:latin typeface="Consolas" panose="020B0609020204030204" pitchFamily="49" charset="0"/>
              </a:rPr>
              <a:t>= </a:t>
            </a:r>
            <a:r>
              <a:rPr lang="en-US" sz="1600" smtClean="0">
                <a:latin typeface="Consolas" panose="020B0609020204030204" pitchFamily="49" charset="0"/>
              </a:rPr>
              <a:t>1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index </a:t>
            </a:r>
            <a:r>
              <a:rPr lang="en-US" sz="1600">
                <a:latin typeface="Consolas" panose="020B0609020204030204" pitchFamily="49" charset="0"/>
              </a:rPr>
              <a:t>= </a:t>
            </a:r>
            <a:r>
              <a:rPr lang="en-US" sz="1600" smtClean="0">
                <a:latin typeface="Consolas" panose="020B0609020204030204" pitchFamily="49" charset="0"/>
              </a:rPr>
              <a:t>0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while( </a:t>
            </a:r>
            <a:r>
              <a:rPr lang="en-US" sz="1600" smtClean="0">
                <a:latin typeface="Consolas" panose="020B0609020204030204" pitchFamily="49" charset="0"/>
              </a:rPr>
              <a:t>abs(y) 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epsilon ) </a:t>
            </a:r>
            <a:r>
              <a:rPr lang="en-US" sz="16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   y </a:t>
            </a:r>
            <a:r>
              <a:rPr lang="en-US" sz="1600">
                <a:latin typeface="Consolas" panose="020B0609020204030204" pitchFamily="49" charset="0"/>
              </a:rPr>
              <a:t>= f(x);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   printf("f</a:t>
            </a:r>
            <a:r>
              <a:rPr lang="en-US" sz="1600">
                <a:latin typeface="Consolas" panose="020B0609020204030204" pitchFamily="49" charset="0"/>
              </a:rPr>
              <a:t>(%.20f</a:t>
            </a:r>
            <a:r>
              <a:rPr lang="en-US" sz="1600" smtClean="0">
                <a:latin typeface="Consolas" panose="020B0609020204030204" pitchFamily="49" charset="0"/>
              </a:rPr>
              <a:t>)=%.</a:t>
            </a:r>
            <a:r>
              <a:rPr lang="en-US" sz="1600">
                <a:latin typeface="Consolas" panose="020B0609020204030204" pitchFamily="49" charset="0"/>
              </a:rPr>
              <a:t>20f</a:t>
            </a:r>
            <a:r>
              <a:rPr lang="en-US" sz="1600" smtClean="0">
                <a:latin typeface="Consolas" panose="020B0609020204030204" pitchFamily="49" charset="0"/>
              </a:rPr>
              <a:t>" % (x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y)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   x </a:t>
            </a:r>
            <a:r>
              <a:rPr lang="en-US" sz="1600">
                <a:latin typeface="Consolas" panose="020B0609020204030204" pitchFamily="49" charset="0"/>
              </a:rPr>
              <a:t>= x - (y / derivative(x</a:t>
            </a:r>
            <a:r>
              <a:rPr lang="en-US" sz="1600" smtClean="0">
                <a:latin typeface="Consolas" panose="020B0609020204030204" pitchFamily="49" charset="0"/>
              </a:rPr>
              <a:t>))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   } 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7A5-7C4C-431D-8E9B-AD41F38E86F4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B437-74D6-4A26-9E4E-F76031B872A8}" type="datetime1">
              <a:rPr lang="ko-KR" altLang="en-US" smtClean="0"/>
              <a:t>2018-10-13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강의 </a:t>
            </a:r>
            <a:r>
              <a:rPr lang="ko-KR" altLang="en-US" dirty="0" smtClean="0"/>
              <a:t>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480547" cy="492169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실습 환경</a:t>
            </a:r>
            <a:endParaRPr lang="en-US" altLang="ko-KR"/>
          </a:p>
          <a:p>
            <a:pPr lvl="1"/>
            <a:r>
              <a:rPr lang="ko-KR" altLang="en-US" smtClean="0"/>
              <a:t>개인 노트북 사용 권장</a:t>
            </a:r>
            <a:endParaRPr lang="en-US" altLang="ko-KR" smtClean="0"/>
          </a:p>
          <a:p>
            <a:pPr lvl="1"/>
            <a:r>
              <a:rPr lang="en-US" altLang="ko-KR" smtClean="0"/>
              <a:t>Python 3.6.0 </a:t>
            </a:r>
            <a:r>
              <a:rPr lang="ko-KR" altLang="en-US" smtClean="0"/>
              <a:t>이상 사용</a:t>
            </a:r>
            <a:endParaRPr lang="en-US" altLang="ko-KR" smtClean="0"/>
          </a:p>
          <a:p>
            <a:pPr lvl="1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실습용 편집기로 사용</a:t>
            </a:r>
            <a:endParaRPr lang="en-US" altLang="ko-K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mtClean="0"/>
              <a:t>리포트</a:t>
            </a:r>
            <a:endParaRPr lang="en-US" altLang="ko-KR" smtClean="0"/>
          </a:p>
          <a:p>
            <a:pPr lvl="1"/>
            <a:r>
              <a:rPr lang="ko-KR" altLang="en-US" smtClean="0"/>
              <a:t>기본 개념을 정리한 리포트 제출</a:t>
            </a:r>
            <a:endParaRPr lang="en-US" altLang="ko-KR" smtClean="0"/>
          </a:p>
          <a:p>
            <a:r>
              <a:rPr lang="ko-KR" altLang="en-US" smtClean="0"/>
              <a:t>과제</a:t>
            </a:r>
            <a:endParaRPr lang="en-US" altLang="ko-KR" smtClean="0"/>
          </a:p>
          <a:p>
            <a:pPr lvl="1"/>
            <a:r>
              <a:rPr lang="ko-KR" altLang="en-US" smtClean="0"/>
              <a:t>팀별 실습 프로젝트 진행</a:t>
            </a:r>
            <a:endParaRPr lang="en-US" altLang="ko-KR" smtClean="0"/>
          </a:p>
          <a:p>
            <a:r>
              <a:rPr lang="ko-KR" altLang="en-US" smtClean="0"/>
              <a:t>수업 내용</a:t>
            </a:r>
            <a:endParaRPr lang="en-US" altLang="ko-KR" smtClean="0"/>
          </a:p>
          <a:p>
            <a:pPr lvl="1"/>
            <a:r>
              <a:rPr lang="ko-KR" altLang="en-US" smtClean="0"/>
              <a:t>기본 개념 요약 정리</a:t>
            </a:r>
            <a:endParaRPr lang="en-US" altLang="ko-KR" smtClean="0"/>
          </a:p>
          <a:p>
            <a:pPr lvl="1"/>
            <a:r>
              <a:rPr lang="ko-KR" altLang="en-US" smtClean="0"/>
              <a:t>실습 문제 프로그래밍</a:t>
            </a:r>
            <a:endParaRPr lang="en-US" altLang="ko-KR" smtClean="0"/>
          </a:p>
          <a:p>
            <a:pPr lvl="1"/>
            <a:r>
              <a:rPr lang="ko-KR" altLang="en-US"/>
              <a:t>팀별 실습 프로젝트 </a:t>
            </a:r>
            <a:r>
              <a:rPr lang="ko-KR" altLang="en-US" smtClean="0"/>
              <a:t>진행</a:t>
            </a:r>
            <a:endParaRPr lang="en-US" altLang="ko-KR" smtClean="0"/>
          </a:p>
          <a:p>
            <a:r>
              <a:rPr lang="ko-KR" altLang="en-US" smtClean="0"/>
              <a:t>소스 코드 및 자료</a:t>
            </a:r>
            <a:endParaRPr lang="en-US" altLang="ko-KR" smtClean="0"/>
          </a:p>
          <a:p>
            <a:pPr lvl="1"/>
            <a:r>
              <a:rPr lang="en-US" altLang="ko-KR"/>
              <a:t>https://</a:t>
            </a:r>
            <a:r>
              <a:rPr lang="en-US" altLang="ko-KR" smtClean="0"/>
              <a:t>github.com/sunabove/lec_210_python</a:t>
            </a:r>
          </a:p>
          <a:p>
            <a:pPr lvl="1"/>
            <a:endParaRPr lang="en-US" altLang="ko-KR"/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FDE4-4752-44FE-A284-428B2C6645A6}" type="datetime1">
              <a:rPr lang="ko-KR" altLang="en-US" smtClean="0"/>
              <a:t>2018-10-13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교재 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36088"/>
            <a:ext cx="8543925" cy="49216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교재</a:t>
            </a:r>
            <a:r>
              <a:rPr lang="en-US" altLang="ko-KR"/>
              <a:t>: 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제목 </a:t>
            </a:r>
            <a:r>
              <a:rPr lang="en-US" altLang="ko-KR"/>
              <a:t>: A Byte of Python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저자</a:t>
            </a:r>
            <a:r>
              <a:rPr lang="en-US" altLang="ko-KR"/>
              <a:t> : </a:t>
            </a:r>
            <a:r>
              <a:rPr lang="en-US"/>
              <a:t>Swaroop C H </a:t>
            </a:r>
            <a:r>
              <a:rPr lang="en-US">
                <a:hlinkClick r:id="rId2"/>
              </a:rPr>
              <a:t>swaroop@swaroopch.com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URL : </a:t>
            </a:r>
            <a:r>
              <a:rPr lang="en-US" sz="2000" smtClean="0">
                <a:hlinkClick r:id="rId3"/>
              </a:rPr>
              <a:t>http://byteofpython-korean.sourceforge.net/byte_of_python.pdf</a:t>
            </a:r>
            <a:r>
              <a:rPr lang="en-US" smtClean="0"/>
              <a:t> 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출판년도 </a:t>
            </a:r>
            <a:r>
              <a:rPr lang="en-US" altLang="ko-KR"/>
              <a:t>: 2014</a:t>
            </a:r>
            <a:r>
              <a:rPr lang="ko-KR" altLang="en-US" smtClean="0"/>
              <a:t>년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ko-KR" altLang="en-US" smtClean="0"/>
              <a:t>유의 사항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en-US" smtClean="0"/>
              <a:t>Python 2.x </a:t>
            </a:r>
            <a:r>
              <a:rPr lang="ko-KR" altLang="en-US" smtClean="0"/>
              <a:t>버전의 실행되는 코드</a:t>
            </a:r>
            <a:endParaRPr lang="en-US" altLang="ko-KR" smtClean="0"/>
          </a:p>
          <a:p>
            <a:pPr lvl="2">
              <a:lnSpc>
                <a:spcPct val="110000"/>
              </a:lnSpc>
            </a:pPr>
            <a:r>
              <a:rPr lang="en-US" smtClean="0"/>
              <a:t>Python 3.x </a:t>
            </a:r>
            <a:r>
              <a:rPr lang="ko-KR" altLang="en-US" smtClean="0"/>
              <a:t>에서 실행되기 위해서는 몇 가지 사항을 유의해야 함</a:t>
            </a:r>
            <a:r>
              <a:rPr lang="en-US" altLang="ko-KR" smtClean="0"/>
              <a:t>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mtClean="0"/>
              <a:t>Linux/MacOS</a:t>
            </a:r>
            <a:r>
              <a:rPr lang="ko-KR" altLang="en-US" smtClean="0"/>
              <a:t>에 관련된 사항은 참조하지 않음</a:t>
            </a:r>
            <a:r>
              <a:rPr lang="en-US" altLang="ko-KR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smtClean="0"/>
              <a:t>Windows 10 </a:t>
            </a:r>
            <a:r>
              <a:rPr lang="ko-KR" altLang="en-US" smtClean="0"/>
              <a:t>환경에서 실습함</a:t>
            </a:r>
            <a:r>
              <a:rPr lang="en-US" altLang="ko-KR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mtClean="0"/>
              <a:t>교재에 언급된 편집기는 사용하지 않음</a:t>
            </a:r>
            <a:r>
              <a:rPr lang="en-US" altLang="ko-KR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Visual Studio Code </a:t>
            </a:r>
            <a:r>
              <a:rPr lang="ko-KR" altLang="en-US" smtClean="0"/>
              <a:t>를 편집기로 사용함</a:t>
            </a:r>
            <a:r>
              <a:rPr lang="en-US" altLang="ko-KR" smtClean="0"/>
              <a:t>.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C59A-5AEE-445B-AC37-9924191600D5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파이썬 기본 자료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파이썬 자습서</a:t>
            </a:r>
            <a:endParaRPr lang="en-US" altLang="ko-KR" smtClean="0"/>
          </a:p>
          <a:p>
            <a:pPr lvl="1"/>
            <a:r>
              <a:rPr lang="ko-KR" altLang="en-US"/>
              <a:t>기본 적인 내용을 정리</a:t>
            </a:r>
            <a:r>
              <a:rPr lang="en-US" altLang="ko-KR"/>
              <a:t>.</a:t>
            </a:r>
            <a:endParaRPr lang="en-US" smtClean="0">
              <a:hlinkClick r:id="rId2"/>
            </a:endParaRPr>
          </a:p>
          <a:p>
            <a:pPr lvl="1"/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docs.python.org/ko/3/tutorial/index.html</a:t>
            </a:r>
            <a:r>
              <a:rPr lang="en-US" smtClean="0"/>
              <a:t> </a:t>
            </a:r>
          </a:p>
          <a:p>
            <a:r>
              <a:rPr lang="ko-KR" altLang="en-US" smtClean="0"/>
              <a:t>파이썬 언러 레퍼런스</a:t>
            </a:r>
            <a:endParaRPr lang="en-US" altLang="ko-KR" smtClean="0"/>
          </a:p>
          <a:p>
            <a:pPr lvl="1"/>
            <a:r>
              <a:rPr lang="ko-KR" altLang="en-US"/>
              <a:t>언어의 문법과 </a:t>
            </a:r>
            <a:r>
              <a:rPr lang="en-US" altLang="ko-KR"/>
              <a:t>"</a:t>
            </a:r>
            <a:r>
              <a:rPr lang="ko-KR" altLang="en-US"/>
              <a:t>중심 개념들</a:t>
            </a:r>
            <a:r>
              <a:rPr lang="en-US" altLang="ko-KR"/>
              <a:t>(core semantics)"</a:t>
            </a:r>
            <a:r>
              <a:rPr lang="ko-KR" altLang="en-US"/>
              <a:t>을 설명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docs.python.org/ko/3/reference/index.html#reference-index</a:t>
            </a:r>
            <a:r>
              <a:rPr lang="en-US" smtClean="0"/>
              <a:t> </a:t>
            </a:r>
            <a:endParaRPr lang="en-US"/>
          </a:p>
          <a:p>
            <a:r>
              <a:rPr lang="ko-KR" altLang="en-US" smtClean="0"/>
              <a:t>파이썬</a:t>
            </a:r>
            <a:r>
              <a:rPr lang="en-US" altLang="ko-KR" smtClean="0"/>
              <a:t> </a:t>
            </a:r>
            <a:r>
              <a:rPr lang="ko-KR" altLang="en-US" smtClean="0"/>
              <a:t>표준 라이브러리</a:t>
            </a:r>
            <a:endParaRPr lang="en-US" altLang="ko-KR" smtClean="0"/>
          </a:p>
          <a:p>
            <a:pPr lvl="1"/>
            <a:r>
              <a:rPr lang="ko-KR" altLang="en-US"/>
              <a:t>파이썬과 함께 배포되는 표준 라이브러리를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lvl="1"/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docs.python.org/ko/3/library/index.html#library-index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519-E9B7-41F8-832F-417AC78A2289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제거 방법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09" y="1386521"/>
            <a:ext cx="5090891" cy="467085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743528" y="3858639"/>
            <a:ext cx="2696184" cy="3307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smtClean="0">
                <a:solidFill>
                  <a:srgbClr val="FF0000"/>
                </a:solidFill>
              </a:rPr>
              <a:t>검색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프로그램 설치 방법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793702" cy="1247980"/>
          </a:xfrm>
        </p:spPr>
        <p:txBody>
          <a:bodyPr/>
          <a:lstStyle/>
          <a:p>
            <a:r>
              <a:rPr lang="ko-KR" altLang="en-US" smtClean="0"/>
              <a:t>파이슨 프로그램을 </a:t>
            </a:r>
            <a:r>
              <a:rPr lang="en-US" altLang="ko-KR" smtClean="0"/>
              <a:t>Windows Path</a:t>
            </a:r>
            <a:r>
              <a:rPr lang="ko-KR" altLang="en-US" smtClean="0"/>
              <a:t>에 추가</a:t>
            </a:r>
            <a:endParaRPr lang="en-US" altLang="ko-KR" smtClean="0"/>
          </a:p>
          <a:p>
            <a:r>
              <a:rPr lang="ko-KR" altLang="en-US" smtClean="0"/>
              <a:t>파이슨 프로그램을 모든 사용자가 사용하도록 설치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110598" y="2670980"/>
            <a:ext cx="5457521" cy="3359735"/>
            <a:chOff x="2110598" y="2670980"/>
            <a:chExt cx="5457521" cy="33597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98" y="2670980"/>
              <a:ext cx="5457521" cy="3359735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471153" y="5674469"/>
              <a:ext cx="2696184" cy="29183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400" smtClean="0">
                  <a:solidFill>
                    <a:srgbClr val="FF0000"/>
                  </a:solidFill>
                </a:rPr>
                <a:t>선택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71153" y="4633608"/>
              <a:ext cx="2696183" cy="59338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600" smtClean="0">
                  <a:solidFill>
                    <a:srgbClr val="FF0000"/>
                  </a:solidFill>
                </a:rPr>
                <a:t>클릭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8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프로그램 설치 방법</a:t>
            </a:r>
            <a:endParaRPr 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94" y="1470025"/>
            <a:ext cx="6343650" cy="390525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28226" y="4040222"/>
            <a:ext cx="2696184" cy="3566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smtClean="0">
                <a:solidFill>
                  <a:srgbClr val="FF0000"/>
                </a:solidFill>
              </a:rPr>
              <a:t>선택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763713"/>
            <a:ext cx="6343650" cy="3905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파이슨 프로그램 설치 방법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F68-F343-4605-A8EC-5755A9E54B6C}" type="datetime1">
              <a:rPr lang="ko-KR" altLang="en-US" smtClean="0"/>
              <a:t>2018-10-13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파이선 응용 프로그램 </a:t>
            </a:r>
            <a:r>
              <a:rPr lang="en-US" altLang="ko-KR" smtClean="0"/>
              <a:t>II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67392" y="2444886"/>
            <a:ext cx="2696184" cy="3307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smtClean="0">
                <a:solidFill>
                  <a:srgbClr val="FF0000"/>
                </a:solidFill>
              </a:rPr>
              <a:t>선택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93334" y="4542816"/>
            <a:ext cx="3344692" cy="476655"/>
          </a:xfrm>
          <a:prstGeom prst="roundRect">
            <a:avLst/>
          </a:prstGeom>
          <a:solidFill>
            <a:srgbClr val="FFFFFF">
              <a:alpha val="10196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smtClean="0">
                <a:solidFill>
                  <a:srgbClr val="FF0000"/>
                </a:solidFill>
              </a:rPr>
              <a:t>경로 확인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26604" y="5633586"/>
            <a:ext cx="3761362" cy="722766"/>
          </a:xfrm>
          <a:prstGeom prst="wedgeRoundRectCallout">
            <a:avLst>
              <a:gd name="adj1" fmla="val -48093"/>
              <a:gd name="adj2" fmla="val -171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C:\Program Files (x86)\</a:t>
            </a:r>
            <a:r>
              <a:rPr lang="en-US" altLang="ko-KR" smtClean="0">
                <a:solidFill>
                  <a:srgbClr val="FF0000"/>
                </a:solidFill>
              </a:rPr>
              <a:t>Python37-32</a:t>
            </a:r>
          </a:p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경로에 설치한다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946</Words>
  <Application>Microsoft Office PowerPoint</Application>
  <PresentationFormat>A4 용지(210x297mm)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바탕</vt:lpstr>
      <vt:lpstr>Arial</vt:lpstr>
      <vt:lpstr>Calibri</vt:lpstr>
      <vt:lpstr>Consolas</vt:lpstr>
      <vt:lpstr>Times New Roman</vt:lpstr>
      <vt:lpstr>Wingdings</vt:lpstr>
      <vt:lpstr>Office 테마</vt:lpstr>
      <vt:lpstr>파이선 응용 프로그램 II</vt:lpstr>
      <vt:lpstr>교과목 개요</vt:lpstr>
      <vt:lpstr>강의 개요</vt:lpstr>
      <vt:lpstr>교재 개요</vt:lpstr>
      <vt:lpstr>파이썬 기본 자료</vt:lpstr>
      <vt:lpstr>파이슨 제거 방법</vt:lpstr>
      <vt:lpstr>파이슨 프로그램 설치 방법</vt:lpstr>
      <vt:lpstr>파이슨 프로그램 설치 방법</vt:lpstr>
      <vt:lpstr>파이슨 프로그램 설치 방법</vt:lpstr>
      <vt:lpstr>Visual Studio Code</vt:lpstr>
      <vt:lpstr>What is a computer?</vt:lpstr>
      <vt:lpstr>What is programming?</vt:lpstr>
      <vt:lpstr>언어 학습</vt:lpstr>
      <vt:lpstr>파이슨 언어의 장점</vt:lpstr>
      <vt:lpstr>프로그램의 요건</vt:lpstr>
      <vt:lpstr>파이슨 패키지 설치 방법</vt:lpstr>
      <vt:lpstr>matplotlib 참고 사이트</vt:lpstr>
      <vt:lpstr>실습 문제 : 합계 구하기</vt:lpstr>
      <vt:lpstr>실습 문제 : 피타고라스 수 구하기</vt:lpstr>
      <vt:lpstr>실습 문제 : Fibonacci Number</vt:lpstr>
      <vt:lpstr>제곱근 구하기</vt:lpstr>
      <vt:lpstr>Newton Raphson Method 1/3 </vt:lpstr>
      <vt:lpstr>Newton Raphson Method 2/3</vt:lpstr>
      <vt:lpstr>Newton Raphson Method 3/3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python</cp:lastModifiedBy>
  <cp:revision>262</cp:revision>
  <dcterms:created xsi:type="dcterms:W3CDTF">2018-03-04T04:23:51Z</dcterms:created>
  <dcterms:modified xsi:type="dcterms:W3CDTF">2018-10-13T04:49:37Z</dcterms:modified>
</cp:coreProperties>
</file>