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1401" r:id="rId4"/>
    <p:sldId id="3602" r:id="rId5"/>
    <p:sldId id="3454" r:id="rId6"/>
    <p:sldId id="3455" r:id="rId7"/>
    <p:sldId id="3456" r:id="rId8"/>
    <p:sldId id="3457" r:id="rId9"/>
    <p:sldId id="3071" r:id="rId10"/>
    <p:sldId id="3077" r:id="rId11"/>
    <p:sldId id="3072" r:id="rId12"/>
    <p:sldId id="3073" r:id="rId13"/>
    <p:sldId id="3074" r:id="rId14"/>
    <p:sldId id="3075" r:id="rId15"/>
    <p:sldId id="3076" r:id="rId16"/>
    <p:sldId id="3091" r:id="rId17"/>
    <p:sldId id="3092" r:id="rId18"/>
    <p:sldId id="3093" r:id="rId19"/>
    <p:sldId id="3094" r:id="rId20"/>
    <p:sldId id="3095" r:id="rId21"/>
    <p:sldId id="3096" r:id="rId22"/>
    <p:sldId id="3097" r:id="rId23"/>
    <p:sldId id="3098" r:id="rId24"/>
    <p:sldId id="3099" r:id="rId25"/>
    <p:sldId id="3100" r:id="rId26"/>
    <p:sldId id="3102" r:id="rId27"/>
    <p:sldId id="3103" r:id="rId28"/>
    <p:sldId id="3108" r:id="rId29"/>
    <p:sldId id="3111" r:id="rId30"/>
    <p:sldId id="3112" r:id="rId31"/>
    <p:sldId id="3113" r:id="rId32"/>
    <p:sldId id="3114" r:id="rId33"/>
    <p:sldId id="3115" r:id="rId34"/>
    <p:sldId id="3458" r:id="rId3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2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0000"/>
    <a:srgbClr val="99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6513" autoAdjust="0"/>
  </p:normalViewPr>
  <p:slideViewPr>
    <p:cSldViewPr snapToGrid="0">
      <p:cViewPr varScale="1">
        <p:scale>
          <a:sx n="119" d="100"/>
          <a:sy n="119" d="100"/>
        </p:scale>
        <p:origin x="994" y="101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ve sun" userId="af778d66278731e4" providerId="LiveId" clId="{8694069B-DECF-4DF5-8E79-42CB6FC54FF0}"/>
    <pc:docChg chg="modSld">
      <pc:chgData name="above sun" userId="af778d66278731e4" providerId="LiveId" clId="{8694069B-DECF-4DF5-8E79-42CB6FC54FF0}" dt="2024-08-25T00:52:30.532" v="0" actId="6549"/>
      <pc:docMkLst>
        <pc:docMk/>
      </pc:docMkLst>
      <pc:sldChg chg="modSp mod">
        <pc:chgData name="above sun" userId="af778d66278731e4" providerId="LiveId" clId="{8694069B-DECF-4DF5-8E79-42CB6FC54FF0}" dt="2024-08-25T00:52:30.532" v="0" actId="6549"/>
        <pc:sldMkLst>
          <pc:docMk/>
          <pc:sldMk cId="2877339555" sldId="3845"/>
        </pc:sldMkLst>
        <pc:spChg chg="mod">
          <ac:chgData name="above sun" userId="af778d66278731e4" providerId="LiveId" clId="{8694069B-DECF-4DF5-8E79-42CB6FC54FF0}" dt="2024-08-25T00:52:30.532" v="0" actId="6549"/>
          <ac:spMkLst>
            <pc:docMk/>
            <pc:sldMk cId="2877339555" sldId="3845"/>
            <ac:spMk id="3" creationId="{655E517A-0F3F-347B-184C-D2C9E4957398}"/>
          </ac:spMkLst>
        </pc:spChg>
      </pc:sldChg>
    </pc:docChg>
  </pc:docChgLst>
  <pc:docChgLst>
    <pc:chgData name="above sun" userId="af778d66278731e4" providerId="LiveId" clId="{A2381548-2660-4A18-8357-AFD3A7E3FC8D}"/>
    <pc:docChg chg="custSel delSld modSld">
      <pc:chgData name="above sun" userId="af778d66278731e4" providerId="LiveId" clId="{A2381548-2660-4A18-8357-AFD3A7E3FC8D}" dt="2024-09-20T12:38:12.577" v="42" actId="47"/>
      <pc:docMkLst>
        <pc:docMk/>
      </pc:docMkLst>
      <pc:sldChg chg="delSp modSp mod">
        <pc:chgData name="above sun" userId="af778d66278731e4" providerId="LiveId" clId="{A2381548-2660-4A18-8357-AFD3A7E3FC8D}" dt="2024-09-20T12:35:09.336" v="35" actId="1076"/>
        <pc:sldMkLst>
          <pc:docMk/>
          <pc:sldMk cId="425629047" sldId="256"/>
        </pc:sldMkLst>
        <pc:spChg chg="mod">
          <ac:chgData name="above sun" userId="af778d66278731e4" providerId="LiveId" clId="{A2381548-2660-4A18-8357-AFD3A7E3FC8D}" dt="2024-09-20T12:35:09.336" v="35" actId="1076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above sun" userId="af778d66278731e4" providerId="LiveId" clId="{A2381548-2660-4A18-8357-AFD3A7E3FC8D}" dt="2024-09-20T12:35:06.671" v="34" actId="1076"/>
          <ac:spMkLst>
            <pc:docMk/>
            <pc:sldMk cId="425629047" sldId="256"/>
            <ac:spMk id="3" creationId="{00000000-0000-0000-0000-000000000000}"/>
          </ac:spMkLst>
        </pc:spChg>
        <pc:picChg chg="del">
          <ac:chgData name="above sun" userId="af778d66278731e4" providerId="LiveId" clId="{A2381548-2660-4A18-8357-AFD3A7E3FC8D}" dt="2024-09-20T12:35:00.172" v="33" actId="478"/>
          <ac:picMkLst>
            <pc:docMk/>
            <pc:sldMk cId="425629047" sldId="256"/>
            <ac:picMk id="4" creationId="{FCB057B5-76BD-1E15-D3A0-16B859F2AEC7}"/>
          </ac:picMkLst>
        </pc:picChg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664315863" sldId="3040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441162930" sldId="3041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85680971" sldId="3042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62384669" sldId="304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310712394" sldId="304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145443671" sldId="304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509305367" sldId="304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142610415" sldId="304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84345025" sldId="304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464646855" sldId="3050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24522780" sldId="3051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436393252" sldId="3052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892383243" sldId="3053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732588377" sldId="305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98980931" sldId="305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34411" sldId="305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534791981" sldId="305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777729993" sldId="305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086333060" sldId="305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630358846" sldId="3060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35955673" sldId="3061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404398233" sldId="3062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919262856" sldId="3063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200403994" sldId="306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698086074" sldId="306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618472536" sldId="306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759293196" sldId="306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172669787" sldId="306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53433267" sldId="3070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3745760609" sldId="3078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658447904" sldId="3079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242627082" sldId="3080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3548779982" sldId="3081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487428362" sldId="3082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2272421649" sldId="3083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689912356" sldId="3084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955447336" sldId="3085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439904422" sldId="3086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2144268916" sldId="3087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280735902" sldId="3088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3325916453" sldId="3089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3203759836" sldId="3090"/>
        </pc:sldMkLst>
      </pc:sldChg>
      <pc:sldChg chg="del">
        <pc:chgData name="above sun" userId="af778d66278731e4" providerId="LiveId" clId="{A2381548-2660-4A18-8357-AFD3A7E3FC8D}" dt="2024-09-20T12:37:52.005" v="41" actId="47"/>
        <pc:sldMkLst>
          <pc:docMk/>
          <pc:sldMk cId="341315936" sldId="3101"/>
        </pc:sldMkLst>
      </pc:sldChg>
      <pc:sldChg chg="del">
        <pc:chgData name="above sun" userId="af778d66278731e4" providerId="LiveId" clId="{A2381548-2660-4A18-8357-AFD3A7E3FC8D}" dt="2024-09-20T12:38:12.577" v="42" actId="47"/>
        <pc:sldMkLst>
          <pc:docMk/>
          <pc:sldMk cId="486869541" sldId="3104"/>
        </pc:sldMkLst>
      </pc:sldChg>
      <pc:sldChg chg="del">
        <pc:chgData name="above sun" userId="af778d66278731e4" providerId="LiveId" clId="{A2381548-2660-4A18-8357-AFD3A7E3FC8D}" dt="2024-09-20T12:38:12.577" v="42" actId="47"/>
        <pc:sldMkLst>
          <pc:docMk/>
          <pc:sldMk cId="749188170" sldId="310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297569826" sldId="335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406729487" sldId="335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398852017" sldId="335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976252169" sldId="335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97667136" sldId="335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436697045" sldId="3360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849496522" sldId="3361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372767177" sldId="3363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654524068" sldId="336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378744264" sldId="336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963281684" sldId="336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844645342" sldId="336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764115709" sldId="336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893120564" sldId="336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054302852" sldId="3370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310297472" sldId="337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96845534" sldId="3382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065300543" sldId="3383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837879926" sldId="3384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307197112" sldId="3385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309183970" sldId="3386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914957482" sldId="3387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938640376" sldId="3388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66895934" sldId="3389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922865607" sldId="3390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969325103" sldId="3391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4259380506" sldId="3392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2653409967" sldId="3393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3231552512" sldId="3394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4103913773" sldId="3406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4206623295" sldId="3407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96497441" sldId="3408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4171596387" sldId="3409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769417352" sldId="3410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516095918" sldId="341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842547183" sldId="3412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587598075" sldId="3414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258500753" sldId="344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401818356" sldId="3442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12266585" sldId="3443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838214271" sldId="3444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4083290113" sldId="3445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2255105276" sldId="3446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469009845" sldId="3447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204138815" sldId="354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06476929" sldId="355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74766301" sldId="355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766544323" sldId="358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545840554" sldId="358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53542382" sldId="358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238509389" sldId="3587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670373272" sldId="3588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942293656" sldId="3589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709075999" sldId="3590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147161519" sldId="359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867602640" sldId="3592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051025730" sldId="3593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2342220239" sldId="3594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7718425" sldId="3595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673226722" sldId="359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1576153148" sldId="3597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555294143" sldId="3598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394547338" sldId="3599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31280868" sldId="3600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2080519267" sldId="360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216178946" sldId="3609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958108278" sldId="361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97933666" sldId="3612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434384176" sldId="3614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3296648053" sldId="3615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683616720" sldId="3616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002024056" sldId="3617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503167129" sldId="3618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1352504118" sldId="3619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490380069" sldId="3620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510827316" sldId="3621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571344035" sldId="3622"/>
        </pc:sldMkLst>
      </pc:sldChg>
      <pc:sldChg chg="del">
        <pc:chgData name="above sun" userId="af778d66278731e4" providerId="LiveId" clId="{A2381548-2660-4A18-8357-AFD3A7E3FC8D}" dt="2024-09-20T12:37:08.341" v="40" actId="47"/>
        <pc:sldMkLst>
          <pc:docMk/>
          <pc:sldMk cId="371783326" sldId="3623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3841670645" sldId="3836"/>
        </pc:sldMkLst>
      </pc:sldChg>
      <pc:sldChg chg="del">
        <pc:chgData name="above sun" userId="af778d66278731e4" providerId="LiveId" clId="{A2381548-2660-4A18-8357-AFD3A7E3FC8D}" dt="2024-09-20T12:35:29.692" v="36" actId="47"/>
        <pc:sldMkLst>
          <pc:docMk/>
          <pc:sldMk cId="464045441" sldId="3837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3551309647" sldId="3838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1441601525" sldId="3839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1908858676" sldId="3840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1536175338" sldId="3841"/>
        </pc:sldMkLst>
      </pc:sldChg>
      <pc:sldChg chg="del">
        <pc:chgData name="above sun" userId="af778d66278731e4" providerId="LiveId" clId="{A2381548-2660-4A18-8357-AFD3A7E3FC8D}" dt="2024-09-20T12:36:40.122" v="38" actId="47"/>
        <pc:sldMkLst>
          <pc:docMk/>
          <pc:sldMk cId="3915766454" sldId="3842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50746075" sldId="3843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526282202" sldId="3844"/>
        </pc:sldMkLst>
      </pc:sldChg>
      <pc:sldChg chg="del">
        <pc:chgData name="above sun" userId="af778d66278731e4" providerId="LiveId" clId="{A2381548-2660-4A18-8357-AFD3A7E3FC8D}" dt="2024-09-20T12:36:45.185" v="39" actId="47"/>
        <pc:sldMkLst>
          <pc:docMk/>
          <pc:sldMk cId="2877339555" sldId="3845"/>
        </pc:sldMkLst>
      </pc:sldChg>
      <pc:sldChg chg="del">
        <pc:chgData name="above sun" userId="af778d66278731e4" providerId="LiveId" clId="{A2381548-2660-4A18-8357-AFD3A7E3FC8D}" dt="2024-09-20T12:36:26.622" v="37" actId="47"/>
        <pc:sldMkLst>
          <pc:docMk/>
          <pc:sldMk cId="113709499" sldId="3846"/>
        </pc:sldMkLst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1A13474-61C4-46B6-A424-D3509E137BFC}"/>
              </a:ext>
            </a:extLst>
          </p:cNvPr>
          <p:cNvSpPr/>
          <p:nvPr userDrawn="1"/>
        </p:nvSpPr>
        <p:spPr>
          <a:xfrm>
            <a:off x="8491904" y="94394"/>
            <a:ext cx="134229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DB0C-7D6B-4C05-A58B-2DB1311AC9E7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61A0-251D-44A3-8B2A-BCB01BFB7D0D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3013" y="6356352"/>
            <a:ext cx="3199974" cy="365125"/>
          </a:xfrm>
        </p:spPr>
        <p:txBody>
          <a:bodyPr/>
          <a:lstStyle/>
          <a:p>
            <a:r>
              <a:rPr lang="ko-KR" altLang="en-US"/>
              <a:t>라즈베리 파이 기초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D23D23-8A85-4BF5-B67E-A15040BDB5BC}"/>
              </a:ext>
            </a:extLst>
          </p:cNvPr>
          <p:cNvSpPr/>
          <p:nvPr userDrawn="1"/>
        </p:nvSpPr>
        <p:spPr>
          <a:xfrm>
            <a:off x="8098971" y="156754"/>
            <a:ext cx="1698171" cy="1384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3DF0-1575-4B41-9F61-116B175CF482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56B2-8301-4E61-AEDC-DACA1E0059BD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B9-16AE-40A2-B63B-FBEF9569336D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177801"/>
            <a:ext cx="9491707" cy="646454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194733"/>
            <a:ext cx="9491707" cy="6447607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9FD-C84D-4FA4-AFC9-2069B3A34C8B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bg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C29-7786-451F-B0D5-22FC2D6ECB77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2A89-773D-4DB5-B69A-97437849E55C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62544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B8B7E-DCD9-4367-8E88-E283DFB502EE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" y="6327807"/>
            <a:ext cx="909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 b="0" dirty="0"/>
          </a:p>
        </p:txBody>
      </p:sp>
      <p:pic>
        <p:nvPicPr>
          <p:cNvPr id="1026" name="Picture 2" descr="Raspberry-Pi Icons - Free SVG &amp; PNG Raspberry-Pi Images - Noun Project">
            <a:extLst>
              <a:ext uri="{FF2B5EF4-FFF2-40B4-BE49-F238E27FC236}">
                <a16:creationId xmlns:a16="http://schemas.microsoft.com/office/drawing/2014/main" id="{7AA7D2FD-AC96-9BB0-77A9-F1EFABA99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517" y="365128"/>
            <a:ext cx="678448" cy="67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tem.gmarket.co.kr/DetailView/Item.asp?goodscode=1630969815&amp;GoodsSale=Y&amp;jaehuid=200001169&amp;NaPm=ct%3Dkgajcdeg%7Cci%3D0cc0ae4e33fd51df986597f53941721afe0d9eb0%7Ctr%3Dslct%7Csn%3D24%7Chk%3Dbbc27dd63927092e21ae0629b1ec7839736033e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m.yes24.com/Goods/Detail/634711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49" y="1125288"/>
            <a:ext cx="8420100" cy="1431167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라즈베리파이 원격접속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655" y="3380957"/>
            <a:ext cx="3824688" cy="1930882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2024</a:t>
            </a:r>
            <a:r>
              <a:rPr lang="ko-KR" altLang="en-US" sz="2000" dirty="0"/>
              <a:t>년 </a:t>
            </a:r>
            <a:r>
              <a:rPr lang="en-US" altLang="ko-KR" sz="2000" dirty="0"/>
              <a:t>2</a:t>
            </a:r>
            <a:r>
              <a:rPr lang="ko-KR" altLang="en-US" sz="2000" dirty="0"/>
              <a:t>학기</a:t>
            </a:r>
            <a:endParaRPr lang="en-US" altLang="ko-KR" sz="2000" dirty="0"/>
          </a:p>
          <a:p>
            <a:r>
              <a:rPr lang="ko-KR" altLang="en-US" sz="2000" dirty="0"/>
              <a:t>성병문</a:t>
            </a:r>
            <a:endParaRPr lang="en-US" altLang="ko-KR" sz="2000" dirty="0"/>
          </a:p>
          <a:p>
            <a:r>
              <a:rPr lang="ko-KR" altLang="en-US" sz="2000" dirty="0"/>
              <a:t>한세대학교</a:t>
            </a:r>
            <a:endParaRPr lang="en-US" altLang="ko-KR" sz="2000" dirty="0"/>
          </a:p>
          <a:p>
            <a:r>
              <a:rPr lang="en-US" sz="2000" dirty="0"/>
              <a:t>IT</a:t>
            </a:r>
            <a:r>
              <a:rPr lang="ko-KR" altLang="en-US" sz="2000" dirty="0"/>
              <a:t>융합지능로봇공학과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22CA-DC8D-418B-82E6-17FBD9E1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Pi OS  </a:t>
            </a:r>
            <a:r>
              <a:rPr lang="ko-KR" altLang="en-US" sz="3600" dirty="0"/>
              <a:t>설정 마법사 수동 실행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4B6F-03F7-4C29-999C-437111EF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445984"/>
          </a:xfrm>
        </p:spPr>
        <p:txBody>
          <a:bodyPr/>
          <a:lstStyle/>
          <a:p>
            <a:r>
              <a:rPr lang="ko-KR" altLang="en-US" dirty="0"/>
              <a:t>터미널을 열어서 아래의  명령어를 실행합니다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sudo  piwiz</a:t>
            </a:r>
          </a:p>
          <a:p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29D97-2EAB-4E56-BC2E-8A39D9419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2" y="2551229"/>
            <a:ext cx="3912212" cy="2316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4EB42-2AD4-4DF2-99CD-A22118832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597" y="3579792"/>
            <a:ext cx="4203361" cy="24885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cxnSp>
        <p:nvCxnSpPr>
          <p:cNvPr id="9" name="구부러진 연결선 9">
            <a:extLst>
              <a:ext uri="{FF2B5EF4-FFF2-40B4-BE49-F238E27FC236}">
                <a16:creationId xmlns:a16="http://schemas.microsoft.com/office/drawing/2014/main" id="{7BAF9E38-DB55-40DF-A166-23842596F690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>
            <a:off x="4511506" y="883020"/>
            <a:ext cx="1028563" cy="4364980"/>
          </a:xfrm>
          <a:prstGeom prst="curvedConnector3">
            <a:avLst>
              <a:gd name="adj1" fmla="val -22225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4678-F4E3-4EC6-9D2F-CA4EE93B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D138-79B2-4FCF-8275-9977C853356E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1870-42F1-4A31-B40B-41FA908E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430F-F9B6-4F96-BAFC-B5F19BED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BCFD-A79F-4706-92CF-C21289E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국가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  <a:r>
              <a:rPr lang="en-US" altLang="ko-KR" dirty="0"/>
              <a:t>/</a:t>
            </a:r>
            <a:r>
              <a:rPr lang="ko-KR" altLang="en-US" dirty="0"/>
              <a:t>키보드 최초 설정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024E-B9D3-4B5C-B2D2-BE580F2B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494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00B050"/>
                </a:solidFill>
              </a:rPr>
              <a:t>국가 마다 사용하는 </a:t>
            </a:r>
            <a:r>
              <a:rPr lang="en-US" altLang="ko-KR" b="1" dirty="0">
                <a:solidFill>
                  <a:srgbClr val="00B050"/>
                </a:solidFill>
              </a:rPr>
              <a:t>Wi-Fi </a:t>
            </a:r>
            <a:r>
              <a:rPr lang="ko-KR" altLang="en-US" b="1" dirty="0">
                <a:solidFill>
                  <a:srgbClr val="00B050"/>
                </a:solidFill>
              </a:rPr>
              <a:t>주파수 대역폭이 다릅니다</a:t>
            </a:r>
            <a:r>
              <a:rPr lang="en-US" altLang="ko-KR" b="1" dirty="0">
                <a:solidFill>
                  <a:srgbClr val="00B05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국가를 </a:t>
            </a:r>
            <a:r>
              <a:rPr lang="en-US" altLang="ko-KR" dirty="0"/>
              <a:t>South Korea </a:t>
            </a:r>
            <a:r>
              <a:rPr lang="ko-KR" altLang="en-US" dirty="0"/>
              <a:t>설정하여 공유기를 찾는다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국가를 </a:t>
            </a:r>
            <a:r>
              <a:rPr lang="en-US" altLang="ko-KR" dirty="0"/>
              <a:t>United States</a:t>
            </a:r>
            <a:r>
              <a:rPr lang="ko-KR" altLang="en-US" dirty="0"/>
              <a:t>로 설정하여 공유기를 찾는다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American English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US Keyboard</a:t>
            </a:r>
            <a:r>
              <a:rPr lang="ko-KR" altLang="en-US" dirty="0"/>
              <a:t>를 설정합니다</a:t>
            </a:r>
            <a:r>
              <a:rPr lang="en-US" altLang="ko-KR" dirty="0"/>
              <a:t>.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9E242B-44FD-48AC-8642-4C7BDF171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721" y="3247668"/>
            <a:ext cx="5202557" cy="30801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7CF-3147-4A9F-8D3D-04C2CCF7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6CF8-B936-496F-9DD5-953E78FFE5BE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8558-E28D-4480-BA40-93CB37C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98DE-F3BC-497E-82E4-9A2F606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7DF6-4896-42D8-9CA3-6A4FDD3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sz="4000" dirty="0"/>
              <a:t>내부 </a:t>
            </a:r>
            <a:r>
              <a:rPr lang="en-US" altLang="ko-KR" sz="4000" dirty="0"/>
              <a:t>Wi-Fi </a:t>
            </a:r>
            <a:r>
              <a:rPr lang="ko-KR" altLang="en-US" sz="4000" dirty="0"/>
              <a:t>장치가 고장 난 경우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25D0-5DAD-4522-AE26-C3BA0484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48965"/>
            <a:ext cx="8543925" cy="304152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드물게 내부 </a:t>
            </a:r>
            <a:r>
              <a:rPr lang="en-US" altLang="ko-KR" dirty="0"/>
              <a:t>Wi-Fi </a:t>
            </a:r>
            <a:r>
              <a:rPr lang="ko-KR" altLang="en-US" dirty="0"/>
              <a:t>장치가 고장 날 수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Wi-Fi </a:t>
            </a:r>
            <a:r>
              <a:rPr lang="ko-KR" altLang="en-US" dirty="0"/>
              <a:t>동글을 </a:t>
            </a:r>
            <a:r>
              <a:rPr lang="en-US" altLang="ko-KR" dirty="0"/>
              <a:t>USB</a:t>
            </a:r>
            <a:r>
              <a:rPr lang="ko-KR" altLang="en-US" dirty="0"/>
              <a:t>로 연결합니다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참고 제품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 </a:t>
            </a:r>
            <a:r>
              <a:rPr lang="en-US" altLang="ko-KR" sz="2000" dirty="0">
                <a:hlinkClick r:id="rId2"/>
              </a:rPr>
              <a:t>http://item.gmarket.co.kr/DetailView/Item.asp?goodscode=1630969815&amp;GoodsSale=Y&amp;jaehuid=200001169&amp;NaPm=ct%3Dkgajcdeg%7Cci%3D0cc0ae4e33fd51df986597f53941721afe0d9eb0%7Ctr%3Dslct%7Csn%3D24%7Chk%3Dbbc27dd63927092e21ae0629b1ec7839736033e9</a:t>
            </a:r>
            <a:r>
              <a:rPr lang="en-US" altLang="ko-KR" sz="2000" dirty="0"/>
              <a:t>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가격 </a:t>
            </a:r>
            <a:r>
              <a:rPr lang="en-US" altLang="ko-KR" dirty="0"/>
              <a:t>: 1</a:t>
            </a:r>
            <a:r>
              <a:rPr lang="ko-KR" altLang="en-US" dirty="0"/>
              <a:t>만원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B96A-0C62-491D-AFBF-591AEB6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D307-8A95-4BC0-BCE3-3AD3680B2110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07FD-BA3E-4B4D-9C95-4CAA3898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0CC7-D03A-465E-ADFA-DA4EAC7D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7651636-FEB5-4CA7-98E8-4D854B53076B}"/>
              </a:ext>
            </a:extLst>
          </p:cNvPr>
          <p:cNvGrpSpPr/>
          <p:nvPr/>
        </p:nvGrpSpPr>
        <p:grpSpPr>
          <a:xfrm>
            <a:off x="4333825" y="4464521"/>
            <a:ext cx="1238349" cy="1576883"/>
            <a:chOff x="4333825" y="4464521"/>
            <a:chExt cx="1238349" cy="15768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4D8B8A-15D7-4637-908D-65A4E2081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3825" y="4464521"/>
              <a:ext cx="1238349" cy="126193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3E3D37-2A49-45D6-A22C-FED299086A50}"/>
                </a:ext>
              </a:extLst>
            </p:cNvPr>
            <p:cNvSpPr txBox="1"/>
            <p:nvPr/>
          </p:nvSpPr>
          <p:spPr>
            <a:xfrm>
              <a:off x="4368691" y="5764405"/>
              <a:ext cx="11686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/>
                <a:t>Wi-Fi </a:t>
              </a:r>
              <a:r>
                <a:rPr lang="ko-KR" altLang="en-US" sz="1200" dirty="0"/>
                <a:t>동글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4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44FD-A891-4282-8569-C0187903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 설정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12CC14-401D-44EB-B8EF-709CCB2C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3412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암호를 설정한다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암호를 입력한 일이 많으므로</a:t>
            </a:r>
            <a:r>
              <a:rPr lang="en-US" altLang="ko-KR" dirty="0"/>
              <a:t>,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간단한 암호 </a:t>
            </a:r>
            <a:r>
              <a:rPr lang="en-US" altLang="ko-KR" dirty="0"/>
              <a:t>a </a:t>
            </a:r>
            <a:r>
              <a:rPr lang="ko-KR" altLang="en-US" dirty="0"/>
              <a:t>를 사용하는 것을 추천합니다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E5FAB2-D08D-46AA-B388-4C2F05C44D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2533" y="3306308"/>
            <a:ext cx="3442981" cy="2311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41E63-AAFF-4321-84B7-2E9CF40196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8963" y="3306308"/>
            <a:ext cx="3428930" cy="23117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F2642-653A-439F-BB4C-39064DBC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C42-2205-4DDB-A6A0-8224DD511C36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09B6B-3A01-4A9D-811D-1421A10F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8ED3F-4488-4472-8266-595F85E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FEC8-38A9-468C-8717-1E0A65D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EB3A-B6FC-4ED7-A06E-83445837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20173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사용할 공유기 </a:t>
            </a:r>
            <a:r>
              <a:rPr lang="en-US" altLang="ko-KR" dirty="0"/>
              <a:t>Wi-Fi</a:t>
            </a:r>
            <a:r>
              <a:rPr lang="ko-KR" altLang="en-US" dirty="0"/>
              <a:t>를 선택하고</a:t>
            </a:r>
            <a:r>
              <a:rPr lang="en-US" altLang="ko-KR" dirty="0"/>
              <a:t>, </a:t>
            </a:r>
            <a:r>
              <a:rPr lang="ko-KR" altLang="en-US" dirty="0"/>
              <a:t>암호를 입력합니다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Wi-Fi </a:t>
            </a:r>
            <a:r>
              <a:rPr lang="ko-KR" altLang="en-US" dirty="0"/>
              <a:t>공유기를 사용하는 것을 추천합니다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무선 연결이 실습시에 매우 편리합니다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Wi-Fi </a:t>
            </a:r>
            <a:r>
              <a:rPr lang="ko-KR" altLang="en-US" dirty="0"/>
              <a:t>공유기가 없으면 </a:t>
            </a:r>
            <a:r>
              <a:rPr lang="en-US" altLang="ko-KR" dirty="0"/>
              <a:t>Skip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Update Software</a:t>
            </a:r>
            <a:r>
              <a:rPr lang="ko-KR" altLang="en-US" dirty="0"/>
              <a:t>는 </a:t>
            </a:r>
            <a:r>
              <a:rPr lang="en-US" altLang="ko-KR" dirty="0"/>
              <a:t>Skip </a:t>
            </a:r>
            <a:r>
              <a:rPr lang="ko-KR" altLang="en-US" dirty="0"/>
              <a:t>하여도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430BF-BA07-428A-8FFD-8DD84548D5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679" y="3635671"/>
            <a:ext cx="3237192" cy="2175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885BC-92C3-4B6D-BED1-01B930811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560" y="3635671"/>
            <a:ext cx="3237193" cy="22107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8817-1BEC-4660-97FD-5A6A94EA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93AB-7817-4368-941A-55AC959A5ECF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B719-AC57-4B91-B66D-1D555638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1FF9-68E7-4341-9441-855EB18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CD02-5240-4A24-AC99-92538DFB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재부팅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6CE5-1554-476F-872B-74D54879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71248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설정이 완료되면 </a:t>
            </a:r>
            <a:r>
              <a:rPr lang="en-US" altLang="ko-KR" dirty="0"/>
              <a:t>Restart </a:t>
            </a:r>
            <a:r>
              <a:rPr lang="ko-KR" altLang="en-US" dirty="0"/>
              <a:t>버튼을 클릭하여 재부팅합니다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9D5-4435-4E10-8768-1E3C7F7CAC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122" y="2679645"/>
            <a:ext cx="3801755" cy="26044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74C-A4DC-4356-8CC2-33752AC8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7F7-DB64-4447-B971-53568D88A16E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BF58-0601-439D-B7C9-8A770E1A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FFB22-FCF4-455E-BBF9-5CFF4A39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82B-720D-4355-B08A-53B3A080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 방법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1C02-E736-4893-860E-3A638E107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작업환경</a:t>
            </a:r>
            <a:r>
              <a:rPr lang="en-US" altLang="ko-KR" dirty="0"/>
              <a:t>/</a:t>
            </a:r>
            <a:r>
              <a:rPr lang="ko-KR" altLang="en-US" dirty="0"/>
              <a:t>실행환경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r>
              <a:rPr lang="en-US" altLang="ko-KR" dirty="0"/>
              <a:t>VNC </a:t>
            </a:r>
            <a:r>
              <a:rPr lang="ko-KR" altLang="en-US" dirty="0"/>
              <a:t>원격접속</a:t>
            </a:r>
            <a:endParaRPr lang="en-US" altLang="ko-KR" dirty="0"/>
          </a:p>
          <a:p>
            <a:r>
              <a:rPr lang="en-US" altLang="ko-KR" dirty="0"/>
              <a:t>MobaXterm </a:t>
            </a:r>
            <a:r>
              <a:rPr lang="ko-KR" altLang="en-US" dirty="0"/>
              <a:t>원격접속</a:t>
            </a:r>
          </a:p>
        </p:txBody>
      </p:sp>
    </p:spTree>
    <p:extLst>
      <p:ext uri="{BB962C8B-B14F-4D97-AF65-F5344CB8AC3E}">
        <p14:creationId xmlns:p14="http://schemas.microsoft.com/office/powerpoint/2010/main" val="27499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AC01-9108-40CE-BE2E-EA3779D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접속 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A69C-7444-4EE9-91BA-2AF0D9A7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0830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작업 환경</a:t>
            </a:r>
            <a:r>
              <a:rPr lang="en-US" altLang="ko-KR" dirty="0"/>
              <a:t>/</a:t>
            </a:r>
            <a:r>
              <a:rPr lang="ko-KR" altLang="en-US" dirty="0"/>
              <a:t>실행 환경 개념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원격 접속 방법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VNC </a:t>
            </a:r>
            <a:r>
              <a:rPr lang="ko-KR" altLang="en-US" dirty="0"/>
              <a:t>원격 접속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데스크톱 환경 지원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Moba Xterm </a:t>
            </a:r>
            <a:r>
              <a:rPr lang="ko-KR" altLang="en-US" dirty="0"/>
              <a:t>원격 접속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터미널 환경 위주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파일 탐색기 지원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자체 편집기 지원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그래픽 환경 지원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네트웍 스캐너 지원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6836-44C6-4913-B0ED-5EFC4E60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A53-DBA6-4261-AC7E-F7D0866E3BCB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8482-6D08-48FA-8F39-14BAFCCA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6ADF-0267-4344-A82F-F4E75B2A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F97-8895-4FD4-A1BA-760BC06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환경과 실행 환경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C38D-F48A-495A-A644-5B340405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3"/>
            <a:ext cx="8543924" cy="16566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작업 환경은 개인용 컴퓨터에서 </a:t>
            </a:r>
            <a:r>
              <a:rPr lang="en-US" altLang="ko-KR" dirty="0"/>
              <a:t>Windows </a:t>
            </a:r>
            <a:r>
              <a:rPr lang="ko-KR" altLang="en-US" dirty="0"/>
              <a:t>운영체제를 사용합니다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프로그램의 실행 환경은 </a:t>
            </a:r>
            <a:r>
              <a:rPr lang="en-US" altLang="ko-KR" dirty="0"/>
              <a:t>Raspberry Pi </a:t>
            </a:r>
            <a:r>
              <a:rPr lang="ko-KR" altLang="en-US" dirty="0"/>
              <a:t>컴퓨터 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작업 환경에서 원격으로 실행 환경을 접속하여 프로그램을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B0C-6BD1-4A24-AC5D-A2B088A7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D52B-5694-4213-A447-AE315CD139E0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1E77-A8FA-4242-8CB6-597E22AA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3089-E8CA-4A44-9D69-D5D0CED6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72A6E9-33B0-4CE5-ACAB-369898E3299B}"/>
              </a:ext>
            </a:extLst>
          </p:cNvPr>
          <p:cNvGrpSpPr/>
          <p:nvPr/>
        </p:nvGrpSpPr>
        <p:grpSpPr>
          <a:xfrm>
            <a:off x="2869228" y="3019520"/>
            <a:ext cx="4167543" cy="3164393"/>
            <a:chOff x="2869228" y="3019520"/>
            <a:chExt cx="4167543" cy="3164393"/>
          </a:xfrm>
        </p:grpSpPr>
        <p:pic>
          <p:nvPicPr>
            <p:cNvPr id="1026" name="Picture 2" descr="How to Use Remote Desktop on the Raspberry Pi with VNC - learn.sparkfun.com">
              <a:extLst>
                <a:ext uri="{FF2B5EF4-FFF2-40B4-BE49-F238E27FC236}">
                  <a16:creationId xmlns:a16="http://schemas.microsoft.com/office/drawing/2014/main" id="{6D4633BD-AE46-47FC-B7D7-0FF05D204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228" y="3019520"/>
              <a:ext cx="4167543" cy="2779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C7B2D-B171-4998-83D4-F2BE0C360F39}"/>
                </a:ext>
              </a:extLst>
            </p:cNvPr>
            <p:cNvSpPr txBox="1"/>
            <p:nvPr/>
          </p:nvSpPr>
          <p:spPr>
            <a:xfrm>
              <a:off x="3367041" y="5906914"/>
              <a:ext cx="31719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작업 환경과 실행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6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51F9-4615-4BD1-88E0-0EBC1C4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환경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CCFE-3AFB-4BAD-9BF5-7BF65EC22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55272"/>
            <a:ext cx="6218191" cy="32766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작업 환경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Windows </a:t>
            </a:r>
            <a:r>
              <a:rPr lang="ko-KR" altLang="en-US" dirty="0"/>
              <a:t>운영체제를 많이 사용합니다</a:t>
            </a:r>
            <a:r>
              <a:rPr lang="en-US" altLang="ko-KR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Windows </a:t>
            </a:r>
            <a:r>
              <a:rPr lang="ko-KR" altLang="en-US" dirty="0"/>
              <a:t>운영체제를 잘 사용하는 것도 중요합니다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추천 서적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서명 </a:t>
            </a:r>
            <a:r>
              <a:rPr lang="en-US" altLang="ko-KR" dirty="0"/>
              <a:t>: </a:t>
            </a:r>
            <a:r>
              <a:rPr lang="ko-KR" altLang="en-US" dirty="0"/>
              <a:t>윈도우 </a:t>
            </a:r>
            <a:r>
              <a:rPr lang="en-US" altLang="ko-KR" dirty="0"/>
              <a:t>11 </a:t>
            </a:r>
            <a:r>
              <a:rPr lang="ko-KR" altLang="en-US" dirty="0"/>
              <a:t>무작정 따라하기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저자 </a:t>
            </a:r>
            <a:r>
              <a:rPr lang="en-US" altLang="ko-KR" dirty="0"/>
              <a:t>: </a:t>
            </a:r>
            <a:r>
              <a:rPr lang="ko-KR" altLang="en-US" dirty="0"/>
              <a:t>고경희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dirty="0">
                <a:hlinkClick r:id="rId2"/>
              </a:rPr>
              <a:t>https://m.yes24.com/Goods/Detail/63471109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가격 </a:t>
            </a:r>
            <a:r>
              <a:rPr lang="en-US" altLang="ko-KR" dirty="0"/>
              <a:t>: 19,000</a:t>
            </a:r>
            <a:r>
              <a:rPr lang="ko-KR" altLang="en-US" dirty="0"/>
              <a:t>원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026" name="Picture 2" descr="윈도우 10 무작정 따라하기 ">
            <a:extLst>
              <a:ext uri="{FF2B5EF4-FFF2-40B4-BE49-F238E27FC236}">
                <a16:creationId xmlns:a16="http://schemas.microsoft.com/office/drawing/2014/main" id="{6BC7B395-D268-4743-87BA-09767242F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3901" y="2305288"/>
            <a:ext cx="1883431" cy="25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A3F6-6ECB-4E04-A8ED-09F8CCF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B0ED-F72A-4869-A359-F05808E926E6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6260-B346-4C10-94AC-7928275D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4A82-15DD-48AC-99D3-F7123F33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저작권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idx="1"/>
          </p:nvPr>
        </p:nvSpPr>
        <p:spPr>
          <a:xfrm>
            <a:off x="681038" y="1255713"/>
            <a:ext cx="8543925" cy="186400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ko-KR" altLang="en-US" sz="2000" dirty="0"/>
              <a:t>본 자료는 강의를 위하여 제작하고 배포합니다</a:t>
            </a:r>
            <a:r>
              <a:rPr lang="en-US" altLang="ko-KR" sz="2000" dirty="0"/>
              <a:t>.</a:t>
            </a:r>
          </a:p>
          <a:p>
            <a:pPr lvl="0"/>
            <a:r>
              <a:rPr lang="ko-KR" altLang="en-US" sz="2000" dirty="0"/>
              <a:t>본 자료의 일부나 전부를 다른 목적으로 사용하는 것을 금지합니다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/>
              <a:t>리눅스 시스템 프로그래밍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EA33AB-2C46-4091-B00A-43F5605C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FF57B8-F186-4D1D-814F-3CB40C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BD02-EE4F-4554-A6F3-88E63BCD5D3E}" type="datetime1">
              <a:rPr lang="ko-KR" altLang="en-US" smtClean="0"/>
              <a:t>2024-09-20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4513-4E32-4812-B196-0B32CFD4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공유기 네트웍 구성 방법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7F07-6932-4752-8EA6-14464C9D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965238" cy="134623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노트북과 라즈베리파이를 같은 </a:t>
            </a:r>
            <a:r>
              <a:rPr lang="en-US" altLang="ko-KR" sz="2400" dirty="0"/>
              <a:t>Wi-Fi </a:t>
            </a:r>
            <a:r>
              <a:rPr lang="ko-KR" altLang="en-US" sz="2400" dirty="0"/>
              <a:t>공유기에 접속한다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서로 다른 공유기를 사용하면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주소로 접속하기 어렵습니다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028" name="Picture 4" descr="ipTime A2004ns Wireless Router Review | techblog">
            <a:extLst>
              <a:ext uri="{FF2B5EF4-FFF2-40B4-BE49-F238E27FC236}">
                <a16:creationId xmlns:a16="http://schemas.microsoft.com/office/drawing/2014/main" id="{86E1FB38-461F-4B48-8C2A-7F614B7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39" y="3419373"/>
            <a:ext cx="1635735" cy="16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ch, Learn, and Make with Raspberry Pi – Raspberry Pi">
            <a:extLst>
              <a:ext uri="{FF2B5EF4-FFF2-40B4-BE49-F238E27FC236}">
                <a16:creationId xmlns:a16="http://schemas.microsoft.com/office/drawing/2014/main" id="{A35E3180-E0D1-4785-9EE2-C7884216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456" y="3091256"/>
            <a:ext cx="1222342" cy="8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EFB7121-869A-4222-BCB9-3A9520E7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456" y="4505889"/>
            <a:ext cx="1260295" cy="9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A34D7478-FC84-486A-A060-62E87BA913B2}"/>
              </a:ext>
            </a:extLst>
          </p:cNvPr>
          <p:cNvSpPr/>
          <p:nvPr/>
        </p:nvSpPr>
        <p:spPr>
          <a:xfrm>
            <a:off x="6740048" y="3617182"/>
            <a:ext cx="1885950" cy="12401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/>
              <a:t>Internet</a:t>
            </a:r>
            <a:endParaRPr lang="ko-KR" altLang="en-US" sz="28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AE40E69-44D0-4289-9471-13DF25BFFB3C}"/>
              </a:ext>
            </a:extLst>
          </p:cNvPr>
          <p:cNvCxnSpPr>
            <a:cxnSpLocks/>
            <a:stCxn id="1032" idx="0"/>
            <a:endCxn id="1028" idx="0"/>
          </p:cNvCxnSpPr>
          <p:nvPr/>
        </p:nvCxnSpPr>
        <p:spPr>
          <a:xfrm rot="16200000" flipH="1">
            <a:off x="3450458" y="2095424"/>
            <a:ext cx="328117" cy="2319780"/>
          </a:xfrm>
          <a:prstGeom prst="bentConnector3">
            <a:avLst>
              <a:gd name="adj1" fmla="val -145913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BED80FE-3C16-4F43-88F6-78237CC9D02D}"/>
              </a:ext>
            </a:extLst>
          </p:cNvPr>
          <p:cNvCxnSpPr>
            <a:cxnSpLocks/>
            <a:stCxn id="1034" idx="2"/>
            <a:endCxn id="1028" idx="2"/>
          </p:cNvCxnSpPr>
          <p:nvPr/>
        </p:nvCxnSpPr>
        <p:spPr>
          <a:xfrm rot="5400000" flipH="1" flipV="1">
            <a:off x="3420875" y="4107836"/>
            <a:ext cx="406260" cy="2300803"/>
          </a:xfrm>
          <a:prstGeom prst="bentConnector3">
            <a:avLst>
              <a:gd name="adj1" fmla="val -143328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D823E6-EDA8-4758-B3F6-7F1A9694FEB3}"/>
              </a:ext>
            </a:extLst>
          </p:cNvPr>
          <p:cNvCxnSpPr>
            <a:cxnSpLocks/>
            <a:stCxn id="1028" idx="3"/>
            <a:endCxn id="8" idx="2"/>
          </p:cNvCxnSpPr>
          <p:nvPr/>
        </p:nvCxnSpPr>
        <p:spPr>
          <a:xfrm flipV="1">
            <a:off x="5592274" y="4237240"/>
            <a:ext cx="1153624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9C3D-4C92-4F87-BC1A-1B410E3A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085-657D-4AB7-B723-02360BCB8F21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3612-CCAE-448B-9C76-04206422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FC8C-43F6-40CE-B6AF-6B9963AD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원격 접속 </a:t>
            </a:r>
            <a:r>
              <a:rPr lang="ko-KR" altLang="en-US" dirty="0"/>
              <a:t>방법 비교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E298-A634-4090-B66A-47540942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520599"/>
          </a:xfrm>
        </p:spPr>
        <p:txBody>
          <a:bodyPr/>
          <a:lstStyle/>
          <a:p>
            <a:r>
              <a:rPr lang="en-US" altLang="ko-KR" dirty="0"/>
              <a:t>MobaXterm</a:t>
            </a:r>
            <a:r>
              <a:rPr lang="ko-KR" altLang="en-US" dirty="0"/>
              <a:t>을</a:t>
            </a:r>
            <a:r>
              <a:rPr lang="en-US" altLang="ko-KR" dirty="0"/>
              <a:t>  </a:t>
            </a:r>
            <a:r>
              <a:rPr lang="ko-KR" altLang="en-US" dirty="0"/>
              <a:t>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내용 개체 틀 6">
            <a:extLst>
              <a:ext uri="{FF2B5EF4-FFF2-40B4-BE49-F238E27FC236}">
                <a16:creationId xmlns:a16="http://schemas.microsoft.com/office/drawing/2014/main" id="{8A7EF943-60F2-42A8-9977-45072DCD4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08102"/>
              </p:ext>
            </p:extLst>
          </p:nvPr>
        </p:nvGraphicFramePr>
        <p:xfrm>
          <a:off x="755374" y="1839823"/>
          <a:ext cx="8469586" cy="309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006">
                  <a:extLst>
                    <a:ext uri="{9D8B030D-6E8A-4147-A177-3AD203B41FA5}">
                      <a16:colId xmlns:a16="http://schemas.microsoft.com/office/drawing/2014/main" val="2277234183"/>
                    </a:ext>
                  </a:extLst>
                </a:gridCol>
                <a:gridCol w="4126197">
                  <a:extLst>
                    <a:ext uri="{9D8B030D-6E8A-4147-A177-3AD203B41FA5}">
                      <a16:colId xmlns:a16="http://schemas.microsoft.com/office/drawing/2014/main" val="1112639923"/>
                    </a:ext>
                  </a:extLst>
                </a:gridCol>
                <a:gridCol w="991461">
                  <a:extLst>
                    <a:ext uri="{9D8B030D-6E8A-4147-A177-3AD203B41FA5}">
                      <a16:colId xmlns:a16="http://schemas.microsoft.com/office/drawing/2014/main" val="2213908570"/>
                    </a:ext>
                  </a:extLst>
                </a:gridCol>
                <a:gridCol w="991461">
                  <a:extLst>
                    <a:ext uri="{9D8B030D-6E8A-4147-A177-3AD203B41FA5}">
                      <a16:colId xmlns:a16="http://schemas.microsoft.com/office/drawing/2014/main" val="352930625"/>
                    </a:ext>
                  </a:extLst>
                </a:gridCol>
                <a:gridCol w="991461">
                  <a:extLst>
                    <a:ext uri="{9D8B030D-6E8A-4147-A177-3AD203B41FA5}">
                      <a16:colId xmlns:a16="http://schemas.microsoft.com/office/drawing/2014/main" val="4010134644"/>
                    </a:ext>
                  </a:extLst>
                </a:gridCol>
              </a:tblGrid>
              <a:tr h="5344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연결 방법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장단점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 Window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공중망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계정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82967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간편한 터미널 접속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또는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putty</a:t>
                      </a:r>
                      <a:r>
                        <a:rPr lang="en-US" sz="1200" baseline="0" dirty="0"/>
                        <a:t> </a:t>
                      </a:r>
                      <a:r>
                        <a:rPr lang="ko-KR" altLang="en-US" sz="1200" dirty="0"/>
                        <a:t>프로그램 사용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l-GR" altLang="ko-KR" sz="20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Δ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47606"/>
                  </a:ext>
                </a:extLst>
              </a:tr>
              <a:tr h="4155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라즈베리파이에서 기능 제공</a:t>
                      </a:r>
                      <a:endParaRPr lang="en-US" altLang="ko-KR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82141"/>
                  </a:ext>
                </a:extLst>
              </a:tr>
              <a:tr h="5384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MobaXterm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SSH/RDP/VNC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등 각종 터미널 제공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탐색기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파일 편집기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네트웍 툴 등을 제공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11429"/>
                  </a:ext>
                </a:extLst>
              </a:tr>
              <a:tr h="4086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TeamViewer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이 기종간 원격 작업이 편리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  <a:endParaRPr kumimoji="0" lang="en-US" altLang="ko-KR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X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40385"/>
                  </a:ext>
                </a:extLst>
              </a:tr>
              <a:tr h="6601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Remote</a:t>
                      </a:r>
                    </a:p>
                    <a:p>
                      <a:pPr algn="ctr"/>
                      <a:r>
                        <a:rPr lang="en-US" sz="1600" dirty="0"/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Windows </a:t>
                      </a:r>
                      <a:r>
                        <a:rPr lang="ko-KR" altLang="en-US" sz="1400" dirty="0"/>
                        <a:t>에서 원격 연결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속도가 느림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1703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F774B4E-9E23-4794-A127-D8F44483ABD7}"/>
              </a:ext>
            </a:extLst>
          </p:cNvPr>
          <p:cNvGrpSpPr>
            <a:grpSpLocks noChangeAspect="1"/>
          </p:cNvGrpSpPr>
          <p:nvPr/>
        </p:nvGrpSpPr>
        <p:grpSpPr>
          <a:xfrm>
            <a:off x="1339778" y="5019382"/>
            <a:ext cx="7135004" cy="1471316"/>
            <a:chOff x="479455" y="4433818"/>
            <a:chExt cx="8859224" cy="18268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283D130-D0EF-4119-B8B2-F60E5C4071CA}"/>
                </a:ext>
              </a:extLst>
            </p:cNvPr>
            <p:cNvGrpSpPr/>
            <p:nvPr/>
          </p:nvGrpSpPr>
          <p:grpSpPr>
            <a:xfrm>
              <a:off x="479455" y="4489414"/>
              <a:ext cx="2248451" cy="1771272"/>
              <a:chOff x="799589" y="4205512"/>
              <a:chExt cx="3037141" cy="22839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4B8313-4CF5-437E-91A6-B3F3B7B56365}"/>
                  </a:ext>
                </a:extLst>
              </p:cNvPr>
              <p:cNvGrpSpPr/>
              <p:nvPr/>
            </p:nvGrpSpPr>
            <p:grpSpPr>
              <a:xfrm>
                <a:off x="799589" y="4205512"/>
                <a:ext cx="3037141" cy="1762501"/>
                <a:chOff x="799589" y="4238462"/>
                <a:chExt cx="3534347" cy="2064884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9125CD5-F2C6-4AEF-8CB7-81264F5D68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589" y="4238462"/>
                  <a:ext cx="1851529" cy="181056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41237510-EB0C-4157-A73E-329176F17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2532" y="4677252"/>
                  <a:ext cx="2571404" cy="16260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C31BA-119C-4738-97ED-41EDD97469DE}"/>
                  </a:ext>
                </a:extLst>
              </p:cNvPr>
              <p:cNvSpPr txBox="1"/>
              <p:nvPr/>
            </p:nvSpPr>
            <p:spPr>
              <a:xfrm>
                <a:off x="1959351" y="6045992"/>
                <a:ext cx="862594" cy="44349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Putty</a:t>
                </a:r>
                <a:endParaRPr lang="ko-KR" altLang="en-US" sz="1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7ED20E-E4E8-46DE-A65A-C6DD014910B6}"/>
                </a:ext>
              </a:extLst>
            </p:cNvPr>
            <p:cNvGrpSpPr/>
            <p:nvPr/>
          </p:nvGrpSpPr>
          <p:grpSpPr>
            <a:xfrm>
              <a:off x="2983884" y="4525524"/>
              <a:ext cx="2173906" cy="1710392"/>
              <a:chOff x="3659302" y="4385476"/>
              <a:chExt cx="2410915" cy="192574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D373890-8215-4CEF-95E6-366B0FB4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59302" y="4385476"/>
                <a:ext cx="2410915" cy="144909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FB41B1-70A1-4A32-B0F0-9D644DBC0B90}"/>
                  </a:ext>
                </a:extLst>
              </p:cNvPr>
              <p:cNvSpPr txBox="1"/>
              <p:nvPr/>
            </p:nvSpPr>
            <p:spPr>
              <a:xfrm>
                <a:off x="4228063" y="5923977"/>
                <a:ext cx="1273393" cy="38724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VNC Viewer</a:t>
                </a:r>
                <a:endParaRPr lang="ko-KR" altLang="en-US" sz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6C493A7-568A-447A-BC7B-8F39B4FE0AE1}"/>
                </a:ext>
              </a:extLst>
            </p:cNvPr>
            <p:cNvGrpSpPr/>
            <p:nvPr/>
          </p:nvGrpSpPr>
          <p:grpSpPr>
            <a:xfrm>
              <a:off x="5441704" y="4518793"/>
              <a:ext cx="1871540" cy="1717123"/>
              <a:chOff x="5960881" y="4533483"/>
              <a:chExt cx="1871540" cy="1717123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7C9600D-6F8E-46FC-A85A-A3C49DDAC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0881" y="4533483"/>
                <a:ext cx="1871540" cy="126920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C9600-2EF5-4281-8253-D1A041B311F7}"/>
                  </a:ext>
                </a:extLst>
              </p:cNvPr>
              <p:cNvSpPr txBox="1"/>
              <p:nvPr/>
            </p:nvSpPr>
            <p:spPr>
              <a:xfrm>
                <a:off x="6280270" y="5906669"/>
                <a:ext cx="1232761" cy="34393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Team Viewer</a:t>
                </a:r>
                <a:endParaRPr lang="ko-KR" altLang="en-US" sz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994814-7036-45F5-BE36-667C75BF3435}"/>
                </a:ext>
              </a:extLst>
            </p:cNvPr>
            <p:cNvGrpSpPr/>
            <p:nvPr/>
          </p:nvGrpSpPr>
          <p:grpSpPr>
            <a:xfrm>
              <a:off x="7570341" y="4433818"/>
              <a:ext cx="1768338" cy="1802100"/>
              <a:chOff x="7570341" y="4433818"/>
              <a:chExt cx="1768338" cy="18021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85AC284-575E-4238-9BE5-2F9A7E160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570341" y="4433818"/>
                <a:ext cx="1768338" cy="144596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90F1CC-95F0-4608-9098-DE6BD0023CDF}"/>
                  </a:ext>
                </a:extLst>
              </p:cNvPr>
              <p:cNvSpPr txBox="1"/>
              <p:nvPr/>
            </p:nvSpPr>
            <p:spPr>
              <a:xfrm>
                <a:off x="7875587" y="5891981"/>
                <a:ext cx="1157843" cy="34393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/>
                  <a:t>MobaXterm</a:t>
                </a:r>
                <a:endParaRPr lang="ko-KR" altLang="en-US" sz="1200" dirty="0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7BA1-7C1A-4AE3-879B-D376BA6F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ECA0-7854-4B97-AD2D-4D42A29B0283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76D1-3AC0-42BF-BFDB-DB212A85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2E3C-896C-446C-AAF0-9AC9A9A5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85A5-3B87-4543-AA67-DDBC84A1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MobaXterm </a:t>
            </a:r>
            <a:r>
              <a:rPr lang="ko-KR" altLang="en-US" dirty="0"/>
              <a:t>원격 접속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8450-B469-4266-87B6-6D69A4301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SSH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MobaXterm</a:t>
            </a:r>
            <a:r>
              <a:rPr lang="ko-KR" altLang="en-US" dirty="0"/>
              <a:t> 원격 연결</a:t>
            </a:r>
          </a:p>
        </p:txBody>
      </p:sp>
    </p:spTree>
    <p:extLst>
      <p:ext uri="{BB962C8B-B14F-4D97-AF65-F5344CB8AC3E}">
        <p14:creationId xmlns:p14="http://schemas.microsoft.com/office/powerpoint/2010/main" val="34710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1509-2B43-4B0B-91FF-C6A1B4C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037846" cy="7224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MobaXterm </a:t>
            </a:r>
            <a:r>
              <a:rPr lang="ko-KR" altLang="en-US" sz="3600" dirty="0"/>
              <a:t>원격 접속 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3855-C500-46F2-A1FA-0356CD8D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33167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라즈베리파이에서 </a:t>
            </a:r>
            <a:r>
              <a:rPr lang="en-US" altLang="ko-KR" sz="2000" dirty="0"/>
              <a:t>SSH </a:t>
            </a:r>
            <a:r>
              <a:rPr lang="ko-KR" altLang="en-US" sz="2000" dirty="0"/>
              <a:t>프로토콜 사용 가능하도록 설정합니다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Windows </a:t>
            </a:r>
            <a:r>
              <a:rPr lang="ko-KR" altLang="en-US" sz="2000" dirty="0"/>
              <a:t>운영체제에서 </a:t>
            </a:r>
            <a:r>
              <a:rPr lang="en-US" altLang="ko-KR" sz="2000" dirty="0"/>
              <a:t>SSH </a:t>
            </a:r>
            <a:r>
              <a:rPr lang="ko-KR" altLang="en-US" sz="2000" dirty="0"/>
              <a:t>클라이언트 프로그램 </a:t>
            </a:r>
            <a:r>
              <a:rPr lang="en-US" altLang="ko-KR" sz="2000" dirty="0"/>
              <a:t>MobaXterm</a:t>
            </a:r>
            <a:r>
              <a:rPr lang="ko-KR" altLang="en-US" sz="2000" dirty="0"/>
              <a:t>을 사용하여 접속합니다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원격 접속의 장점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명령어들을 붙여넣기가 편리합니다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명령어 입력 오류를 줄여 줍니다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2000" dirty="0"/>
              <a:t>명령어 입력 시간을 줄여 줍니다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매번 라즈베리파이에 모니터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키보드와 마우스를 장착하여 접속하지 않아도 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95E-908D-4C79-8CF4-2780CF1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0161-659D-4F9A-9B06-3E48244B8E19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DD4D-3C3A-428D-8C61-EEB375F2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F63D-4A87-4C1A-ACC1-EC0CAF1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86673-2A51-7E30-0128-93CF348C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93" y="4434344"/>
            <a:ext cx="3398364" cy="1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라즈베리파이 </a:t>
            </a:r>
            <a:r>
              <a:rPr lang="en-US" altLang="ko-KR" dirty="0"/>
              <a:t>SSH </a:t>
            </a:r>
            <a:r>
              <a:rPr lang="ko-KR" altLang="en-US" dirty="0"/>
              <a:t>설정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1395" y="1291219"/>
            <a:ext cx="8667163" cy="118630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라즈베리파이 설정에서 </a:t>
            </a:r>
            <a:r>
              <a:rPr lang="en-US" altLang="ko-KR" sz="2400" dirty="0"/>
              <a:t>SSH</a:t>
            </a:r>
            <a:r>
              <a:rPr lang="ko-KR" altLang="en-US" sz="2400" dirty="0"/>
              <a:t>를 활성화 합니다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Ok </a:t>
            </a:r>
            <a:r>
              <a:rPr lang="ko-KR" altLang="en-US" sz="2400" dirty="0"/>
              <a:t>버튼을 눌러서 재부팅 합니다</a:t>
            </a:r>
            <a:r>
              <a:rPr lang="en-US" altLang="ko-KR" sz="2400" dirty="0"/>
              <a:t>.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280E-7DFC-4A3A-AB89-5A14B16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34-0E0E-487B-82B0-0782D77B5CF0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D7E0-6B66-48A9-856D-6019404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4B5A-CF91-400A-8752-E75B4AB7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10605C-3232-E302-1735-F2794EB767FC}"/>
              </a:ext>
            </a:extLst>
          </p:cNvPr>
          <p:cNvGrpSpPr/>
          <p:nvPr/>
        </p:nvGrpSpPr>
        <p:grpSpPr>
          <a:xfrm>
            <a:off x="5171622" y="2737364"/>
            <a:ext cx="4613728" cy="3258215"/>
            <a:chOff x="5171622" y="2737364"/>
            <a:chExt cx="4613728" cy="3258215"/>
          </a:xfrm>
        </p:grpSpPr>
        <p:pic>
          <p:nvPicPr>
            <p:cNvPr id="16" name="그림 6">
              <a:extLst>
                <a:ext uri="{FF2B5EF4-FFF2-40B4-BE49-F238E27FC236}">
                  <a16:creationId xmlns:a16="http://schemas.microsoft.com/office/drawing/2014/main" id="{21042232-3DBE-C28E-829D-E14F10B97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73975" y="2737364"/>
              <a:ext cx="4089340" cy="325821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17" name="직사각형 7">
              <a:extLst>
                <a:ext uri="{FF2B5EF4-FFF2-40B4-BE49-F238E27FC236}">
                  <a16:creationId xmlns:a16="http://schemas.microsoft.com/office/drawing/2014/main" id="{68E4CAC3-4798-B585-D20F-9897CDA18F4E}"/>
                </a:ext>
              </a:extLst>
            </p:cNvPr>
            <p:cNvSpPr/>
            <p:nvPr/>
          </p:nvSpPr>
          <p:spPr>
            <a:xfrm>
              <a:off x="5171622" y="3477661"/>
              <a:ext cx="4613728" cy="36077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  <a:ln w="38100"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SSH </a:t>
              </a:r>
              <a:r>
                <a:rPr lang="ko-KR" altLang="en-US" b="1" dirty="0">
                  <a:solidFill>
                    <a:srgbClr val="FF0000"/>
                  </a:solidFill>
                </a:rPr>
                <a:t>활성화 설정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87F51B-8337-3FBE-59FB-38015DB1113C}"/>
              </a:ext>
            </a:extLst>
          </p:cNvPr>
          <p:cNvGrpSpPr/>
          <p:nvPr/>
        </p:nvGrpSpPr>
        <p:grpSpPr>
          <a:xfrm>
            <a:off x="568872" y="2503001"/>
            <a:ext cx="4165509" cy="3318904"/>
            <a:chOff x="568872" y="2503001"/>
            <a:chExt cx="4165509" cy="3318904"/>
          </a:xfrm>
        </p:grpSpPr>
        <p:pic>
          <p:nvPicPr>
            <p:cNvPr id="19" name="그림 8">
              <a:extLst>
                <a:ext uri="{FF2B5EF4-FFF2-40B4-BE49-F238E27FC236}">
                  <a16:creationId xmlns:a16="http://schemas.microsoft.com/office/drawing/2014/main" id="{D7AEBA34-AD0D-94D2-65BD-C39274409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8872" y="2503001"/>
              <a:ext cx="4165509" cy="3318904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1E342A33-D16E-5EDB-1A59-8A4F7194F749}"/>
                </a:ext>
              </a:extLst>
            </p:cNvPr>
            <p:cNvSpPr/>
            <p:nvPr/>
          </p:nvSpPr>
          <p:spPr>
            <a:xfrm>
              <a:off x="1765300" y="5146218"/>
              <a:ext cx="1593850" cy="2932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구부러진 연결선 10">
            <a:extLst>
              <a:ext uri="{FF2B5EF4-FFF2-40B4-BE49-F238E27FC236}">
                <a16:creationId xmlns:a16="http://schemas.microsoft.com/office/drawing/2014/main" id="{37F73E00-099D-D26F-E324-DCE718F94A51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3359150" y="3658048"/>
            <a:ext cx="1812472" cy="163478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8C2F-64A5-4662-B499-654BA9E7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윈도우 </a:t>
            </a:r>
            <a:r>
              <a:rPr lang="en-US" altLang="ko-KR" sz="4000" dirty="0"/>
              <a:t>PC</a:t>
            </a:r>
            <a:r>
              <a:rPr lang="ko-KR" altLang="en-US" sz="4000" dirty="0"/>
              <a:t>에 </a:t>
            </a:r>
            <a:r>
              <a:rPr lang="en-US" altLang="ko-KR" sz="4000" dirty="0"/>
              <a:t>MobaXterm </a:t>
            </a:r>
            <a:r>
              <a:rPr lang="ko-KR" altLang="en-US" sz="4000" dirty="0"/>
              <a:t>설치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FFC6-3AAE-4BCD-ACC1-0842A62E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255270"/>
            <a:ext cx="8543925" cy="16882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MobaXterm</a:t>
            </a:r>
            <a:r>
              <a:rPr lang="ko-KR" altLang="en-US" dirty="0"/>
              <a:t>은 원격접속 프로그램입니다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아래의 주소에서 </a:t>
            </a:r>
            <a:r>
              <a:rPr lang="en-US" altLang="ko-KR" dirty="0"/>
              <a:t>Windows / Home Edition / Installer </a:t>
            </a:r>
            <a:r>
              <a:rPr lang="ko-KR" altLang="en-US" dirty="0"/>
              <a:t>버전을 다운로드후 설치합니다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https://mobaxterm.mobatek.net/download-home-edition.html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59D77-52D9-4468-8BBB-C2A5546CD6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9283" y="3775575"/>
            <a:ext cx="3710395" cy="21120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C73D8-B048-4F88-BFDD-9B54F5C353C9}"/>
              </a:ext>
            </a:extLst>
          </p:cNvPr>
          <p:cNvGrpSpPr/>
          <p:nvPr/>
        </p:nvGrpSpPr>
        <p:grpSpPr>
          <a:xfrm>
            <a:off x="846322" y="3520856"/>
            <a:ext cx="3453303" cy="2549274"/>
            <a:chOff x="1035792" y="3382042"/>
            <a:chExt cx="3453303" cy="25492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1B09E7-EF5C-46ED-A70A-93484BBAB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792" y="3382042"/>
              <a:ext cx="3453303" cy="25492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03E2CC-3DF6-4FB8-B492-C05775B5A9DA}"/>
                </a:ext>
              </a:extLst>
            </p:cNvPr>
            <p:cNvSpPr/>
            <p:nvPr/>
          </p:nvSpPr>
          <p:spPr>
            <a:xfrm>
              <a:off x="2762443" y="4578049"/>
              <a:ext cx="1726652" cy="521173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>
                  <a:solidFill>
                    <a:srgbClr val="FF0000"/>
                  </a:solidFill>
                </a:rPr>
                <a:t>클릭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C458564-272D-49DD-8493-BA88E8C2184F}"/>
              </a:ext>
            </a:extLst>
          </p:cNvPr>
          <p:cNvSpPr/>
          <p:nvPr/>
        </p:nvSpPr>
        <p:spPr>
          <a:xfrm>
            <a:off x="4524970" y="4466963"/>
            <a:ext cx="659028" cy="7292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BB99-2015-4007-92CC-9A3EA4D0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DE03-C026-4755-A7F6-0BE04C9AB82A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0783-EF38-4E74-9033-BAF6404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7392-9AF6-4ED3-BBE9-E01D116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B41481E-A736-4D02-AA80-85611D166A21}"/>
              </a:ext>
            </a:extLst>
          </p:cNvPr>
          <p:cNvGrpSpPr>
            <a:grpSpLocks noChangeAspect="1"/>
          </p:cNvGrpSpPr>
          <p:nvPr/>
        </p:nvGrpSpPr>
        <p:grpSpPr>
          <a:xfrm>
            <a:off x="848877" y="1906309"/>
            <a:ext cx="5349997" cy="3045382"/>
            <a:chOff x="488150" y="1834933"/>
            <a:chExt cx="4096907" cy="23320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EFBE10-89E7-4022-9A5B-A42563481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150" y="1834933"/>
              <a:ext cx="4096907" cy="2332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6FD99B-C61D-4755-A8A5-21501F16544A}"/>
                </a:ext>
              </a:extLst>
            </p:cNvPr>
            <p:cNvSpPr/>
            <p:nvPr/>
          </p:nvSpPr>
          <p:spPr>
            <a:xfrm>
              <a:off x="609600" y="2532985"/>
              <a:ext cx="1741293" cy="286562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</a:rPr>
                <a:t>New Session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클릭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2E2920-7851-431D-BCA9-6CD7422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MobaXterm </a:t>
            </a:r>
            <a:r>
              <a:rPr lang="ko-KR" altLang="en-US" dirty="0"/>
              <a:t>원격 연결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9FA2-7E51-477A-BE7C-F87527D0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722415"/>
          </a:xfrm>
        </p:spPr>
        <p:txBody>
          <a:bodyPr/>
          <a:lstStyle/>
          <a:p>
            <a:r>
              <a:rPr lang="ko-KR" altLang="en-US" dirty="0"/>
              <a:t>아래의 그림과 같이 연결할 세션을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988E-7903-4053-8E6B-695A8BC7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733B-6DF0-4B4C-919E-DFC526CB36D1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43C7-334E-47DA-A758-78CC306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CD1D-CE20-49CB-81E4-9B4F39A9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E7BD69-345E-492F-84B3-E51DC38A8C87}"/>
              </a:ext>
            </a:extLst>
          </p:cNvPr>
          <p:cNvGrpSpPr/>
          <p:nvPr/>
        </p:nvGrpSpPr>
        <p:grpSpPr>
          <a:xfrm>
            <a:off x="3720694" y="2628724"/>
            <a:ext cx="5455919" cy="3669682"/>
            <a:chOff x="3720694" y="2628724"/>
            <a:chExt cx="5455919" cy="36696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D7049D-42A1-4173-A4E5-59C11D216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0694" y="2628724"/>
              <a:ext cx="5455919" cy="366968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311B4F-840A-4553-9C6A-C1A7332F9DFB}"/>
                </a:ext>
              </a:extLst>
            </p:cNvPr>
            <p:cNvSpPr/>
            <p:nvPr/>
          </p:nvSpPr>
          <p:spPr>
            <a:xfrm>
              <a:off x="4022471" y="3583537"/>
              <a:ext cx="1483091" cy="658457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b="1" dirty="0">
                  <a:solidFill>
                    <a:srgbClr val="FF0000"/>
                  </a:solidFill>
                </a:rPr>
                <a:t>접속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IP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주소 입력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06E825-0538-485A-8553-12D25D430427}"/>
                </a:ext>
              </a:extLst>
            </p:cNvPr>
            <p:cNvSpPr/>
            <p:nvPr/>
          </p:nvSpPr>
          <p:spPr>
            <a:xfrm>
              <a:off x="6260122" y="3583537"/>
              <a:ext cx="1515027" cy="658457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200" b="1" dirty="0">
                  <a:solidFill>
                    <a:srgbClr val="FF0000"/>
                  </a:solidFill>
                </a:rPr>
                <a:t>사용자 이름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pi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입력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8287CC-4680-4D1E-8F7C-765C482E7328}"/>
                </a:ext>
              </a:extLst>
            </p:cNvPr>
            <p:cNvSpPr/>
            <p:nvPr/>
          </p:nvSpPr>
          <p:spPr>
            <a:xfrm>
              <a:off x="5505562" y="5847318"/>
              <a:ext cx="1119076" cy="360297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b="1" dirty="0">
                  <a:solidFill>
                    <a:srgbClr val="FF0000"/>
                  </a:solidFill>
                </a:rPr>
                <a:t>클릭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4A5F44C-3F85-4C15-A616-846891A344F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rot="5400000">
              <a:off x="5738706" y="4568388"/>
              <a:ext cx="1605324" cy="95253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9B2C1B5-12EC-4338-A994-D1A4F0A1854A}"/>
                </a:ext>
              </a:extLst>
            </p:cNvPr>
            <p:cNvSpPr/>
            <p:nvPr/>
          </p:nvSpPr>
          <p:spPr>
            <a:xfrm>
              <a:off x="3720694" y="2770543"/>
              <a:ext cx="540755" cy="755048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SSH </a:t>
              </a:r>
              <a:r>
                <a:rPr lang="ko-KR" altLang="en-US" sz="900" b="1" dirty="0">
                  <a:solidFill>
                    <a:srgbClr val="FF0000"/>
                  </a:solidFill>
                </a:rPr>
                <a:t>선택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6E38F46F-197B-4F57-AA8E-3557BAE390D8}"/>
                </a:ext>
              </a:extLst>
            </p:cNvPr>
            <p:cNvSpPr/>
            <p:nvPr/>
          </p:nvSpPr>
          <p:spPr>
            <a:xfrm>
              <a:off x="5587778" y="3590956"/>
              <a:ext cx="611096" cy="651038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b="1" dirty="0">
                  <a:solidFill>
                    <a:srgbClr val="FF0000"/>
                  </a:solidFill>
                </a:rPr>
                <a:t>이름 지정 선택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995DCAA-8D38-416A-AE42-54EA94763769}"/>
              </a:ext>
            </a:extLst>
          </p:cNvPr>
          <p:cNvCxnSpPr>
            <a:cxnSpLocks/>
            <a:stCxn id="18" idx="0"/>
            <a:endCxn id="22" idx="0"/>
          </p:cNvCxnSpPr>
          <p:nvPr/>
        </p:nvCxnSpPr>
        <p:spPr>
          <a:xfrm rot="5400000" flipH="1" flipV="1">
            <a:off x="3044082" y="1870880"/>
            <a:ext cx="47326" cy="1846653"/>
          </a:xfrm>
          <a:prstGeom prst="bentConnector3">
            <a:avLst>
              <a:gd name="adj1" fmla="val 583033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2920-7851-431D-BCA9-6CD7422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MobaXterm </a:t>
            </a:r>
            <a:r>
              <a:rPr lang="ko-KR" altLang="en-US" dirty="0"/>
              <a:t>원격 연결 결과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9FA2-7E51-477A-BE7C-F87527D0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722415"/>
          </a:xfrm>
        </p:spPr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접속 결과는 아래와 같습니다</a:t>
            </a:r>
            <a:r>
              <a:rPr lang="en-US" altLang="ko-KR"/>
              <a:t>.</a:t>
            </a:r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8DD4E6-29A0-4434-A071-6A3954C1DE40}"/>
              </a:ext>
            </a:extLst>
          </p:cNvPr>
          <p:cNvGrpSpPr>
            <a:grpSpLocks noChangeAspect="1"/>
          </p:cNvGrpSpPr>
          <p:nvPr/>
        </p:nvGrpSpPr>
        <p:grpSpPr>
          <a:xfrm>
            <a:off x="2382473" y="1977686"/>
            <a:ext cx="5272666" cy="4210937"/>
            <a:chOff x="5106234" y="1332845"/>
            <a:chExt cx="4503579" cy="35967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35768A-B502-4BE8-B5E9-EA7718CC5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5765" y="1332845"/>
              <a:ext cx="4284048" cy="35967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BF4D56-36B0-4E48-AC18-6187E17A260C}"/>
                </a:ext>
              </a:extLst>
            </p:cNvPr>
            <p:cNvSpPr/>
            <p:nvPr/>
          </p:nvSpPr>
          <p:spPr>
            <a:xfrm>
              <a:off x="5106234" y="4429128"/>
              <a:ext cx="1363492" cy="311993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클릭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14E5-8B20-4A2B-A351-539CFF69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B7BA-B590-4D51-96BB-D7F341EDCD2B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485A-FC81-4696-AD8A-704C3EE5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2778-BF3A-44B3-9DAF-43BE4869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78AF-817A-454C-8320-EB93C799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254935"/>
            <a:ext cx="8543925" cy="17902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프로그램 편집 실행</a:t>
            </a:r>
            <a:br>
              <a:rPr lang="en-US" altLang="ko-KR" dirty="0"/>
            </a:br>
            <a:r>
              <a:rPr lang="en-US" altLang="ko-KR" dirty="0"/>
              <a:t>(MobaXterm </a:t>
            </a:r>
            <a:r>
              <a:rPr lang="ko-KR" altLang="en-US" dirty="0"/>
              <a:t>원격 접속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A875-C87D-4B6D-958B-13C2BB7DB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 dirty="0"/>
              <a:t> 프로그램 편집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프로그램 실행</a:t>
            </a:r>
            <a:endParaRPr lang="en-US" altLang="ko-KR" dirty="0"/>
          </a:p>
          <a:p>
            <a:r>
              <a:rPr lang="en-US" altLang="ko-KR" dirty="0"/>
              <a:t>MobaXterm </a:t>
            </a:r>
            <a:r>
              <a:rPr lang="ko-KR" altLang="en-US" dirty="0"/>
              <a:t>텍스트 편집기 설정</a:t>
            </a:r>
          </a:p>
        </p:txBody>
      </p:sp>
    </p:spTree>
    <p:extLst>
      <p:ext uri="{BB962C8B-B14F-4D97-AF65-F5344CB8AC3E}">
        <p14:creationId xmlns:p14="http://schemas.microsoft.com/office/powerpoint/2010/main" val="34682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6248-E999-492A-863D-A9D4FC67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058516" cy="72241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파이썬 프로그래밍 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A9EB-AB66-4B3C-B857-DE420B70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882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라즈베리파이에서 파이썬 프로그래밍 절차</a:t>
            </a:r>
            <a:endParaRPr lang="en-US" altLang="ko-KR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dirty="0"/>
              <a:t>파이썬 프로그램 소스 파일 생성합니다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touch my_prog.py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dirty="0"/>
              <a:t>텍스트 편집기를 사용하여 파이썬 코드를 입력합니다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예</a:t>
            </a:r>
            <a:r>
              <a:rPr lang="en-US" altLang="ko-KR" dirty="0"/>
              <a:t>)  print( "Hello" )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dirty="0"/>
              <a:t>파이썬 프로그램을 실행합니다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python3 my_prog.py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918-0306-4835-AC75-B53009F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EA0-37F3-4A3D-90F1-2A0D3A910F05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A9F2-2B73-46D7-B349-3F27DB28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D386-3139-474F-B135-5692ED15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/>
              <a:t>자료 표기 </a:t>
            </a:r>
            <a:r>
              <a:rPr lang="ko-KR" altLang="en-US" dirty="0"/>
              <a:t>규칙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idx="1"/>
          </p:nvPr>
        </p:nvSpPr>
        <p:spPr>
          <a:xfrm>
            <a:off x="681038" y="1255713"/>
            <a:ext cx="8543925" cy="428610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2000" dirty="0"/>
              <a:t>이 강의 교재에서는 다음과 같은 표기 규칙이 사용됩니다</a:t>
            </a:r>
            <a:r>
              <a:rPr lang="en-US" altLang="ko-KR" sz="2000" dirty="0"/>
              <a:t>.</a:t>
            </a:r>
          </a:p>
          <a:p>
            <a:pPr marL="8001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명령창 프롬프트를 의미합니다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.</a:t>
            </a:r>
            <a:endParaRPr lang="ko-KR" altLang="en-US" sz="2000" dirty="0"/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lang="en-US" altLang="ko-KR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 [ </a:t>
            </a:r>
            <a:r>
              <a:rPr lang="ko-KR" altLang="en-US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필수 파라미터 이름 </a:t>
            </a:r>
            <a:r>
              <a:rPr lang="en-US" altLang="ko-KR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]</a:t>
            </a:r>
            <a:endParaRPr lang="ko-KR" altLang="en-US" sz="2000" b="1" kern="0" dirty="0">
              <a:solidFill>
                <a:srgbClr val="00B050"/>
              </a:solidFill>
              <a:latin typeface="Times New Roman"/>
              <a:cs typeface="Times New Roman"/>
              <a:sym typeface="Times New Roman"/>
            </a:endParaRP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[  ]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안은 필수적인 파라미터 이름을 나타냅니다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lang="en-US" altLang="ko-KR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{ </a:t>
            </a:r>
            <a:r>
              <a:rPr lang="ko-KR" altLang="en-US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선택 파라미터 이름 </a:t>
            </a:r>
            <a:r>
              <a:rPr lang="en-US" altLang="ko-KR" sz="2000" b="1" kern="0" dirty="0">
                <a:solidFill>
                  <a:srgbClr val="00B050"/>
                </a:solidFill>
                <a:latin typeface="Times New Roman"/>
                <a:cs typeface="Times New Roman"/>
                <a:sym typeface="Times New Roman"/>
              </a:rPr>
              <a:t>}</a:t>
            </a:r>
            <a:endParaRPr lang="ko-KR" altLang="en-US" sz="2000" b="1" kern="0" dirty="0">
              <a:solidFill>
                <a:srgbClr val="00B050"/>
              </a:solidFill>
              <a:latin typeface="Times New Roman"/>
              <a:cs typeface="Times New Roman"/>
              <a:sym typeface="Times New Roman"/>
            </a:endParaRP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{  }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안은 선택적인 파라미터 이름을 나타냅니다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741363" marR="0" lvl="0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+mj-lt"/>
              <a:buChar char="•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  <a:sym typeface="Arial"/>
              </a:rPr>
              <a:t>붉은 색</a:t>
            </a:r>
          </a:p>
          <a:p>
            <a:pPr marL="1198563" marR="0" lvl="1" indent="-284163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같은 이름으로 파일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/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폴더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/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변수 등을 관리합니다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90" name="Google Shape;190;p11"/>
          <p:cNvSpPr txBox="1"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/>
              <a:t>리눅스 시스템 프로그래밍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0598F-08DD-4C8D-8825-33F101E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B0B602-5600-40BD-8005-A927EAC7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1487-D399-4EE3-B192-F5AA141081BA}" type="datetime1">
              <a:rPr lang="ko-KR" altLang="en-US" smtClean="0"/>
              <a:t>2024-09-20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9CD7-A7E4-4D22-B299-1BBEC37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204169" cy="722414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(1) </a:t>
            </a:r>
            <a:r>
              <a:rPr lang="ko-KR" altLang="en-US" sz="3200" dirty="0"/>
              <a:t>파이썬 프로그램 소스 파일 생성 및 편집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73A4-A44C-4014-A17B-41A71F8F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255271"/>
            <a:ext cx="8543923" cy="245611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MobaXterm</a:t>
            </a:r>
            <a:r>
              <a:rPr lang="ko-KR" altLang="en-US" dirty="0"/>
              <a:t>으로 라즈베리파이에 원격 접속합니다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아래의 명령어로 파이썬 프로그램 소스 파일을 생성합니다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touch my_prog.py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MobaXterm </a:t>
            </a:r>
            <a:r>
              <a:rPr lang="ko-KR" altLang="en-US" dirty="0"/>
              <a:t>파일 탐색기의 새로 고침 버튼을 클릭합니다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생성된 파일이 목록에 나타납니다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좌측 파일 탐색기에서 </a:t>
            </a:r>
            <a:r>
              <a:rPr lang="en-US" altLang="ko-KR" dirty="0"/>
              <a:t>my_prog.py </a:t>
            </a:r>
            <a:r>
              <a:rPr lang="ko-KR" altLang="en-US" dirty="0"/>
              <a:t>을 더블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6D58-BC16-454B-92F7-C33B0BD6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414-8042-40F3-8FFD-00BFBCD3DEFD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DF4C-912B-4738-8C86-F399E3B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EC56-C6AA-4D9F-9FE6-A95AE5D5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298183-47CF-4672-3DEC-F4CCDEB34F7F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34" y="3879118"/>
            <a:ext cx="4358874" cy="2613754"/>
            <a:chOff x="2814034" y="3879118"/>
            <a:chExt cx="4358874" cy="26137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453AD6-35DF-4E99-B827-9092EDF9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2237" y="3879118"/>
              <a:ext cx="4250671" cy="236705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05A43EC-E8E3-F1BA-3E3B-1E5856CAED8A}"/>
                </a:ext>
              </a:extLst>
            </p:cNvPr>
            <p:cNvSpPr/>
            <p:nvPr/>
          </p:nvSpPr>
          <p:spPr>
            <a:xfrm>
              <a:off x="2814034" y="4385256"/>
              <a:ext cx="1416676" cy="2107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100" b="1" dirty="0">
                  <a:solidFill>
                    <a:srgbClr val="FF0000"/>
                  </a:solidFill>
                </a:rPr>
                <a:t>파일 탐색기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1D02-C685-4CF3-B8D2-1BA817C5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파이썬 소스 파일 편집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BA4C-A371-4B02-B9BA-DD86E76E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1737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MobaXterm </a:t>
            </a:r>
            <a:r>
              <a:rPr lang="ko-KR" altLang="en-US" dirty="0"/>
              <a:t>파일 탐색기에서 </a:t>
            </a:r>
            <a:r>
              <a:rPr lang="en-US" altLang="ko-KR" dirty="0"/>
              <a:t>my_prog.py </a:t>
            </a:r>
            <a:r>
              <a:rPr lang="ko-KR" altLang="en-US" dirty="0"/>
              <a:t>을 더블 클릭하여</a:t>
            </a:r>
            <a:r>
              <a:rPr lang="en-US" altLang="ko-KR" dirty="0"/>
              <a:t> </a:t>
            </a:r>
            <a:r>
              <a:rPr lang="ko-KR" altLang="en-US" dirty="0"/>
              <a:t>편집기를 실행합니다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MobaTextEditor</a:t>
            </a:r>
            <a:r>
              <a:rPr lang="ko-KR" altLang="en-US" dirty="0"/>
              <a:t>에서 파이썬 코드를 입력합니다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파이썬 코드 예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print( "Hello" 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편집후에 저장 버튼을 클릭하여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D738-E145-4C6C-8324-704930DB34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321" y="3578501"/>
            <a:ext cx="4281357" cy="25998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5EF3-8C70-4630-B02B-410C32DC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60B-598B-4B4E-BE16-1D82C1E717FC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E254-CEFF-4530-8785-852A82FF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4F1D-8CA4-431D-B478-6548AB3F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1AB-9709-4549-87C6-758DAA8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프로그램 실행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8B38-5662-486D-9317-36E5F618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10291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리눅스 터미널에서 아래의 명령어로 파이썬 프로그램을 실행합니다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python3 my_prog.py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850D-6C57-4E77-A9BB-15E1CB47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628-0296-4DB1-AE4F-ADDBD049F137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16BA-135B-462B-81E6-C9F09EAA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BD7D-4DE8-469C-A733-78DC3660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32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57F1B9-95D7-4A6D-B518-8ADC1C1FCBC7}"/>
              </a:ext>
            </a:extLst>
          </p:cNvPr>
          <p:cNvGrpSpPr>
            <a:grpSpLocks noChangeAspect="1"/>
          </p:cNvGrpSpPr>
          <p:nvPr/>
        </p:nvGrpSpPr>
        <p:grpSpPr>
          <a:xfrm>
            <a:off x="2095519" y="2619745"/>
            <a:ext cx="5714961" cy="3652826"/>
            <a:chOff x="2355290" y="2785783"/>
            <a:chExt cx="5195419" cy="33207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17AFE8-D003-48E0-9504-B53C5775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5290" y="2785783"/>
              <a:ext cx="5195419" cy="289315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D91CA2-A2E5-441B-8ED3-3CD5D4BE3BD7}"/>
                </a:ext>
              </a:extLst>
            </p:cNvPr>
            <p:cNvSpPr txBox="1"/>
            <p:nvPr/>
          </p:nvSpPr>
          <p:spPr>
            <a:xfrm>
              <a:off x="3323722" y="5829535"/>
              <a:ext cx="325855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파이썬 프로그램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0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E721-CB9F-4E59-BC02-29DBA4A8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7147509" cy="722414"/>
          </a:xfrm>
          <a:noFill/>
        </p:spPr>
        <p:txBody>
          <a:bodyPr>
            <a:normAutofit/>
          </a:bodyPr>
          <a:lstStyle/>
          <a:p>
            <a:r>
              <a:rPr lang="en-US" altLang="ko-KR" sz="3600" dirty="0"/>
              <a:t>MobaXterm </a:t>
            </a:r>
            <a:r>
              <a:rPr lang="ko-KR" altLang="en-US" sz="3600" dirty="0"/>
              <a:t>텍스트 편집기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0BF1B-CD12-4111-99A6-8F0CA164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8143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MobaXterm</a:t>
            </a:r>
            <a:r>
              <a:rPr lang="ko-KR" altLang="en-US" dirty="0"/>
              <a:t>의 기본 텍스트 편집기를 </a:t>
            </a:r>
            <a:r>
              <a:rPr lang="en-US" altLang="ko-KR" dirty="0"/>
              <a:t>Windows 10</a:t>
            </a:r>
            <a:r>
              <a:rPr lang="ko-KR" altLang="en-US" dirty="0"/>
              <a:t>의 </a:t>
            </a:r>
            <a:r>
              <a:rPr lang="en-US" altLang="ko-KR" dirty="0"/>
              <a:t>Visual Studio Code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EC1BC-92A0-4088-8999-21EF4B1D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F1B-E08E-4E63-939B-EC1789556BE9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14C1A-9FBF-4BEB-B284-5555845C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EFC9F-F65D-41E8-936B-23D56007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DF26C5-DF35-45AA-9500-32D188EF07D0}"/>
              </a:ext>
            </a:extLst>
          </p:cNvPr>
          <p:cNvGrpSpPr>
            <a:grpSpLocks noChangeAspect="1"/>
          </p:cNvGrpSpPr>
          <p:nvPr/>
        </p:nvGrpSpPr>
        <p:grpSpPr>
          <a:xfrm>
            <a:off x="880829" y="2310514"/>
            <a:ext cx="8224552" cy="3925523"/>
            <a:chOff x="607880" y="2468740"/>
            <a:chExt cx="8224552" cy="39255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36D9C5-BD1A-43D2-AE6E-258CADDB3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880" y="2481430"/>
              <a:ext cx="4742067" cy="29881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21C52CE-00DB-415B-9C82-CD27912E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259" y="3119471"/>
              <a:ext cx="4052933" cy="28008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DED819-63D6-4F8D-A9E5-4B855CCC2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8639" y="4349754"/>
              <a:ext cx="3554602" cy="204450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4BA110-BCC4-4099-A9A9-BB598830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1294" y="2468740"/>
              <a:ext cx="2861138" cy="1977238"/>
            </a:xfrm>
            <a:prstGeom prst="rect">
              <a:avLst/>
            </a:prstGeom>
          </p:spPr>
        </p:pic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6916D7A6-CAC8-41C7-B6B7-BF90A5079DAA}"/>
                </a:ext>
              </a:extLst>
            </p:cNvPr>
            <p:cNvSpPr/>
            <p:nvPr/>
          </p:nvSpPr>
          <p:spPr>
            <a:xfrm>
              <a:off x="3348930" y="2645527"/>
              <a:ext cx="466931" cy="590042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1100" b="1">
                  <a:solidFill>
                    <a:srgbClr val="FF0000"/>
                  </a:solidFill>
                </a:rPr>
                <a:t>클릭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392B52F2-5DF7-4244-8BBB-740BE9A23B31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815861" y="2940548"/>
              <a:ext cx="531936" cy="116794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2144FEAD-B2C7-4F12-9372-44B318CAA731}"/>
                </a:ext>
              </a:extLst>
            </p:cNvPr>
            <p:cNvSpPr/>
            <p:nvPr/>
          </p:nvSpPr>
          <p:spPr>
            <a:xfrm>
              <a:off x="4220308" y="4108496"/>
              <a:ext cx="254978" cy="525049"/>
            </a:xfrm>
            <a:prstGeom prst="rect">
              <a:avLst/>
            </a:prstGeom>
            <a:solidFill>
              <a:srgbClr val="70AD47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ko-KR" altLang="en-US" sz="800" b="1">
                  <a:solidFill>
                    <a:srgbClr val="FF0000"/>
                  </a:solidFill>
                </a:rPr>
                <a:t>클릭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BC4640B-26C0-4DAA-85F6-9A4D4EA85E53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rot="16200000" flipH="1">
              <a:off x="4163986" y="4817356"/>
              <a:ext cx="738464" cy="37084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CF3F67BB-CFDD-4C96-AB2A-2F976D239858}"/>
                </a:ext>
              </a:extLst>
            </p:cNvPr>
            <p:cNvCxnSpPr>
              <a:cxnSpLocks/>
              <a:stCxn id="9" idx="3"/>
              <a:endCxn id="10" idx="3"/>
            </p:cNvCxnSpPr>
            <p:nvPr/>
          </p:nvCxnSpPr>
          <p:spPr>
            <a:xfrm flipV="1">
              <a:off x="8273241" y="3457359"/>
              <a:ext cx="559191" cy="1914650"/>
            </a:xfrm>
            <a:prstGeom prst="bentConnector3">
              <a:avLst>
                <a:gd name="adj1" fmla="val 140880"/>
              </a:avLst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5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3E89-B13B-4FD4-BD18-7F20C2530B9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544" y="6356352"/>
            <a:ext cx="1162418" cy="365125"/>
          </a:xfrm>
        </p:spPr>
        <p:txBody>
          <a:bodyPr/>
          <a:lstStyle/>
          <a:p>
            <a:fld id="{9DDDC837-52E9-43EF-8F99-F8E494113404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F2346-4A3B-4282-9B95-DCB9E0B2EF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r>
              <a:rPr lang="ko-KR" altLang="en-US"/>
              <a:t>라즈베리 파이 기초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10EB-E5D1-4720-B9CB-C24426610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1037" y="6327807"/>
            <a:ext cx="909224" cy="365125"/>
          </a:xfrm>
        </p:spPr>
        <p:txBody>
          <a:bodyPr/>
          <a:lstStyle/>
          <a:p>
            <a:fld id="{AA0EB1BB-D2B3-481B-A5E1-F093F8D3CD29}" type="slidenum">
              <a:rPr lang="en-US" smtClean="0"/>
              <a:t>34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20337" y="2378179"/>
            <a:ext cx="3865326" cy="1325563"/>
          </a:xfrm>
        </p:spPr>
        <p:txBody>
          <a:bodyPr/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끝 </a:t>
            </a:r>
            <a:r>
              <a:rPr lang="en-US" altLang="ko-KR" dirty="0"/>
              <a:t>-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6BB3DA-E27F-49E3-A7D4-8B660922E35D}"/>
              </a:ext>
            </a:extLst>
          </p:cNvPr>
          <p:cNvSpPr/>
          <p:nvPr/>
        </p:nvSpPr>
        <p:spPr>
          <a:xfrm>
            <a:off x="8477428" y="136523"/>
            <a:ext cx="1264778" cy="115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A94DB-FA2B-C336-8C78-B043D86A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23" y="446929"/>
            <a:ext cx="7708755" cy="59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6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3692-F789-46B7-93A6-5591ACEC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10 </a:t>
            </a:r>
            <a:r>
              <a:rPr lang="ko-KR" altLang="en-US" dirty="0"/>
              <a:t>모바일 핫스팟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B70B9-5879-4CD5-95BF-69A0589FC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10 Mobile Hotspot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E383-08CA-4838-9881-3AB4D068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핫스팟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A344-6FFB-42E0-B775-29B36464D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21737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Windows PC</a:t>
            </a:r>
            <a:r>
              <a:rPr lang="ko-KR" altLang="en-US" dirty="0"/>
              <a:t>를 모바일 핫스팟</a:t>
            </a:r>
            <a:r>
              <a:rPr lang="en-US" altLang="ko-KR" dirty="0"/>
              <a:t>(Wi-Fi </a:t>
            </a:r>
            <a:r>
              <a:rPr lang="ko-KR" altLang="en-US" dirty="0"/>
              <a:t>공유기</a:t>
            </a:r>
            <a:r>
              <a:rPr lang="en-US" altLang="ko-KR" dirty="0"/>
              <a:t>)</a:t>
            </a:r>
            <a:r>
              <a:rPr lang="ko-KR" altLang="en-US" dirty="0"/>
              <a:t>으로 만들 수 있습니다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시작 </a:t>
            </a:r>
            <a:r>
              <a:rPr lang="en-US" altLang="ko-KR" dirty="0"/>
              <a:t>=&gt; </a:t>
            </a:r>
            <a:r>
              <a:rPr lang="ko-KR" altLang="en-US" dirty="0"/>
              <a:t>설정 </a:t>
            </a:r>
            <a:r>
              <a:rPr lang="en-US" altLang="ko-KR" dirty="0"/>
              <a:t>&gt;</a:t>
            </a:r>
            <a:r>
              <a:rPr lang="ko-KR" altLang="en-US" dirty="0"/>
              <a:t>네트워크 및 인터넷 </a:t>
            </a:r>
            <a:r>
              <a:rPr lang="en-US" altLang="ko-KR" dirty="0"/>
              <a:t>&gt; </a:t>
            </a:r>
            <a:r>
              <a:rPr lang="ko-KR" altLang="en-US" dirty="0"/>
              <a:t>모바일 핫스팟을 선택합니다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Mobile hotspot</a:t>
            </a:r>
            <a:r>
              <a:rPr lang="ko-KR" altLang="en-US" dirty="0"/>
              <a:t>을 </a:t>
            </a:r>
            <a:r>
              <a:rPr lang="en-US" altLang="ko-KR" dirty="0"/>
              <a:t>On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Power Saving</a:t>
            </a:r>
            <a:r>
              <a:rPr lang="ko-KR" altLang="en-US" dirty="0"/>
              <a:t>을 </a:t>
            </a:r>
            <a:r>
              <a:rPr lang="en-US" altLang="ko-KR" dirty="0"/>
              <a:t>Off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6DFFB-245B-42AF-BA0E-B76293D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887-FC36-4448-A0DE-4D1112854D43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6FD8F-11F8-48DF-9B7D-72D46EE6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F25B5-26E2-4818-A449-83AFF1E0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3153B3-15A2-438E-B9D6-DC7827D4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6061" y="2342134"/>
            <a:ext cx="3085122" cy="42955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F20E0-04E6-8F0A-7091-06BD0396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28" y="3299856"/>
            <a:ext cx="2759726" cy="295197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5" name="연결선: 꺾임 10">
            <a:extLst>
              <a:ext uri="{FF2B5EF4-FFF2-40B4-BE49-F238E27FC236}">
                <a16:creationId xmlns:a16="http://schemas.microsoft.com/office/drawing/2014/main" id="{107BFAE1-A261-E184-AD9C-0B60CC82CD4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133754" y="4489910"/>
            <a:ext cx="1502307" cy="28593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8A93-AEC4-4F71-8B9C-A294AC0F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핫스팟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2B6CF-4D46-4D5A-BBEA-DD6011AE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255271"/>
            <a:ext cx="5321344" cy="4074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Mobile</a:t>
            </a:r>
            <a:r>
              <a:rPr lang="ko-KR" altLang="en-US" dirty="0"/>
              <a:t> </a:t>
            </a:r>
            <a:r>
              <a:rPr lang="en-US" altLang="ko-KR" dirty="0"/>
              <a:t>Hotspot</a:t>
            </a:r>
            <a:r>
              <a:rPr lang="ko-KR" altLang="en-US" dirty="0"/>
              <a:t>의 </a:t>
            </a:r>
            <a:r>
              <a:rPr lang="en-US" altLang="ko-KR" dirty="0"/>
              <a:t>Edit </a:t>
            </a:r>
            <a:r>
              <a:rPr lang="ko-KR" altLang="en-US" dirty="0"/>
              <a:t>버튼을 클릭하여</a:t>
            </a:r>
            <a:r>
              <a:rPr lang="en-US" altLang="ko-KR" dirty="0"/>
              <a:t> SSID, </a:t>
            </a:r>
            <a:r>
              <a:rPr lang="ko-KR" altLang="en-US" dirty="0"/>
              <a:t>주파수</a:t>
            </a:r>
            <a:r>
              <a:rPr lang="en-US" altLang="ko-KR" dirty="0"/>
              <a:t>, </a:t>
            </a:r>
            <a:r>
              <a:rPr lang="ko-KR" altLang="en-US" dirty="0"/>
              <a:t>비밀번호를 설정합니다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Network name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설정합니다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AA_wifi_2478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비밀번호를 </a:t>
            </a:r>
            <a:r>
              <a:rPr lang="en-US" altLang="ko-KR" dirty="0"/>
              <a:t>12345678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Network band(</a:t>
            </a:r>
            <a:r>
              <a:rPr lang="ko-KR" altLang="en-US" dirty="0"/>
              <a:t>주파수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2.4GHz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0622A-0F92-4937-9BCE-FA9297E4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0A0-086A-4A37-96A2-281FF64E2C1D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36222-7200-41D0-87D3-34E7A57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16708-2F46-46CB-B334-38AAD8BC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34D44-8022-448C-B588-C88E483F6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1694" y="1222062"/>
            <a:ext cx="3459552" cy="48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1D39-CB8D-4B89-A103-9AADB537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모바일 핫스팟 접속 및 사용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638B-D662-4E21-9002-ADB33113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8434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000" dirty="0"/>
              <a:t>모바일 핫스팟에 접속한 컴퓨터들의 상태</a:t>
            </a:r>
            <a:r>
              <a:rPr lang="en-US" altLang="ko-KR" sz="2000" dirty="0"/>
              <a:t>(IP</a:t>
            </a:r>
            <a:r>
              <a:rPr lang="ko-KR" altLang="en-US" sz="2000" dirty="0"/>
              <a:t> 주소</a:t>
            </a:r>
            <a:r>
              <a:rPr lang="en-US" altLang="ko-KR" sz="2000" dirty="0"/>
              <a:t>, Device Name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확인합니다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064DB-2027-4A33-BDED-B7C017D4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85B1-2893-4F0E-9833-28BE5C5EEA08}" type="datetime1">
              <a:rPr lang="ko-KR" altLang="en-US" smtClean="0"/>
              <a:t>2024-09-20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17DA0-49E2-4A2F-AC2E-94670F46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라즈베리 파이 기초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18A1B-58E4-4D57-81B4-70A92B30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14D98C-BBAF-4992-945A-F6BB36DE3A02}"/>
              </a:ext>
            </a:extLst>
          </p:cNvPr>
          <p:cNvGrpSpPr>
            <a:grpSpLocks noChangeAspect="1"/>
          </p:cNvGrpSpPr>
          <p:nvPr/>
        </p:nvGrpSpPr>
        <p:grpSpPr>
          <a:xfrm>
            <a:off x="2773426" y="2248988"/>
            <a:ext cx="4526534" cy="4101737"/>
            <a:chOff x="2779957" y="2098765"/>
            <a:chExt cx="4526534" cy="41017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784BA3-ECB6-4A9F-BB2C-98BF714C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957" y="2098765"/>
              <a:ext cx="4407062" cy="410173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93304A-A291-431F-802F-4D452DA2937C}"/>
                </a:ext>
              </a:extLst>
            </p:cNvPr>
            <p:cNvSpPr/>
            <p:nvPr/>
          </p:nvSpPr>
          <p:spPr>
            <a:xfrm>
              <a:off x="4641669" y="4389119"/>
              <a:ext cx="2664822" cy="84349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FAD0CBF-4251-4606-8D73-81E56C0AEEF7}"/>
              </a:ext>
            </a:extLst>
          </p:cNvPr>
          <p:cNvCxnSpPr>
            <a:cxnSpLocks/>
            <a:stCxn id="3" idx="3"/>
            <a:endCxn id="8" idx="3"/>
          </p:cNvCxnSpPr>
          <p:nvPr/>
        </p:nvCxnSpPr>
        <p:spPr>
          <a:xfrm flipH="1">
            <a:off x="7299960" y="1677019"/>
            <a:ext cx="1925001" cy="3284071"/>
          </a:xfrm>
          <a:prstGeom prst="bentConnector3">
            <a:avLst>
              <a:gd name="adj1" fmla="val -11875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2336-800D-4413-8D2F-133DF9A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 OS </a:t>
            </a:r>
            <a:r>
              <a:rPr lang="ko-KR" altLang="en-US" dirty="0"/>
              <a:t>설정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26DE-BC84-4565-BAD8-C62D1DA2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4397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20714</TotalTime>
  <Words>1127</Words>
  <Application>Microsoft Office PowerPoint</Application>
  <PresentationFormat>A4 Paper (210x297 mm)</PresentationFormat>
  <Paragraphs>284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Times New Roman</vt:lpstr>
      <vt:lpstr>Wingdings</vt:lpstr>
      <vt:lpstr>Office 테마</vt:lpstr>
      <vt:lpstr>라즈베리파이 원격접속</vt:lpstr>
      <vt:lpstr>저작권</vt:lpstr>
      <vt:lpstr>자료 표기 규칙</vt:lpstr>
      <vt:lpstr>PowerPoint Presentation</vt:lpstr>
      <vt:lpstr>Windows 10 모바일 핫스팟</vt:lpstr>
      <vt:lpstr>모바일 핫스팟 설정</vt:lpstr>
      <vt:lpstr>모바일 핫스팟 설정</vt:lpstr>
      <vt:lpstr>모바일 핫스팟 접속 및 사용 상태</vt:lpstr>
      <vt:lpstr>Pi OS 설정</vt:lpstr>
      <vt:lpstr>Pi OS  설정 마법사 수동 실행</vt:lpstr>
      <vt:lpstr>국가/언어/키보드 최초 설정</vt:lpstr>
      <vt:lpstr>내부 Wi-Fi 장치가 고장 난 경우</vt:lpstr>
      <vt:lpstr>암호 설정</vt:lpstr>
      <vt:lpstr>Wi-Fi 설정</vt:lpstr>
      <vt:lpstr>재부팅</vt:lpstr>
      <vt:lpstr>원격접속 방법</vt:lpstr>
      <vt:lpstr>원격 접속 개요</vt:lpstr>
      <vt:lpstr>작업 환경과 실행 환경</vt:lpstr>
      <vt:lpstr>작업 환경</vt:lpstr>
      <vt:lpstr>Wi-Fi 공유기 네트웍 구성 방법</vt:lpstr>
      <vt:lpstr>원격 접속 방법 비교</vt:lpstr>
      <vt:lpstr>MobaXterm 원격 접속</vt:lpstr>
      <vt:lpstr>MobaXterm 원격 접속 개요</vt:lpstr>
      <vt:lpstr>라즈베리파이 SSH 설정</vt:lpstr>
      <vt:lpstr>윈도우 PC에 MobaXterm 설치</vt:lpstr>
      <vt:lpstr>MobaXterm 원격 연결 </vt:lpstr>
      <vt:lpstr>MobaXterm 원격 연결 결과</vt:lpstr>
      <vt:lpstr>Python 프로그램 편집 실행 (MobaXterm 원격 접속)</vt:lpstr>
      <vt:lpstr>파이썬 프로그래밍 개요</vt:lpstr>
      <vt:lpstr>(1) 파이썬 프로그램 소스 파일 생성 및 편집</vt:lpstr>
      <vt:lpstr>(2) 파이썬 소스 파일 편집</vt:lpstr>
      <vt:lpstr>파이썬 프로그램 실행</vt:lpstr>
      <vt:lpstr>MobaXterm 텍스트 편집기 설정</vt:lpstr>
      <vt:lpstr>- 끝 -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above sun</cp:lastModifiedBy>
  <cp:revision>4520</cp:revision>
  <dcterms:created xsi:type="dcterms:W3CDTF">2018-03-04T04:23:51Z</dcterms:created>
  <dcterms:modified xsi:type="dcterms:W3CDTF">2024-09-20T12:38:12Z</dcterms:modified>
</cp:coreProperties>
</file>