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1" r:id="rId5"/>
    <p:sldId id="259"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E85C45-3BBE-4F3E-BF27-0898D4E2B96A}" v="4112" dt="2020-05-16T13:06:46.6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81" d="100"/>
          <a:sy n="81" d="100"/>
        </p:scale>
        <p:origin x="-96"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han Naik" userId="db624eefa0dee3e1" providerId="Windows Live" clId="Web-{41E85C45-3BBE-4F3E-BF27-0898D4E2B96A}"/>
    <pc:docChg chg="addSld delSld modSld">
      <pc:chgData name="Eshan Naik" userId="db624eefa0dee3e1" providerId="Windows Live" clId="Web-{41E85C45-3BBE-4F3E-BF27-0898D4E2B96A}" dt="2020-05-16T13:06:46.675" v="4113" actId="20577"/>
      <pc:docMkLst>
        <pc:docMk/>
      </pc:docMkLst>
      <pc:sldChg chg="modSp">
        <pc:chgData name="Eshan Naik" userId="db624eefa0dee3e1" providerId="Windows Live" clId="Web-{41E85C45-3BBE-4F3E-BF27-0898D4E2B96A}" dt="2020-05-16T13:06:46.675" v="4112" actId="20577"/>
        <pc:sldMkLst>
          <pc:docMk/>
          <pc:sldMk cId="109857222" sldId="256"/>
        </pc:sldMkLst>
        <pc:spChg chg="mod">
          <ac:chgData name="Eshan Naik" userId="db624eefa0dee3e1" providerId="Windows Live" clId="Web-{41E85C45-3BBE-4F3E-BF27-0898D4E2B96A}" dt="2020-05-16T13:06:19.253" v="4105" actId="20577"/>
          <ac:spMkLst>
            <pc:docMk/>
            <pc:sldMk cId="109857222" sldId="256"/>
            <ac:spMk id="2" creationId="{00000000-0000-0000-0000-000000000000}"/>
          </ac:spMkLst>
        </pc:spChg>
        <pc:spChg chg="mod">
          <ac:chgData name="Eshan Naik" userId="db624eefa0dee3e1" providerId="Windows Live" clId="Web-{41E85C45-3BBE-4F3E-BF27-0898D4E2B96A}" dt="2020-05-16T13:06:46.675" v="4112" actId="20577"/>
          <ac:spMkLst>
            <pc:docMk/>
            <pc:sldMk cId="109857222" sldId="256"/>
            <ac:spMk id="3" creationId="{00000000-0000-0000-0000-000000000000}"/>
          </ac:spMkLst>
        </pc:spChg>
      </pc:sldChg>
      <pc:sldChg chg="modSp new">
        <pc:chgData name="Eshan Naik" userId="db624eefa0dee3e1" providerId="Windows Live" clId="Web-{41E85C45-3BBE-4F3E-BF27-0898D4E2B96A}" dt="2020-05-16T12:22:52.774" v="929" actId="20577"/>
        <pc:sldMkLst>
          <pc:docMk/>
          <pc:sldMk cId="1807056471" sldId="257"/>
        </pc:sldMkLst>
        <pc:spChg chg="mod">
          <ac:chgData name="Eshan Naik" userId="db624eefa0dee3e1" providerId="Windows Live" clId="Web-{41E85C45-3BBE-4F3E-BF27-0898D4E2B96A}" dt="2020-05-16T12:17:29.976" v="67" actId="20577"/>
          <ac:spMkLst>
            <pc:docMk/>
            <pc:sldMk cId="1807056471" sldId="257"/>
            <ac:spMk id="2" creationId="{4F6CA992-F9AC-43A3-8733-1DEDC752BF52}"/>
          </ac:spMkLst>
        </pc:spChg>
        <pc:spChg chg="mod">
          <ac:chgData name="Eshan Naik" userId="db624eefa0dee3e1" providerId="Windows Live" clId="Web-{41E85C45-3BBE-4F3E-BF27-0898D4E2B96A}" dt="2020-05-16T12:22:52.774" v="929" actId="20577"/>
          <ac:spMkLst>
            <pc:docMk/>
            <pc:sldMk cId="1807056471" sldId="257"/>
            <ac:spMk id="3" creationId="{AC57C26F-94A9-414B-9CB6-8F4CAEA2150F}"/>
          </ac:spMkLst>
        </pc:spChg>
      </pc:sldChg>
      <pc:sldChg chg="new del">
        <pc:chgData name="Eshan Naik" userId="db624eefa0dee3e1" providerId="Windows Live" clId="Web-{41E85C45-3BBE-4F3E-BF27-0898D4E2B96A}" dt="2020-05-16T12:22:56.227" v="932"/>
        <pc:sldMkLst>
          <pc:docMk/>
          <pc:sldMk cId="649791975" sldId="258"/>
        </pc:sldMkLst>
      </pc:sldChg>
      <pc:sldChg chg="delSp modSp new">
        <pc:chgData name="Eshan Naik" userId="db624eefa0dee3e1" providerId="Windows Live" clId="Web-{41E85C45-3BBE-4F3E-BF27-0898D4E2B96A}" dt="2020-05-16T12:33:34.152" v="1617" actId="20577"/>
        <pc:sldMkLst>
          <pc:docMk/>
          <pc:sldMk cId="1908908569" sldId="258"/>
        </pc:sldMkLst>
        <pc:spChg chg="del">
          <ac:chgData name="Eshan Naik" userId="db624eefa0dee3e1" providerId="Windows Live" clId="Web-{41E85C45-3BBE-4F3E-BF27-0898D4E2B96A}" dt="2020-05-16T12:23:49.868" v="934"/>
          <ac:spMkLst>
            <pc:docMk/>
            <pc:sldMk cId="1908908569" sldId="258"/>
            <ac:spMk id="2" creationId="{7E96FEF1-3946-4549-A9D0-2ADF3BCD4C4B}"/>
          </ac:spMkLst>
        </pc:spChg>
        <pc:spChg chg="mod">
          <ac:chgData name="Eshan Naik" userId="db624eefa0dee3e1" providerId="Windows Live" clId="Web-{41E85C45-3BBE-4F3E-BF27-0898D4E2B96A}" dt="2020-05-16T12:33:34.152" v="1617" actId="20577"/>
          <ac:spMkLst>
            <pc:docMk/>
            <pc:sldMk cId="1908908569" sldId="258"/>
            <ac:spMk id="3" creationId="{3321F849-94E8-45B5-9521-3709206F5D4F}"/>
          </ac:spMkLst>
        </pc:spChg>
      </pc:sldChg>
      <pc:sldChg chg="modSp new">
        <pc:chgData name="Eshan Naik" userId="db624eefa0dee3e1" providerId="Windows Live" clId="Web-{41E85C45-3BBE-4F3E-BF27-0898D4E2B96A}" dt="2020-05-16T12:30:25.745" v="1399" actId="20577"/>
        <pc:sldMkLst>
          <pc:docMk/>
          <pc:sldMk cId="482464893" sldId="259"/>
        </pc:sldMkLst>
        <pc:spChg chg="mod">
          <ac:chgData name="Eshan Naik" userId="db624eefa0dee3e1" providerId="Windows Live" clId="Web-{41E85C45-3BBE-4F3E-BF27-0898D4E2B96A}" dt="2020-05-16T12:30:08.526" v="1394" actId="20577"/>
          <ac:spMkLst>
            <pc:docMk/>
            <pc:sldMk cId="482464893" sldId="259"/>
            <ac:spMk id="2" creationId="{887A53B4-4079-4438-83D8-B97E0E042699}"/>
          </ac:spMkLst>
        </pc:spChg>
        <pc:spChg chg="mod">
          <ac:chgData name="Eshan Naik" userId="db624eefa0dee3e1" providerId="Windows Live" clId="Web-{41E85C45-3BBE-4F3E-BF27-0898D4E2B96A}" dt="2020-05-16T12:30:25.745" v="1399" actId="20577"/>
          <ac:spMkLst>
            <pc:docMk/>
            <pc:sldMk cId="482464893" sldId="259"/>
            <ac:spMk id="3" creationId="{CA57A55A-83D2-4964-BEA4-4BE81681AB0A}"/>
          </ac:spMkLst>
        </pc:spChg>
      </pc:sldChg>
      <pc:sldChg chg="modSp new">
        <pc:chgData name="Eshan Naik" userId="db624eefa0dee3e1" providerId="Windows Live" clId="Web-{41E85C45-3BBE-4F3E-BF27-0898D4E2B96A}" dt="2020-05-16T12:39:19.934" v="2286" actId="14100"/>
        <pc:sldMkLst>
          <pc:docMk/>
          <pc:sldMk cId="62625195" sldId="260"/>
        </pc:sldMkLst>
        <pc:spChg chg="mod">
          <ac:chgData name="Eshan Naik" userId="db624eefa0dee3e1" providerId="Windows Live" clId="Web-{41E85C45-3BBE-4F3E-BF27-0898D4E2B96A}" dt="2020-05-16T12:30:29.401" v="1406" actId="20577"/>
          <ac:spMkLst>
            <pc:docMk/>
            <pc:sldMk cId="62625195" sldId="260"/>
            <ac:spMk id="2" creationId="{F508B1D3-F04A-48B2-BEAE-E746CDC357A1}"/>
          </ac:spMkLst>
        </pc:spChg>
        <pc:spChg chg="mod">
          <ac:chgData name="Eshan Naik" userId="db624eefa0dee3e1" providerId="Windows Live" clId="Web-{41E85C45-3BBE-4F3E-BF27-0898D4E2B96A}" dt="2020-05-16T12:39:19.934" v="2286" actId="14100"/>
          <ac:spMkLst>
            <pc:docMk/>
            <pc:sldMk cId="62625195" sldId="260"/>
            <ac:spMk id="3" creationId="{88174EFA-45F3-4E57-8EF6-8D3896F5F91B}"/>
          </ac:spMkLst>
        </pc:spChg>
      </pc:sldChg>
      <pc:sldChg chg="delSp modSp new">
        <pc:chgData name="Eshan Naik" userId="db624eefa0dee3e1" providerId="Windows Live" clId="Web-{41E85C45-3BBE-4F3E-BF27-0898D4E2B96A}" dt="2020-05-16T12:35:03.902" v="1640" actId="20577"/>
        <pc:sldMkLst>
          <pc:docMk/>
          <pc:sldMk cId="2436999000" sldId="261"/>
        </pc:sldMkLst>
        <pc:spChg chg="del">
          <ac:chgData name="Eshan Naik" userId="db624eefa0dee3e1" providerId="Windows Live" clId="Web-{41E85C45-3BBE-4F3E-BF27-0898D4E2B96A}" dt="2020-05-16T12:34:37.824" v="1636"/>
          <ac:spMkLst>
            <pc:docMk/>
            <pc:sldMk cId="2436999000" sldId="261"/>
            <ac:spMk id="2" creationId="{F59459A4-7BF3-4C0C-94D8-B52E16A46136}"/>
          </ac:spMkLst>
        </pc:spChg>
        <pc:spChg chg="mod">
          <ac:chgData name="Eshan Naik" userId="db624eefa0dee3e1" providerId="Windows Live" clId="Web-{41E85C45-3BBE-4F3E-BF27-0898D4E2B96A}" dt="2020-05-16T12:35:03.902" v="1640" actId="20577"/>
          <ac:spMkLst>
            <pc:docMk/>
            <pc:sldMk cId="2436999000" sldId="261"/>
            <ac:spMk id="3" creationId="{9690A7FB-4A94-417D-8956-F6A96621EB8A}"/>
          </ac:spMkLst>
        </pc:spChg>
      </pc:sldChg>
      <pc:sldChg chg="delSp modSp new">
        <pc:chgData name="Eshan Naik" userId="db624eefa0dee3e1" providerId="Windows Live" clId="Web-{41E85C45-3BBE-4F3E-BF27-0898D4E2B96A}" dt="2020-05-16T13:02:23.456" v="3958" actId="20577"/>
        <pc:sldMkLst>
          <pc:docMk/>
          <pc:sldMk cId="2457211847" sldId="262"/>
        </pc:sldMkLst>
        <pc:spChg chg="del">
          <ac:chgData name="Eshan Naik" userId="db624eefa0dee3e1" providerId="Windows Live" clId="Web-{41E85C45-3BBE-4F3E-BF27-0898D4E2B96A}" dt="2020-05-16T12:39:34.216" v="2288"/>
          <ac:spMkLst>
            <pc:docMk/>
            <pc:sldMk cId="2457211847" sldId="262"/>
            <ac:spMk id="2" creationId="{578E1468-62A4-4577-9B29-D08A0B6C27D4}"/>
          </ac:spMkLst>
        </pc:spChg>
        <pc:spChg chg="mod">
          <ac:chgData name="Eshan Naik" userId="db624eefa0dee3e1" providerId="Windows Live" clId="Web-{41E85C45-3BBE-4F3E-BF27-0898D4E2B96A}" dt="2020-05-16T13:02:23.456" v="3958" actId="20577"/>
          <ac:spMkLst>
            <pc:docMk/>
            <pc:sldMk cId="2457211847" sldId="262"/>
            <ac:spMk id="3" creationId="{EBDB7D1D-B0B4-4540-9F7F-5FCF716EB797}"/>
          </ac:spMkLst>
        </pc:spChg>
      </pc:sldChg>
      <pc:sldChg chg="delSp modSp new">
        <pc:chgData name="Eshan Naik" userId="db624eefa0dee3e1" providerId="Windows Live" clId="Web-{41E85C45-3BBE-4F3E-BF27-0898D4E2B96A}" dt="2020-05-16T13:03:15.112" v="4025" actId="20577"/>
        <pc:sldMkLst>
          <pc:docMk/>
          <pc:sldMk cId="3686566588" sldId="263"/>
        </pc:sldMkLst>
        <pc:spChg chg="del">
          <ac:chgData name="Eshan Naik" userId="db624eefa0dee3e1" providerId="Windows Live" clId="Web-{41E85C45-3BBE-4F3E-BF27-0898D4E2B96A}" dt="2020-05-16T12:44:10.295" v="2573"/>
          <ac:spMkLst>
            <pc:docMk/>
            <pc:sldMk cId="3686566588" sldId="263"/>
            <ac:spMk id="2" creationId="{282EA480-1A79-4B4B-BA03-B3BAAFB1D66B}"/>
          </ac:spMkLst>
        </pc:spChg>
        <pc:spChg chg="mod">
          <ac:chgData name="Eshan Naik" userId="db624eefa0dee3e1" providerId="Windows Live" clId="Web-{41E85C45-3BBE-4F3E-BF27-0898D4E2B96A}" dt="2020-05-16T13:03:15.112" v="4025" actId="20577"/>
          <ac:spMkLst>
            <pc:docMk/>
            <pc:sldMk cId="3686566588" sldId="263"/>
            <ac:spMk id="3" creationId="{BA6BA1E9-3F68-4E7D-A2D5-4D72ACE12586}"/>
          </ac:spMkLst>
        </pc:spChg>
      </pc:sldChg>
      <pc:sldChg chg="delSp modSp new">
        <pc:chgData name="Eshan Naik" userId="db624eefa0dee3e1" providerId="Windows Live" clId="Web-{41E85C45-3BBE-4F3E-BF27-0898D4E2B96A}" dt="2020-05-16T13:04:06.378" v="4029" actId="20577"/>
        <pc:sldMkLst>
          <pc:docMk/>
          <pc:sldMk cId="2255209465" sldId="264"/>
        </pc:sldMkLst>
        <pc:spChg chg="del">
          <ac:chgData name="Eshan Naik" userId="db624eefa0dee3e1" providerId="Windows Live" clId="Web-{41E85C45-3BBE-4F3E-BF27-0898D4E2B96A}" dt="2020-05-16T12:51:53.312" v="3628"/>
          <ac:spMkLst>
            <pc:docMk/>
            <pc:sldMk cId="2255209465" sldId="264"/>
            <ac:spMk id="2" creationId="{ECD92137-B77C-4944-B1CD-1739CEA6A210}"/>
          </ac:spMkLst>
        </pc:spChg>
        <pc:spChg chg="mod">
          <ac:chgData name="Eshan Naik" userId="db624eefa0dee3e1" providerId="Windows Live" clId="Web-{41E85C45-3BBE-4F3E-BF27-0898D4E2B96A}" dt="2020-05-16T13:04:06.378" v="4029" actId="20577"/>
          <ac:spMkLst>
            <pc:docMk/>
            <pc:sldMk cId="2255209465" sldId="264"/>
            <ac:spMk id="3" creationId="{28C183DF-E2CD-4ED0-AC1F-245DDE46D927}"/>
          </ac:spMkLst>
        </pc:spChg>
      </pc:sldChg>
      <pc:sldChg chg="modSp new">
        <pc:chgData name="Eshan Naik" userId="db624eefa0dee3e1" providerId="Windows Live" clId="Web-{41E85C45-3BBE-4F3E-BF27-0898D4E2B96A}" dt="2020-05-16T13:05:42.847" v="4084" actId="20577"/>
        <pc:sldMkLst>
          <pc:docMk/>
          <pc:sldMk cId="812958721" sldId="265"/>
        </pc:sldMkLst>
        <pc:spChg chg="mod">
          <ac:chgData name="Eshan Naik" userId="db624eefa0dee3e1" providerId="Windows Live" clId="Web-{41E85C45-3BBE-4F3E-BF27-0898D4E2B96A}" dt="2020-05-16T13:04:42.034" v="4051" actId="20577"/>
          <ac:spMkLst>
            <pc:docMk/>
            <pc:sldMk cId="812958721" sldId="265"/>
            <ac:spMk id="2" creationId="{00B8BDB1-63E7-4197-BB22-E9C46278540D}"/>
          </ac:spMkLst>
        </pc:spChg>
        <pc:spChg chg="mod">
          <ac:chgData name="Eshan Naik" userId="db624eefa0dee3e1" providerId="Windows Live" clId="Web-{41E85C45-3BBE-4F3E-BF27-0898D4E2B96A}" dt="2020-05-16T13:05:42.847" v="4084" actId="20577"/>
          <ac:spMkLst>
            <pc:docMk/>
            <pc:sldMk cId="812958721" sldId="265"/>
            <ac:spMk id="3" creationId="{18E6B5E5-DBD4-4FC3-B294-18342F475209}"/>
          </ac:spMkLst>
        </pc:spChg>
      </pc:sldChg>
      <pc:sldChg chg="modSp new">
        <pc:chgData name="Eshan Naik" userId="db624eefa0dee3e1" providerId="Windows Live" clId="Web-{41E85C45-3BBE-4F3E-BF27-0898D4E2B96A}" dt="2020-05-16T13:05:58.863" v="4099" actId="20577"/>
        <pc:sldMkLst>
          <pc:docMk/>
          <pc:sldMk cId="704821608" sldId="266"/>
        </pc:sldMkLst>
        <pc:spChg chg="mod">
          <ac:chgData name="Eshan Naik" userId="db624eefa0dee3e1" providerId="Windows Live" clId="Web-{41E85C45-3BBE-4F3E-BF27-0898D4E2B96A}" dt="2020-05-16T13:05:54.831" v="4095" actId="20577"/>
          <ac:spMkLst>
            <pc:docMk/>
            <pc:sldMk cId="704821608" sldId="266"/>
            <ac:spMk id="2" creationId="{8250E8F0-504E-423C-807B-2E23602DBA0C}"/>
          </ac:spMkLst>
        </pc:spChg>
        <pc:spChg chg="mod">
          <ac:chgData name="Eshan Naik" userId="db624eefa0dee3e1" providerId="Windows Live" clId="Web-{41E85C45-3BBE-4F3E-BF27-0898D4E2B96A}" dt="2020-05-16T13:05:58.863" v="4099" actId="20577"/>
          <ac:spMkLst>
            <pc:docMk/>
            <pc:sldMk cId="704821608" sldId="266"/>
            <ac:spMk id="3" creationId="{20E5AD37-18F8-4043-A4B8-076633CD334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46CE7D5-CF57-46EF-B807-FDD0502418D4}" type="datetimeFigureOut">
              <a:rPr lang="en-US" smtClean="0"/>
              <a:t>5/16/2020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30EA680-D336-4FF7-8B7A-9848BB0A1C3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1859760"/>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9"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46CE7D5-CF57-46EF-B807-FDD0502418D4}" type="datetimeFigureOut">
              <a:rPr lang="en-US" smtClean="0"/>
              <a:t>5/16/2020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46CE7D5-CF57-46EF-B807-FDD0502418D4}" type="datetimeFigureOut">
              <a:rPr lang="en-US" smtClean="0"/>
              <a:t>5/16/2020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9"/>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3"/>
            <a:ext cx="812800" cy="365125"/>
          </a:xfrm>
        </p:spPr>
        <p:txBody>
          <a:bodyPr/>
          <a:lstStyle/>
          <a:p>
            <a:fld id="{330EA680-D336-4FF7-8B7A-9848BB0A1C32}" type="slidenum">
              <a:rPr lang="en-US" smtClean="0"/>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8"/>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3"/>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46CE7D5-CF57-46EF-B807-FDD0502418D4}" type="datetimeFigureOut">
              <a:rPr lang="en-US" smtClean="0"/>
              <a:t>5/16/2020</a:t>
            </a:fld>
            <a:endParaRPr lang="en-US"/>
          </a:p>
        </p:txBody>
      </p:sp>
      <p:sp>
        <p:nvSpPr>
          <p:cNvPr id="22" name="Footer Placeholder 21"/>
          <p:cNvSpPr>
            <a:spLocks noGrp="1"/>
          </p:cNvSpPr>
          <p:nvPr>
            <p:ph type="ftr" sz="quarter" idx="3"/>
          </p:nvPr>
        </p:nvSpPr>
        <p:spPr>
          <a:xfrm>
            <a:off x="3556000" y="6356353"/>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3"/>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30EA680-D336-4FF7-8B7A-9848BB0A1C32}" type="slidenum">
              <a:rPr lang="en-US" smtClean="0"/>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math.wpi.edu/Course_Materials/MA2071A98/Projects/gene/node1.html" TargetMode="External"/><Relationship Id="rId2" Type="http://schemas.openxmlformats.org/officeDocument/2006/relationships/hyperlink" Target="https://sites.math.washington.edu/~king/coursedir/m308a01/Projects/m308a01-pdf/kirkham.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cs typeface="Calibri Light"/>
              </a:rPr>
              <a:t>Linear Algebra </a:t>
            </a:r>
            <a:r>
              <a:rPr lang="en-US" dirty="0" smtClean="0">
                <a:cs typeface="Calibri Light"/>
              </a:rPr>
              <a:t>Mini project</a:t>
            </a:r>
            <a:br>
              <a:rPr lang="en-US" dirty="0" smtClean="0">
                <a:cs typeface="Calibri Light"/>
              </a:rPr>
            </a:br>
            <a:r>
              <a:rPr lang="en-US" sz="3600" b="1" dirty="0"/>
              <a:t>APPLICATIONS OF LINEAR ALGEBRA IN GENETICS</a:t>
            </a:r>
            <a:r>
              <a:rPr lang="en-IN" sz="3600" b="1" dirty="0"/>
              <a:t/>
            </a:r>
            <a:br>
              <a:rPr lang="en-IN" sz="3600" b="1" dirty="0"/>
            </a:br>
            <a:r>
              <a:rPr lang="en-US" sz="3600" b="1" dirty="0"/>
              <a:t>(FLOWER COLOR GENOTYPE)</a:t>
            </a:r>
            <a:r>
              <a:rPr lang="en-IN" sz="3600" b="1" dirty="0"/>
              <a:t/>
            </a:r>
            <a:br>
              <a:rPr lang="en-IN" sz="3600" b="1" dirty="0"/>
            </a:br>
            <a:endParaRPr lang="en-US" sz="3600" b="1" dirty="0" err="1"/>
          </a:p>
        </p:txBody>
      </p:sp>
      <p:sp>
        <p:nvSpPr>
          <p:cNvPr id="3" name="Subtitle 2"/>
          <p:cNvSpPr>
            <a:spLocks noGrp="1"/>
          </p:cNvSpPr>
          <p:nvPr>
            <p:ph type="subTitle" idx="1"/>
          </p:nvPr>
        </p:nvSpPr>
        <p:spPr/>
        <p:txBody>
          <a:bodyPr vert="horz" lIns="91440" tIns="45720" rIns="91440" bIns="45720" rtlCol="0" anchor="t">
            <a:normAutofit fontScale="92500" lnSpcReduction="10000"/>
          </a:bodyPr>
          <a:lstStyle/>
          <a:p>
            <a:pPr algn="l"/>
            <a:r>
              <a:rPr lang="en-US" dirty="0">
                <a:ea typeface="+mn-lt"/>
                <a:cs typeface="+mn-lt"/>
              </a:rPr>
              <a:t>Name :  </a:t>
            </a:r>
            <a:r>
              <a:rPr lang="en-US" dirty="0" err="1">
                <a:ea typeface="+mn-lt"/>
                <a:cs typeface="+mn-lt"/>
              </a:rPr>
              <a:t>Eshan</a:t>
            </a:r>
            <a:r>
              <a:rPr lang="en-US" dirty="0">
                <a:ea typeface="+mn-lt"/>
                <a:cs typeface="+mn-lt"/>
              </a:rPr>
              <a:t> </a:t>
            </a:r>
            <a:r>
              <a:rPr lang="en-US" dirty="0" err="1" smtClean="0">
                <a:ea typeface="+mn-lt"/>
                <a:cs typeface="+mn-lt"/>
              </a:rPr>
              <a:t>Naik</a:t>
            </a:r>
            <a:r>
              <a:rPr lang="en-US" dirty="0" smtClean="0">
                <a:ea typeface="+mn-lt"/>
                <a:cs typeface="+mn-lt"/>
              </a:rPr>
              <a:t>		</a:t>
            </a:r>
            <a:r>
              <a:rPr lang="en-US" dirty="0">
                <a:ea typeface="+mn-lt"/>
                <a:cs typeface="+mn-lt"/>
              </a:rPr>
              <a:t> </a:t>
            </a:r>
            <a:r>
              <a:rPr lang="en-US" dirty="0" smtClean="0">
                <a:ea typeface="+mn-lt"/>
                <a:cs typeface="+mn-lt"/>
              </a:rPr>
              <a:t> </a:t>
            </a:r>
            <a:r>
              <a:rPr lang="en-US" dirty="0">
                <a:ea typeface="+mn-lt"/>
                <a:cs typeface="+mn-lt"/>
              </a:rPr>
              <a:t> SRN : PES2201800156                                              </a:t>
            </a:r>
          </a:p>
          <a:p>
            <a:pPr algn="l"/>
            <a:r>
              <a:rPr lang="en-US" dirty="0" smtClean="0">
                <a:ea typeface="+mn-lt"/>
                <a:cs typeface="+mn-lt"/>
              </a:rPr>
              <a:t>Name</a:t>
            </a:r>
            <a:r>
              <a:rPr lang="en-US" dirty="0">
                <a:ea typeface="+mn-lt"/>
                <a:cs typeface="+mn-lt"/>
              </a:rPr>
              <a:t> :  </a:t>
            </a:r>
            <a:r>
              <a:rPr lang="en-US" dirty="0" err="1">
                <a:ea typeface="+mn-lt"/>
                <a:cs typeface="+mn-lt"/>
              </a:rPr>
              <a:t>Sunad</a:t>
            </a:r>
            <a:r>
              <a:rPr lang="en-US" dirty="0">
                <a:ea typeface="+mn-lt"/>
                <a:cs typeface="+mn-lt"/>
              </a:rPr>
              <a:t> </a:t>
            </a:r>
            <a:r>
              <a:rPr lang="en-US" dirty="0" err="1">
                <a:ea typeface="+mn-lt"/>
                <a:cs typeface="+mn-lt"/>
              </a:rPr>
              <a:t>Suhas</a:t>
            </a:r>
            <a:r>
              <a:rPr lang="en-US" dirty="0">
                <a:ea typeface="+mn-lt"/>
                <a:cs typeface="+mn-lt"/>
              </a:rPr>
              <a:t>       </a:t>
            </a:r>
            <a:r>
              <a:rPr lang="en-US" dirty="0">
                <a:ea typeface="+mn-lt"/>
                <a:cs typeface="+mn-lt"/>
              </a:rPr>
              <a:t> </a:t>
            </a:r>
            <a:r>
              <a:rPr lang="en-US" dirty="0">
                <a:ea typeface="+mn-lt"/>
                <a:cs typeface="+mn-lt"/>
              </a:rPr>
              <a:t>      </a:t>
            </a:r>
            <a:r>
              <a:rPr lang="en-US" dirty="0" smtClean="0">
                <a:ea typeface="+mn-lt"/>
                <a:cs typeface="+mn-lt"/>
              </a:rPr>
              <a:t> SRN</a:t>
            </a:r>
            <a:r>
              <a:rPr lang="en-US" dirty="0">
                <a:ea typeface="+mn-lt"/>
                <a:cs typeface="+mn-lt"/>
              </a:rPr>
              <a:t> : PES2201800511</a:t>
            </a:r>
          </a:p>
          <a:p>
            <a:pPr algn="l"/>
            <a:r>
              <a:rPr lang="en-US" dirty="0">
                <a:ea typeface="+mn-lt"/>
                <a:cs typeface="+mn-lt"/>
              </a:rPr>
              <a:t>         </a:t>
            </a:r>
          </a:p>
          <a:p>
            <a:pPr algn="l"/>
            <a:r>
              <a:rPr lang="en-US" dirty="0">
                <a:ea typeface="+mn-lt"/>
                <a:cs typeface="+mn-lt"/>
              </a:rPr>
              <a:t>Branch &amp; Section       :  </a:t>
            </a:r>
            <a:r>
              <a:rPr lang="en-US" dirty="0">
                <a:ea typeface="+mn-lt"/>
                <a:cs typeface="+mn-lt"/>
              </a:rPr>
              <a:t>	</a:t>
            </a:r>
            <a:r>
              <a:rPr lang="en-US" dirty="0" smtClean="0">
                <a:ea typeface="+mn-lt"/>
                <a:cs typeface="+mn-lt"/>
              </a:rPr>
              <a:t>  </a:t>
            </a:r>
            <a:r>
              <a:rPr lang="en-US" dirty="0">
                <a:ea typeface="+mn-lt"/>
                <a:cs typeface="+mn-lt"/>
              </a:rPr>
              <a:t> CSE      </a:t>
            </a:r>
            <a:r>
              <a:rPr lang="en-US" dirty="0">
                <a:ea typeface="+mn-lt"/>
                <a:cs typeface="+mn-lt"/>
              </a:rPr>
              <a:t> </a:t>
            </a:r>
            <a:r>
              <a:rPr lang="en-US" dirty="0" smtClean="0">
                <a:ea typeface="+mn-lt"/>
                <a:cs typeface="+mn-lt"/>
              </a:rPr>
              <a:t> </a:t>
            </a:r>
            <a:r>
              <a:rPr lang="en-US" dirty="0" smtClean="0">
                <a:ea typeface="+mn-lt"/>
                <a:cs typeface="+mn-lt"/>
              </a:rPr>
              <a:t>Section </a:t>
            </a:r>
            <a:r>
              <a:rPr lang="en-US" dirty="0">
                <a:ea typeface="+mn-lt"/>
                <a:cs typeface="+mn-lt"/>
              </a:rPr>
              <a:t>- A</a:t>
            </a:r>
          </a:p>
          <a:p>
            <a:endParaRPr lang="en-US" dirty="0">
              <a:cs typeface="Calibri"/>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B8BDB1-63E7-4197-BB22-E9C46278540D}"/>
              </a:ext>
            </a:extLst>
          </p:cNvPr>
          <p:cNvSpPr>
            <a:spLocks noGrp="1"/>
          </p:cNvSpPr>
          <p:nvPr>
            <p:ph type="title"/>
          </p:nvPr>
        </p:nvSpPr>
        <p:spPr/>
        <p:txBody>
          <a:bodyPr/>
          <a:lstStyle/>
          <a:p>
            <a:r>
              <a:rPr lang="en-US" b="1" dirty="0">
                <a:cs typeface="Calibri Light"/>
              </a:rPr>
              <a:t>Clarity of Concept</a:t>
            </a:r>
            <a:endParaRPr lang="en-US" b="1" dirty="0"/>
          </a:p>
        </p:txBody>
      </p:sp>
      <p:sp>
        <p:nvSpPr>
          <p:cNvPr id="3" name="Content Placeholder 2">
            <a:extLst>
              <a:ext uri="{FF2B5EF4-FFF2-40B4-BE49-F238E27FC236}">
                <a16:creationId xmlns:a16="http://schemas.microsoft.com/office/drawing/2014/main" xmlns="" id="{18E6B5E5-DBD4-4FC3-B294-18342F475209}"/>
              </a:ext>
            </a:extLst>
          </p:cNvPr>
          <p:cNvSpPr>
            <a:spLocks noGrp="1"/>
          </p:cNvSpPr>
          <p:nvPr>
            <p:ph idx="1"/>
          </p:nvPr>
        </p:nvSpPr>
        <p:spPr/>
        <p:txBody>
          <a:bodyPr vert="horz" lIns="91440" tIns="45720" rIns="91440" bIns="45720" rtlCol="0" anchor="t">
            <a:normAutofit fontScale="85000" lnSpcReduction="20000"/>
          </a:bodyPr>
          <a:lstStyle/>
          <a:p>
            <a:r>
              <a:rPr lang="en-US" dirty="0">
                <a:ea typeface="+mn-lt"/>
                <a:cs typeface="+mn-lt"/>
              </a:rPr>
              <a:t>From the above example we understand how the genotype distribution of a gene of a particular organism can be predicted using Linear Algebra.</a:t>
            </a:r>
          </a:p>
          <a:p>
            <a:endParaRPr lang="en-US" dirty="0" smtClean="0">
              <a:ea typeface="+mn-lt"/>
              <a:cs typeface="+mn-lt"/>
            </a:endParaRPr>
          </a:p>
          <a:p>
            <a:r>
              <a:rPr lang="en-US" dirty="0" smtClean="0">
                <a:ea typeface="+mn-lt"/>
                <a:cs typeface="+mn-lt"/>
              </a:rPr>
              <a:t>We </a:t>
            </a:r>
            <a:r>
              <a:rPr lang="en-US" dirty="0">
                <a:ea typeface="+mn-lt"/>
                <a:cs typeface="+mn-lt"/>
              </a:rPr>
              <a:t>use the concept of difference equation, diagonalization of a matrix, inverse of a matrix, eigenvalues and eigenvectors to solve the problem.</a:t>
            </a:r>
          </a:p>
          <a:p>
            <a:endParaRPr lang="en-US" dirty="0" smtClean="0">
              <a:ea typeface="+mn-lt"/>
              <a:cs typeface="+mn-lt"/>
            </a:endParaRPr>
          </a:p>
          <a:p>
            <a:r>
              <a:rPr lang="en-US" dirty="0" smtClean="0">
                <a:ea typeface="+mn-lt"/>
                <a:cs typeface="+mn-lt"/>
              </a:rPr>
              <a:t>The </a:t>
            </a:r>
            <a:r>
              <a:rPr lang="en-US" dirty="0">
                <a:ea typeface="+mn-lt"/>
                <a:cs typeface="+mn-lt"/>
              </a:rPr>
              <a:t>basic formula we use here is Ax = B where, x = </a:t>
            </a:r>
            <a:r>
              <a:rPr lang="en-US" dirty="0" err="1">
                <a:ea typeface="+mn-lt"/>
                <a:cs typeface="+mn-lt"/>
              </a:rPr>
              <a:t>g</a:t>
            </a:r>
            <a:r>
              <a:rPr lang="en-US" baseline="-25000" dirty="0" err="1">
                <a:ea typeface="+mn-lt"/>
                <a:cs typeface="+mn-lt"/>
              </a:rPr>
              <a:t>n</a:t>
            </a:r>
            <a:r>
              <a:rPr lang="en-US" dirty="0">
                <a:ea typeface="+mn-lt"/>
                <a:cs typeface="+mn-lt"/>
              </a:rPr>
              <a:t>,</a:t>
            </a:r>
            <a:r>
              <a:rPr lang="en-US" baseline="-25000" dirty="0">
                <a:ea typeface="+mn-lt"/>
                <a:cs typeface="+mn-lt"/>
              </a:rPr>
              <a:t>  </a:t>
            </a:r>
            <a:r>
              <a:rPr lang="en-US" dirty="0">
                <a:ea typeface="+mn-lt"/>
                <a:cs typeface="+mn-lt"/>
              </a:rPr>
              <a:t>A = Y and B is the solution.</a:t>
            </a:r>
          </a:p>
          <a:p>
            <a:endParaRPr lang="en-US" dirty="0" smtClean="0">
              <a:ea typeface="+mn-lt"/>
              <a:cs typeface="+mn-lt"/>
            </a:endParaRPr>
          </a:p>
          <a:p>
            <a:r>
              <a:rPr lang="en-US" dirty="0" smtClean="0">
                <a:ea typeface="+mn-lt"/>
                <a:cs typeface="+mn-lt"/>
              </a:rPr>
              <a:t>A </a:t>
            </a:r>
            <a:r>
              <a:rPr lang="en-US" dirty="0">
                <a:ea typeface="+mn-lt"/>
                <a:cs typeface="+mn-lt"/>
              </a:rPr>
              <a:t>will be diagonalized so it will be easier to compute for larger values of n.</a:t>
            </a:r>
          </a:p>
          <a:p>
            <a:endParaRPr lang="en-US" dirty="0" smtClean="0">
              <a:ea typeface="+mn-lt"/>
              <a:cs typeface="+mn-lt"/>
            </a:endParaRPr>
          </a:p>
          <a:p>
            <a:r>
              <a:rPr lang="en-US" dirty="0" smtClean="0">
                <a:ea typeface="+mn-lt"/>
                <a:cs typeface="+mn-lt"/>
              </a:rPr>
              <a:t>Once </a:t>
            </a:r>
            <a:r>
              <a:rPr lang="en-US" dirty="0">
                <a:ea typeface="+mn-lt"/>
                <a:cs typeface="+mn-lt"/>
              </a:rPr>
              <a:t>we find A, we multiply it with x to get the answer in the form of 3 equations for the 3 possible ways the trait can be combined. Using these expressions, we can find the genotype distribution of any generation.</a:t>
            </a:r>
          </a:p>
          <a:p>
            <a:endParaRPr lang="en-US" dirty="0">
              <a:ea typeface="+mn-lt"/>
              <a:cs typeface="+mn-lt"/>
            </a:endParaRPr>
          </a:p>
        </p:txBody>
      </p:sp>
    </p:spTree>
    <p:extLst>
      <p:ext uri="{BB962C8B-B14F-4D97-AF65-F5344CB8AC3E}">
        <p14:creationId xmlns:p14="http://schemas.microsoft.com/office/powerpoint/2010/main" val="812958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50E8F0-504E-423C-807B-2E23602DBA0C}"/>
              </a:ext>
            </a:extLst>
          </p:cNvPr>
          <p:cNvSpPr>
            <a:spLocks noGrp="1"/>
          </p:cNvSpPr>
          <p:nvPr>
            <p:ph type="title"/>
          </p:nvPr>
        </p:nvSpPr>
        <p:spPr/>
        <p:txBody>
          <a:bodyPr/>
          <a:lstStyle/>
          <a:p>
            <a:r>
              <a:rPr lang="en-US" b="1" dirty="0">
                <a:cs typeface="Calibri Light"/>
              </a:rPr>
              <a:t>References</a:t>
            </a:r>
            <a:endParaRPr lang="en-US" b="1" dirty="0"/>
          </a:p>
        </p:txBody>
      </p:sp>
      <p:sp>
        <p:nvSpPr>
          <p:cNvPr id="3" name="Content Placeholder 2">
            <a:extLst>
              <a:ext uri="{FF2B5EF4-FFF2-40B4-BE49-F238E27FC236}">
                <a16:creationId xmlns:a16="http://schemas.microsoft.com/office/drawing/2014/main" xmlns="" id="{20E5AD37-18F8-4043-A4B8-076633CD334C}"/>
              </a:ext>
            </a:extLst>
          </p:cNvPr>
          <p:cNvSpPr>
            <a:spLocks noGrp="1"/>
          </p:cNvSpPr>
          <p:nvPr>
            <p:ph idx="1"/>
          </p:nvPr>
        </p:nvSpPr>
        <p:spPr/>
        <p:txBody>
          <a:bodyPr vert="horz" lIns="91440" tIns="45720" rIns="91440" bIns="45720" rtlCol="0" anchor="t">
            <a:normAutofit/>
          </a:bodyPr>
          <a:lstStyle/>
          <a:p>
            <a:r>
              <a:rPr lang="en-US" dirty="0">
                <a:ea typeface="+mn-lt"/>
                <a:cs typeface="+mn-lt"/>
              </a:rPr>
              <a:t>Concise Biology, I.C.S.E textbook Class – X.</a:t>
            </a:r>
          </a:p>
          <a:p>
            <a:r>
              <a:rPr lang="en-US" dirty="0">
                <a:ea typeface="+mn-lt"/>
                <a:cs typeface="+mn-lt"/>
              </a:rPr>
              <a:t>Linear Algebra and Its Applications by Gilbert Strang 4th Edition.</a:t>
            </a:r>
          </a:p>
          <a:p>
            <a:r>
              <a:rPr lang="en-US" u="sng" dirty="0">
                <a:ea typeface="+mn-lt"/>
                <a:cs typeface="+mn-lt"/>
                <a:hlinkClick r:id="rId2"/>
              </a:rPr>
              <a:t>https://sites.math.washington.edu</a:t>
            </a:r>
            <a:endParaRPr lang="en-US" dirty="0">
              <a:ea typeface="+mn-lt"/>
              <a:cs typeface="+mn-lt"/>
            </a:endParaRPr>
          </a:p>
          <a:p>
            <a:r>
              <a:rPr lang="en-US" dirty="0" err="1" smtClean="0">
                <a:ea typeface="+mn-lt"/>
                <a:cs typeface="+mn-lt"/>
              </a:rPr>
              <a:t>Rorres</a:t>
            </a:r>
            <a:r>
              <a:rPr lang="en-US" dirty="0" smtClean="0">
                <a:ea typeface="+mn-lt"/>
                <a:cs typeface="+mn-lt"/>
              </a:rPr>
              <a:t>, </a:t>
            </a:r>
            <a:r>
              <a:rPr lang="en-US" dirty="0">
                <a:ea typeface="+mn-lt"/>
                <a:cs typeface="+mn-lt"/>
              </a:rPr>
              <a:t>Chris and Anton, Howard. Applications of Linear Algebra. John Wiley And Sons, 1977</a:t>
            </a:r>
          </a:p>
          <a:p>
            <a:r>
              <a:rPr lang="en-US" dirty="0">
                <a:ea typeface="+mn-lt"/>
                <a:cs typeface="+mn-lt"/>
              </a:rPr>
              <a:t>Farr, William M. Modeling Inheritance of Genetic Traits.</a:t>
            </a:r>
            <a:br>
              <a:rPr lang="en-US" dirty="0">
                <a:ea typeface="+mn-lt"/>
                <a:cs typeface="+mn-lt"/>
              </a:rPr>
            </a:br>
            <a:r>
              <a:rPr lang="en-US" dirty="0">
                <a:ea typeface="+mn-lt"/>
                <a:cs typeface="+mn-lt"/>
                <a:hlinkClick r:id="rId3"/>
              </a:rPr>
              <a:t>http://www.math.wpi.edu/Course_Materials/MA2071A98/Projects/gene/node1.html</a:t>
            </a:r>
            <a:r>
              <a:rPr lang="en-US" dirty="0">
                <a:ea typeface="+mn-lt"/>
                <a:cs typeface="+mn-lt"/>
              </a:rPr>
              <a:t>.</a:t>
            </a:r>
            <a:endParaRPr lang="en-US" dirty="0"/>
          </a:p>
          <a:p>
            <a:endParaRPr lang="en-US" dirty="0">
              <a:cs typeface="Calibri"/>
            </a:endParaRPr>
          </a:p>
        </p:txBody>
      </p:sp>
    </p:spTree>
    <p:extLst>
      <p:ext uri="{BB962C8B-B14F-4D97-AF65-F5344CB8AC3E}">
        <p14:creationId xmlns:p14="http://schemas.microsoft.com/office/powerpoint/2010/main" val="704821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6CA992-F9AC-43A3-8733-1DEDC752BF52}"/>
              </a:ext>
            </a:extLst>
          </p:cNvPr>
          <p:cNvSpPr>
            <a:spLocks noGrp="1"/>
          </p:cNvSpPr>
          <p:nvPr>
            <p:ph type="title"/>
          </p:nvPr>
        </p:nvSpPr>
        <p:spPr/>
        <p:txBody>
          <a:bodyPr/>
          <a:lstStyle/>
          <a:p>
            <a:r>
              <a:rPr lang="en-US" b="1" dirty="0">
                <a:cs typeface="Calibri Light"/>
              </a:rPr>
              <a:t>Background</a:t>
            </a:r>
            <a:endParaRPr lang="en-US" b="1" dirty="0"/>
          </a:p>
        </p:txBody>
      </p:sp>
      <p:sp>
        <p:nvSpPr>
          <p:cNvPr id="3" name="Content Placeholder 2">
            <a:extLst>
              <a:ext uri="{FF2B5EF4-FFF2-40B4-BE49-F238E27FC236}">
                <a16:creationId xmlns:a16="http://schemas.microsoft.com/office/drawing/2014/main" xmlns="" id="{AC57C26F-94A9-414B-9CB6-8F4CAEA2150F}"/>
              </a:ext>
            </a:extLst>
          </p:cNvPr>
          <p:cNvSpPr>
            <a:spLocks noGrp="1"/>
          </p:cNvSpPr>
          <p:nvPr>
            <p:ph idx="1"/>
          </p:nvPr>
        </p:nvSpPr>
        <p:spPr/>
        <p:txBody>
          <a:bodyPr vert="horz" lIns="91440" tIns="45720" rIns="91440" bIns="45720" rtlCol="0" anchor="t">
            <a:normAutofit fontScale="92500" lnSpcReduction="20000"/>
          </a:bodyPr>
          <a:lstStyle/>
          <a:p>
            <a:r>
              <a:rPr lang="en-US" dirty="0" smtClean="0">
                <a:cs typeface="Calibri"/>
              </a:rPr>
              <a:t>Genetics </a:t>
            </a:r>
            <a:r>
              <a:rPr lang="en-US" dirty="0">
                <a:cs typeface="Calibri"/>
              </a:rPr>
              <a:t>is the field of biology that deals with the inheritance of traits from one generation to the next.</a:t>
            </a:r>
          </a:p>
          <a:p>
            <a:endParaRPr lang="en-US" dirty="0" smtClean="0">
              <a:cs typeface="Calibri"/>
            </a:endParaRPr>
          </a:p>
          <a:p>
            <a:r>
              <a:rPr lang="en-US" dirty="0" smtClean="0">
                <a:cs typeface="Calibri"/>
              </a:rPr>
              <a:t>Each </a:t>
            </a:r>
            <a:r>
              <a:rPr lang="en-US" dirty="0">
                <a:cs typeface="Calibri"/>
              </a:rPr>
              <a:t>gene </a:t>
            </a:r>
            <a:r>
              <a:rPr lang="en-US" dirty="0" smtClean="0">
                <a:cs typeface="Calibri"/>
              </a:rPr>
              <a:t>has </a:t>
            </a:r>
            <a:r>
              <a:rPr lang="en-US" dirty="0">
                <a:cs typeface="Calibri"/>
              </a:rPr>
              <a:t>2 forms, one being a dominant form represented as 'A' and other a recessive form represented as 'a'. </a:t>
            </a:r>
          </a:p>
          <a:p>
            <a:endParaRPr lang="en-US" dirty="0" smtClean="0">
              <a:cs typeface="Calibri"/>
            </a:endParaRPr>
          </a:p>
          <a:p>
            <a:r>
              <a:rPr lang="en-US" dirty="0" smtClean="0">
                <a:cs typeface="Calibri"/>
              </a:rPr>
              <a:t>They </a:t>
            </a:r>
            <a:r>
              <a:rPr lang="en-US" dirty="0">
                <a:cs typeface="Calibri"/>
              </a:rPr>
              <a:t>exists in pairs and can have the combinations AA, Aa and aa.</a:t>
            </a:r>
          </a:p>
          <a:p>
            <a:endParaRPr lang="en-US" dirty="0" smtClean="0">
              <a:cs typeface="Calibri"/>
            </a:endParaRPr>
          </a:p>
          <a:p>
            <a:r>
              <a:rPr lang="en-US" dirty="0" smtClean="0">
                <a:cs typeface="Calibri"/>
              </a:rPr>
              <a:t>When </a:t>
            </a:r>
            <a:r>
              <a:rPr lang="en-US" dirty="0">
                <a:cs typeface="Calibri"/>
              </a:rPr>
              <a:t>two individuals </a:t>
            </a:r>
            <a:r>
              <a:rPr lang="en-US" dirty="0" smtClean="0">
                <a:cs typeface="Calibri"/>
              </a:rPr>
              <a:t>breed, </a:t>
            </a:r>
            <a:r>
              <a:rPr lang="en-US" dirty="0">
                <a:cs typeface="Calibri"/>
              </a:rPr>
              <a:t>the offspring gets one gene from each parents hence we assume the genes are equally likely to be inherited from both parents. </a:t>
            </a:r>
          </a:p>
          <a:p>
            <a:endParaRPr lang="en-US" dirty="0" smtClean="0">
              <a:cs typeface="Calibri"/>
            </a:endParaRPr>
          </a:p>
          <a:p>
            <a:r>
              <a:rPr lang="en-US" dirty="0" smtClean="0">
                <a:cs typeface="Calibri"/>
              </a:rPr>
              <a:t>Each </a:t>
            </a:r>
            <a:r>
              <a:rPr lang="en-US" dirty="0">
                <a:cs typeface="Calibri"/>
              </a:rPr>
              <a:t>offspring has a different </a:t>
            </a:r>
            <a:r>
              <a:rPr lang="en-US" dirty="0" smtClean="0">
                <a:cs typeface="Calibri"/>
              </a:rPr>
              <a:t>genotype, </a:t>
            </a:r>
            <a:r>
              <a:rPr lang="en-US" dirty="0">
                <a:cs typeface="Calibri"/>
              </a:rPr>
              <a:t>this is where linear algebra is used.</a:t>
            </a:r>
          </a:p>
          <a:p>
            <a:endParaRPr lang="en-US" dirty="0">
              <a:cs typeface="Calibri"/>
            </a:endParaRPr>
          </a:p>
        </p:txBody>
      </p:sp>
    </p:spTree>
    <p:extLst>
      <p:ext uri="{BB962C8B-B14F-4D97-AF65-F5344CB8AC3E}">
        <p14:creationId xmlns:p14="http://schemas.microsoft.com/office/powerpoint/2010/main" val="1807056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321F849-94E8-45B5-9521-3709206F5D4F}"/>
              </a:ext>
            </a:extLst>
          </p:cNvPr>
          <p:cNvSpPr>
            <a:spLocks noGrp="1"/>
          </p:cNvSpPr>
          <p:nvPr>
            <p:ph idx="1"/>
          </p:nvPr>
        </p:nvSpPr>
        <p:spPr>
          <a:xfrm>
            <a:off x="838200" y="344760"/>
            <a:ext cx="10515600" cy="6134129"/>
          </a:xfrm>
        </p:spPr>
        <p:txBody>
          <a:bodyPr vert="horz" lIns="91440" tIns="45720" rIns="91440" bIns="45720" rtlCol="0" anchor="t">
            <a:noAutofit/>
          </a:bodyPr>
          <a:lstStyle/>
          <a:p>
            <a:pPr algn="just"/>
            <a:r>
              <a:rPr lang="en-US" sz="2400" dirty="0">
                <a:ea typeface="+mn-lt"/>
                <a:cs typeface="+mn-lt"/>
              </a:rPr>
              <a:t>The genotype distribution of a generation can be determined by a vector </a:t>
            </a:r>
            <a:r>
              <a:rPr lang="en-US" sz="2400" dirty="0" err="1">
                <a:ea typeface="+mn-lt"/>
                <a:cs typeface="+mn-lt"/>
              </a:rPr>
              <a:t>g</a:t>
            </a:r>
            <a:r>
              <a:rPr lang="en-US" sz="2400" baseline="-25000" dirty="0" err="1">
                <a:ea typeface="+mn-lt"/>
                <a:cs typeface="+mn-lt"/>
              </a:rPr>
              <a:t>n</a:t>
            </a:r>
            <a:r>
              <a:rPr lang="en-US" sz="2400" dirty="0" err="1">
                <a:ea typeface="+mn-lt"/>
                <a:cs typeface="+mn-lt"/>
              </a:rPr>
              <a:t>.</a:t>
            </a:r>
            <a:r>
              <a:rPr lang="en-US" sz="2400" dirty="0">
                <a:ea typeface="+mn-lt"/>
                <a:cs typeface="+mn-lt"/>
              </a:rPr>
              <a:t> Where, </a:t>
            </a:r>
            <a:endParaRPr lang="en-US" sz="2400" dirty="0" smtClean="0">
              <a:cs typeface="Calibri"/>
            </a:endParaRPr>
          </a:p>
          <a:p>
            <a:pPr marL="0" indent="0" algn="ctr">
              <a:buNone/>
            </a:pPr>
            <a:r>
              <a:rPr lang="en-US" sz="2400" b="1" dirty="0" err="1" smtClean="0">
                <a:ea typeface="+mn-lt"/>
                <a:cs typeface="+mn-lt"/>
              </a:rPr>
              <a:t>g</a:t>
            </a:r>
            <a:r>
              <a:rPr lang="en-US" sz="2400" b="1" baseline="-25000" dirty="0" err="1" smtClean="0">
                <a:ea typeface="+mn-lt"/>
                <a:cs typeface="+mn-lt"/>
              </a:rPr>
              <a:t>n</a:t>
            </a:r>
            <a:r>
              <a:rPr lang="en-US" sz="2400" b="1" dirty="0" smtClean="0">
                <a:ea typeface="+mn-lt"/>
                <a:cs typeface="+mn-lt"/>
              </a:rPr>
              <a:t> = (</a:t>
            </a:r>
            <a:r>
              <a:rPr lang="en-US" sz="2400" dirty="0" err="1" smtClean="0">
                <a:ea typeface="+mn-lt"/>
                <a:cs typeface="+mn-lt"/>
              </a:rPr>
              <a:t>a_n,b_n,c_n</a:t>
            </a:r>
            <a:r>
              <a:rPr lang="en-US" sz="2400" dirty="0" smtClean="0">
                <a:ea typeface="+mn-lt"/>
                <a:cs typeface="+mn-lt"/>
              </a:rPr>
              <a:t>)</a:t>
            </a:r>
          </a:p>
          <a:p>
            <a:pPr algn="just"/>
            <a:r>
              <a:rPr lang="en-US" sz="2400" dirty="0" smtClean="0">
                <a:ea typeface="+mn-lt"/>
                <a:cs typeface="+mn-lt"/>
              </a:rPr>
              <a:t>With </a:t>
            </a:r>
            <a:r>
              <a:rPr lang="en-US" sz="2400" dirty="0">
                <a:ea typeface="+mn-lt"/>
                <a:cs typeface="+mn-lt"/>
              </a:rPr>
              <a:t>each component of the vector representing the probability of a particular combination of the alleles.</a:t>
            </a:r>
          </a:p>
          <a:p>
            <a:pPr algn="just"/>
            <a:endParaRPr lang="en-US" sz="2400" dirty="0" smtClean="0"/>
          </a:p>
          <a:p>
            <a:pPr algn="just"/>
            <a:r>
              <a:rPr lang="en-US" sz="2400" dirty="0" smtClean="0"/>
              <a:t>Since </a:t>
            </a:r>
            <a:r>
              <a:rPr lang="en-US" sz="2400" dirty="0"/>
              <a:t>the genotypic distribution changes every generation we get a general expression.</a:t>
            </a:r>
            <a:endParaRPr lang="en-US" sz="2400" dirty="0">
              <a:cs typeface="Calibri"/>
            </a:endParaRPr>
          </a:p>
          <a:p>
            <a:pPr algn="ctr"/>
            <a:r>
              <a:rPr lang="en-US" sz="2400" b="1" dirty="0" err="1">
                <a:ea typeface="+mn-lt"/>
                <a:cs typeface="+mn-lt"/>
              </a:rPr>
              <a:t>g</a:t>
            </a:r>
            <a:r>
              <a:rPr lang="en-US" sz="2400" b="1" baseline="-25000" dirty="0" err="1">
                <a:ea typeface="+mn-lt"/>
                <a:cs typeface="+mn-lt"/>
              </a:rPr>
              <a:t>n</a:t>
            </a:r>
            <a:r>
              <a:rPr lang="en-US" sz="2400" b="1" baseline="-25000" dirty="0">
                <a:ea typeface="+mn-lt"/>
                <a:cs typeface="+mn-lt"/>
              </a:rPr>
              <a:t> </a:t>
            </a:r>
            <a:r>
              <a:rPr lang="en-US" sz="2400" b="1" dirty="0">
                <a:ea typeface="+mn-lt"/>
                <a:cs typeface="+mn-lt"/>
              </a:rPr>
              <a:t>= Yg</a:t>
            </a:r>
            <a:r>
              <a:rPr lang="en-US" sz="2400" b="1" baseline="-25000" dirty="0">
                <a:ea typeface="+mn-lt"/>
                <a:cs typeface="+mn-lt"/>
              </a:rPr>
              <a:t>n-1 </a:t>
            </a:r>
            <a:r>
              <a:rPr lang="en-US" sz="2400" b="1" dirty="0">
                <a:ea typeface="+mn-lt"/>
                <a:cs typeface="+mn-lt"/>
              </a:rPr>
              <a:t> </a:t>
            </a:r>
            <a:endParaRPr lang="en-US" sz="2400" dirty="0">
              <a:ea typeface="+mn-lt"/>
              <a:cs typeface="+mn-lt"/>
            </a:endParaRPr>
          </a:p>
          <a:p>
            <a:r>
              <a:rPr lang="en-US" sz="2400" dirty="0">
                <a:ea typeface="+mn-lt"/>
                <a:cs typeface="+mn-lt"/>
              </a:rPr>
              <a:t>where Y is a matrix and n = 0 ,1 ,2....... By using this equation, we can find how the genotype distribution of the nth generation is related to the first generation.</a:t>
            </a:r>
          </a:p>
          <a:p>
            <a:pPr algn="ctr"/>
            <a:r>
              <a:rPr lang="en-US" sz="2400" b="1" dirty="0">
                <a:ea typeface="+mn-lt"/>
                <a:cs typeface="+mn-lt"/>
              </a:rPr>
              <a:t> </a:t>
            </a:r>
            <a:r>
              <a:rPr lang="en-US" sz="2400" b="1" dirty="0" err="1">
                <a:ea typeface="+mn-lt"/>
                <a:cs typeface="+mn-lt"/>
              </a:rPr>
              <a:t>g</a:t>
            </a:r>
            <a:r>
              <a:rPr lang="en-US" sz="2400" b="1" baseline="-25000" dirty="0" err="1">
                <a:ea typeface="+mn-lt"/>
                <a:cs typeface="+mn-lt"/>
              </a:rPr>
              <a:t>n</a:t>
            </a:r>
            <a:r>
              <a:rPr lang="en-US" sz="2400" b="1" dirty="0">
                <a:ea typeface="+mn-lt"/>
                <a:cs typeface="+mn-lt"/>
              </a:rPr>
              <a:t> = Yg</a:t>
            </a:r>
            <a:r>
              <a:rPr lang="en-US" sz="2400" b="1" baseline="-25000" dirty="0">
                <a:ea typeface="+mn-lt"/>
                <a:cs typeface="+mn-lt"/>
              </a:rPr>
              <a:t>n-1</a:t>
            </a:r>
            <a:r>
              <a:rPr lang="en-US" sz="2400" b="1" dirty="0">
                <a:ea typeface="+mn-lt"/>
                <a:cs typeface="+mn-lt"/>
              </a:rPr>
              <a:t> = Y</a:t>
            </a:r>
            <a:r>
              <a:rPr lang="en-US" sz="2400" b="1" baseline="30000" dirty="0">
                <a:ea typeface="+mn-lt"/>
                <a:cs typeface="+mn-lt"/>
              </a:rPr>
              <a:t>2</a:t>
            </a:r>
            <a:r>
              <a:rPr lang="en-US" sz="2400" b="1" dirty="0">
                <a:ea typeface="+mn-lt"/>
                <a:cs typeface="+mn-lt"/>
              </a:rPr>
              <a:t> g</a:t>
            </a:r>
            <a:r>
              <a:rPr lang="en-US" sz="2400" b="1" baseline="-25000" dirty="0">
                <a:ea typeface="+mn-lt"/>
                <a:cs typeface="+mn-lt"/>
              </a:rPr>
              <a:t>n-2</a:t>
            </a:r>
            <a:r>
              <a:rPr lang="en-US" sz="2400" b="1" dirty="0">
                <a:ea typeface="+mn-lt"/>
                <a:cs typeface="+mn-lt"/>
              </a:rPr>
              <a:t> = …... = </a:t>
            </a:r>
            <a:r>
              <a:rPr lang="en-US" sz="2400" b="1" dirty="0" err="1">
                <a:ea typeface="+mn-lt"/>
                <a:cs typeface="+mn-lt"/>
              </a:rPr>
              <a:t>Y</a:t>
            </a:r>
            <a:r>
              <a:rPr lang="en-US" sz="2400" b="1" baseline="30000" dirty="0" err="1">
                <a:ea typeface="+mn-lt"/>
                <a:cs typeface="+mn-lt"/>
              </a:rPr>
              <a:t>n</a:t>
            </a:r>
            <a:r>
              <a:rPr lang="en-US" sz="2400" b="1" dirty="0">
                <a:ea typeface="+mn-lt"/>
                <a:cs typeface="+mn-lt"/>
              </a:rPr>
              <a:t> g</a:t>
            </a:r>
            <a:r>
              <a:rPr lang="en-US" sz="2400" b="1" baseline="-25000" dirty="0">
                <a:ea typeface="+mn-lt"/>
                <a:cs typeface="+mn-lt"/>
              </a:rPr>
              <a:t>0 </a:t>
            </a:r>
            <a:endParaRPr lang="en-US" sz="2400" dirty="0">
              <a:ea typeface="+mn-lt"/>
              <a:cs typeface="+mn-lt"/>
            </a:endParaRPr>
          </a:p>
          <a:p>
            <a:r>
              <a:rPr lang="en-US" sz="2400" dirty="0">
                <a:ea typeface="+mn-lt"/>
                <a:cs typeface="+mn-lt"/>
              </a:rPr>
              <a:t>We then diagonalize Y to get an explicit expression so that it becomes easy to calculate for large values of n. </a:t>
            </a:r>
          </a:p>
          <a:p>
            <a:pPr algn="ctr"/>
            <a:r>
              <a:rPr lang="en-US" sz="2400" b="1" dirty="0">
                <a:ea typeface="+mn-lt"/>
                <a:cs typeface="+mn-lt"/>
              </a:rPr>
              <a:t> </a:t>
            </a:r>
            <a:r>
              <a:rPr lang="en-US" sz="2400" b="1" dirty="0" err="1">
                <a:ea typeface="+mn-lt"/>
                <a:cs typeface="+mn-lt"/>
              </a:rPr>
              <a:t>Y</a:t>
            </a:r>
            <a:r>
              <a:rPr lang="en-US" sz="2400" b="1" baseline="30000" dirty="0" err="1">
                <a:ea typeface="+mn-lt"/>
                <a:cs typeface="+mn-lt"/>
              </a:rPr>
              <a:t>n</a:t>
            </a:r>
            <a:r>
              <a:rPr lang="en-US" sz="2400" b="1" dirty="0">
                <a:ea typeface="+mn-lt"/>
                <a:cs typeface="+mn-lt"/>
              </a:rPr>
              <a:t> = P </a:t>
            </a:r>
            <a:r>
              <a:rPr lang="en-US" sz="2400" b="1" dirty="0" err="1">
                <a:ea typeface="+mn-lt"/>
                <a:cs typeface="+mn-lt"/>
              </a:rPr>
              <a:t>D</a:t>
            </a:r>
            <a:r>
              <a:rPr lang="en-US" sz="2400" b="1" baseline="30000" dirty="0" err="1">
                <a:ea typeface="+mn-lt"/>
                <a:cs typeface="+mn-lt"/>
              </a:rPr>
              <a:t>n</a:t>
            </a:r>
            <a:r>
              <a:rPr lang="en-US" sz="2400" b="1" baseline="30000" dirty="0">
                <a:ea typeface="+mn-lt"/>
                <a:cs typeface="+mn-lt"/>
              </a:rPr>
              <a:t> </a:t>
            </a:r>
            <a:r>
              <a:rPr lang="en-US" sz="2400" b="1" dirty="0">
                <a:ea typeface="+mn-lt"/>
                <a:cs typeface="+mn-lt"/>
              </a:rPr>
              <a:t>P</a:t>
            </a:r>
            <a:r>
              <a:rPr lang="en-US" sz="2400" b="1" baseline="30000" dirty="0">
                <a:ea typeface="+mn-lt"/>
                <a:cs typeface="+mn-lt"/>
              </a:rPr>
              <a:t>-1 </a:t>
            </a:r>
            <a:r>
              <a:rPr lang="en-US" sz="2400" dirty="0"/>
              <a:t/>
            </a:r>
            <a:br>
              <a:rPr lang="en-US" sz="2400" dirty="0"/>
            </a:br>
            <a:endParaRPr lang="en-US" sz="2400" dirty="0">
              <a:cs typeface="Calibri"/>
            </a:endParaRPr>
          </a:p>
          <a:p>
            <a:endParaRPr lang="en-US" sz="2400" dirty="0">
              <a:cs typeface="Calibri"/>
            </a:endParaRPr>
          </a:p>
          <a:p>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1908908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690A7FB-4A94-417D-8956-F6A96621EB8A}"/>
              </a:ext>
            </a:extLst>
          </p:cNvPr>
          <p:cNvSpPr>
            <a:spLocks noGrp="1"/>
          </p:cNvSpPr>
          <p:nvPr>
            <p:ph idx="1"/>
          </p:nvPr>
        </p:nvSpPr>
        <p:spPr>
          <a:xfrm>
            <a:off x="838200" y="402267"/>
            <a:ext cx="10515600" cy="5774696"/>
          </a:xfrm>
        </p:spPr>
        <p:txBody>
          <a:bodyPr vert="horz" lIns="91440" tIns="45720" rIns="91440" bIns="45720" rtlCol="0" anchor="t">
            <a:normAutofit/>
          </a:bodyPr>
          <a:lstStyle/>
          <a:p>
            <a:endParaRPr lang="en-US" dirty="0" smtClean="0">
              <a:ea typeface="+mn-lt"/>
              <a:cs typeface="+mn-lt"/>
            </a:endParaRPr>
          </a:p>
          <a:p>
            <a:r>
              <a:rPr lang="en-US" dirty="0" smtClean="0">
                <a:ea typeface="+mn-lt"/>
                <a:cs typeface="+mn-lt"/>
              </a:rPr>
              <a:t>Once </a:t>
            </a:r>
            <a:r>
              <a:rPr lang="en-US" dirty="0">
                <a:ea typeface="+mn-lt"/>
                <a:cs typeface="+mn-lt"/>
              </a:rPr>
              <a:t>Y is diagonalized the Eigen values of Y are the diagonal values of the matrix D and the columns of  P are the eigenvectors respectively for each eigenvalue. Hence the final expression is,</a:t>
            </a:r>
          </a:p>
          <a:p>
            <a:pPr marL="0" indent="0" algn="ctr">
              <a:buNone/>
            </a:pPr>
            <a:r>
              <a:rPr lang="en-US" b="1" dirty="0" smtClean="0">
                <a:ea typeface="+mn-lt"/>
                <a:cs typeface="+mn-lt"/>
              </a:rPr>
              <a:t> </a:t>
            </a:r>
            <a:r>
              <a:rPr lang="en-US" b="1" dirty="0" err="1" smtClean="0">
                <a:ea typeface="+mn-lt"/>
                <a:cs typeface="+mn-lt"/>
              </a:rPr>
              <a:t>g</a:t>
            </a:r>
            <a:r>
              <a:rPr lang="en-US" b="1" baseline="-25000" dirty="0" err="1" smtClean="0">
                <a:ea typeface="+mn-lt"/>
                <a:cs typeface="+mn-lt"/>
              </a:rPr>
              <a:t>n</a:t>
            </a:r>
            <a:r>
              <a:rPr lang="en-US" b="1" baseline="-25000" dirty="0">
                <a:ea typeface="+mn-lt"/>
                <a:cs typeface="+mn-lt"/>
              </a:rPr>
              <a:t> </a:t>
            </a:r>
            <a:r>
              <a:rPr lang="en-US" b="1" dirty="0">
                <a:ea typeface="+mn-lt"/>
                <a:cs typeface="+mn-lt"/>
              </a:rPr>
              <a:t>= P </a:t>
            </a:r>
            <a:r>
              <a:rPr lang="en-US" b="1" dirty="0" err="1">
                <a:ea typeface="+mn-lt"/>
                <a:cs typeface="+mn-lt"/>
              </a:rPr>
              <a:t>D</a:t>
            </a:r>
            <a:r>
              <a:rPr lang="en-US" b="1" baseline="30000" dirty="0" err="1">
                <a:ea typeface="+mn-lt"/>
                <a:cs typeface="+mn-lt"/>
              </a:rPr>
              <a:t>n</a:t>
            </a:r>
            <a:r>
              <a:rPr lang="en-US" b="1" baseline="30000" dirty="0">
                <a:ea typeface="+mn-lt"/>
                <a:cs typeface="+mn-lt"/>
              </a:rPr>
              <a:t> </a:t>
            </a:r>
            <a:r>
              <a:rPr lang="en-US" b="1" dirty="0">
                <a:ea typeface="+mn-lt"/>
                <a:cs typeface="+mn-lt"/>
              </a:rPr>
              <a:t>P</a:t>
            </a:r>
            <a:r>
              <a:rPr lang="en-US" b="1" baseline="30000" dirty="0">
                <a:ea typeface="+mn-lt"/>
                <a:cs typeface="+mn-lt"/>
              </a:rPr>
              <a:t>-1</a:t>
            </a:r>
            <a:r>
              <a:rPr lang="en-US" b="1" dirty="0">
                <a:ea typeface="+mn-lt"/>
                <a:cs typeface="+mn-lt"/>
              </a:rPr>
              <a:t> g</a:t>
            </a:r>
            <a:r>
              <a:rPr lang="en-US" b="1" baseline="-25000" dirty="0">
                <a:ea typeface="+mn-lt"/>
                <a:cs typeface="+mn-lt"/>
              </a:rPr>
              <a:t>0 </a:t>
            </a:r>
            <a:endParaRPr lang="en-US" dirty="0">
              <a:ea typeface="+mn-lt"/>
              <a:cs typeface="+mn-lt"/>
            </a:endParaRPr>
          </a:p>
          <a:p>
            <a:endParaRPr lang="en-US" dirty="0" smtClean="0">
              <a:ea typeface="+mn-lt"/>
              <a:cs typeface="+mn-lt"/>
            </a:endParaRPr>
          </a:p>
          <a:p>
            <a:r>
              <a:rPr lang="en-US" dirty="0" smtClean="0">
                <a:ea typeface="+mn-lt"/>
                <a:cs typeface="+mn-lt"/>
              </a:rPr>
              <a:t>This </a:t>
            </a:r>
            <a:r>
              <a:rPr lang="en-US" dirty="0">
                <a:ea typeface="+mn-lt"/>
                <a:cs typeface="+mn-lt"/>
              </a:rPr>
              <a:t>expression being an explicit expression will be easy to compute and the it only depends on the initial generation’s genotype distribution (g</a:t>
            </a:r>
            <a:r>
              <a:rPr lang="en-US" baseline="-25000" dirty="0">
                <a:ea typeface="+mn-lt"/>
                <a:cs typeface="+mn-lt"/>
              </a:rPr>
              <a:t>0</a:t>
            </a:r>
            <a:r>
              <a:rPr lang="en-US" dirty="0">
                <a:ea typeface="+mn-lt"/>
                <a:cs typeface="+mn-lt"/>
              </a:rPr>
              <a:t>).</a:t>
            </a:r>
          </a:p>
          <a:p>
            <a:pPr marL="0" indent="0">
              <a:buNone/>
            </a:pPr>
            <a:endParaRPr lang="en-US" dirty="0">
              <a:cs typeface="Calibri"/>
            </a:endParaRPr>
          </a:p>
        </p:txBody>
      </p:sp>
    </p:spTree>
    <p:extLst>
      <p:ext uri="{BB962C8B-B14F-4D97-AF65-F5344CB8AC3E}">
        <p14:creationId xmlns:p14="http://schemas.microsoft.com/office/powerpoint/2010/main" val="2436999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7A53B4-4079-4438-83D8-B97E0E042699}"/>
              </a:ext>
            </a:extLst>
          </p:cNvPr>
          <p:cNvSpPr>
            <a:spLocks noGrp="1"/>
          </p:cNvSpPr>
          <p:nvPr>
            <p:ph type="title"/>
          </p:nvPr>
        </p:nvSpPr>
        <p:spPr/>
        <p:txBody>
          <a:bodyPr/>
          <a:lstStyle/>
          <a:p>
            <a:r>
              <a:rPr lang="en-US" b="1" dirty="0">
                <a:cs typeface="Calibri Light"/>
              </a:rPr>
              <a:t>Question</a:t>
            </a:r>
            <a:endParaRPr lang="en-US" b="1" dirty="0"/>
          </a:p>
        </p:txBody>
      </p:sp>
      <p:sp>
        <p:nvSpPr>
          <p:cNvPr id="3" name="Content Placeholder 2">
            <a:extLst>
              <a:ext uri="{FF2B5EF4-FFF2-40B4-BE49-F238E27FC236}">
                <a16:creationId xmlns:a16="http://schemas.microsoft.com/office/drawing/2014/main" xmlns="" id="{CA57A55A-83D2-4964-BEA4-4BE81681AB0A}"/>
              </a:ext>
            </a:extLst>
          </p:cNvPr>
          <p:cNvSpPr>
            <a:spLocks noGrp="1"/>
          </p:cNvSpPr>
          <p:nvPr>
            <p:ph idx="1"/>
          </p:nvPr>
        </p:nvSpPr>
        <p:spPr/>
        <p:txBody>
          <a:bodyPr vert="horz" lIns="91440" tIns="45720" rIns="91440" bIns="45720" rtlCol="0" anchor="t">
            <a:normAutofit/>
          </a:bodyPr>
          <a:lstStyle/>
          <a:p>
            <a:r>
              <a:rPr lang="en-US" dirty="0">
                <a:ea typeface="+mn-lt"/>
                <a:cs typeface="+mn-lt"/>
              </a:rPr>
              <a:t>In an experimental farm, a large population of flowers consists of all possible genotypes (AA, Aa, and aa), with an initial frequency of a0 = .05, b0 = .90, and c0 = .05, respectively. </a:t>
            </a:r>
            <a:r>
              <a:rPr lang="en-US" b="1" dirty="0">
                <a:ea typeface="+mn-lt"/>
                <a:cs typeface="+mn-lt"/>
              </a:rPr>
              <a:t>Suppose that this genotype controls flower color, and that each flower is fertilized by a flower of a genotype similar to its own.</a:t>
            </a:r>
            <a:r>
              <a:rPr lang="en-US" dirty="0">
                <a:ea typeface="+mn-lt"/>
                <a:cs typeface="+mn-lt"/>
              </a:rPr>
              <a:t> Find an expression for the genotype distribution of the population after any number of generations. Use this equation to predict the genotype distribution of the population after 4 generations, and predict what the genotype distribution of the population will be after an infinite number of generations.</a:t>
            </a:r>
          </a:p>
        </p:txBody>
      </p:sp>
    </p:spTree>
    <p:extLst>
      <p:ext uri="{BB962C8B-B14F-4D97-AF65-F5344CB8AC3E}">
        <p14:creationId xmlns:p14="http://schemas.microsoft.com/office/powerpoint/2010/main" val="482464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08B1D3-F04A-48B2-BEAE-E746CDC357A1}"/>
              </a:ext>
            </a:extLst>
          </p:cNvPr>
          <p:cNvSpPr>
            <a:spLocks noGrp="1"/>
          </p:cNvSpPr>
          <p:nvPr>
            <p:ph type="title"/>
          </p:nvPr>
        </p:nvSpPr>
        <p:spPr/>
        <p:txBody>
          <a:bodyPr/>
          <a:lstStyle/>
          <a:p>
            <a:r>
              <a:rPr lang="en-US" b="1" dirty="0">
                <a:cs typeface="Calibri Light"/>
              </a:rPr>
              <a:t>Answer</a:t>
            </a:r>
            <a:endParaRPr lang="en-US" b="1" dirty="0"/>
          </a:p>
        </p:txBody>
      </p:sp>
      <p:sp>
        <p:nvSpPr>
          <p:cNvPr id="3" name="Content Placeholder 2">
            <a:extLst>
              <a:ext uri="{FF2B5EF4-FFF2-40B4-BE49-F238E27FC236}">
                <a16:creationId xmlns:a16="http://schemas.microsoft.com/office/drawing/2014/main" xmlns="" id="{88174EFA-45F3-4E57-8EF6-8D3896F5F91B}"/>
              </a:ext>
            </a:extLst>
          </p:cNvPr>
          <p:cNvSpPr>
            <a:spLocks noGrp="1"/>
          </p:cNvSpPr>
          <p:nvPr>
            <p:ph idx="1"/>
          </p:nvPr>
        </p:nvSpPr>
        <p:spPr>
          <a:xfrm>
            <a:off x="838200" y="1825627"/>
            <a:ext cx="10515600" cy="4682017"/>
          </a:xfrm>
        </p:spPr>
        <p:txBody>
          <a:bodyPr vert="horz" lIns="91440" tIns="45720" rIns="91440" bIns="45720" rtlCol="0" anchor="t">
            <a:normAutofit fontScale="92500" lnSpcReduction="20000"/>
          </a:bodyPr>
          <a:lstStyle/>
          <a:p>
            <a:r>
              <a:rPr lang="en-US" dirty="0">
                <a:cs typeface="Calibri"/>
              </a:rPr>
              <a:t>Take the vector</a:t>
            </a:r>
            <a:r>
              <a:rPr lang="en-US" b="1" dirty="0">
                <a:cs typeface="Calibri"/>
              </a:rPr>
              <a:t> </a:t>
            </a:r>
            <a:r>
              <a:rPr lang="en-US" b="1" dirty="0" err="1">
                <a:cs typeface="Calibri"/>
              </a:rPr>
              <a:t>g</a:t>
            </a:r>
            <a:r>
              <a:rPr lang="en-US" b="1" baseline="-25000" dirty="0" err="1">
                <a:cs typeface="Calibri"/>
              </a:rPr>
              <a:t>n</a:t>
            </a:r>
            <a:r>
              <a:rPr lang="en-US" b="1" dirty="0">
                <a:cs typeface="Calibri"/>
              </a:rPr>
              <a:t> = (</a:t>
            </a:r>
            <a:r>
              <a:rPr lang="en-US" b="1" dirty="0" err="1">
                <a:cs typeface="Calibri"/>
              </a:rPr>
              <a:t>a_n,b_n,c_n</a:t>
            </a:r>
            <a:r>
              <a:rPr lang="en-US" b="1" dirty="0">
                <a:cs typeface="Calibri"/>
              </a:rPr>
              <a:t>) </a:t>
            </a:r>
            <a:r>
              <a:rPr lang="en-US" dirty="0">
                <a:cs typeface="Calibri"/>
              </a:rPr>
              <a:t>for the genotypic distribution.  With the components of the vector having the same meaning as stated in the background section.</a:t>
            </a:r>
          </a:p>
          <a:p>
            <a:endParaRPr lang="en-US" dirty="0" smtClean="0">
              <a:cs typeface="Calibri"/>
            </a:endParaRPr>
          </a:p>
          <a:p>
            <a:r>
              <a:rPr lang="en-US" dirty="0" smtClean="0">
                <a:cs typeface="Calibri"/>
              </a:rPr>
              <a:t>We </a:t>
            </a:r>
            <a:r>
              <a:rPr lang="en-US" dirty="0">
                <a:cs typeface="Calibri"/>
              </a:rPr>
              <a:t>then breed two plants having the same genotypes, then the possible combinations are </a:t>
            </a:r>
            <a:r>
              <a:rPr lang="en-US" b="1" dirty="0">
                <a:cs typeface="Calibri"/>
              </a:rPr>
              <a:t>AA and AA, Aa and Aa, aa and aa</a:t>
            </a:r>
            <a:r>
              <a:rPr lang="en-US" dirty="0">
                <a:cs typeface="Calibri"/>
              </a:rPr>
              <a:t>.</a:t>
            </a:r>
          </a:p>
          <a:p>
            <a:endParaRPr lang="en-US" dirty="0" smtClean="0">
              <a:cs typeface="Calibri"/>
            </a:endParaRPr>
          </a:p>
          <a:p>
            <a:r>
              <a:rPr lang="en-US" dirty="0" smtClean="0">
                <a:cs typeface="Calibri"/>
              </a:rPr>
              <a:t>Using </a:t>
            </a:r>
            <a:r>
              <a:rPr lang="en-US" dirty="0">
                <a:cs typeface="Calibri"/>
              </a:rPr>
              <a:t>a Punnett Square we get probabilities for these combinations.</a:t>
            </a:r>
          </a:p>
          <a:p>
            <a:endParaRPr lang="en-US" dirty="0" smtClean="0">
              <a:ea typeface="+mn-lt"/>
              <a:cs typeface="+mn-lt"/>
            </a:endParaRPr>
          </a:p>
          <a:p>
            <a:r>
              <a:rPr lang="en-US" dirty="0" smtClean="0">
                <a:ea typeface="+mn-lt"/>
                <a:cs typeface="+mn-lt"/>
              </a:rPr>
              <a:t>As </a:t>
            </a:r>
            <a:r>
              <a:rPr lang="en-US" dirty="0">
                <a:ea typeface="+mn-lt"/>
                <a:cs typeface="+mn-lt"/>
              </a:rPr>
              <a:t>stated earlier when two individuals breed, the offspring inherits one gene from each parent, hence we can assume that the genes are equally likely to be inherited from both parents. By using simple probability, we can determine how likely the offspring is to get either of the genotypic combinations. </a:t>
            </a:r>
            <a:endParaRPr lang="en-US" dirty="0">
              <a:cs typeface="Calibri"/>
            </a:endParaRPr>
          </a:p>
        </p:txBody>
      </p:sp>
    </p:spTree>
    <p:extLst>
      <p:ext uri="{BB962C8B-B14F-4D97-AF65-F5344CB8AC3E}">
        <p14:creationId xmlns:p14="http://schemas.microsoft.com/office/powerpoint/2010/main" val="62625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BDB7D1D-B0B4-4540-9F7F-5FCF716EB797}"/>
              </a:ext>
            </a:extLst>
          </p:cNvPr>
          <p:cNvSpPr>
            <a:spLocks noGrp="1"/>
          </p:cNvSpPr>
          <p:nvPr>
            <p:ph idx="1"/>
          </p:nvPr>
        </p:nvSpPr>
        <p:spPr>
          <a:xfrm>
            <a:off x="1101969" y="832338"/>
            <a:ext cx="10245970" cy="5617794"/>
          </a:xfrm>
        </p:spPr>
        <p:txBody>
          <a:bodyPr vert="horz" lIns="91440" tIns="45720" rIns="91440" bIns="45720" rtlCol="0" anchor="t">
            <a:normAutofit fontScale="85000" lnSpcReduction="20000"/>
          </a:bodyPr>
          <a:lstStyle/>
          <a:p>
            <a:r>
              <a:rPr lang="en-US" sz="2800" dirty="0">
                <a:cs typeface="Calibri"/>
              </a:rPr>
              <a:t>We use the Punnett Square to predict the genotype of the offspring.</a:t>
            </a:r>
          </a:p>
          <a:p>
            <a:endParaRPr lang="en-US" sz="2800" dirty="0" smtClean="0">
              <a:cs typeface="Calibri"/>
            </a:endParaRPr>
          </a:p>
          <a:p>
            <a:r>
              <a:rPr lang="en-US" sz="2800" dirty="0" smtClean="0">
                <a:cs typeface="Calibri"/>
              </a:rPr>
              <a:t>The </a:t>
            </a:r>
            <a:r>
              <a:rPr lang="en-US" sz="2800" dirty="0">
                <a:cs typeface="Calibri"/>
              </a:rPr>
              <a:t>probabilities being -</a:t>
            </a:r>
          </a:p>
          <a:p>
            <a:pPr algn="just"/>
            <a:endParaRPr lang="en-US" sz="2800" b="1" dirty="0" smtClean="0">
              <a:ea typeface="+mn-lt"/>
              <a:cs typeface="+mn-lt"/>
            </a:endParaRPr>
          </a:p>
          <a:p>
            <a:pPr algn="just"/>
            <a:r>
              <a:rPr lang="en-US" sz="2800" b="1" dirty="0" smtClean="0">
                <a:ea typeface="+mn-lt"/>
                <a:cs typeface="+mn-lt"/>
              </a:rPr>
              <a:t>a</a:t>
            </a:r>
            <a:r>
              <a:rPr lang="en-US" sz="2800" b="1" baseline="-25000" dirty="0" smtClean="0">
                <a:ea typeface="+mn-lt"/>
                <a:cs typeface="+mn-lt"/>
              </a:rPr>
              <a:t>n</a:t>
            </a:r>
            <a:r>
              <a:rPr lang="en-US" sz="2800" b="1" baseline="-25000" dirty="0">
                <a:ea typeface="+mn-lt"/>
                <a:cs typeface="+mn-lt"/>
              </a:rPr>
              <a:t> </a:t>
            </a:r>
            <a:r>
              <a:rPr lang="en-US" sz="2800" b="1" dirty="0">
                <a:ea typeface="+mn-lt"/>
                <a:cs typeface="+mn-lt"/>
              </a:rPr>
              <a:t>= a</a:t>
            </a:r>
            <a:r>
              <a:rPr lang="en-US" sz="2800" b="1" baseline="-25000" dirty="0">
                <a:ea typeface="+mn-lt"/>
                <a:cs typeface="+mn-lt"/>
              </a:rPr>
              <a:t>n-1</a:t>
            </a:r>
            <a:r>
              <a:rPr lang="en-US" sz="2800" b="1" dirty="0">
                <a:ea typeface="+mn-lt"/>
                <a:cs typeface="+mn-lt"/>
              </a:rPr>
              <a:t> + (¼) b</a:t>
            </a:r>
            <a:r>
              <a:rPr lang="en-US" sz="2800" b="1" baseline="-25000" dirty="0">
                <a:ea typeface="+mn-lt"/>
                <a:cs typeface="+mn-lt"/>
              </a:rPr>
              <a:t>n-1</a:t>
            </a:r>
            <a:r>
              <a:rPr lang="en-US" sz="2800" b="1" dirty="0">
                <a:ea typeface="+mn-lt"/>
                <a:cs typeface="+mn-lt"/>
              </a:rPr>
              <a:t> </a:t>
            </a:r>
            <a:endParaRPr lang="en-US" sz="2800" dirty="0">
              <a:ea typeface="+mn-lt"/>
              <a:cs typeface="+mn-lt"/>
            </a:endParaRPr>
          </a:p>
          <a:p>
            <a:pPr marL="0" indent="0" algn="just">
              <a:buNone/>
            </a:pPr>
            <a:r>
              <a:rPr lang="en-US" sz="2800" b="1" dirty="0">
                <a:ea typeface="+mn-lt"/>
                <a:cs typeface="+mn-lt"/>
              </a:rPr>
              <a:t>   b</a:t>
            </a:r>
            <a:r>
              <a:rPr lang="en-US" sz="2800" b="1" baseline="-25000" dirty="0">
                <a:ea typeface="+mn-lt"/>
                <a:cs typeface="+mn-lt"/>
              </a:rPr>
              <a:t>n</a:t>
            </a:r>
            <a:r>
              <a:rPr lang="en-US" sz="2800" b="1" dirty="0">
                <a:ea typeface="+mn-lt"/>
                <a:cs typeface="+mn-lt"/>
              </a:rPr>
              <a:t>= (½)bn-1                         (n = 1,2…)  </a:t>
            </a:r>
            <a:endParaRPr lang="en-US" sz="2800" dirty="0">
              <a:ea typeface="+mn-lt"/>
              <a:cs typeface="+mn-lt"/>
            </a:endParaRPr>
          </a:p>
          <a:p>
            <a:pPr marL="0" indent="0" algn="just">
              <a:buNone/>
            </a:pPr>
            <a:r>
              <a:rPr lang="en-US" sz="2800" b="1" dirty="0">
                <a:ea typeface="+mn-lt"/>
                <a:cs typeface="+mn-lt"/>
              </a:rPr>
              <a:t>   </a:t>
            </a:r>
            <a:r>
              <a:rPr lang="en-US" sz="2800" b="1" dirty="0" err="1">
                <a:ea typeface="+mn-lt"/>
                <a:cs typeface="+mn-lt"/>
              </a:rPr>
              <a:t>c</a:t>
            </a:r>
            <a:r>
              <a:rPr lang="en-US" sz="2800" b="1" baseline="-25000" dirty="0" err="1">
                <a:ea typeface="+mn-lt"/>
                <a:cs typeface="+mn-lt"/>
              </a:rPr>
              <a:t>n</a:t>
            </a:r>
            <a:r>
              <a:rPr lang="en-US" sz="2800" b="1" dirty="0">
                <a:ea typeface="+mn-lt"/>
                <a:cs typeface="+mn-lt"/>
              </a:rPr>
              <a:t>= (¼)b</a:t>
            </a:r>
            <a:r>
              <a:rPr lang="en-US" sz="2800" b="1" baseline="-25000" dirty="0">
                <a:ea typeface="+mn-lt"/>
                <a:cs typeface="+mn-lt"/>
              </a:rPr>
              <a:t>n-1</a:t>
            </a:r>
            <a:r>
              <a:rPr lang="en-US" sz="2800" b="1" dirty="0">
                <a:ea typeface="+mn-lt"/>
                <a:cs typeface="+mn-lt"/>
              </a:rPr>
              <a:t> + c</a:t>
            </a:r>
            <a:r>
              <a:rPr lang="en-US" sz="2800" b="1" baseline="-25000" dirty="0">
                <a:ea typeface="+mn-lt"/>
                <a:cs typeface="+mn-lt"/>
              </a:rPr>
              <a:t>n-1    </a:t>
            </a:r>
          </a:p>
          <a:p>
            <a:endParaRPr lang="en-US" sz="2800" dirty="0" smtClean="0">
              <a:ea typeface="+mn-lt"/>
              <a:cs typeface="+mn-lt"/>
            </a:endParaRPr>
          </a:p>
          <a:p>
            <a:r>
              <a:rPr lang="en-US" sz="2800" dirty="0" smtClean="0">
                <a:ea typeface="+mn-lt"/>
                <a:cs typeface="+mn-lt"/>
              </a:rPr>
              <a:t>This </a:t>
            </a:r>
            <a:r>
              <a:rPr lang="en-US" sz="2800" dirty="0">
                <a:ea typeface="+mn-lt"/>
                <a:cs typeface="+mn-lt"/>
              </a:rPr>
              <a:t>can be written in the matrix notation as: </a:t>
            </a:r>
            <a:r>
              <a:rPr lang="en-US" sz="2800" b="1" dirty="0" err="1">
                <a:ea typeface="+mn-lt"/>
                <a:cs typeface="+mn-lt"/>
              </a:rPr>
              <a:t>g</a:t>
            </a:r>
            <a:r>
              <a:rPr lang="en-US" sz="2800" b="1" baseline="-25000" dirty="0" err="1">
                <a:ea typeface="+mn-lt"/>
                <a:cs typeface="+mn-lt"/>
              </a:rPr>
              <a:t>n</a:t>
            </a:r>
            <a:r>
              <a:rPr lang="en-US" sz="2800" b="1" baseline="-25000" dirty="0">
                <a:ea typeface="+mn-lt"/>
                <a:cs typeface="+mn-lt"/>
              </a:rPr>
              <a:t> </a:t>
            </a:r>
            <a:r>
              <a:rPr lang="en-US" sz="2800" b="1" dirty="0">
                <a:ea typeface="+mn-lt"/>
                <a:cs typeface="+mn-lt"/>
              </a:rPr>
              <a:t>= Yg</a:t>
            </a:r>
            <a:r>
              <a:rPr lang="en-US" sz="2800" b="1" baseline="-25000" dirty="0">
                <a:ea typeface="+mn-lt"/>
                <a:cs typeface="+mn-lt"/>
              </a:rPr>
              <a:t>n-1</a:t>
            </a:r>
            <a:endParaRPr lang="en-US" sz="2800" dirty="0">
              <a:ea typeface="+mn-lt"/>
              <a:cs typeface="+mn-lt"/>
            </a:endParaRPr>
          </a:p>
          <a:p>
            <a:endParaRPr lang="en-US" sz="2800" b="1" baseline="-25000" dirty="0">
              <a:cs typeface="Calibri"/>
            </a:endParaRPr>
          </a:p>
          <a:p>
            <a:endParaRPr lang="en-US" sz="2800" dirty="0" smtClean="0">
              <a:ea typeface="+mn-lt"/>
              <a:cs typeface="+mn-lt"/>
            </a:endParaRPr>
          </a:p>
          <a:p>
            <a:r>
              <a:rPr lang="en-US" sz="2800" dirty="0" smtClean="0">
                <a:ea typeface="+mn-lt"/>
                <a:cs typeface="+mn-lt"/>
              </a:rPr>
              <a:t>We</a:t>
            </a:r>
            <a:r>
              <a:rPr lang="en-US" sz="2800" dirty="0">
                <a:ea typeface="+mn-lt"/>
                <a:cs typeface="+mn-lt"/>
              </a:rPr>
              <a:t> now have to diagonalize the matrix Y. </a:t>
            </a:r>
          </a:p>
          <a:p>
            <a:endParaRPr lang="en-US" sz="2800" dirty="0" smtClean="0">
              <a:ea typeface="+mn-lt"/>
              <a:cs typeface="+mn-lt"/>
            </a:endParaRPr>
          </a:p>
          <a:p>
            <a:r>
              <a:rPr lang="en-US" sz="2800" dirty="0" smtClean="0">
                <a:ea typeface="+mn-lt"/>
                <a:cs typeface="+mn-lt"/>
              </a:rPr>
              <a:t>We</a:t>
            </a:r>
            <a:r>
              <a:rPr lang="en-US" sz="2800" dirty="0">
                <a:ea typeface="+mn-lt"/>
                <a:cs typeface="+mn-lt"/>
              </a:rPr>
              <a:t> can do so by first finding the eigenvalues and then finding the eigenvectors of the respective eigenvalues.</a:t>
            </a:r>
            <a:endParaRPr lang="en-US" sz="2800" dirty="0"/>
          </a:p>
          <a:p>
            <a:pPr marL="0" indent="0" algn="just">
              <a:buNone/>
            </a:pPr>
            <a:endParaRPr lang="en-US" b="1" baseline="-25000" dirty="0">
              <a:cs typeface="Calibri"/>
            </a:endParaRPr>
          </a:p>
          <a:p>
            <a:pPr marL="0" indent="0" algn="just">
              <a:buNone/>
            </a:pPr>
            <a:endParaRPr lang="en-US" b="1" baseline="-25000" dirty="0">
              <a:cs typeface="Calibri"/>
            </a:endParaRPr>
          </a:p>
          <a:p>
            <a:pPr marL="0" indent="0" algn="just">
              <a:buNone/>
            </a:pPr>
            <a:endParaRPr lang="en-US" b="1" baseline="-25000" dirty="0">
              <a:cs typeface="Calibri"/>
            </a:endParaRPr>
          </a:p>
        </p:txBody>
      </p:sp>
    </p:spTree>
    <p:extLst>
      <p:ext uri="{BB962C8B-B14F-4D97-AF65-F5344CB8AC3E}">
        <p14:creationId xmlns:p14="http://schemas.microsoft.com/office/powerpoint/2010/main" val="2457211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A6BA1E9-3F68-4E7D-A2D5-4D72ACE12586}"/>
              </a:ext>
            </a:extLst>
          </p:cNvPr>
          <p:cNvSpPr>
            <a:spLocks noGrp="1"/>
          </p:cNvSpPr>
          <p:nvPr>
            <p:ph idx="1"/>
          </p:nvPr>
        </p:nvSpPr>
        <p:spPr>
          <a:xfrm>
            <a:off x="838200" y="416644"/>
            <a:ext cx="10515600" cy="6234771"/>
          </a:xfrm>
        </p:spPr>
        <p:txBody>
          <a:bodyPr vert="horz" lIns="91440" tIns="45720" rIns="91440" bIns="45720" rtlCol="0" anchor="t">
            <a:normAutofit fontScale="77500" lnSpcReduction="20000"/>
          </a:bodyPr>
          <a:lstStyle/>
          <a:p>
            <a:endParaRPr lang="en-US" sz="3200" dirty="0" smtClean="0">
              <a:cs typeface="Calibri"/>
            </a:endParaRPr>
          </a:p>
          <a:p>
            <a:r>
              <a:rPr lang="en-US" sz="3200" dirty="0" smtClean="0">
                <a:cs typeface="Calibri"/>
              </a:rPr>
              <a:t>The </a:t>
            </a:r>
            <a:r>
              <a:rPr lang="en-US" sz="3200" dirty="0">
                <a:cs typeface="Calibri"/>
              </a:rPr>
              <a:t>eigenvalues are 1 and 0.5.</a:t>
            </a:r>
            <a:endParaRPr lang="en-US" dirty="0">
              <a:cs typeface="Calibri" panose="020F0502020204030204"/>
            </a:endParaRPr>
          </a:p>
          <a:p>
            <a:endParaRPr lang="en-US" sz="3200" dirty="0" smtClean="0">
              <a:cs typeface="Calibri"/>
            </a:endParaRPr>
          </a:p>
          <a:p>
            <a:r>
              <a:rPr lang="en-US" sz="3200" dirty="0" smtClean="0">
                <a:cs typeface="Calibri"/>
              </a:rPr>
              <a:t>The</a:t>
            </a:r>
            <a:r>
              <a:rPr lang="en-US" sz="3200" dirty="0">
                <a:cs typeface="Calibri"/>
              </a:rPr>
              <a:t> eigenspace for the eigenvalue 1 is 2 dimensional as the basis for the eigenspace is (1,0,0) and (0,0,1).</a:t>
            </a:r>
          </a:p>
          <a:p>
            <a:endParaRPr lang="en-US" sz="3200" dirty="0" smtClean="0">
              <a:cs typeface="Calibri"/>
            </a:endParaRPr>
          </a:p>
          <a:p>
            <a:r>
              <a:rPr lang="en-US" sz="3200" dirty="0" smtClean="0">
                <a:cs typeface="Calibri"/>
              </a:rPr>
              <a:t>Then</a:t>
            </a:r>
            <a:r>
              <a:rPr lang="en-US" sz="3200" dirty="0">
                <a:cs typeface="Calibri"/>
              </a:rPr>
              <a:t> eigenspace for the eigenvalue 0.5 is 1 dimensional as the basis for the eigenspace is  (1,-2,1).</a:t>
            </a:r>
          </a:p>
          <a:p>
            <a:endParaRPr lang="en-US" sz="3200" dirty="0" smtClean="0">
              <a:ea typeface="+mn-lt"/>
              <a:cs typeface="+mn-lt"/>
            </a:endParaRPr>
          </a:p>
          <a:p>
            <a:r>
              <a:rPr lang="en-US" sz="3200" dirty="0" smtClean="0">
                <a:ea typeface="+mn-lt"/>
                <a:cs typeface="+mn-lt"/>
              </a:rPr>
              <a:t>Using</a:t>
            </a:r>
            <a:r>
              <a:rPr lang="en-US" sz="3200" dirty="0">
                <a:ea typeface="+mn-lt"/>
                <a:cs typeface="+mn-lt"/>
              </a:rPr>
              <a:t> the formula </a:t>
            </a:r>
            <a:r>
              <a:rPr lang="en-US" sz="3200" b="1" dirty="0" err="1">
                <a:ea typeface="+mn-lt"/>
                <a:cs typeface="+mn-lt"/>
              </a:rPr>
              <a:t>g</a:t>
            </a:r>
            <a:r>
              <a:rPr lang="en-US" sz="3200" b="1" baseline="-25000" dirty="0" err="1">
                <a:ea typeface="+mn-lt"/>
                <a:cs typeface="+mn-lt"/>
              </a:rPr>
              <a:t>n</a:t>
            </a:r>
            <a:r>
              <a:rPr lang="en-US" sz="3200" b="1" baseline="-25000" dirty="0">
                <a:ea typeface="+mn-lt"/>
                <a:cs typeface="+mn-lt"/>
              </a:rPr>
              <a:t> </a:t>
            </a:r>
            <a:r>
              <a:rPr lang="en-US" sz="3200" b="1" dirty="0">
                <a:ea typeface="+mn-lt"/>
                <a:cs typeface="+mn-lt"/>
              </a:rPr>
              <a:t>= P </a:t>
            </a:r>
            <a:r>
              <a:rPr lang="en-US" sz="3200" b="1" dirty="0" err="1">
                <a:ea typeface="+mn-lt"/>
                <a:cs typeface="+mn-lt"/>
              </a:rPr>
              <a:t>D</a:t>
            </a:r>
            <a:r>
              <a:rPr lang="en-US" sz="3200" b="1" baseline="30000" dirty="0" err="1">
                <a:ea typeface="+mn-lt"/>
                <a:cs typeface="+mn-lt"/>
              </a:rPr>
              <a:t>n</a:t>
            </a:r>
            <a:r>
              <a:rPr lang="en-US" sz="3200" b="1" baseline="30000" dirty="0">
                <a:ea typeface="+mn-lt"/>
                <a:cs typeface="+mn-lt"/>
              </a:rPr>
              <a:t> </a:t>
            </a:r>
            <a:r>
              <a:rPr lang="en-US" sz="3200" b="1" dirty="0">
                <a:ea typeface="+mn-lt"/>
                <a:cs typeface="+mn-lt"/>
              </a:rPr>
              <a:t>P</a:t>
            </a:r>
            <a:r>
              <a:rPr lang="en-US" sz="3200" b="1" baseline="30000" dirty="0">
                <a:ea typeface="+mn-lt"/>
                <a:cs typeface="+mn-lt"/>
              </a:rPr>
              <a:t>-1</a:t>
            </a:r>
            <a:r>
              <a:rPr lang="en-US" sz="3200" b="1" dirty="0">
                <a:ea typeface="+mn-lt"/>
                <a:cs typeface="+mn-lt"/>
              </a:rPr>
              <a:t> </a:t>
            </a:r>
            <a:r>
              <a:rPr lang="en-US" sz="3200" b="1" dirty="0" smtClean="0">
                <a:ea typeface="+mn-lt"/>
                <a:cs typeface="+mn-lt"/>
              </a:rPr>
              <a:t>g</a:t>
            </a:r>
            <a:r>
              <a:rPr lang="en-US" sz="3200" b="1" baseline="-25000" dirty="0" smtClean="0">
                <a:ea typeface="+mn-lt"/>
                <a:cs typeface="+mn-lt"/>
              </a:rPr>
              <a:t>0</a:t>
            </a:r>
            <a:endParaRPr lang="en-US" sz="3200" dirty="0">
              <a:cs typeface="Calibri"/>
            </a:endParaRPr>
          </a:p>
          <a:p>
            <a:endParaRPr lang="en-US" sz="3200" dirty="0" smtClean="0">
              <a:cs typeface="Calibri"/>
            </a:endParaRPr>
          </a:p>
          <a:p>
            <a:r>
              <a:rPr lang="en-US" sz="3200" dirty="0" smtClean="0">
                <a:cs typeface="Calibri"/>
              </a:rPr>
              <a:t>We</a:t>
            </a:r>
            <a:r>
              <a:rPr lang="en-US" sz="3200" dirty="0">
                <a:cs typeface="Calibri"/>
              </a:rPr>
              <a:t> get the final answer as</a:t>
            </a:r>
            <a:endParaRPr lang="en-US" sz="3200" dirty="0">
              <a:ea typeface="+mn-lt"/>
              <a:cs typeface="+mn-lt"/>
            </a:endParaRPr>
          </a:p>
          <a:p>
            <a:pPr algn="just"/>
            <a:endParaRPr lang="en-US" sz="3200" b="1" dirty="0" smtClean="0">
              <a:ea typeface="+mn-lt"/>
              <a:cs typeface="+mn-lt"/>
            </a:endParaRPr>
          </a:p>
          <a:p>
            <a:pPr algn="just"/>
            <a:r>
              <a:rPr lang="en-US" sz="3200" b="1" dirty="0" smtClean="0">
                <a:ea typeface="+mn-lt"/>
                <a:cs typeface="+mn-lt"/>
              </a:rPr>
              <a:t>a</a:t>
            </a:r>
            <a:r>
              <a:rPr lang="en-US" sz="3200" b="1" baseline="-25000" dirty="0" smtClean="0">
                <a:ea typeface="+mn-lt"/>
                <a:cs typeface="+mn-lt"/>
              </a:rPr>
              <a:t>n</a:t>
            </a:r>
            <a:r>
              <a:rPr lang="en-US" sz="3200" b="1" baseline="-25000" dirty="0">
                <a:ea typeface="+mn-lt"/>
                <a:cs typeface="+mn-lt"/>
              </a:rPr>
              <a:t> </a:t>
            </a:r>
            <a:r>
              <a:rPr lang="en-US" sz="3200" b="1" dirty="0">
                <a:ea typeface="+mn-lt"/>
                <a:cs typeface="+mn-lt"/>
              </a:rPr>
              <a:t>= a</a:t>
            </a:r>
            <a:r>
              <a:rPr lang="en-US" sz="3200" b="1" baseline="-25000" dirty="0">
                <a:ea typeface="+mn-lt"/>
                <a:cs typeface="+mn-lt"/>
              </a:rPr>
              <a:t>0 </a:t>
            </a:r>
            <a:r>
              <a:rPr lang="en-US" sz="3200" b="1" dirty="0">
                <a:ea typeface="+mn-lt"/>
                <a:cs typeface="+mn-lt"/>
              </a:rPr>
              <a:t>+ [0.5 - 0.5</a:t>
            </a:r>
            <a:r>
              <a:rPr lang="en-US" sz="3200" b="1" baseline="30000" dirty="0">
                <a:ea typeface="+mn-lt"/>
                <a:cs typeface="+mn-lt"/>
              </a:rPr>
              <a:t>n+1</a:t>
            </a:r>
            <a:r>
              <a:rPr lang="en-US" sz="3200" b="1" dirty="0">
                <a:ea typeface="+mn-lt"/>
                <a:cs typeface="+mn-lt"/>
              </a:rPr>
              <a:t>]b</a:t>
            </a:r>
            <a:r>
              <a:rPr lang="en-US" sz="3200" b="1" baseline="-25000" dirty="0">
                <a:ea typeface="+mn-lt"/>
                <a:cs typeface="+mn-lt"/>
              </a:rPr>
              <a:t>0</a:t>
            </a:r>
            <a:r>
              <a:rPr lang="en-US" sz="3200" b="1" dirty="0">
                <a:ea typeface="+mn-lt"/>
                <a:cs typeface="+mn-lt"/>
              </a:rPr>
              <a:t> </a:t>
            </a:r>
            <a:endParaRPr lang="en-US" sz="3200" dirty="0">
              <a:ea typeface="+mn-lt"/>
              <a:cs typeface="+mn-lt"/>
            </a:endParaRPr>
          </a:p>
          <a:p>
            <a:pPr marL="0" indent="0" algn="just">
              <a:buNone/>
            </a:pPr>
            <a:r>
              <a:rPr lang="en-US" sz="3200" b="1" dirty="0">
                <a:ea typeface="+mn-lt"/>
                <a:cs typeface="+mn-lt"/>
              </a:rPr>
              <a:t>   b</a:t>
            </a:r>
            <a:r>
              <a:rPr lang="en-US" sz="3200" b="1" baseline="-25000" dirty="0">
                <a:ea typeface="+mn-lt"/>
                <a:cs typeface="+mn-lt"/>
              </a:rPr>
              <a:t>n</a:t>
            </a:r>
            <a:r>
              <a:rPr lang="en-US" sz="3200" b="1" dirty="0">
                <a:ea typeface="+mn-lt"/>
                <a:cs typeface="+mn-lt"/>
              </a:rPr>
              <a:t>= 0.5</a:t>
            </a:r>
            <a:r>
              <a:rPr lang="en-US" sz="3200" b="1" baseline="30000" dirty="0">
                <a:ea typeface="+mn-lt"/>
                <a:cs typeface="+mn-lt"/>
              </a:rPr>
              <a:t>n</a:t>
            </a:r>
            <a:r>
              <a:rPr lang="en-US" sz="3200" b="1" dirty="0">
                <a:ea typeface="+mn-lt"/>
                <a:cs typeface="+mn-lt"/>
              </a:rPr>
              <a:t> b</a:t>
            </a:r>
            <a:r>
              <a:rPr lang="en-US" sz="3200" b="1" baseline="-25000" dirty="0">
                <a:ea typeface="+mn-lt"/>
                <a:cs typeface="+mn-lt"/>
              </a:rPr>
              <a:t>0 </a:t>
            </a:r>
            <a:r>
              <a:rPr lang="en-US" sz="3200" b="1" dirty="0">
                <a:ea typeface="+mn-lt"/>
                <a:cs typeface="+mn-lt"/>
              </a:rPr>
              <a:t>                                     (n = 1,2,… )</a:t>
            </a:r>
            <a:endParaRPr lang="en-US" sz="3200" dirty="0">
              <a:ea typeface="+mn-lt"/>
              <a:cs typeface="+mn-lt"/>
            </a:endParaRPr>
          </a:p>
          <a:p>
            <a:pPr marL="0" indent="0" algn="just">
              <a:buNone/>
            </a:pPr>
            <a:r>
              <a:rPr lang="en-US" sz="3200" b="1" dirty="0">
                <a:ea typeface="+mn-lt"/>
                <a:cs typeface="+mn-lt"/>
              </a:rPr>
              <a:t>   </a:t>
            </a:r>
            <a:r>
              <a:rPr lang="en-US" sz="3200" b="1" dirty="0" err="1">
                <a:ea typeface="+mn-lt"/>
                <a:cs typeface="+mn-lt"/>
              </a:rPr>
              <a:t>c</a:t>
            </a:r>
            <a:r>
              <a:rPr lang="en-US" sz="3200" b="1" baseline="-25000" dirty="0" err="1">
                <a:ea typeface="+mn-lt"/>
                <a:cs typeface="+mn-lt"/>
              </a:rPr>
              <a:t>n</a:t>
            </a:r>
            <a:r>
              <a:rPr lang="en-US" sz="3200" b="1" dirty="0">
                <a:ea typeface="+mn-lt"/>
                <a:cs typeface="+mn-lt"/>
              </a:rPr>
              <a:t>= c</a:t>
            </a:r>
            <a:r>
              <a:rPr lang="en-US" sz="3200" b="1" baseline="-25000" dirty="0">
                <a:ea typeface="+mn-lt"/>
                <a:cs typeface="+mn-lt"/>
              </a:rPr>
              <a:t>0 </a:t>
            </a:r>
            <a:r>
              <a:rPr lang="en-US" sz="3200" b="1" dirty="0">
                <a:ea typeface="+mn-lt"/>
                <a:cs typeface="+mn-lt"/>
              </a:rPr>
              <a:t>+ [0.5 - 0.5</a:t>
            </a:r>
            <a:r>
              <a:rPr lang="en-US" sz="3200" b="1" baseline="30000" dirty="0">
                <a:ea typeface="+mn-lt"/>
                <a:cs typeface="+mn-lt"/>
              </a:rPr>
              <a:t>n+1</a:t>
            </a:r>
            <a:r>
              <a:rPr lang="en-US" sz="3200" b="1" dirty="0">
                <a:ea typeface="+mn-lt"/>
                <a:cs typeface="+mn-lt"/>
              </a:rPr>
              <a:t>]b</a:t>
            </a:r>
            <a:r>
              <a:rPr lang="en-US" sz="3200" b="1" baseline="-25000" dirty="0">
                <a:ea typeface="+mn-lt"/>
                <a:cs typeface="+mn-lt"/>
              </a:rPr>
              <a:t>0</a:t>
            </a:r>
            <a:r>
              <a:rPr lang="en-US" sz="3200" b="1" baseline="-25000" dirty="0">
                <a:cs typeface="Calibri"/>
              </a:rPr>
              <a:t>  </a:t>
            </a:r>
            <a:endParaRPr lang="en-US" sz="3200" dirty="0">
              <a:cs typeface="Calibri"/>
            </a:endParaRPr>
          </a:p>
        </p:txBody>
      </p:sp>
    </p:spTree>
    <p:extLst>
      <p:ext uri="{BB962C8B-B14F-4D97-AF65-F5344CB8AC3E}">
        <p14:creationId xmlns:p14="http://schemas.microsoft.com/office/powerpoint/2010/main" val="3686566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8C183DF-E2CD-4ED0-AC1F-245DDE46D927}"/>
              </a:ext>
            </a:extLst>
          </p:cNvPr>
          <p:cNvSpPr>
            <a:spLocks noGrp="1"/>
          </p:cNvSpPr>
          <p:nvPr>
            <p:ph idx="1"/>
          </p:nvPr>
        </p:nvSpPr>
        <p:spPr>
          <a:xfrm>
            <a:off x="838200" y="215365"/>
            <a:ext cx="10515600" cy="6507939"/>
          </a:xfrm>
        </p:spPr>
        <p:txBody>
          <a:bodyPr vert="horz" lIns="91440" tIns="45720" rIns="91440" bIns="45720" rtlCol="0" anchor="t">
            <a:noAutofit/>
          </a:bodyPr>
          <a:lstStyle/>
          <a:p>
            <a:endParaRPr lang="en-US" sz="1800" dirty="0">
              <a:ea typeface="+mn-lt"/>
              <a:cs typeface="+mn-lt"/>
            </a:endParaRPr>
          </a:p>
          <a:p>
            <a:endParaRPr lang="en-US" sz="1800" dirty="0" smtClean="0">
              <a:ea typeface="+mn-lt"/>
              <a:cs typeface="+mn-lt"/>
            </a:endParaRPr>
          </a:p>
          <a:p>
            <a:r>
              <a:rPr lang="en-US" sz="1800" dirty="0" smtClean="0">
                <a:ea typeface="+mn-lt"/>
                <a:cs typeface="+mn-lt"/>
              </a:rPr>
              <a:t>These </a:t>
            </a:r>
            <a:r>
              <a:rPr lang="en-US" sz="1800" dirty="0">
                <a:ea typeface="+mn-lt"/>
                <a:cs typeface="+mn-lt"/>
              </a:rPr>
              <a:t>equations give the genotype distribution of the population after any number of generations.</a:t>
            </a:r>
          </a:p>
          <a:p>
            <a:endParaRPr lang="en-US" sz="1800" dirty="0" smtClean="0">
              <a:ea typeface="+mn-lt"/>
              <a:cs typeface="+mn-lt"/>
            </a:endParaRPr>
          </a:p>
          <a:p>
            <a:r>
              <a:rPr lang="en-US" sz="1800" dirty="0" smtClean="0">
                <a:ea typeface="+mn-lt"/>
                <a:cs typeface="+mn-lt"/>
              </a:rPr>
              <a:t>To </a:t>
            </a:r>
            <a:r>
              <a:rPr lang="en-US" sz="1800" dirty="0">
                <a:ea typeface="+mn-lt"/>
                <a:cs typeface="+mn-lt"/>
              </a:rPr>
              <a:t>find the genotype distribution after 4 years (n=4) we can use the above equation. We know that a</a:t>
            </a:r>
            <a:r>
              <a:rPr lang="en-US" sz="1800" baseline="-25000" dirty="0">
                <a:ea typeface="+mn-lt"/>
                <a:cs typeface="+mn-lt"/>
              </a:rPr>
              <a:t>0</a:t>
            </a:r>
            <a:r>
              <a:rPr lang="en-US" sz="1800" dirty="0">
                <a:ea typeface="+mn-lt"/>
                <a:cs typeface="+mn-lt"/>
              </a:rPr>
              <a:t> = 0.05, b</a:t>
            </a:r>
            <a:r>
              <a:rPr lang="en-US" sz="1800" baseline="-25000" dirty="0">
                <a:ea typeface="+mn-lt"/>
                <a:cs typeface="+mn-lt"/>
              </a:rPr>
              <a:t>0</a:t>
            </a:r>
            <a:r>
              <a:rPr lang="en-US" sz="1800" dirty="0">
                <a:ea typeface="+mn-lt"/>
                <a:cs typeface="+mn-lt"/>
              </a:rPr>
              <a:t> = 0.90, and c</a:t>
            </a:r>
            <a:r>
              <a:rPr lang="en-US" sz="1800" baseline="-25000" dirty="0">
                <a:ea typeface="+mn-lt"/>
                <a:cs typeface="+mn-lt"/>
              </a:rPr>
              <a:t>0 </a:t>
            </a:r>
            <a:r>
              <a:rPr lang="en-US" sz="1800" dirty="0">
                <a:ea typeface="+mn-lt"/>
                <a:cs typeface="+mn-lt"/>
              </a:rPr>
              <a:t>= 0.05.</a:t>
            </a:r>
          </a:p>
          <a:p>
            <a:endParaRPr lang="en-US" sz="1800" dirty="0" smtClean="0">
              <a:ea typeface="+mn-lt"/>
              <a:cs typeface="+mn-lt"/>
            </a:endParaRPr>
          </a:p>
          <a:p>
            <a:r>
              <a:rPr lang="en-US" sz="1800" dirty="0" smtClean="0">
                <a:ea typeface="+mn-lt"/>
                <a:cs typeface="+mn-lt"/>
              </a:rPr>
              <a:t>Hence </a:t>
            </a:r>
            <a:r>
              <a:rPr lang="en-US" sz="1800" dirty="0">
                <a:ea typeface="+mn-lt"/>
                <a:cs typeface="+mn-lt"/>
              </a:rPr>
              <a:t>on substituting these values into the above equation we get -</a:t>
            </a:r>
          </a:p>
          <a:p>
            <a:pPr marL="0" indent="0" algn="ctr">
              <a:buNone/>
            </a:pPr>
            <a:r>
              <a:rPr lang="en-US" sz="1800" b="1" dirty="0">
                <a:ea typeface="+mn-lt"/>
                <a:cs typeface="+mn-lt"/>
              </a:rPr>
              <a:t>a</a:t>
            </a:r>
            <a:r>
              <a:rPr lang="en-US" sz="1800" b="1" baseline="-25000" dirty="0">
                <a:ea typeface="+mn-lt"/>
                <a:cs typeface="+mn-lt"/>
              </a:rPr>
              <a:t>4</a:t>
            </a:r>
            <a:r>
              <a:rPr lang="en-US" sz="1800" b="1" dirty="0">
                <a:ea typeface="+mn-lt"/>
                <a:cs typeface="+mn-lt"/>
              </a:rPr>
              <a:t> = 0.47  b</a:t>
            </a:r>
            <a:r>
              <a:rPr lang="en-US" sz="1800" b="1" baseline="-25000" dirty="0">
                <a:ea typeface="+mn-lt"/>
                <a:cs typeface="+mn-lt"/>
              </a:rPr>
              <a:t>4</a:t>
            </a:r>
            <a:r>
              <a:rPr lang="en-US" sz="1800" b="1" dirty="0">
                <a:ea typeface="+mn-lt"/>
                <a:cs typeface="+mn-lt"/>
              </a:rPr>
              <a:t> = 0.06  c</a:t>
            </a:r>
            <a:r>
              <a:rPr lang="en-US" sz="1800" b="1" baseline="-25000" dirty="0">
                <a:ea typeface="+mn-lt"/>
                <a:cs typeface="+mn-lt"/>
              </a:rPr>
              <a:t>4 </a:t>
            </a:r>
            <a:r>
              <a:rPr lang="en-US" sz="1800" b="1" dirty="0">
                <a:ea typeface="+mn-lt"/>
                <a:cs typeface="+mn-lt"/>
              </a:rPr>
              <a:t>= 0.47</a:t>
            </a:r>
            <a:endParaRPr lang="en-US" sz="1800" dirty="0">
              <a:ea typeface="+mn-lt"/>
              <a:cs typeface="+mn-lt"/>
            </a:endParaRPr>
          </a:p>
          <a:p>
            <a:endParaRPr lang="en-US" sz="1800" dirty="0" smtClean="0">
              <a:ea typeface="+mn-lt"/>
              <a:cs typeface="+mn-lt"/>
            </a:endParaRPr>
          </a:p>
          <a:p>
            <a:r>
              <a:rPr lang="en-US" sz="1800" dirty="0" smtClean="0">
                <a:ea typeface="+mn-lt"/>
                <a:cs typeface="+mn-lt"/>
              </a:rPr>
              <a:t>That </a:t>
            </a:r>
            <a:r>
              <a:rPr lang="en-US" sz="1800" dirty="0">
                <a:ea typeface="+mn-lt"/>
                <a:cs typeface="+mn-lt"/>
              </a:rPr>
              <a:t>is, originally (n = 0), in a population of 100 individuals, 5 would be AA, 90 would be Aa, and 5 would be aa. After 4 generations, 47 individuals would be AA, only 6 would be Aa, and 47 would be aa.</a:t>
            </a:r>
          </a:p>
          <a:p>
            <a:endParaRPr lang="en-US" sz="1800" dirty="0" smtClean="0">
              <a:ea typeface="+mn-lt"/>
              <a:cs typeface="+mn-lt"/>
            </a:endParaRPr>
          </a:p>
          <a:p>
            <a:r>
              <a:rPr lang="en-US" sz="1800" dirty="0" smtClean="0">
                <a:ea typeface="+mn-lt"/>
                <a:cs typeface="+mn-lt"/>
              </a:rPr>
              <a:t>If </a:t>
            </a:r>
            <a:r>
              <a:rPr lang="en-US" sz="1800" dirty="0">
                <a:ea typeface="+mn-lt"/>
                <a:cs typeface="+mn-lt"/>
              </a:rPr>
              <a:t>we let n -&gt;∞, we find that -</a:t>
            </a:r>
          </a:p>
          <a:p>
            <a:pPr marL="0" indent="0" algn="ctr">
              <a:buNone/>
            </a:pPr>
            <a:r>
              <a:rPr lang="en-US" sz="1800" b="1" dirty="0">
                <a:ea typeface="+mn-lt"/>
                <a:cs typeface="+mn-lt"/>
              </a:rPr>
              <a:t>a</a:t>
            </a:r>
            <a:r>
              <a:rPr lang="en-US" sz="1800" b="1" baseline="-25000" dirty="0">
                <a:ea typeface="+mn-lt"/>
                <a:cs typeface="+mn-lt"/>
              </a:rPr>
              <a:t>n</a:t>
            </a:r>
            <a:r>
              <a:rPr lang="en-US" sz="1800" b="1" dirty="0">
                <a:ea typeface="+mn-lt"/>
                <a:cs typeface="+mn-lt"/>
              </a:rPr>
              <a:t> = 0.5   b</a:t>
            </a:r>
            <a:r>
              <a:rPr lang="en-US" sz="1800" b="1" baseline="-25000" dirty="0">
                <a:ea typeface="+mn-lt"/>
                <a:cs typeface="+mn-lt"/>
              </a:rPr>
              <a:t>n</a:t>
            </a:r>
            <a:r>
              <a:rPr lang="en-US" sz="1800" b="1" dirty="0">
                <a:ea typeface="+mn-lt"/>
                <a:cs typeface="+mn-lt"/>
              </a:rPr>
              <a:t> = 0  </a:t>
            </a:r>
            <a:r>
              <a:rPr lang="en-US" sz="1800" b="1" dirty="0" err="1">
                <a:ea typeface="+mn-lt"/>
                <a:cs typeface="+mn-lt"/>
              </a:rPr>
              <a:t>c</a:t>
            </a:r>
            <a:r>
              <a:rPr lang="en-US" sz="1800" b="1" baseline="-25000" dirty="0" err="1">
                <a:ea typeface="+mn-lt"/>
                <a:cs typeface="+mn-lt"/>
              </a:rPr>
              <a:t>n</a:t>
            </a:r>
            <a:r>
              <a:rPr lang="en-US" sz="1800" b="1" dirty="0">
                <a:ea typeface="+mn-lt"/>
                <a:cs typeface="+mn-lt"/>
              </a:rPr>
              <a:t> = 0.5 </a:t>
            </a:r>
            <a:endParaRPr lang="en-US" sz="1800" dirty="0">
              <a:ea typeface="+mn-lt"/>
              <a:cs typeface="+mn-lt"/>
            </a:endParaRPr>
          </a:p>
          <a:p>
            <a:endParaRPr lang="en-US" sz="1800" dirty="0" smtClean="0">
              <a:ea typeface="+mn-lt"/>
              <a:cs typeface="+mn-lt"/>
            </a:endParaRPr>
          </a:p>
          <a:p>
            <a:r>
              <a:rPr lang="en-US" sz="1800" dirty="0" smtClean="0">
                <a:ea typeface="+mn-lt"/>
                <a:cs typeface="+mn-lt"/>
              </a:rPr>
              <a:t>That </a:t>
            </a:r>
            <a:r>
              <a:rPr lang="en-US" sz="1800" dirty="0">
                <a:ea typeface="+mn-lt"/>
                <a:cs typeface="+mn-lt"/>
              </a:rPr>
              <a:t>is, in the limit as n -&gt; ∞, 0.5 of the individuals in the population are AA, 0.5 are aa, and none are Aa.</a:t>
            </a:r>
          </a:p>
          <a:p>
            <a:endParaRPr lang="en-US" sz="1800" dirty="0">
              <a:cs typeface="Calibri"/>
            </a:endParaRPr>
          </a:p>
        </p:txBody>
      </p:sp>
    </p:spTree>
    <p:extLst>
      <p:ext uri="{BB962C8B-B14F-4D97-AF65-F5344CB8AC3E}">
        <p14:creationId xmlns:p14="http://schemas.microsoft.com/office/powerpoint/2010/main" val="22552094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TotalTime>
  <Words>254</Words>
  <Application>Microsoft Office PowerPoint</Application>
  <PresentationFormat>Custom</PresentationFormat>
  <Paragraphs>101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Linear Algebra Mini project APPLICATIONS OF LINEAR ALGEBRA IN GENETICS (FLOWER COLOR GENOTYPE) </vt:lpstr>
      <vt:lpstr>Background</vt:lpstr>
      <vt:lpstr>PowerPoint Presentation</vt:lpstr>
      <vt:lpstr>PowerPoint Presentation</vt:lpstr>
      <vt:lpstr>Question</vt:lpstr>
      <vt:lpstr>Answer</vt:lpstr>
      <vt:lpstr>PowerPoint Presentation</vt:lpstr>
      <vt:lpstr>PowerPoint Presentation</vt:lpstr>
      <vt:lpstr>PowerPoint Presentation</vt:lpstr>
      <vt:lpstr>Clarity of Concept</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Sunad S</cp:lastModifiedBy>
  <cp:revision>450</cp:revision>
  <dcterms:created xsi:type="dcterms:W3CDTF">2020-05-16T12:14:56Z</dcterms:created>
  <dcterms:modified xsi:type="dcterms:W3CDTF">2020-05-16T14:38:33Z</dcterms:modified>
</cp:coreProperties>
</file>