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9"/>
  </p:notesMasterIdLst>
  <p:handoutMasterIdLst>
    <p:handoutMasterId r:id="rId10"/>
  </p:handoutMasterIdLst>
  <p:sldIdLst>
    <p:sldId id="314" r:id="rId5"/>
    <p:sldId id="315" r:id="rId6"/>
    <p:sldId id="316" r:id="rId7"/>
    <p:sldId id="30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580641"/>
            <a:ext cx="5674360" cy="3200400"/>
          </a:xfrm>
        </p:spPr>
        <p:txBody>
          <a:bodyPr/>
          <a:lstStyle/>
          <a:p>
            <a:r>
              <a:rPr lang="en-US" sz="6000" dirty="0"/>
              <a:t>Credit card</a:t>
            </a:r>
            <a:br>
              <a:rPr lang="en-US" dirty="0"/>
            </a:br>
            <a:r>
              <a:rPr lang="en-US" sz="2800" dirty="0"/>
              <a:t>weekly</a:t>
            </a:r>
            <a:br>
              <a:rPr lang="en-US" sz="2800" dirty="0"/>
            </a:br>
            <a:r>
              <a:rPr lang="en-US" sz="2800" dirty="0"/>
              <a:t>status report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315532"/>
            <a:ext cx="7081520" cy="802640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insights- week 53 (31</a:t>
            </a:r>
            <a:r>
              <a:rPr lang="en-US" baseline="30000" dirty="0"/>
              <a:t>st</a:t>
            </a:r>
            <a:r>
              <a:rPr lang="en-US" dirty="0"/>
              <a:t> dec)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08000" y="813873"/>
            <a:ext cx="8900160" cy="5230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Week over week changes:</a:t>
            </a:r>
          </a:p>
          <a:p>
            <a:pPr marL="457200" indent="-457200">
              <a:buAutoNum type="arabicPeriod"/>
            </a:pPr>
            <a:r>
              <a:rPr lang="en-US" dirty="0"/>
              <a:t>Revenue increased by </a:t>
            </a:r>
            <a:r>
              <a:rPr lang="en-US" dirty="0">
                <a:solidFill>
                  <a:srgbClr val="FF0000"/>
                </a:solidFill>
              </a:rPr>
              <a:t>28.8%</a:t>
            </a:r>
          </a:p>
          <a:p>
            <a:pPr marL="457200" indent="-457200">
              <a:buAutoNum type="arabicPeriod"/>
            </a:pPr>
            <a:r>
              <a:rPr lang="en-US" dirty="0"/>
              <a:t>Total Transaction amt &amp; count increased by </a:t>
            </a:r>
            <a:r>
              <a:rPr lang="en-US" dirty="0">
                <a:solidFill>
                  <a:srgbClr val="FF0000"/>
                </a:solidFill>
              </a:rPr>
              <a:t>100%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0.03%</a:t>
            </a:r>
          </a:p>
          <a:p>
            <a:pPr marL="457200" indent="-457200">
              <a:buAutoNum type="arabicPeriod"/>
            </a:pPr>
            <a:r>
              <a:rPr lang="en-US" dirty="0"/>
              <a:t>Customer count increased by </a:t>
            </a:r>
            <a:r>
              <a:rPr lang="en-US" dirty="0">
                <a:solidFill>
                  <a:srgbClr val="FF0000"/>
                </a:solidFill>
              </a:rPr>
              <a:t>2.03%</a:t>
            </a:r>
          </a:p>
          <a:p>
            <a:pPr marL="457200" indent="-457200">
              <a:buAutoNum type="arabicPeriod"/>
            </a:pPr>
            <a:endParaRPr lang="en-US" dirty="0"/>
          </a:p>
          <a:p>
            <a:r>
              <a:rPr lang="en-US" dirty="0"/>
              <a:t>Overview YTD:</a:t>
            </a:r>
          </a:p>
          <a:p>
            <a:pPr marL="457200" indent="-457200">
              <a:buAutoNum type="arabicPeriod"/>
            </a:pPr>
            <a:r>
              <a:rPr lang="en-US" dirty="0"/>
              <a:t>Overall revenue is </a:t>
            </a:r>
            <a:r>
              <a:rPr lang="en-US" dirty="0">
                <a:solidFill>
                  <a:srgbClr val="FF0000"/>
                </a:solidFill>
              </a:rPr>
              <a:t>62M</a:t>
            </a:r>
          </a:p>
          <a:p>
            <a:pPr marL="457200" indent="-457200">
              <a:buAutoNum type="arabicPeriod"/>
            </a:pPr>
            <a:r>
              <a:rPr lang="en-US" dirty="0"/>
              <a:t>Total interest is </a:t>
            </a:r>
            <a:r>
              <a:rPr lang="en-US" dirty="0">
                <a:solidFill>
                  <a:srgbClr val="FF0000"/>
                </a:solidFill>
              </a:rPr>
              <a:t>9M</a:t>
            </a:r>
          </a:p>
          <a:p>
            <a:pPr marL="457200" indent="-457200">
              <a:buAutoNum type="arabicPeriod"/>
            </a:pPr>
            <a:r>
              <a:rPr lang="en-US" dirty="0"/>
              <a:t>Total transaction amt is </a:t>
            </a:r>
            <a:r>
              <a:rPr lang="en-US" dirty="0">
                <a:solidFill>
                  <a:srgbClr val="FF0000"/>
                </a:solidFill>
              </a:rPr>
              <a:t>50M</a:t>
            </a:r>
          </a:p>
          <a:p>
            <a:pPr marL="457200" indent="-457200">
              <a:buAutoNum type="arabicPeriod"/>
            </a:pPr>
            <a:r>
              <a:rPr lang="en-US" dirty="0"/>
              <a:t>Male customer are contributing more in revenue </a:t>
            </a:r>
            <a:r>
              <a:rPr lang="en-US" dirty="0">
                <a:solidFill>
                  <a:srgbClr val="FF0000"/>
                </a:solidFill>
              </a:rPr>
              <a:t>34M</a:t>
            </a:r>
            <a:r>
              <a:rPr lang="en-US" dirty="0"/>
              <a:t> ,</a:t>
            </a:r>
          </a:p>
          <a:p>
            <a:pPr marL="457200" indent="-457200">
              <a:buAutoNum type="arabicPeriod"/>
            </a:pPr>
            <a:r>
              <a:rPr lang="en-US" dirty="0"/>
              <a:t>female </a:t>
            </a:r>
            <a:r>
              <a:rPr lang="en-US" dirty="0">
                <a:solidFill>
                  <a:srgbClr val="FF0000"/>
                </a:solidFill>
              </a:rPr>
              <a:t>28M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4C9085-7BC9-EF72-8BF1-74AB25FE6409}"/>
              </a:ext>
            </a:extLst>
          </p:cNvPr>
          <p:cNvSpPr txBox="1"/>
          <p:nvPr/>
        </p:nvSpPr>
        <p:spPr>
          <a:xfrm>
            <a:off x="2265680" y="843280"/>
            <a:ext cx="886968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5. Blue &amp; Sliver credit card are contributing to 93% of overall transactions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6. TX, NY &amp; CA IS Contributing to 79%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7. Overall Activation rate is 57.37%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8. Overall Delimitation rate is 6.28%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045227-5724-4DBF-9712-031B1BFB2C3C}">
  <ds:schemaRefs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1af3243-3dd4-4a8d-8c0d-dd76da1f02a5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230e9df3-be65-4c73-a93b-d1236ebd677e"/>
    <ds:schemaRef ds:uri="16c05727-aa75-4e4a-9b5f-8a80a116589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sales pitch</Template>
  <TotalTime>104</TotalTime>
  <Words>121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Tenorite</vt:lpstr>
      <vt:lpstr>Custom</vt:lpstr>
      <vt:lpstr>Credit card weekly status report</vt:lpstr>
      <vt:lpstr>Project insights- week 53 (31st dec)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2025-04-05T04:37:42Z</dcterms:created>
  <dcterms:modified xsi:type="dcterms:W3CDTF">2025-04-06T06:24:46Z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