
<file path=[Content_Types].xml><?xml version="1.0" encoding="utf-8"?>
<Types xmlns="http://schemas.openxmlformats.org/package/2006/content-types">
  <Default Extension="svg" ContentType="image/svg+xml"/>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embedTrueTypeFonts="1" saveSubsetFonts="1">
  <p:sldMasterIdLst>
    <p:sldMasterId id="2147483648" r:id="rId1"/>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8288000" cy="10287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4" d="100"/>
          <a:sy n="74" d="100"/>
        </p:scale>
        <p:origin x="-1092" y="-90"/>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4DBE91E-ABFF-C6DD-A0EB-A6CDE6AC2E0F}"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26F4B5B-8EEF-7C12-9E8E-0330573FA2B7}"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F9748FE-ABD3-BF9F-A4B8-A4689599822E}"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5DE144B-2D6F-F0F7-64FE-04FE72049011}"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1E63319-F727-A633-D3B4-CBECE74206DA}"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9997AB7-546D-BAB3-01D4-890D98F6A0E3}"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46C2C48-5FEA-9B48-F24D-35F772AF8110}"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EC720A5-93E6-5319-2A08-491A5C78CED9}"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F478CF4-1DB5-2702-4CEF-8951254D1AD8}"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E240743-5BD3-47A5-522C-A72671DAB31B}"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698DADF-3DE7-D3A5-2195-27198216FEEE}"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lang="en-US"/>
          </a:p>
        </p:txBody>
      </p:sp>
      <p:sp>
        <p:nvSpPr>
          <p:cNvPr id="3"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lang="en-US"/>
          </a:p>
        </p:txBody>
      </p:sp>
      <p:sp>
        <p:nvSpPr>
          <p:cNvPr id="3"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lang="en-US"/>
          </a:p>
        </p:txBody>
      </p:sp>
      <p:sp>
        <p:nvSpPr>
          <p:cNvPr id="3"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D8BD707-D9CF-40AE-B4C6-C98DA3205C09}" type="datetimeFigureOut">
              <a:rPr lang="en-US"/>
              <a:t>8/1/2011</a:t>
            </a:fld>
            <a:endParaRPr lang="en-US"/>
          </a:p>
        </p:txBody>
      </p:sp>
      <p:sp>
        <p:nvSpPr>
          <p:cNvPr id="5"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6F15528-21DE-4FAA-801E-634DDDAF4B2B}"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media1.svg"/><Relationship Id="rId5" Type="http://schemas.openxmlformats.org/officeDocument/2006/relationships/image" Target="../media/image2.png"/><Relationship Id="rId6" Type="http://schemas.openxmlformats.org/officeDocument/2006/relationships/image" Target="../media/media2.svg"/><Relationship Id="rId7" Type="http://schemas.openxmlformats.org/officeDocument/2006/relationships/image" Target="../media/image3.png"/><Relationship Id="rId8" Type="http://schemas.openxmlformats.org/officeDocument/2006/relationships/image" Target="../media/media3.svg"/><Relationship Id="rId9" Type="http://schemas.openxmlformats.org/officeDocument/2006/relationships/image" Target="../media/image4.png"/><Relationship Id="rId10" Type="http://schemas.openxmlformats.org/officeDocument/2006/relationships/image" Target="../media/media4.svg"/><Relationship Id="rId11" Type="http://schemas.openxmlformats.org/officeDocument/2006/relationships/image" Target="../media/image5.png"/><Relationship Id="rId12" Type="http://schemas.openxmlformats.org/officeDocument/2006/relationships/image" Target="../media/media5.sv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7.jpg"/><Relationship Id="rId7"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media6.sv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media7.sv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media8.svg"/><Relationship Id="rId5" Type="http://schemas.openxmlformats.org/officeDocument/2006/relationships/image" Target="../media/image9.jp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image" Target="../media/image4.png"/><Relationship Id="rId10" Type="http://schemas.openxmlformats.org/officeDocument/2006/relationships/image" Target="../media/image10.png"/><Relationship Id="rId11" Type="http://schemas.openxmlformats.org/officeDocument/2006/relationships/image" Target="../media/image1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2.png"/><Relationship Id="rId8" Type="http://schemas.openxmlformats.org/officeDocument/2006/relationships/image" Target="../media/image1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BFCFE"/>
        </a:solidFill>
      </p:bgPr>
    </p:bg>
    <p:spTree>
      <p:nvGrpSpPr>
        <p:cNvPr id="1" name=""/>
        <p:cNvGrpSpPr/>
        <p:nvPr/>
      </p:nvGrpSpPr>
      <p:grpSpPr bwMode="auto">
        <a:xfrm>
          <a:off x="0" y="0"/>
          <a:ext cx="0" cy="0"/>
          <a:chOff x="0" y="0"/>
          <a:chExt cx="0" cy="0"/>
        </a:xfrm>
      </p:grpSpPr>
      <p:sp>
        <p:nvSpPr>
          <p:cNvPr id="2" name="Freeform 2"/>
          <p:cNvSpPr/>
          <p:nvPr/>
        </p:nvSpPr>
        <p:spPr bwMode="auto">
          <a:xfrm rot="0" flipH="0" flipV="0">
            <a:off x="9144000" y="-2515446"/>
            <a:ext cx="10960233" cy="7472886"/>
          </a:xfrm>
          <a:custGeom>
            <a:avLst/>
            <a:gdLst/>
            <a:ahLst/>
            <a:cxnLst/>
            <a:rect l="l" t="t" r="r" b="b"/>
            <a:pathLst>
              <a:path w="10960234" h="7472887" fill="norm" stroke="1" extrusionOk="0">
                <a:moveTo>
                  <a:pt x="0" y="0"/>
                </a:moveTo>
                <a:lnTo>
                  <a:pt x="10960234" y="0"/>
                </a:lnTo>
                <a:lnTo>
                  <a:pt x="10960234" y="7472888"/>
                </a:lnTo>
                <a:lnTo>
                  <a:pt x="0" y="7472888"/>
                </a:lnTo>
                <a:lnTo>
                  <a:pt x="0" y="0"/>
                </a:lnTo>
                <a:close/>
              </a:path>
            </a:pathLst>
          </a:custGeom>
          <a:blipFill>
            <a:blip r:embed="rId3">
              <a:alphaModFix amt="50000"/>
            </a:blip>
            <a:srcRect l="0" t="0" r="0" b="0"/>
            <a:stretch/>
          </a:blipFill>
        </p:spPr>
      </p:sp>
      <p:sp>
        <p:nvSpPr>
          <p:cNvPr id="3" name="Freeform 3"/>
          <p:cNvSpPr/>
          <p:nvPr/>
        </p:nvSpPr>
        <p:spPr bwMode="auto">
          <a:xfrm rot="635324" flipH="0" flipV="0">
            <a:off x="-789172" y="6286972"/>
            <a:ext cx="9442126" cy="8000056"/>
          </a:xfrm>
          <a:custGeom>
            <a:avLst/>
            <a:gdLst/>
            <a:ahLst/>
            <a:cxnLst/>
            <a:rect l="l" t="t" r="r" b="b"/>
            <a:pathLst>
              <a:path w="9442126" h="8000056" fill="norm" stroke="1" extrusionOk="0">
                <a:moveTo>
                  <a:pt x="0" y="0"/>
                </a:moveTo>
                <a:lnTo>
                  <a:pt x="9442126" y="0"/>
                </a:lnTo>
                <a:lnTo>
                  <a:pt x="9442126" y="8000056"/>
                </a:lnTo>
                <a:lnTo>
                  <a:pt x="0" y="8000056"/>
                </a:lnTo>
                <a:lnTo>
                  <a:pt x="0" y="0"/>
                </a:lnTo>
                <a:close/>
              </a:path>
            </a:pathLst>
          </a:custGeom>
          <a:blipFill>
            <a:blip r:embed="rId5">
              <a:alphaModFix amt="50000"/>
            </a:blip>
            <a:srcRect l="0" t="0" r="0" b="0"/>
            <a:stretch/>
          </a:blipFill>
        </p:spPr>
      </p:sp>
      <p:sp>
        <p:nvSpPr>
          <p:cNvPr id="4" name="Freeform 4"/>
          <p:cNvSpPr/>
          <p:nvPr/>
        </p:nvSpPr>
        <p:spPr bwMode="auto">
          <a:xfrm rot="-226877" flipH="0" flipV="0">
            <a:off x="-216283" y="847655"/>
            <a:ext cx="4576141" cy="2579280"/>
          </a:xfrm>
          <a:custGeom>
            <a:avLst/>
            <a:gdLst/>
            <a:ahLst/>
            <a:cxnLst/>
            <a:rect l="l" t="t" r="r" b="b"/>
            <a:pathLst>
              <a:path w="4576141" h="2579280" fill="norm" stroke="1" extrusionOk="0">
                <a:moveTo>
                  <a:pt x="0" y="0"/>
                </a:moveTo>
                <a:lnTo>
                  <a:pt x="4576141" y="0"/>
                </a:lnTo>
                <a:lnTo>
                  <a:pt x="4576141" y="2579280"/>
                </a:lnTo>
                <a:lnTo>
                  <a:pt x="0" y="2579280"/>
                </a:lnTo>
                <a:lnTo>
                  <a:pt x="0" y="0"/>
                </a:lnTo>
                <a:close/>
              </a:path>
            </a:pathLst>
          </a:custGeom>
          <a:blipFill>
            <a:blip r:embed="rId7"/>
            <a:srcRect l="0" t="0" r="0" b="0"/>
            <a:stretch/>
          </a:blipFill>
        </p:spPr>
      </p:sp>
      <p:sp>
        <p:nvSpPr>
          <p:cNvPr id="5" name="Freeform 5"/>
          <p:cNvSpPr/>
          <p:nvPr/>
        </p:nvSpPr>
        <p:spPr bwMode="auto">
          <a:xfrm rot="2830695" flipH="0" flipV="0">
            <a:off x="12315724" y="8229600"/>
            <a:ext cx="2835471" cy="4114800"/>
          </a:xfrm>
          <a:custGeom>
            <a:avLst/>
            <a:gdLst/>
            <a:ahLst/>
            <a:cxnLst/>
            <a:rect l="l" t="t" r="r" b="b"/>
            <a:pathLst>
              <a:path w="2835471" h="4114800" fill="norm" stroke="1" extrusionOk="0">
                <a:moveTo>
                  <a:pt x="0" y="0"/>
                </a:moveTo>
                <a:lnTo>
                  <a:pt x="2835471" y="0"/>
                </a:lnTo>
                <a:lnTo>
                  <a:pt x="2835471" y="4114800"/>
                </a:lnTo>
                <a:lnTo>
                  <a:pt x="0" y="4114800"/>
                </a:lnTo>
                <a:lnTo>
                  <a:pt x="0" y="0"/>
                </a:lnTo>
                <a:close/>
              </a:path>
            </a:pathLst>
          </a:custGeom>
          <a:blipFill>
            <a:blip r:embed="rId9"/>
            <a:srcRect l="0" t="0" r="0" b="0"/>
            <a:stretch/>
          </a:blipFill>
        </p:spPr>
      </p:sp>
      <p:sp>
        <p:nvSpPr>
          <p:cNvPr id="6" name="Freeform 6"/>
          <p:cNvSpPr/>
          <p:nvPr/>
        </p:nvSpPr>
        <p:spPr bwMode="auto">
          <a:xfrm rot="0" flipH="0" flipV="0">
            <a:off x="12475123" y="4798861"/>
            <a:ext cx="5062953" cy="4114800"/>
          </a:xfrm>
          <a:custGeom>
            <a:avLst/>
            <a:gdLst/>
            <a:ahLst/>
            <a:cxnLst/>
            <a:rect l="l" t="t" r="r" b="b"/>
            <a:pathLst>
              <a:path w="5062953" h="4114800" fill="norm" stroke="1" extrusionOk="0">
                <a:moveTo>
                  <a:pt x="0" y="0"/>
                </a:moveTo>
                <a:lnTo>
                  <a:pt x="5062953" y="0"/>
                </a:lnTo>
                <a:lnTo>
                  <a:pt x="5062953" y="4114800"/>
                </a:lnTo>
                <a:lnTo>
                  <a:pt x="0" y="4114800"/>
                </a:lnTo>
                <a:lnTo>
                  <a:pt x="0" y="0"/>
                </a:lnTo>
                <a:close/>
              </a:path>
            </a:pathLst>
          </a:custGeom>
          <a:blipFill>
            <a:blip r:embed="rId11"/>
            <a:srcRect l="0" t="0" r="0" b="0"/>
            <a:stretch/>
          </a:blipFill>
        </p:spPr>
      </p:sp>
      <p:sp>
        <p:nvSpPr>
          <p:cNvPr id="7" name="TextBox 7"/>
          <p:cNvSpPr txBox="1"/>
          <p:nvPr/>
        </p:nvSpPr>
        <p:spPr bwMode="auto">
          <a:xfrm rot="0">
            <a:off x="4111471" y="5561852"/>
            <a:ext cx="5756398" cy="495906"/>
          </a:xfrm>
          <a:prstGeom prst="rect">
            <a:avLst/>
          </a:prstGeom>
        </p:spPr>
        <p:txBody>
          <a:bodyPr lIns="0" tIns="0" rIns="0" bIns="0" rtlCol="0" anchor="t">
            <a:spAutoFit/>
          </a:bodyPr>
          <a:lstStyle/>
          <a:p>
            <a:pPr algn="l">
              <a:lnSpc>
                <a:spcPts val="4166"/>
              </a:lnSpc>
              <a:defRPr/>
            </a:pPr>
            <a:r>
              <a:rPr lang="en-US" sz="3000">
                <a:solidFill>
                  <a:srgbClr val="5B7ABE"/>
                </a:solidFill>
                <a:latin typeface="Red Hat Display"/>
                <a:ea typeface="Red Hat Display"/>
                <a:cs typeface="Red Hat Display"/>
              </a:rPr>
              <a:t>Uncovering High-Demand Zones</a:t>
            </a:r>
            <a:endParaRPr/>
          </a:p>
        </p:txBody>
      </p:sp>
      <p:sp>
        <p:nvSpPr>
          <p:cNvPr id="8" name="TextBox 8"/>
          <p:cNvSpPr txBox="1"/>
          <p:nvPr/>
        </p:nvSpPr>
        <p:spPr bwMode="auto">
          <a:xfrm rot="0">
            <a:off x="4111471" y="3732505"/>
            <a:ext cx="14298562" cy="2793413"/>
          </a:xfrm>
          <a:prstGeom prst="rect">
            <a:avLst/>
          </a:prstGeom>
        </p:spPr>
        <p:txBody>
          <a:bodyPr lIns="0" tIns="0" rIns="0" bIns="0" rtlCol="0" anchor="t">
            <a:spAutoFit/>
          </a:bodyPr>
          <a:lstStyle/>
          <a:p>
            <a:pPr algn="l">
              <a:lnSpc>
                <a:spcPts val="6317"/>
              </a:lnSpc>
              <a:defRPr/>
            </a:pPr>
            <a:r>
              <a:rPr lang="en-US" sz="5100">
                <a:solidFill>
                  <a:srgbClr val="2D2261"/>
                </a:solidFill>
                <a:latin typeface="Libre Baskerville"/>
                <a:ea typeface="Libre Baskerville"/>
                <a:cs typeface="Libre Baskerville"/>
              </a:rPr>
              <a:t>Clustering NYC Taxi </a:t>
            </a:r>
            <a:r>
              <a:rPr lang="en-US" sz="5100">
                <a:solidFill>
                  <a:srgbClr val="2D2261"/>
                </a:solidFill>
                <a:latin typeface="Libre Baskerville"/>
                <a:ea typeface="Libre Baskerville"/>
                <a:cs typeface="Libre Baskerville"/>
              </a:rPr>
              <a:t>Trips to </a:t>
            </a:r>
            <a:endParaRPr/>
          </a:p>
          <a:p>
            <a:pPr algn="l">
              <a:lnSpc>
                <a:spcPts val="6317"/>
              </a:lnSpc>
              <a:defRPr/>
            </a:pPr>
            <a:r>
              <a:rPr lang="en-US" sz="5100">
                <a:solidFill>
                  <a:srgbClr val="2D2261"/>
                </a:solidFill>
                <a:latin typeface="Libre Baskerville"/>
                <a:ea typeface="Libre Baskerville"/>
                <a:cs typeface="Libre Baskerville"/>
              </a:rPr>
              <a:t>Identify Travel Patterns</a:t>
            </a:r>
            <a:endParaRPr/>
          </a:p>
          <a:p>
            <a:pPr algn="l">
              <a:lnSpc>
                <a:spcPts val="9493"/>
              </a:lnSpc>
              <a:defRPr/>
            </a:pPr>
            <a:endParaRPr/>
          </a:p>
        </p:txBody>
      </p:sp>
      <p:sp>
        <p:nvSpPr>
          <p:cNvPr id="9" name="TextBox 9"/>
          <p:cNvSpPr txBox="1"/>
          <p:nvPr/>
        </p:nvSpPr>
        <p:spPr bwMode="auto">
          <a:xfrm rot="0">
            <a:off x="294933" y="7598521"/>
            <a:ext cx="6698335" cy="1765659"/>
          </a:xfrm>
          <a:prstGeom prst="rect">
            <a:avLst/>
          </a:prstGeom>
        </p:spPr>
        <p:txBody>
          <a:bodyPr lIns="0" tIns="0" rIns="0" bIns="0" rtlCol="0" anchor="t">
            <a:spAutoFit/>
          </a:bodyPr>
          <a:lstStyle/>
          <a:p>
            <a:pPr algn="l">
              <a:lnSpc>
                <a:spcPts val="3475"/>
              </a:lnSpc>
              <a:defRPr/>
            </a:pPr>
            <a:endParaRPr/>
          </a:p>
          <a:p>
            <a:pPr algn="l">
              <a:lnSpc>
                <a:spcPts val="3475"/>
              </a:lnSpc>
              <a:defRPr/>
            </a:pPr>
            <a:r>
              <a:rPr lang="en-US" sz="2500">
                <a:solidFill>
                  <a:srgbClr val="000000"/>
                </a:solidFill>
                <a:latin typeface="Norwester"/>
                <a:ea typeface="Norwester"/>
                <a:cs typeface="Norwester"/>
              </a:rPr>
              <a:t>Sunaina Jain</a:t>
            </a:r>
            <a:endParaRPr/>
          </a:p>
          <a:p>
            <a:pPr algn="l">
              <a:lnSpc>
                <a:spcPts val="3475"/>
              </a:lnSpc>
              <a:defRPr/>
            </a:pPr>
            <a:r>
              <a:rPr lang="en-US" sz="2500">
                <a:solidFill>
                  <a:srgbClr val="000000"/>
                </a:solidFill>
                <a:latin typeface="Norwester"/>
                <a:ea typeface="Norwester"/>
                <a:cs typeface="Norwester"/>
              </a:rPr>
              <a:t>Instructor: Jonathan Agyeman</a:t>
            </a:r>
            <a:endParaRPr/>
          </a:p>
          <a:p>
            <a:pPr algn="l">
              <a:lnSpc>
                <a:spcPts val="3475"/>
              </a:lnSpc>
              <a:defRPr/>
            </a:pPr>
            <a:r>
              <a:rPr lang="en-US" sz="2500">
                <a:solidFill>
                  <a:srgbClr val="000000"/>
                </a:solidFill>
                <a:latin typeface="Norwester"/>
                <a:ea typeface="Norwester"/>
                <a:cs typeface="Norwester"/>
              </a:rPr>
              <a:t>Data Source: NYC TLC 2016 Yellow Taxi Trips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BFCFE"/>
        </a:solidFill>
      </p:bgPr>
    </p:bg>
    <p:spTree>
      <p:nvGrpSpPr>
        <p:cNvPr id="1" name=""/>
        <p:cNvGrpSpPr/>
        <p:nvPr/>
      </p:nvGrpSpPr>
      <p:grpSpPr bwMode="auto">
        <a:xfrm>
          <a:off x="0" y="0"/>
          <a:ext cx="0" cy="0"/>
          <a:chOff x="0" y="0"/>
          <a:chExt cx="0" cy="0"/>
        </a:xfrm>
      </p:grpSpPr>
      <p:sp>
        <p:nvSpPr>
          <p:cNvPr id="2" name="Freeform 2"/>
          <p:cNvSpPr/>
          <p:nvPr/>
        </p:nvSpPr>
        <p:spPr bwMode="auto">
          <a:xfrm rot="0" flipH="0" flipV="0">
            <a:off x="12993540" y="-2095015"/>
            <a:ext cx="6727323" cy="4586811"/>
          </a:xfrm>
          <a:custGeom>
            <a:avLst/>
            <a:gdLst/>
            <a:ahLst/>
            <a:cxnLst/>
            <a:rect l="l" t="t" r="r" b="b"/>
            <a:pathLst>
              <a:path w="6727323" h="4586811" fill="norm" stroke="1" extrusionOk="0">
                <a:moveTo>
                  <a:pt x="0" y="0"/>
                </a:moveTo>
                <a:lnTo>
                  <a:pt x="6727323" y="0"/>
                </a:lnTo>
                <a:lnTo>
                  <a:pt x="6727323" y="4586812"/>
                </a:lnTo>
                <a:lnTo>
                  <a:pt x="0" y="4586812"/>
                </a:lnTo>
                <a:lnTo>
                  <a:pt x="0" y="0"/>
                </a:lnTo>
                <a:close/>
              </a:path>
            </a:pathLst>
          </a:custGeom>
          <a:blipFill>
            <a:blip r:embed="rId3">
              <a:alphaModFix amt="50000"/>
            </a:blip>
            <a:srcRect l="0" t="0" r="0" b="0"/>
            <a:stretch/>
          </a:blipFill>
        </p:spPr>
      </p:sp>
      <p:sp>
        <p:nvSpPr>
          <p:cNvPr id="3" name="Freeform 3"/>
          <p:cNvSpPr/>
          <p:nvPr/>
        </p:nvSpPr>
        <p:spPr bwMode="auto">
          <a:xfrm rot="635324" flipH="0" flipV="0">
            <a:off x="-1442576" y="8071855"/>
            <a:ext cx="7907020" cy="6699403"/>
          </a:xfrm>
          <a:custGeom>
            <a:avLst/>
            <a:gdLst/>
            <a:ahLst/>
            <a:cxnLst/>
            <a:rect l="l" t="t" r="r" b="b"/>
            <a:pathLst>
              <a:path w="7907020" h="6699403" fill="norm" stroke="1" extrusionOk="0">
                <a:moveTo>
                  <a:pt x="0" y="0"/>
                </a:moveTo>
                <a:lnTo>
                  <a:pt x="7907020" y="0"/>
                </a:lnTo>
                <a:lnTo>
                  <a:pt x="7907020" y="6699403"/>
                </a:lnTo>
                <a:lnTo>
                  <a:pt x="0" y="6699403"/>
                </a:lnTo>
                <a:lnTo>
                  <a:pt x="0" y="0"/>
                </a:lnTo>
                <a:close/>
              </a:path>
            </a:pathLst>
          </a:custGeom>
          <a:blipFill>
            <a:blip r:embed="rId4">
              <a:alphaModFix amt="50000"/>
            </a:blip>
            <a:srcRect l="0" t="0" r="0" b="0"/>
            <a:stretch/>
          </a:blipFill>
        </p:spPr>
      </p:sp>
      <p:sp>
        <p:nvSpPr>
          <p:cNvPr id="4" name="Freeform 4"/>
          <p:cNvSpPr/>
          <p:nvPr/>
        </p:nvSpPr>
        <p:spPr bwMode="auto">
          <a:xfrm rot="2830695" flipH="0" flipV="0">
            <a:off x="14939466" y="8144946"/>
            <a:ext cx="2835471" cy="4114800"/>
          </a:xfrm>
          <a:custGeom>
            <a:avLst/>
            <a:gdLst/>
            <a:ahLst/>
            <a:cxnLst/>
            <a:rect l="l" t="t" r="r" b="b"/>
            <a:pathLst>
              <a:path w="2835471" h="4114800" fill="norm" stroke="1" extrusionOk="0">
                <a:moveTo>
                  <a:pt x="0" y="0"/>
                </a:moveTo>
                <a:lnTo>
                  <a:pt x="2835471" y="0"/>
                </a:lnTo>
                <a:lnTo>
                  <a:pt x="2835471" y="4114800"/>
                </a:lnTo>
                <a:lnTo>
                  <a:pt x="0" y="4114800"/>
                </a:lnTo>
                <a:lnTo>
                  <a:pt x="0" y="0"/>
                </a:lnTo>
                <a:close/>
              </a:path>
            </a:pathLst>
          </a:custGeom>
          <a:blipFill>
            <a:blip r:embed="rId5"/>
            <a:srcRect l="0" t="0" r="0" b="0"/>
            <a:stretch/>
          </a:blipFill>
        </p:spPr>
      </p:sp>
      <p:sp>
        <p:nvSpPr>
          <p:cNvPr id="5" name="TextBox 5"/>
          <p:cNvSpPr txBox="1"/>
          <p:nvPr/>
        </p:nvSpPr>
        <p:spPr bwMode="auto">
          <a:xfrm rot="0">
            <a:off x="5700361" y="865022"/>
            <a:ext cx="9146014" cy="974901"/>
          </a:xfrm>
          <a:prstGeom prst="rect">
            <a:avLst/>
          </a:prstGeom>
        </p:spPr>
        <p:txBody>
          <a:bodyPr lIns="0" tIns="0" rIns="0" bIns="0" rtlCol="0" anchor="t">
            <a:spAutoFit/>
          </a:bodyPr>
          <a:lstStyle/>
          <a:p>
            <a:pPr algn="l">
              <a:lnSpc>
                <a:spcPts val="7735"/>
              </a:lnSpc>
              <a:defRPr/>
            </a:pPr>
            <a:r>
              <a:rPr lang="en-US" sz="6200" b="1">
                <a:solidFill>
                  <a:srgbClr val="2D2261"/>
                </a:solidFill>
                <a:latin typeface="Libre Baskerville Bold"/>
                <a:ea typeface="Libre Baskerville Bold"/>
                <a:cs typeface="Libre Baskerville Bold"/>
              </a:rPr>
              <a:t>Conclusion</a:t>
            </a:r>
            <a:endParaRPr/>
          </a:p>
        </p:txBody>
      </p:sp>
      <p:sp>
        <p:nvSpPr>
          <p:cNvPr id="6" name="TextBox 6"/>
          <p:cNvSpPr txBox="1"/>
          <p:nvPr/>
        </p:nvSpPr>
        <p:spPr bwMode="auto">
          <a:xfrm rot="0">
            <a:off x="497656" y="2664585"/>
            <a:ext cx="15859546" cy="6523744"/>
          </a:xfrm>
          <a:prstGeom prst="rect">
            <a:avLst/>
          </a:prstGeom>
        </p:spPr>
        <p:txBody>
          <a:bodyPr lIns="0" tIns="0" rIns="0" bIns="0" rtlCol="0" anchor="t">
            <a:spAutoFit/>
          </a:bodyPr>
          <a:lstStyle/>
          <a:p>
            <a:pPr algn="l">
              <a:lnSpc>
                <a:spcPts val="3723"/>
              </a:lnSpc>
              <a:defRPr/>
            </a:pPr>
            <a:r>
              <a:rPr lang="en-US" sz="2650" b="1">
                <a:solidFill>
                  <a:srgbClr val="2D2261"/>
                </a:solidFill>
                <a:latin typeface="Roboto Slab Bold"/>
                <a:ea typeface="Roboto Slab Bold"/>
                <a:cs typeface="Roboto Slab Bold"/>
              </a:rPr>
              <a:t>Following comprehensive data cleansing and dimensionality reduction, K-Means clustering was determined to be the most effective algorithm, surpassing PAM and CLARA in terms of internal, external, and stability validation metrics. </a:t>
            </a:r>
            <a:endParaRPr/>
          </a:p>
          <a:p>
            <a:pPr algn="l">
              <a:lnSpc>
                <a:spcPts val="3723"/>
              </a:lnSpc>
              <a:defRPr/>
            </a:pPr>
            <a:endParaRPr/>
          </a:p>
          <a:p>
            <a:pPr algn="l">
              <a:lnSpc>
                <a:spcPts val="3723"/>
              </a:lnSpc>
              <a:defRPr/>
            </a:pPr>
            <a:r>
              <a:rPr lang="en-US" sz="2650" b="1">
                <a:solidFill>
                  <a:srgbClr val="2D2261"/>
                </a:solidFill>
                <a:latin typeface="Roboto Slab Bold"/>
                <a:ea typeface="Roboto Slab Bold"/>
                <a:cs typeface="Roboto Slab Bold"/>
              </a:rPr>
              <a:t>Utilizing K = 4 clusters, the analysis uncovered significant insights: specific pickup locations, such as JFK Airport and central Manhattan, were identified as high-demand areas; temporal patterns indicated that taxi usage peaked in the afternoon; and fare-based segmentation revealed notable variations in customer behavior and trip types. </a:t>
            </a:r>
            <a:endParaRPr/>
          </a:p>
          <a:p>
            <a:pPr algn="l">
              <a:lnSpc>
                <a:spcPts val="3723"/>
              </a:lnSpc>
              <a:defRPr/>
            </a:pPr>
            <a:endParaRPr/>
          </a:p>
          <a:p>
            <a:pPr algn="l">
              <a:lnSpc>
                <a:spcPts val="3723"/>
              </a:lnSpc>
              <a:defRPr/>
            </a:pPr>
            <a:r>
              <a:rPr lang="en-US" sz="2650" b="1">
                <a:solidFill>
                  <a:srgbClr val="2D2261"/>
                </a:solidFill>
                <a:latin typeface="Roboto Slab Bold"/>
                <a:ea typeface="Roboto Slab Bold"/>
                <a:cs typeface="Roboto Slab Bold"/>
              </a:rPr>
              <a:t>In summary, the results underscore the practical significance of clustering in uncovering latent structures within intricate transportation data. By pinpointing distinct trip patterns and demand trends, this methodology can facilitate data-informed decision-making aimed at optimizing service distribution, improving passenger experiences, and informing future urban transportation planning efforts.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BFCFE"/>
        </a:solidFill>
      </p:bgPr>
    </p:bg>
    <p:spTree>
      <p:nvGrpSpPr>
        <p:cNvPr id="1" name=""/>
        <p:cNvGrpSpPr/>
        <p:nvPr/>
      </p:nvGrpSpPr>
      <p:grpSpPr bwMode="auto">
        <a:xfrm>
          <a:off x="0" y="0"/>
          <a:ext cx="0" cy="0"/>
          <a:chOff x="0" y="0"/>
          <a:chExt cx="0" cy="0"/>
        </a:xfrm>
      </p:grpSpPr>
      <p:sp>
        <p:nvSpPr>
          <p:cNvPr id="2" name="Freeform 2"/>
          <p:cNvSpPr/>
          <p:nvPr/>
        </p:nvSpPr>
        <p:spPr bwMode="auto">
          <a:xfrm rot="0" flipH="0" flipV="0">
            <a:off x="12993540" y="-2095015"/>
            <a:ext cx="6727323" cy="4586811"/>
          </a:xfrm>
          <a:custGeom>
            <a:avLst/>
            <a:gdLst/>
            <a:ahLst/>
            <a:cxnLst/>
            <a:rect l="l" t="t" r="r" b="b"/>
            <a:pathLst>
              <a:path w="6727323" h="4586811" fill="norm" stroke="1" extrusionOk="0">
                <a:moveTo>
                  <a:pt x="0" y="0"/>
                </a:moveTo>
                <a:lnTo>
                  <a:pt x="6727323" y="0"/>
                </a:lnTo>
                <a:lnTo>
                  <a:pt x="6727323" y="4586812"/>
                </a:lnTo>
                <a:lnTo>
                  <a:pt x="0" y="4586812"/>
                </a:lnTo>
                <a:lnTo>
                  <a:pt x="0" y="0"/>
                </a:lnTo>
                <a:close/>
              </a:path>
            </a:pathLst>
          </a:custGeom>
          <a:blipFill>
            <a:blip r:embed="rId3">
              <a:alphaModFix amt="50000"/>
            </a:blip>
            <a:srcRect l="0" t="0" r="0" b="0"/>
            <a:stretch/>
          </a:blipFill>
        </p:spPr>
      </p:sp>
      <p:sp>
        <p:nvSpPr>
          <p:cNvPr id="3" name="Freeform 3"/>
          <p:cNvSpPr/>
          <p:nvPr/>
        </p:nvSpPr>
        <p:spPr bwMode="auto">
          <a:xfrm rot="-226877" flipH="0" flipV="0">
            <a:off x="-228947" y="-6315"/>
            <a:ext cx="4576141" cy="2579280"/>
          </a:xfrm>
          <a:custGeom>
            <a:avLst/>
            <a:gdLst/>
            <a:ahLst/>
            <a:cxnLst/>
            <a:rect l="l" t="t" r="r" b="b"/>
            <a:pathLst>
              <a:path w="4576141" h="2579280" fill="norm" stroke="1" extrusionOk="0">
                <a:moveTo>
                  <a:pt x="0" y="0"/>
                </a:moveTo>
                <a:lnTo>
                  <a:pt x="4576142" y="0"/>
                </a:lnTo>
                <a:lnTo>
                  <a:pt x="4576142" y="2579280"/>
                </a:lnTo>
                <a:lnTo>
                  <a:pt x="0" y="2579280"/>
                </a:lnTo>
                <a:lnTo>
                  <a:pt x="0" y="0"/>
                </a:lnTo>
                <a:close/>
              </a:path>
            </a:pathLst>
          </a:custGeom>
          <a:blipFill>
            <a:blip r:embed="rId4"/>
            <a:srcRect l="0" t="0" r="0" b="0"/>
            <a:stretch/>
          </a:blipFill>
        </p:spPr>
      </p:sp>
      <p:sp>
        <p:nvSpPr>
          <p:cNvPr id="4" name="Freeform 4"/>
          <p:cNvSpPr/>
          <p:nvPr/>
        </p:nvSpPr>
        <p:spPr bwMode="auto">
          <a:xfrm rot="2830695" flipH="0" flipV="0">
            <a:off x="14939466" y="8144946"/>
            <a:ext cx="2835471" cy="4114800"/>
          </a:xfrm>
          <a:custGeom>
            <a:avLst/>
            <a:gdLst/>
            <a:ahLst/>
            <a:cxnLst/>
            <a:rect l="l" t="t" r="r" b="b"/>
            <a:pathLst>
              <a:path w="2835471" h="4114800" fill="norm" stroke="1" extrusionOk="0">
                <a:moveTo>
                  <a:pt x="0" y="0"/>
                </a:moveTo>
                <a:lnTo>
                  <a:pt x="2835471" y="0"/>
                </a:lnTo>
                <a:lnTo>
                  <a:pt x="2835471" y="4114800"/>
                </a:lnTo>
                <a:lnTo>
                  <a:pt x="0" y="4114800"/>
                </a:lnTo>
                <a:lnTo>
                  <a:pt x="0" y="0"/>
                </a:lnTo>
                <a:close/>
              </a:path>
            </a:pathLst>
          </a:custGeom>
          <a:blipFill>
            <a:blip r:embed="rId5"/>
            <a:srcRect l="0" t="0" r="0" b="0"/>
            <a:stretch/>
          </a:blipFill>
        </p:spPr>
      </p:sp>
      <p:sp>
        <p:nvSpPr>
          <p:cNvPr id="5" name="Freeform 5"/>
          <p:cNvSpPr/>
          <p:nvPr/>
        </p:nvSpPr>
        <p:spPr bwMode="auto">
          <a:xfrm rot="0" flipH="0" flipV="0">
            <a:off x="4166182" y="3049157"/>
            <a:ext cx="9965160" cy="7009507"/>
          </a:xfrm>
          <a:custGeom>
            <a:avLst/>
            <a:gdLst/>
            <a:ahLst/>
            <a:cxnLst/>
            <a:rect l="l" t="t" r="r" b="b"/>
            <a:pathLst>
              <a:path w="9965160" h="7009507" fill="norm" stroke="1" extrusionOk="0">
                <a:moveTo>
                  <a:pt x="0" y="0"/>
                </a:moveTo>
                <a:lnTo>
                  <a:pt x="9965161" y="0"/>
                </a:lnTo>
                <a:lnTo>
                  <a:pt x="9965161" y="7009507"/>
                </a:lnTo>
                <a:lnTo>
                  <a:pt x="0" y="7009507"/>
                </a:lnTo>
                <a:lnTo>
                  <a:pt x="0" y="0"/>
                </a:lnTo>
                <a:close/>
              </a:path>
            </a:pathLst>
          </a:custGeom>
          <a:blipFill>
            <a:blip r:embed="rId6"/>
            <a:srcRect l="0" t="0" r="0" b="0"/>
            <a:stretch/>
          </a:blipFill>
        </p:spPr>
      </p:sp>
      <p:sp>
        <p:nvSpPr>
          <p:cNvPr id="6" name="Freeform 6"/>
          <p:cNvSpPr/>
          <p:nvPr/>
        </p:nvSpPr>
        <p:spPr bwMode="auto">
          <a:xfrm rot="635324" flipH="0" flipV="0">
            <a:off x="-1442576" y="8071855"/>
            <a:ext cx="7907020" cy="6699403"/>
          </a:xfrm>
          <a:custGeom>
            <a:avLst/>
            <a:gdLst/>
            <a:ahLst/>
            <a:cxnLst/>
            <a:rect l="l" t="t" r="r" b="b"/>
            <a:pathLst>
              <a:path w="7907020" h="6699403" fill="norm" stroke="1" extrusionOk="0">
                <a:moveTo>
                  <a:pt x="0" y="0"/>
                </a:moveTo>
                <a:lnTo>
                  <a:pt x="7907020" y="0"/>
                </a:lnTo>
                <a:lnTo>
                  <a:pt x="7907020" y="6699403"/>
                </a:lnTo>
                <a:lnTo>
                  <a:pt x="0" y="6699403"/>
                </a:lnTo>
                <a:lnTo>
                  <a:pt x="0" y="0"/>
                </a:lnTo>
                <a:close/>
              </a:path>
            </a:pathLst>
          </a:custGeom>
          <a:blipFill>
            <a:blip r:embed="rId7">
              <a:alphaModFix amt="50000"/>
            </a:blip>
            <a:srcRect l="0" t="0" r="0" b="0"/>
            <a:stretch/>
          </a:blipFill>
        </p:spPr>
      </p:sp>
      <p:sp>
        <p:nvSpPr>
          <p:cNvPr id="7" name="TextBox 7"/>
          <p:cNvSpPr txBox="1"/>
          <p:nvPr/>
        </p:nvSpPr>
        <p:spPr bwMode="auto">
          <a:xfrm rot="0">
            <a:off x="9139238" y="4932885"/>
            <a:ext cx="9525" cy="373604"/>
          </a:xfrm>
          <a:prstGeom prst="rect">
            <a:avLst/>
          </a:prstGeom>
        </p:spPr>
        <p:txBody>
          <a:bodyPr lIns="0" tIns="0" rIns="0" bIns="0" rtlCol="0" anchor="t">
            <a:spAutoFit/>
          </a:bodyPr>
          <a:lstStyle/>
          <a:p>
            <a:pPr algn="ctr">
              <a:lnSpc>
                <a:spcPts val="3032"/>
              </a:lnSpc>
              <a:spcBef>
                <a:spcPts val="0"/>
              </a:spcBef>
              <a:defRPr/>
            </a:pPr>
            <a:endParaRPr/>
          </a:p>
        </p:txBody>
      </p:sp>
      <p:sp>
        <p:nvSpPr>
          <p:cNvPr id="8" name="TextBox 8"/>
          <p:cNvSpPr txBox="1"/>
          <p:nvPr/>
        </p:nvSpPr>
        <p:spPr bwMode="auto">
          <a:xfrm rot="0">
            <a:off x="5172570" y="1064280"/>
            <a:ext cx="7489115" cy="1427517"/>
          </a:xfrm>
          <a:prstGeom prst="rect">
            <a:avLst/>
          </a:prstGeom>
        </p:spPr>
        <p:txBody>
          <a:bodyPr lIns="0" tIns="0" rIns="0" bIns="0" rtlCol="0" anchor="t">
            <a:spAutoFit/>
          </a:bodyPr>
          <a:lstStyle/>
          <a:p>
            <a:pPr algn="ctr">
              <a:lnSpc>
                <a:spcPts val="11631"/>
              </a:lnSpc>
              <a:defRPr/>
            </a:pPr>
            <a:r>
              <a:rPr lang="en-US" sz="8300">
                <a:solidFill>
                  <a:srgbClr val="2D2261"/>
                </a:solidFill>
                <a:latin typeface="Libre Baskerville"/>
                <a:ea typeface="Libre Baskerville"/>
                <a:cs typeface="Libre Baskerville"/>
              </a:rPr>
              <a:t>THANK-YOU</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BFCFE"/>
        </a:solidFill>
      </p:bgPr>
    </p:bg>
    <p:spTree>
      <p:nvGrpSpPr>
        <p:cNvPr id="1" name=""/>
        <p:cNvGrpSpPr/>
        <p:nvPr/>
      </p:nvGrpSpPr>
      <p:grpSpPr bwMode="auto">
        <a:xfrm>
          <a:off x="0" y="0"/>
          <a:ext cx="0" cy="0"/>
          <a:chOff x="0" y="0"/>
          <a:chExt cx="0" cy="0"/>
        </a:xfrm>
      </p:grpSpPr>
      <p:sp>
        <p:nvSpPr>
          <p:cNvPr id="2" name="TextBox 2"/>
          <p:cNvSpPr txBox="1"/>
          <p:nvPr/>
        </p:nvSpPr>
        <p:spPr bwMode="auto">
          <a:xfrm rot="0">
            <a:off x="4495707" y="2415181"/>
            <a:ext cx="11245561" cy="891970"/>
          </a:xfrm>
          <a:prstGeom prst="rect">
            <a:avLst/>
          </a:prstGeom>
        </p:spPr>
        <p:txBody>
          <a:bodyPr lIns="0" tIns="0" rIns="0" bIns="0" rtlCol="0" anchor="t">
            <a:spAutoFit/>
          </a:bodyPr>
          <a:lstStyle/>
          <a:p>
            <a:pPr algn="l">
              <a:lnSpc>
                <a:spcPts val="7113"/>
              </a:lnSpc>
              <a:defRPr/>
            </a:pPr>
            <a:r>
              <a:rPr lang="en-US" sz="5700" b="1">
                <a:solidFill>
                  <a:srgbClr val="2D2261"/>
                </a:solidFill>
                <a:latin typeface="Libre Baskerville Bold"/>
                <a:ea typeface="Libre Baskerville Bold"/>
                <a:cs typeface="Libre Baskerville Bold"/>
              </a:rPr>
              <a:t>Why Clustering Taxi Trips?</a:t>
            </a:r>
            <a:endParaRPr/>
          </a:p>
        </p:txBody>
      </p:sp>
      <p:sp>
        <p:nvSpPr>
          <p:cNvPr id="3" name="Freeform 3"/>
          <p:cNvSpPr/>
          <p:nvPr/>
        </p:nvSpPr>
        <p:spPr bwMode="auto">
          <a:xfrm rot="0" flipH="0" flipV="0">
            <a:off x="12993540" y="-2095015"/>
            <a:ext cx="6727323" cy="4586811"/>
          </a:xfrm>
          <a:custGeom>
            <a:avLst/>
            <a:gdLst/>
            <a:ahLst/>
            <a:cxnLst/>
            <a:rect l="l" t="t" r="r" b="b"/>
            <a:pathLst>
              <a:path w="6727323" h="4586811" fill="norm" stroke="1" extrusionOk="0">
                <a:moveTo>
                  <a:pt x="0" y="0"/>
                </a:moveTo>
                <a:lnTo>
                  <a:pt x="6727323" y="0"/>
                </a:lnTo>
                <a:lnTo>
                  <a:pt x="6727323" y="4586812"/>
                </a:lnTo>
                <a:lnTo>
                  <a:pt x="0" y="4586812"/>
                </a:lnTo>
                <a:lnTo>
                  <a:pt x="0" y="0"/>
                </a:lnTo>
                <a:close/>
              </a:path>
            </a:pathLst>
          </a:custGeom>
          <a:blipFill>
            <a:blip r:embed="rId3">
              <a:alphaModFix amt="50000"/>
            </a:blip>
            <a:srcRect l="0" t="0" r="0" b="0"/>
            <a:stretch/>
          </a:blipFill>
        </p:spPr>
      </p:sp>
      <p:sp>
        <p:nvSpPr>
          <p:cNvPr id="4" name="Freeform 4"/>
          <p:cNvSpPr/>
          <p:nvPr/>
        </p:nvSpPr>
        <p:spPr bwMode="auto">
          <a:xfrm rot="635324" flipH="0" flipV="0">
            <a:off x="-1442576" y="8071855"/>
            <a:ext cx="7907020" cy="6699403"/>
          </a:xfrm>
          <a:custGeom>
            <a:avLst/>
            <a:gdLst/>
            <a:ahLst/>
            <a:cxnLst/>
            <a:rect l="l" t="t" r="r" b="b"/>
            <a:pathLst>
              <a:path w="7907020" h="6699403" fill="norm" stroke="1" extrusionOk="0">
                <a:moveTo>
                  <a:pt x="0" y="0"/>
                </a:moveTo>
                <a:lnTo>
                  <a:pt x="7907020" y="0"/>
                </a:lnTo>
                <a:lnTo>
                  <a:pt x="7907020" y="6699403"/>
                </a:lnTo>
                <a:lnTo>
                  <a:pt x="0" y="6699403"/>
                </a:lnTo>
                <a:lnTo>
                  <a:pt x="0" y="0"/>
                </a:lnTo>
                <a:close/>
              </a:path>
            </a:pathLst>
          </a:custGeom>
          <a:blipFill>
            <a:blip r:embed="rId4">
              <a:alphaModFix amt="50000"/>
            </a:blip>
            <a:srcRect l="0" t="0" r="0" b="0"/>
            <a:stretch/>
          </a:blipFill>
        </p:spPr>
      </p:sp>
      <p:sp>
        <p:nvSpPr>
          <p:cNvPr id="5" name="Freeform 5"/>
          <p:cNvSpPr/>
          <p:nvPr/>
        </p:nvSpPr>
        <p:spPr bwMode="auto">
          <a:xfrm rot="-226877" flipH="0" flipV="0">
            <a:off x="-267547" y="148087"/>
            <a:ext cx="4576141" cy="2579280"/>
          </a:xfrm>
          <a:custGeom>
            <a:avLst/>
            <a:gdLst/>
            <a:ahLst/>
            <a:cxnLst/>
            <a:rect l="l" t="t" r="r" b="b"/>
            <a:pathLst>
              <a:path w="4576141" h="2579280" fill="norm" stroke="1" extrusionOk="0">
                <a:moveTo>
                  <a:pt x="0" y="0"/>
                </a:moveTo>
                <a:lnTo>
                  <a:pt x="4576141" y="0"/>
                </a:lnTo>
                <a:lnTo>
                  <a:pt x="4576141" y="2579280"/>
                </a:lnTo>
                <a:lnTo>
                  <a:pt x="0" y="2579280"/>
                </a:lnTo>
                <a:lnTo>
                  <a:pt x="0" y="0"/>
                </a:lnTo>
                <a:close/>
              </a:path>
            </a:pathLst>
          </a:custGeom>
          <a:blipFill>
            <a:blip r:embed="rId5"/>
            <a:srcRect l="0" t="0" r="0" b="0"/>
            <a:stretch/>
          </a:blipFill>
        </p:spPr>
      </p:sp>
      <p:sp>
        <p:nvSpPr>
          <p:cNvPr id="6" name="Freeform 6"/>
          <p:cNvSpPr/>
          <p:nvPr/>
        </p:nvSpPr>
        <p:spPr bwMode="auto">
          <a:xfrm rot="2830695" flipH="0" flipV="0">
            <a:off x="14939466" y="8144946"/>
            <a:ext cx="2835471" cy="4114800"/>
          </a:xfrm>
          <a:custGeom>
            <a:avLst/>
            <a:gdLst/>
            <a:ahLst/>
            <a:cxnLst/>
            <a:rect l="l" t="t" r="r" b="b"/>
            <a:pathLst>
              <a:path w="2835471" h="4114800" fill="norm" stroke="1" extrusionOk="0">
                <a:moveTo>
                  <a:pt x="0" y="0"/>
                </a:moveTo>
                <a:lnTo>
                  <a:pt x="2835471" y="0"/>
                </a:lnTo>
                <a:lnTo>
                  <a:pt x="2835471" y="4114800"/>
                </a:lnTo>
                <a:lnTo>
                  <a:pt x="0" y="4114800"/>
                </a:lnTo>
                <a:lnTo>
                  <a:pt x="0" y="0"/>
                </a:lnTo>
                <a:close/>
              </a:path>
            </a:pathLst>
          </a:custGeom>
          <a:blipFill>
            <a:blip r:embed="rId6"/>
            <a:srcRect l="0" t="0" r="0" b="0"/>
            <a:stretch/>
          </a:blipFill>
        </p:spPr>
      </p:sp>
      <p:sp>
        <p:nvSpPr>
          <p:cNvPr id="7" name="TextBox 7"/>
          <p:cNvSpPr txBox="1"/>
          <p:nvPr/>
        </p:nvSpPr>
        <p:spPr bwMode="auto">
          <a:xfrm rot="0">
            <a:off x="1834381" y="3689996"/>
            <a:ext cx="14619238" cy="4247729"/>
          </a:xfrm>
          <a:prstGeom prst="rect">
            <a:avLst/>
          </a:prstGeom>
        </p:spPr>
        <p:txBody>
          <a:bodyPr lIns="0" tIns="0" rIns="0" bIns="0" rtlCol="0" anchor="t">
            <a:spAutoFit/>
          </a:bodyPr>
          <a:lstStyle/>
          <a:p>
            <a:pPr marL="651277" lvl="1" indent="-325638" algn="l">
              <a:lnSpc>
                <a:spcPts val="4223"/>
              </a:lnSpc>
              <a:buFont typeface="Arial"/>
              <a:buChar char="•"/>
              <a:defRPr/>
            </a:pPr>
            <a:r>
              <a:rPr lang="en-US" sz="3000">
                <a:solidFill>
                  <a:srgbClr val="2D2261"/>
                </a:solidFill>
                <a:latin typeface="Roboto Slab"/>
                <a:ea typeface="Roboto Slab"/>
                <a:cs typeface="Roboto Slab"/>
              </a:rPr>
              <a:t>NYC sees millions of taxi rides monthly → huge opportunity for optimization</a:t>
            </a:r>
            <a:endParaRPr/>
          </a:p>
          <a:p>
            <a:pPr marL="651277" lvl="1" indent="-325638" algn="l">
              <a:lnSpc>
                <a:spcPts val="4223"/>
              </a:lnSpc>
              <a:buFont typeface="Arial"/>
              <a:buChar char="•"/>
              <a:defRPr/>
            </a:pPr>
            <a:r>
              <a:rPr lang="en-US" sz="3000">
                <a:solidFill>
                  <a:srgbClr val="2D2261"/>
                </a:solidFill>
                <a:latin typeface="Roboto Slab"/>
                <a:ea typeface="Roboto Slab"/>
                <a:cs typeface="Roboto Slab"/>
              </a:rPr>
              <a:t>Clustering helps identify hi</a:t>
            </a:r>
            <a:r>
              <a:rPr lang="en-US" sz="3000">
                <a:solidFill>
                  <a:srgbClr val="2D2261"/>
                </a:solidFill>
                <a:latin typeface="Roboto Slab"/>
                <a:ea typeface="Roboto Slab"/>
                <a:cs typeface="Roboto Slab"/>
              </a:rPr>
              <a:t>dden patterns in complex data without labels.</a:t>
            </a:r>
            <a:endParaRPr/>
          </a:p>
          <a:p>
            <a:pPr marL="651277" lvl="1" indent="-325638" algn="l">
              <a:lnSpc>
                <a:spcPts val="4223"/>
              </a:lnSpc>
              <a:buFont typeface="Arial"/>
              <a:buChar char="•"/>
              <a:defRPr/>
            </a:pPr>
            <a:r>
              <a:rPr lang="en-US" sz="3000">
                <a:solidFill>
                  <a:srgbClr val="2D2261"/>
                </a:solidFill>
                <a:latin typeface="Roboto Slab"/>
                <a:ea typeface="Roboto Slab"/>
                <a:cs typeface="Roboto Slab"/>
              </a:rPr>
              <a:t>Applications:</a:t>
            </a:r>
            <a:endParaRPr/>
          </a:p>
          <a:p>
            <a:pPr algn="l">
              <a:lnSpc>
                <a:spcPts val="4223"/>
              </a:lnSpc>
              <a:defRPr/>
            </a:pPr>
            <a:r>
              <a:rPr lang="en-US" sz="3000">
                <a:solidFill>
                  <a:srgbClr val="2D2261"/>
                </a:solidFill>
                <a:latin typeface="Roboto Slab"/>
                <a:ea typeface="Roboto Slab"/>
                <a:cs typeface="Roboto Slab"/>
              </a:rPr>
              <a:t>         - </a:t>
            </a:r>
            <a:r>
              <a:rPr lang="en-US" sz="3000">
                <a:solidFill>
                  <a:srgbClr val="2D2261"/>
                </a:solidFill>
                <a:latin typeface="Roboto Slab"/>
                <a:ea typeface="Roboto Slab"/>
                <a:cs typeface="Roboto Slab"/>
              </a:rPr>
              <a:t>Fleet management</a:t>
            </a:r>
            <a:endParaRPr/>
          </a:p>
          <a:p>
            <a:pPr algn="l">
              <a:lnSpc>
                <a:spcPts val="4223"/>
              </a:lnSpc>
              <a:defRPr/>
            </a:pPr>
            <a:r>
              <a:rPr lang="en-US" sz="3000">
                <a:solidFill>
                  <a:srgbClr val="2D2261"/>
                </a:solidFill>
                <a:latin typeface="Roboto Slab"/>
                <a:ea typeface="Roboto Slab"/>
                <a:cs typeface="Roboto Slab"/>
              </a:rPr>
              <a:t>         - Fare modeling</a:t>
            </a:r>
            <a:endParaRPr/>
          </a:p>
          <a:p>
            <a:pPr algn="l">
              <a:lnSpc>
                <a:spcPts val="4223"/>
              </a:lnSpc>
              <a:defRPr/>
            </a:pPr>
            <a:r>
              <a:rPr lang="en-US" sz="3000">
                <a:solidFill>
                  <a:srgbClr val="2D2261"/>
                </a:solidFill>
                <a:latin typeface="Roboto Slab"/>
                <a:ea typeface="Roboto Slab"/>
                <a:cs typeface="Roboto Slab"/>
              </a:rPr>
              <a:t>         -City planning and congestion control</a:t>
            </a:r>
            <a:endParaRPr/>
          </a:p>
          <a:p>
            <a:pPr marL="651277" lvl="1" indent="-325638" algn="l">
              <a:lnSpc>
                <a:spcPts val="4223"/>
              </a:lnSpc>
              <a:buFont typeface="Arial"/>
              <a:buChar char="•"/>
              <a:defRPr/>
            </a:pPr>
            <a:r>
              <a:rPr lang="en-US" sz="3000">
                <a:solidFill>
                  <a:srgbClr val="2D2261"/>
                </a:solidFill>
                <a:latin typeface="Roboto Slab"/>
                <a:ea typeface="Roboto Slab"/>
                <a:cs typeface="Roboto Slab"/>
              </a:rPr>
              <a:t>Project goal: Understand spatial, temporal, and fare-based behaviors</a:t>
            </a:r>
            <a:endParaRPr/>
          </a:p>
          <a:p>
            <a:pPr algn="l">
              <a:lnSpc>
                <a:spcPts val="4223"/>
              </a:lnSpc>
              <a:defRPr/>
            </a:pPr>
            <a:endParaRPr/>
          </a:p>
        </p:txBody>
      </p:sp>
      <p:sp>
        <p:nvSpPr>
          <p:cNvPr id="8" name="Freeform 8"/>
          <p:cNvSpPr/>
          <p:nvPr/>
        </p:nvSpPr>
        <p:spPr bwMode="auto">
          <a:xfrm rot="0" flipH="0" flipV="0">
            <a:off x="10118487" y="7733823"/>
            <a:ext cx="3973755" cy="1524477"/>
          </a:xfrm>
          <a:custGeom>
            <a:avLst/>
            <a:gdLst/>
            <a:ahLst/>
            <a:cxnLst/>
            <a:rect l="l" t="t" r="r" b="b"/>
            <a:pathLst>
              <a:path w="3973755" h="1524477" fill="norm" stroke="1" extrusionOk="0">
                <a:moveTo>
                  <a:pt x="0" y="0"/>
                </a:moveTo>
                <a:lnTo>
                  <a:pt x="3973756" y="0"/>
                </a:lnTo>
                <a:lnTo>
                  <a:pt x="3973756" y="1524477"/>
                </a:lnTo>
                <a:lnTo>
                  <a:pt x="0" y="1524477"/>
                </a:lnTo>
                <a:lnTo>
                  <a:pt x="0" y="0"/>
                </a:lnTo>
                <a:close/>
              </a:path>
            </a:pathLst>
          </a:custGeom>
          <a:blipFill>
            <a:blip r:embed="rId7"/>
            <a:srcRect l="0" t="0" r="0" b="0"/>
            <a:stretch/>
          </a:blipFill>
        </p:spPr>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BFCFE"/>
        </a:solidFill>
      </p:bgPr>
    </p:bg>
    <p:spTree>
      <p:nvGrpSpPr>
        <p:cNvPr id="1" name=""/>
        <p:cNvGrpSpPr/>
        <p:nvPr/>
      </p:nvGrpSpPr>
      <p:grpSpPr bwMode="auto">
        <a:xfrm>
          <a:off x="0" y="0"/>
          <a:ext cx="0" cy="0"/>
          <a:chOff x="0" y="0"/>
          <a:chExt cx="0" cy="0"/>
        </a:xfrm>
      </p:grpSpPr>
      <p:sp>
        <p:nvSpPr>
          <p:cNvPr id="2" name="TextBox 2"/>
          <p:cNvSpPr txBox="1"/>
          <p:nvPr/>
        </p:nvSpPr>
        <p:spPr bwMode="auto">
          <a:xfrm rot="0">
            <a:off x="4261638" y="2354618"/>
            <a:ext cx="9759051" cy="787213"/>
          </a:xfrm>
          <a:prstGeom prst="rect">
            <a:avLst/>
          </a:prstGeom>
        </p:spPr>
        <p:txBody>
          <a:bodyPr lIns="0" tIns="0" rIns="0" bIns="0" rtlCol="0" anchor="t">
            <a:spAutoFit/>
          </a:bodyPr>
          <a:lstStyle/>
          <a:p>
            <a:pPr algn="ctr">
              <a:lnSpc>
                <a:spcPts val="6485"/>
              </a:lnSpc>
              <a:defRPr/>
            </a:pPr>
            <a:r>
              <a:rPr lang="en-US" sz="4650" b="1">
                <a:solidFill>
                  <a:srgbClr val="2D2261"/>
                </a:solidFill>
                <a:latin typeface="Libre Baskerville Bold"/>
                <a:ea typeface="Libre Baskerville Bold"/>
                <a:cs typeface="Libre Baskerville Bold"/>
              </a:rPr>
              <a:t>Data Loading and Exploration</a:t>
            </a:r>
            <a:endParaRPr/>
          </a:p>
        </p:txBody>
      </p:sp>
      <p:grpSp>
        <p:nvGrpSpPr>
          <p:cNvPr id="3" name="Group 3"/>
          <p:cNvGrpSpPr/>
          <p:nvPr/>
        </p:nvGrpSpPr>
        <p:grpSpPr bwMode="auto">
          <a:xfrm rot="0">
            <a:off x="2032968" y="4410505"/>
            <a:ext cx="3499238" cy="3697518"/>
            <a:chOff x="0" y="0"/>
            <a:chExt cx="921610" cy="973832"/>
          </a:xfrm>
        </p:grpSpPr>
        <p:sp>
          <p:nvSpPr>
            <p:cNvPr id="4" name="Freeform 4"/>
            <p:cNvSpPr/>
            <p:nvPr/>
          </p:nvSpPr>
          <p:spPr bwMode="auto">
            <a:xfrm rot="0" flipH="0" flipV="0">
              <a:off x="0" y="0"/>
              <a:ext cx="921610" cy="973832"/>
            </a:xfrm>
            <a:custGeom>
              <a:avLst/>
              <a:gdLst/>
              <a:ahLst/>
              <a:cxnLst/>
              <a:rect l="l" t="t" r="r" b="b"/>
              <a:pathLst>
                <a:path w="921610" h="973832" fill="norm" stroke="1" extrusionOk="0">
                  <a:moveTo>
                    <a:pt x="66374" y="0"/>
                  </a:moveTo>
                  <a:lnTo>
                    <a:pt x="855236" y="0"/>
                  </a:lnTo>
                  <a:cubicBezTo>
                    <a:pt x="891893" y="0"/>
                    <a:pt x="921610" y="29717"/>
                    <a:pt x="921610" y="66374"/>
                  </a:cubicBezTo>
                  <a:lnTo>
                    <a:pt x="921610" y="907458"/>
                  </a:lnTo>
                  <a:cubicBezTo>
                    <a:pt x="921610" y="944115"/>
                    <a:pt x="891893" y="973832"/>
                    <a:pt x="855236" y="973832"/>
                  </a:cubicBezTo>
                  <a:lnTo>
                    <a:pt x="66374" y="973832"/>
                  </a:lnTo>
                  <a:cubicBezTo>
                    <a:pt x="29717" y="973832"/>
                    <a:pt x="0" y="944115"/>
                    <a:pt x="0" y="907458"/>
                  </a:cubicBezTo>
                  <a:lnTo>
                    <a:pt x="0" y="66374"/>
                  </a:lnTo>
                  <a:cubicBezTo>
                    <a:pt x="0" y="29717"/>
                    <a:pt x="29717" y="0"/>
                    <a:pt x="66374" y="0"/>
                  </a:cubicBezTo>
                  <a:close/>
                </a:path>
              </a:pathLst>
            </a:custGeom>
            <a:solidFill>
              <a:srgbClr val="ECE1D7"/>
            </a:solidFill>
          </p:spPr>
        </p:sp>
        <p:sp>
          <p:nvSpPr>
            <p:cNvPr id="5" name="TextBox 5"/>
            <p:cNvSpPr txBox="1"/>
            <p:nvPr/>
          </p:nvSpPr>
          <p:spPr bwMode="auto">
            <a:xfrm>
              <a:off x="0" y="-47625"/>
              <a:ext cx="921610" cy="1021457"/>
            </a:xfrm>
            <a:prstGeom prst="rect">
              <a:avLst/>
            </a:prstGeom>
            <a:grpFill/>
          </p:spPr>
          <p:txBody>
            <a:bodyPr lIns="50800" tIns="50800" rIns="50800" bIns="50800" rtlCol="0" anchor="ctr"/>
            <a:lstStyle/>
            <a:p>
              <a:pPr algn="ctr">
                <a:lnSpc>
                  <a:spcPts val="3032"/>
                </a:lnSpc>
                <a:defRPr/>
              </a:pPr>
              <a:endParaRPr/>
            </a:p>
          </p:txBody>
        </p:sp>
      </p:grpSp>
      <p:grpSp>
        <p:nvGrpSpPr>
          <p:cNvPr id="6" name="Group 6"/>
          <p:cNvGrpSpPr/>
          <p:nvPr/>
        </p:nvGrpSpPr>
        <p:grpSpPr bwMode="auto">
          <a:xfrm rot="0">
            <a:off x="2029259" y="3920976"/>
            <a:ext cx="3499238" cy="1866815"/>
            <a:chOff x="0" y="0"/>
            <a:chExt cx="921610" cy="491672"/>
          </a:xfrm>
        </p:grpSpPr>
        <p:sp>
          <p:nvSpPr>
            <p:cNvPr id="7" name="Freeform 7"/>
            <p:cNvSpPr/>
            <p:nvPr/>
          </p:nvSpPr>
          <p:spPr bwMode="auto">
            <a:xfrm rot="0" flipH="0" flipV="0">
              <a:off x="0" y="0"/>
              <a:ext cx="921610" cy="491672"/>
            </a:xfrm>
            <a:custGeom>
              <a:avLst/>
              <a:gdLst/>
              <a:ahLst/>
              <a:cxnLst/>
              <a:rect l="l" t="t" r="r" b="b"/>
              <a:pathLst>
                <a:path w="921610" h="491672" fill="norm" stroke="1" extrusionOk="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id="8" name="TextBox 8"/>
            <p:cNvSpPr txBox="1"/>
            <p:nvPr/>
          </p:nvSpPr>
          <p:spPr bwMode="auto">
            <a:xfrm>
              <a:off x="0" y="-47625"/>
              <a:ext cx="921610" cy="539297"/>
            </a:xfrm>
            <a:prstGeom prst="rect">
              <a:avLst/>
            </a:prstGeom>
            <a:grpFill/>
          </p:spPr>
          <p:txBody>
            <a:bodyPr lIns="50800" tIns="50800" rIns="50800" bIns="50800" rtlCol="0" anchor="ctr"/>
            <a:lstStyle/>
            <a:p>
              <a:pPr algn="ctr">
                <a:lnSpc>
                  <a:spcPts val="3032"/>
                </a:lnSpc>
                <a:defRPr/>
              </a:pPr>
              <a:endParaRPr/>
            </a:p>
          </p:txBody>
        </p:sp>
      </p:grpSp>
      <p:grpSp>
        <p:nvGrpSpPr>
          <p:cNvPr id="9" name="Group 9"/>
          <p:cNvGrpSpPr/>
          <p:nvPr/>
        </p:nvGrpSpPr>
        <p:grpSpPr bwMode="auto">
          <a:xfrm rot="0">
            <a:off x="7152582" y="4410505"/>
            <a:ext cx="3499238" cy="3697518"/>
            <a:chOff x="0" y="0"/>
            <a:chExt cx="921610" cy="973832"/>
          </a:xfrm>
        </p:grpSpPr>
        <p:sp>
          <p:nvSpPr>
            <p:cNvPr id="10" name="Freeform 10"/>
            <p:cNvSpPr/>
            <p:nvPr/>
          </p:nvSpPr>
          <p:spPr bwMode="auto">
            <a:xfrm rot="0" flipH="0" flipV="0">
              <a:off x="0" y="0"/>
              <a:ext cx="921610" cy="973832"/>
            </a:xfrm>
            <a:custGeom>
              <a:avLst/>
              <a:gdLst/>
              <a:ahLst/>
              <a:cxnLst/>
              <a:rect l="l" t="t" r="r" b="b"/>
              <a:pathLst>
                <a:path w="921610" h="973832" fill="norm" stroke="1" extrusionOk="0">
                  <a:moveTo>
                    <a:pt x="66374" y="0"/>
                  </a:moveTo>
                  <a:lnTo>
                    <a:pt x="855236" y="0"/>
                  </a:lnTo>
                  <a:cubicBezTo>
                    <a:pt x="891893" y="0"/>
                    <a:pt x="921610" y="29717"/>
                    <a:pt x="921610" y="66374"/>
                  </a:cubicBezTo>
                  <a:lnTo>
                    <a:pt x="921610" y="907458"/>
                  </a:lnTo>
                  <a:cubicBezTo>
                    <a:pt x="921610" y="944115"/>
                    <a:pt x="891893" y="973832"/>
                    <a:pt x="855236" y="973832"/>
                  </a:cubicBezTo>
                  <a:lnTo>
                    <a:pt x="66374" y="973832"/>
                  </a:lnTo>
                  <a:cubicBezTo>
                    <a:pt x="29717" y="973832"/>
                    <a:pt x="0" y="944115"/>
                    <a:pt x="0" y="907458"/>
                  </a:cubicBezTo>
                  <a:lnTo>
                    <a:pt x="0" y="66374"/>
                  </a:lnTo>
                  <a:cubicBezTo>
                    <a:pt x="0" y="29717"/>
                    <a:pt x="29717" y="0"/>
                    <a:pt x="66374" y="0"/>
                  </a:cubicBezTo>
                  <a:close/>
                </a:path>
              </a:pathLst>
            </a:custGeom>
            <a:solidFill>
              <a:srgbClr val="ECE1D7"/>
            </a:solidFill>
          </p:spPr>
        </p:sp>
        <p:sp>
          <p:nvSpPr>
            <p:cNvPr id="11" name="TextBox 11"/>
            <p:cNvSpPr txBox="1"/>
            <p:nvPr/>
          </p:nvSpPr>
          <p:spPr bwMode="auto">
            <a:xfrm>
              <a:off x="0" y="-47625"/>
              <a:ext cx="921610" cy="1021457"/>
            </a:xfrm>
            <a:prstGeom prst="rect">
              <a:avLst/>
            </a:prstGeom>
            <a:grpFill/>
          </p:spPr>
          <p:txBody>
            <a:bodyPr lIns="50800" tIns="50800" rIns="50800" bIns="50800" rtlCol="0" anchor="ctr"/>
            <a:lstStyle/>
            <a:p>
              <a:pPr algn="ctr">
                <a:lnSpc>
                  <a:spcPts val="3032"/>
                </a:lnSpc>
                <a:defRPr/>
              </a:pPr>
              <a:endParaRPr/>
            </a:p>
          </p:txBody>
        </p:sp>
      </p:grpSp>
      <p:grpSp>
        <p:nvGrpSpPr>
          <p:cNvPr id="12" name="Group 12"/>
          <p:cNvGrpSpPr/>
          <p:nvPr/>
        </p:nvGrpSpPr>
        <p:grpSpPr bwMode="auto">
          <a:xfrm rot="0">
            <a:off x="7152582" y="3920976"/>
            <a:ext cx="3499238" cy="1866815"/>
            <a:chOff x="0" y="0"/>
            <a:chExt cx="921610" cy="491672"/>
          </a:xfrm>
        </p:grpSpPr>
        <p:sp>
          <p:nvSpPr>
            <p:cNvPr id="13" name="Freeform 13"/>
            <p:cNvSpPr/>
            <p:nvPr/>
          </p:nvSpPr>
          <p:spPr bwMode="auto">
            <a:xfrm rot="0" flipH="0" flipV="0">
              <a:off x="0" y="0"/>
              <a:ext cx="921610" cy="491672"/>
            </a:xfrm>
            <a:custGeom>
              <a:avLst/>
              <a:gdLst/>
              <a:ahLst/>
              <a:cxnLst/>
              <a:rect l="l" t="t" r="r" b="b"/>
              <a:pathLst>
                <a:path w="921610" h="491672" fill="norm" stroke="1" extrusionOk="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id="14" name="TextBox 14"/>
            <p:cNvSpPr txBox="1"/>
            <p:nvPr/>
          </p:nvSpPr>
          <p:spPr bwMode="auto">
            <a:xfrm>
              <a:off x="0" y="-47625"/>
              <a:ext cx="921610" cy="539297"/>
            </a:xfrm>
            <a:prstGeom prst="rect">
              <a:avLst/>
            </a:prstGeom>
            <a:grpFill/>
          </p:spPr>
          <p:txBody>
            <a:bodyPr lIns="50800" tIns="50800" rIns="50800" bIns="50800" rtlCol="0" anchor="ctr"/>
            <a:lstStyle/>
            <a:p>
              <a:pPr algn="ctr">
                <a:lnSpc>
                  <a:spcPts val="3032"/>
                </a:lnSpc>
                <a:defRPr/>
              </a:pPr>
              <a:endParaRPr/>
            </a:p>
          </p:txBody>
        </p:sp>
      </p:grpSp>
      <p:grpSp>
        <p:nvGrpSpPr>
          <p:cNvPr id="15" name="Group 15"/>
          <p:cNvGrpSpPr/>
          <p:nvPr/>
        </p:nvGrpSpPr>
        <p:grpSpPr bwMode="auto">
          <a:xfrm rot="0">
            <a:off x="12271069" y="4410505"/>
            <a:ext cx="3499238" cy="3697518"/>
            <a:chOff x="0" y="0"/>
            <a:chExt cx="921610" cy="973832"/>
          </a:xfrm>
        </p:grpSpPr>
        <p:sp>
          <p:nvSpPr>
            <p:cNvPr id="16" name="Freeform 16"/>
            <p:cNvSpPr/>
            <p:nvPr/>
          </p:nvSpPr>
          <p:spPr bwMode="auto">
            <a:xfrm rot="0" flipH="0" flipV="0">
              <a:off x="0" y="0"/>
              <a:ext cx="921610" cy="973832"/>
            </a:xfrm>
            <a:custGeom>
              <a:avLst/>
              <a:gdLst/>
              <a:ahLst/>
              <a:cxnLst/>
              <a:rect l="l" t="t" r="r" b="b"/>
              <a:pathLst>
                <a:path w="921610" h="973832" fill="norm" stroke="1" extrusionOk="0">
                  <a:moveTo>
                    <a:pt x="66374" y="0"/>
                  </a:moveTo>
                  <a:lnTo>
                    <a:pt x="855236" y="0"/>
                  </a:lnTo>
                  <a:cubicBezTo>
                    <a:pt x="891893" y="0"/>
                    <a:pt x="921610" y="29717"/>
                    <a:pt x="921610" y="66374"/>
                  </a:cubicBezTo>
                  <a:lnTo>
                    <a:pt x="921610" y="907458"/>
                  </a:lnTo>
                  <a:cubicBezTo>
                    <a:pt x="921610" y="944115"/>
                    <a:pt x="891893" y="973832"/>
                    <a:pt x="855236" y="973832"/>
                  </a:cubicBezTo>
                  <a:lnTo>
                    <a:pt x="66374" y="973832"/>
                  </a:lnTo>
                  <a:cubicBezTo>
                    <a:pt x="29717" y="973832"/>
                    <a:pt x="0" y="944115"/>
                    <a:pt x="0" y="907458"/>
                  </a:cubicBezTo>
                  <a:lnTo>
                    <a:pt x="0" y="66374"/>
                  </a:lnTo>
                  <a:cubicBezTo>
                    <a:pt x="0" y="29717"/>
                    <a:pt x="29717" y="0"/>
                    <a:pt x="66374" y="0"/>
                  </a:cubicBezTo>
                  <a:close/>
                </a:path>
              </a:pathLst>
            </a:custGeom>
            <a:solidFill>
              <a:srgbClr val="ECE1D7"/>
            </a:solidFill>
          </p:spPr>
        </p:sp>
        <p:sp>
          <p:nvSpPr>
            <p:cNvPr id="17" name="TextBox 17"/>
            <p:cNvSpPr txBox="1"/>
            <p:nvPr/>
          </p:nvSpPr>
          <p:spPr bwMode="auto">
            <a:xfrm>
              <a:off x="0" y="-47625"/>
              <a:ext cx="921610" cy="1021457"/>
            </a:xfrm>
            <a:prstGeom prst="rect">
              <a:avLst/>
            </a:prstGeom>
            <a:grpFill/>
          </p:spPr>
          <p:txBody>
            <a:bodyPr lIns="50800" tIns="50800" rIns="50800" bIns="50800" rtlCol="0" anchor="ctr"/>
            <a:lstStyle/>
            <a:p>
              <a:pPr algn="ctr">
                <a:lnSpc>
                  <a:spcPts val="3032"/>
                </a:lnSpc>
                <a:defRPr/>
              </a:pPr>
              <a:endParaRPr/>
            </a:p>
          </p:txBody>
        </p:sp>
      </p:grpSp>
      <p:grpSp>
        <p:nvGrpSpPr>
          <p:cNvPr id="18" name="Group 18"/>
          <p:cNvGrpSpPr/>
          <p:nvPr/>
        </p:nvGrpSpPr>
        <p:grpSpPr bwMode="auto">
          <a:xfrm rot="0">
            <a:off x="12271069" y="3920976"/>
            <a:ext cx="3499238" cy="1866815"/>
            <a:chOff x="0" y="0"/>
            <a:chExt cx="921610" cy="491672"/>
          </a:xfrm>
        </p:grpSpPr>
        <p:sp>
          <p:nvSpPr>
            <p:cNvPr id="19" name="Freeform 19"/>
            <p:cNvSpPr/>
            <p:nvPr/>
          </p:nvSpPr>
          <p:spPr bwMode="auto">
            <a:xfrm rot="0" flipH="0" flipV="0">
              <a:off x="0" y="0"/>
              <a:ext cx="921610" cy="491672"/>
            </a:xfrm>
            <a:custGeom>
              <a:avLst/>
              <a:gdLst/>
              <a:ahLst/>
              <a:cxnLst/>
              <a:rect l="l" t="t" r="r" b="b"/>
              <a:pathLst>
                <a:path w="921610" h="491672" fill="norm" stroke="1" extrusionOk="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id="20" name="TextBox 20"/>
            <p:cNvSpPr txBox="1"/>
            <p:nvPr/>
          </p:nvSpPr>
          <p:spPr bwMode="auto">
            <a:xfrm>
              <a:off x="0" y="-47625"/>
              <a:ext cx="921610" cy="539297"/>
            </a:xfrm>
            <a:prstGeom prst="rect">
              <a:avLst/>
            </a:prstGeom>
            <a:grpFill/>
          </p:spPr>
          <p:txBody>
            <a:bodyPr lIns="50800" tIns="50800" rIns="50800" bIns="50800" rtlCol="0" anchor="ctr"/>
            <a:lstStyle/>
            <a:p>
              <a:pPr algn="ctr">
                <a:lnSpc>
                  <a:spcPts val="3032"/>
                </a:lnSpc>
                <a:defRPr/>
              </a:pPr>
              <a:endParaRPr/>
            </a:p>
          </p:txBody>
        </p:sp>
      </p:grpSp>
      <p:sp>
        <p:nvSpPr>
          <p:cNvPr id="21" name="Freeform 21"/>
          <p:cNvSpPr/>
          <p:nvPr/>
        </p:nvSpPr>
        <p:spPr bwMode="auto">
          <a:xfrm rot="-2080684" flipH="0" flipV="0">
            <a:off x="10082077" y="8242051"/>
            <a:ext cx="10960233" cy="7472886"/>
          </a:xfrm>
          <a:custGeom>
            <a:avLst/>
            <a:gdLst/>
            <a:ahLst/>
            <a:cxnLst/>
            <a:rect l="l" t="t" r="r" b="b"/>
            <a:pathLst>
              <a:path w="10960234" h="7472887" fill="norm" stroke="1" extrusionOk="0">
                <a:moveTo>
                  <a:pt x="0" y="0"/>
                </a:moveTo>
                <a:lnTo>
                  <a:pt x="10960235" y="0"/>
                </a:lnTo>
                <a:lnTo>
                  <a:pt x="10960235" y="7472887"/>
                </a:lnTo>
                <a:lnTo>
                  <a:pt x="0" y="7472887"/>
                </a:lnTo>
                <a:lnTo>
                  <a:pt x="0" y="0"/>
                </a:lnTo>
                <a:close/>
              </a:path>
            </a:pathLst>
          </a:custGeom>
          <a:blipFill>
            <a:blip r:embed="rId3">
              <a:alphaModFix amt="50000"/>
            </a:blip>
            <a:srcRect l="0" t="0" r="0" b="0"/>
            <a:stretch/>
          </a:blipFill>
        </p:spPr>
      </p:sp>
      <p:sp>
        <p:nvSpPr>
          <p:cNvPr id="22" name="Freeform 22"/>
          <p:cNvSpPr/>
          <p:nvPr/>
        </p:nvSpPr>
        <p:spPr bwMode="auto">
          <a:xfrm rot="9426524" flipH="0" flipV="0">
            <a:off x="-3984660" y="-4765086"/>
            <a:ext cx="9442126" cy="8000056"/>
          </a:xfrm>
          <a:custGeom>
            <a:avLst/>
            <a:gdLst/>
            <a:ahLst/>
            <a:cxnLst/>
            <a:rect l="l" t="t" r="r" b="b"/>
            <a:pathLst>
              <a:path w="9442126" h="8000056" fill="norm" stroke="1" extrusionOk="0">
                <a:moveTo>
                  <a:pt x="0" y="0"/>
                </a:moveTo>
                <a:lnTo>
                  <a:pt x="9442126" y="0"/>
                </a:lnTo>
                <a:lnTo>
                  <a:pt x="9442126" y="8000056"/>
                </a:lnTo>
                <a:lnTo>
                  <a:pt x="0" y="8000056"/>
                </a:lnTo>
                <a:lnTo>
                  <a:pt x="0" y="0"/>
                </a:lnTo>
                <a:close/>
              </a:path>
            </a:pathLst>
          </a:custGeom>
          <a:blipFill>
            <a:blip r:embed="rId4">
              <a:alphaModFix amt="50000"/>
            </a:blip>
            <a:srcRect l="0" t="0" r="0" b="0"/>
            <a:stretch/>
          </a:blipFill>
        </p:spPr>
      </p:sp>
      <p:sp>
        <p:nvSpPr>
          <p:cNvPr id="23" name="Freeform 23"/>
          <p:cNvSpPr/>
          <p:nvPr/>
        </p:nvSpPr>
        <p:spPr bwMode="auto">
          <a:xfrm rot="-2624874" flipH="0" flipV="0">
            <a:off x="-884947" y="9077955"/>
            <a:ext cx="3242701" cy="1827704"/>
          </a:xfrm>
          <a:custGeom>
            <a:avLst/>
            <a:gdLst/>
            <a:ahLst/>
            <a:cxnLst/>
            <a:rect l="l" t="t" r="r" b="b"/>
            <a:pathLst>
              <a:path w="3242701" h="1827704" fill="norm" stroke="1" extrusionOk="0">
                <a:moveTo>
                  <a:pt x="0" y="0"/>
                </a:moveTo>
                <a:lnTo>
                  <a:pt x="3242701" y="0"/>
                </a:lnTo>
                <a:lnTo>
                  <a:pt x="3242701" y="1827704"/>
                </a:lnTo>
                <a:lnTo>
                  <a:pt x="0" y="1827704"/>
                </a:lnTo>
                <a:lnTo>
                  <a:pt x="0" y="0"/>
                </a:lnTo>
                <a:close/>
              </a:path>
            </a:pathLst>
          </a:custGeom>
          <a:blipFill>
            <a:blip r:embed="rId5"/>
            <a:srcRect l="0" t="0" r="0" b="0"/>
            <a:stretch/>
          </a:blipFill>
        </p:spPr>
      </p:sp>
      <p:sp>
        <p:nvSpPr>
          <p:cNvPr id="24" name="Freeform 24"/>
          <p:cNvSpPr/>
          <p:nvPr/>
        </p:nvSpPr>
        <p:spPr bwMode="auto">
          <a:xfrm rot="2830695" flipH="0" flipV="0">
            <a:off x="16075185" y="-1028700"/>
            <a:ext cx="2835471" cy="4114800"/>
          </a:xfrm>
          <a:custGeom>
            <a:avLst/>
            <a:gdLst/>
            <a:ahLst/>
            <a:cxnLst/>
            <a:rect l="l" t="t" r="r" b="b"/>
            <a:pathLst>
              <a:path w="2835471" h="4114800" fill="norm" stroke="1" extrusionOk="0">
                <a:moveTo>
                  <a:pt x="0" y="0"/>
                </a:moveTo>
                <a:lnTo>
                  <a:pt x="2835471" y="0"/>
                </a:lnTo>
                <a:lnTo>
                  <a:pt x="2835471" y="4114800"/>
                </a:lnTo>
                <a:lnTo>
                  <a:pt x="0" y="4114800"/>
                </a:lnTo>
                <a:lnTo>
                  <a:pt x="0" y="0"/>
                </a:lnTo>
                <a:close/>
              </a:path>
            </a:pathLst>
          </a:custGeom>
          <a:blipFill>
            <a:blip r:embed="rId6"/>
            <a:srcRect l="0" t="0" r="0" b="0"/>
            <a:stretch/>
          </a:blipFill>
        </p:spPr>
      </p:sp>
      <p:sp>
        <p:nvSpPr>
          <p:cNvPr id="25" name="Freeform 25"/>
          <p:cNvSpPr/>
          <p:nvPr/>
        </p:nvSpPr>
        <p:spPr bwMode="auto">
          <a:xfrm rot="0" flipH="0" flipV="0">
            <a:off x="8100206" y="636329"/>
            <a:ext cx="1603990" cy="1603990"/>
          </a:xfrm>
          <a:custGeom>
            <a:avLst/>
            <a:gdLst/>
            <a:ahLst/>
            <a:cxnLst/>
            <a:rect l="l" t="t" r="r" b="b"/>
            <a:pathLst>
              <a:path w="1603990" h="1603990" fill="norm" stroke="1" extrusionOk="0">
                <a:moveTo>
                  <a:pt x="0" y="0"/>
                </a:moveTo>
                <a:lnTo>
                  <a:pt x="1603989" y="0"/>
                </a:lnTo>
                <a:lnTo>
                  <a:pt x="1603989" y="1603989"/>
                </a:lnTo>
                <a:lnTo>
                  <a:pt x="0" y="1603989"/>
                </a:lnTo>
                <a:lnTo>
                  <a:pt x="0" y="0"/>
                </a:lnTo>
                <a:close/>
              </a:path>
            </a:pathLst>
          </a:custGeom>
          <a:blipFill>
            <a:blip r:embed="rId7"/>
            <a:srcRect l="0" t="0" r="0" b="0"/>
            <a:stretch/>
          </a:blipFill>
        </p:spPr>
      </p:sp>
      <p:sp>
        <p:nvSpPr>
          <p:cNvPr id="26" name="TextBox 26"/>
          <p:cNvSpPr txBox="1"/>
          <p:nvPr/>
        </p:nvSpPr>
        <p:spPr bwMode="auto">
          <a:xfrm rot="0">
            <a:off x="2539566" y="6136289"/>
            <a:ext cx="2526330" cy="1108710"/>
          </a:xfrm>
          <a:prstGeom prst="rect">
            <a:avLst/>
          </a:prstGeom>
        </p:spPr>
        <p:txBody>
          <a:bodyPr lIns="0" tIns="0" rIns="0" bIns="0" rtlCol="0" anchor="t">
            <a:spAutoFit/>
          </a:bodyPr>
          <a:lstStyle/>
          <a:p>
            <a:pPr marL="453387" lvl="1" indent="-226693" algn="l">
              <a:lnSpc>
                <a:spcPts val="2939"/>
              </a:lnSpc>
              <a:buFont typeface="Arial"/>
              <a:buChar char="•"/>
              <a:defRPr/>
            </a:pPr>
            <a:r>
              <a:rPr lang="en-US" sz="2100" b="1">
                <a:solidFill>
                  <a:srgbClr val="2D2261"/>
                </a:solidFill>
                <a:latin typeface="Roboto Slab Bold"/>
                <a:ea typeface="Roboto Slab Bold"/>
                <a:cs typeface="Roboto Slab Bold"/>
              </a:rPr>
              <a:t>January</a:t>
            </a:r>
            <a:endParaRPr/>
          </a:p>
          <a:p>
            <a:pPr marL="453387" lvl="1" indent="-226693" algn="l">
              <a:lnSpc>
                <a:spcPts val="2939"/>
              </a:lnSpc>
              <a:buFont typeface="Arial"/>
              <a:buChar char="•"/>
              <a:defRPr/>
            </a:pPr>
            <a:r>
              <a:rPr lang="en-US" sz="2100" b="1">
                <a:solidFill>
                  <a:srgbClr val="2D2261"/>
                </a:solidFill>
                <a:latin typeface="Roboto Slab Bold"/>
                <a:ea typeface="Roboto Slab Bold"/>
                <a:cs typeface="Roboto Slab Bold"/>
              </a:rPr>
              <a:t>February</a:t>
            </a:r>
            <a:endParaRPr/>
          </a:p>
          <a:p>
            <a:pPr marL="453387" lvl="1" indent="-226693" algn="l">
              <a:lnSpc>
                <a:spcPts val="2939"/>
              </a:lnSpc>
              <a:buFont typeface="Arial"/>
              <a:buChar char="•"/>
              <a:defRPr/>
            </a:pPr>
            <a:r>
              <a:rPr lang="en-US" sz="2100" b="1">
                <a:solidFill>
                  <a:srgbClr val="2D2261"/>
                </a:solidFill>
                <a:latin typeface="Roboto Slab Bold"/>
                <a:ea typeface="Roboto Slab Bold"/>
                <a:cs typeface="Roboto Slab Bold"/>
              </a:rPr>
              <a:t>March</a:t>
            </a:r>
            <a:endParaRPr/>
          </a:p>
        </p:txBody>
      </p:sp>
      <p:sp>
        <p:nvSpPr>
          <p:cNvPr id="27" name="TextBox 27"/>
          <p:cNvSpPr txBox="1"/>
          <p:nvPr/>
        </p:nvSpPr>
        <p:spPr bwMode="auto">
          <a:xfrm rot="0">
            <a:off x="7425522" y="6136289"/>
            <a:ext cx="2953357" cy="1480185"/>
          </a:xfrm>
          <a:prstGeom prst="rect">
            <a:avLst/>
          </a:prstGeom>
        </p:spPr>
        <p:txBody>
          <a:bodyPr lIns="0" tIns="0" rIns="0" bIns="0" rtlCol="0" anchor="t">
            <a:spAutoFit/>
          </a:bodyPr>
          <a:lstStyle/>
          <a:p>
            <a:pPr algn="ctr">
              <a:lnSpc>
                <a:spcPts val="2939"/>
              </a:lnSpc>
              <a:defRPr/>
            </a:pPr>
            <a:r>
              <a:rPr lang="en-US" sz="2100" b="1">
                <a:solidFill>
                  <a:srgbClr val="2D2261"/>
                </a:solidFill>
                <a:latin typeface="Roboto Slab Bold"/>
                <a:ea typeface="Roboto Slab Bold"/>
                <a:cs typeface="Roboto Slab Bold"/>
              </a:rPr>
              <a:t>Used a presence matrix to verify that all column names match before</a:t>
            </a:r>
            <a:r>
              <a:rPr lang="en-US" sz="2100" b="1">
                <a:solidFill>
                  <a:srgbClr val="2D2261"/>
                </a:solidFill>
                <a:latin typeface="Roboto Slab Bold"/>
                <a:ea typeface="Roboto Slab Bold"/>
                <a:cs typeface="Roboto Slab Bold"/>
              </a:rPr>
              <a:t> merging</a:t>
            </a:r>
            <a:endParaRPr/>
          </a:p>
        </p:txBody>
      </p:sp>
      <p:sp>
        <p:nvSpPr>
          <p:cNvPr id="28" name="TextBox 28"/>
          <p:cNvSpPr txBox="1"/>
          <p:nvPr/>
        </p:nvSpPr>
        <p:spPr bwMode="auto">
          <a:xfrm rot="0">
            <a:off x="12854082" y="5950553"/>
            <a:ext cx="2444605" cy="1851660"/>
          </a:xfrm>
          <a:prstGeom prst="rect">
            <a:avLst/>
          </a:prstGeom>
        </p:spPr>
        <p:txBody>
          <a:bodyPr lIns="0" tIns="0" rIns="0" bIns="0" rtlCol="0" anchor="t">
            <a:spAutoFit/>
          </a:bodyPr>
          <a:lstStyle/>
          <a:p>
            <a:pPr algn="l">
              <a:lnSpc>
                <a:spcPts val="2939"/>
              </a:lnSpc>
              <a:defRPr/>
            </a:pPr>
            <a:r>
              <a:rPr lang="en-US" sz="2100" b="1">
                <a:solidFill>
                  <a:srgbClr val="2D2261"/>
                </a:solidFill>
                <a:latin typeface="Roboto Slab Bold"/>
                <a:ea typeface="Roboto Slab Bold"/>
                <a:cs typeface="Roboto Slab Bold"/>
              </a:rPr>
              <a:t>Cleaned for:</a:t>
            </a:r>
            <a:endParaRPr/>
          </a:p>
          <a:p>
            <a:pPr marL="453387" lvl="1" indent="-226693" algn="l">
              <a:lnSpc>
                <a:spcPts val="2939"/>
              </a:lnSpc>
              <a:buFont typeface="Arial"/>
              <a:buChar char="•"/>
              <a:defRPr/>
            </a:pPr>
            <a:r>
              <a:rPr lang="en-US" sz="2100" b="1">
                <a:solidFill>
                  <a:srgbClr val="2D2261"/>
                </a:solidFill>
                <a:latin typeface="Roboto Slab Bold"/>
                <a:ea typeface="Roboto Slab Bold"/>
                <a:cs typeface="Roboto Slab Bold"/>
              </a:rPr>
              <a:t>Missing values </a:t>
            </a:r>
            <a:endParaRPr/>
          </a:p>
          <a:p>
            <a:pPr marL="453387" lvl="1" indent="-226693" algn="l">
              <a:lnSpc>
                <a:spcPts val="2939"/>
              </a:lnSpc>
              <a:buFont typeface="Arial"/>
              <a:buChar char="•"/>
              <a:defRPr/>
            </a:pPr>
            <a:r>
              <a:rPr lang="en-US" sz="2100" b="1">
                <a:solidFill>
                  <a:srgbClr val="2D2261"/>
                </a:solidFill>
                <a:latin typeface="Roboto Slab Bold"/>
                <a:ea typeface="Roboto Slab Bold"/>
                <a:cs typeface="Roboto Slab Bold"/>
              </a:rPr>
              <a:t>Duplicates </a:t>
            </a:r>
            <a:endParaRPr/>
          </a:p>
          <a:p>
            <a:pPr marL="453387" lvl="1" indent="-226693" algn="l">
              <a:lnSpc>
                <a:spcPts val="2939"/>
              </a:lnSpc>
              <a:buFont typeface="Arial"/>
              <a:buChar char="•"/>
              <a:defRPr/>
            </a:pPr>
            <a:r>
              <a:rPr lang="en-US" sz="2100" b="1">
                <a:solidFill>
                  <a:srgbClr val="2D2261"/>
                </a:solidFill>
                <a:latin typeface="Roboto Slab Bold"/>
                <a:ea typeface="Roboto Slab Bold"/>
                <a:cs typeface="Roboto Slab Bold"/>
              </a:rPr>
              <a:t>Outliers</a:t>
            </a:r>
            <a:endParaRPr/>
          </a:p>
          <a:p>
            <a:pPr algn="ctr">
              <a:lnSpc>
                <a:spcPts val="2939"/>
              </a:lnSpc>
              <a:defRPr/>
            </a:pPr>
            <a:endParaRPr/>
          </a:p>
        </p:txBody>
      </p:sp>
      <p:sp>
        <p:nvSpPr>
          <p:cNvPr id="29" name="TextBox 29"/>
          <p:cNvSpPr txBox="1"/>
          <p:nvPr/>
        </p:nvSpPr>
        <p:spPr bwMode="auto">
          <a:xfrm rot="0">
            <a:off x="2269843" y="4467286"/>
            <a:ext cx="3018068" cy="754604"/>
          </a:xfrm>
          <a:prstGeom prst="rect">
            <a:avLst/>
          </a:prstGeom>
        </p:spPr>
        <p:txBody>
          <a:bodyPr lIns="0" tIns="0" rIns="0" bIns="0" rtlCol="0" anchor="t">
            <a:spAutoFit/>
          </a:bodyPr>
          <a:lstStyle/>
          <a:p>
            <a:pPr algn="ctr">
              <a:lnSpc>
                <a:spcPts val="3032"/>
              </a:lnSpc>
              <a:spcBef>
                <a:spcPts val="0"/>
              </a:spcBef>
              <a:defRPr/>
            </a:pPr>
            <a:r>
              <a:rPr lang="en-US" sz="2150">
                <a:solidFill>
                  <a:srgbClr val="ECE1D7"/>
                </a:solidFill>
                <a:latin typeface="Roboto Slab"/>
                <a:ea typeface="Roboto Slab"/>
                <a:cs typeface="Roboto Slab"/>
              </a:rPr>
              <a:t>Merged 3 months of 2016 data</a:t>
            </a:r>
            <a:endParaRPr/>
          </a:p>
        </p:txBody>
      </p:sp>
      <p:sp>
        <p:nvSpPr>
          <p:cNvPr id="30" name="TextBox 30"/>
          <p:cNvSpPr txBox="1"/>
          <p:nvPr/>
        </p:nvSpPr>
        <p:spPr bwMode="auto">
          <a:xfrm rot="0">
            <a:off x="7343809" y="4072270"/>
            <a:ext cx="3116783" cy="1516604"/>
          </a:xfrm>
          <a:prstGeom prst="rect">
            <a:avLst/>
          </a:prstGeom>
        </p:spPr>
        <p:txBody>
          <a:bodyPr lIns="0" tIns="0" rIns="0" bIns="0" rtlCol="0" anchor="t">
            <a:spAutoFit/>
          </a:bodyPr>
          <a:lstStyle/>
          <a:p>
            <a:pPr algn="ctr">
              <a:lnSpc>
                <a:spcPts val="3032"/>
              </a:lnSpc>
              <a:spcBef>
                <a:spcPts val="0"/>
              </a:spcBef>
              <a:defRPr/>
            </a:pPr>
            <a:r>
              <a:rPr lang="en-US" sz="2150">
                <a:solidFill>
                  <a:srgbClr val="ECE1D7"/>
                </a:solidFill>
                <a:latin typeface="Roboto Slab"/>
                <a:ea typeface="Roboto Slab"/>
                <a:cs typeface="Roboto Slab"/>
              </a:rPr>
              <a:t>Ensured uniform structure by checking column names across datasets</a:t>
            </a:r>
            <a:endParaRPr/>
          </a:p>
        </p:txBody>
      </p:sp>
      <p:sp>
        <p:nvSpPr>
          <p:cNvPr id="31" name="TextBox 31"/>
          <p:cNvSpPr txBox="1"/>
          <p:nvPr/>
        </p:nvSpPr>
        <p:spPr bwMode="auto">
          <a:xfrm rot="0">
            <a:off x="12709219" y="4467286"/>
            <a:ext cx="2734329" cy="754604"/>
          </a:xfrm>
          <a:prstGeom prst="rect">
            <a:avLst/>
          </a:prstGeom>
        </p:spPr>
        <p:txBody>
          <a:bodyPr lIns="0" tIns="0" rIns="0" bIns="0" rtlCol="0" anchor="t">
            <a:spAutoFit/>
          </a:bodyPr>
          <a:lstStyle/>
          <a:p>
            <a:pPr algn="ctr">
              <a:lnSpc>
                <a:spcPts val="3032"/>
              </a:lnSpc>
              <a:defRPr/>
            </a:pPr>
            <a:r>
              <a:rPr lang="en-US" sz="2150">
                <a:solidFill>
                  <a:srgbClr val="ECE1D7"/>
                </a:solidFill>
                <a:latin typeface="Roboto Slab"/>
                <a:ea typeface="Roboto Slab"/>
                <a:cs typeface="Roboto Slab"/>
              </a:rPr>
              <a:t>Explanatory Data </a:t>
            </a:r>
            <a:endParaRPr/>
          </a:p>
          <a:p>
            <a:pPr algn="ctr">
              <a:lnSpc>
                <a:spcPts val="3032"/>
              </a:lnSpc>
              <a:spcBef>
                <a:spcPts val="0"/>
              </a:spcBef>
              <a:defRPr/>
            </a:pPr>
            <a:r>
              <a:rPr lang="en-US" sz="2150">
                <a:solidFill>
                  <a:srgbClr val="ECE1D7"/>
                </a:solidFill>
                <a:latin typeface="Roboto Slab"/>
                <a:ea typeface="Roboto Slab"/>
                <a:cs typeface="Roboto Slab"/>
              </a:rPr>
              <a:t>Analysis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BFCFE"/>
        </a:solidFill>
      </p:bgPr>
    </p:bg>
    <p:spTree>
      <p:nvGrpSpPr>
        <p:cNvPr id="1" name=""/>
        <p:cNvGrpSpPr/>
        <p:nvPr/>
      </p:nvGrpSpPr>
      <p:grpSpPr bwMode="auto">
        <a:xfrm>
          <a:off x="0" y="0"/>
          <a:ext cx="0" cy="0"/>
          <a:chOff x="0" y="0"/>
          <a:chExt cx="0" cy="0"/>
        </a:xfrm>
      </p:grpSpPr>
      <p:sp>
        <p:nvSpPr>
          <p:cNvPr id="2" name="Freeform 2"/>
          <p:cNvSpPr/>
          <p:nvPr/>
        </p:nvSpPr>
        <p:spPr bwMode="auto">
          <a:xfrm rot="0" flipH="0" flipV="0">
            <a:off x="4982762" y="2054200"/>
            <a:ext cx="1381570" cy="1381570"/>
          </a:xfrm>
          <a:custGeom>
            <a:avLst/>
            <a:gdLst/>
            <a:ahLst/>
            <a:cxnLst/>
            <a:rect l="l" t="t" r="r" b="b"/>
            <a:pathLst>
              <a:path w="1381570" h="1381570" fill="norm" stroke="1" extrusionOk="0">
                <a:moveTo>
                  <a:pt x="0" y="0"/>
                </a:moveTo>
                <a:lnTo>
                  <a:pt x="1381571" y="0"/>
                </a:lnTo>
                <a:lnTo>
                  <a:pt x="1381571" y="1381570"/>
                </a:lnTo>
                <a:lnTo>
                  <a:pt x="0" y="1381570"/>
                </a:lnTo>
                <a:lnTo>
                  <a:pt x="0" y="0"/>
                </a:lnTo>
                <a:close/>
              </a:path>
            </a:pathLst>
          </a:custGeom>
          <a:blipFill>
            <a:blip r:embed="rId3">
              <a:alphaModFix amt="48000"/>
            </a:blip>
            <a:srcRect l="0" t="0" r="0" b="0"/>
            <a:stretch/>
          </a:blipFill>
        </p:spPr>
      </p:sp>
      <p:grpSp>
        <p:nvGrpSpPr>
          <p:cNvPr id="3" name="Group 3"/>
          <p:cNvGrpSpPr/>
          <p:nvPr/>
        </p:nvGrpSpPr>
        <p:grpSpPr bwMode="auto">
          <a:xfrm rot="0">
            <a:off x="5193635" y="2183083"/>
            <a:ext cx="1029499" cy="1029499"/>
            <a:chOff x="0" y="0"/>
            <a:chExt cx="812800" cy="812800"/>
          </a:xfrm>
        </p:grpSpPr>
        <p:sp>
          <p:nvSpPr>
            <p:cNvPr id="4" name="Freeform 4"/>
            <p:cNvSpPr/>
            <p:nvPr/>
          </p:nvSpPr>
          <p:spPr bwMode="auto">
            <a:xfrm rot="0" flipH="0" flipV="0">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5" name="TextBox 5"/>
            <p:cNvSpPr txBox="1"/>
            <p:nvPr/>
          </p:nvSpPr>
          <p:spPr bwMode="auto">
            <a:xfrm>
              <a:off x="76200" y="28575"/>
              <a:ext cx="660400" cy="708025"/>
            </a:xfrm>
            <a:prstGeom prst="rect">
              <a:avLst/>
            </a:prstGeom>
            <a:grpFill/>
          </p:spPr>
          <p:txBody>
            <a:bodyPr lIns="50800" tIns="50800" rIns="50800" bIns="50800" rtlCol="0" anchor="ctr"/>
            <a:lstStyle/>
            <a:p>
              <a:pPr algn="ctr">
                <a:lnSpc>
                  <a:spcPts val="3032"/>
                </a:lnSpc>
                <a:defRPr/>
              </a:pPr>
              <a:endParaRPr/>
            </a:p>
          </p:txBody>
        </p:sp>
      </p:grpSp>
      <p:sp>
        <p:nvSpPr>
          <p:cNvPr id="6" name="Freeform 6"/>
          <p:cNvSpPr/>
          <p:nvPr/>
        </p:nvSpPr>
        <p:spPr bwMode="auto">
          <a:xfrm rot="0" flipH="0" flipV="0">
            <a:off x="-347616" y="3379437"/>
            <a:ext cx="5812026" cy="3874684"/>
          </a:xfrm>
          <a:custGeom>
            <a:avLst/>
            <a:gdLst/>
            <a:ahLst/>
            <a:cxnLst/>
            <a:rect l="l" t="t" r="r" b="b"/>
            <a:pathLst>
              <a:path w="5812026" h="3874684" fill="norm" stroke="1" extrusionOk="0">
                <a:moveTo>
                  <a:pt x="0" y="0"/>
                </a:moveTo>
                <a:lnTo>
                  <a:pt x="5812026" y="0"/>
                </a:lnTo>
                <a:lnTo>
                  <a:pt x="5812026" y="3874684"/>
                </a:lnTo>
                <a:lnTo>
                  <a:pt x="0" y="3874684"/>
                </a:lnTo>
                <a:lnTo>
                  <a:pt x="0" y="0"/>
                </a:lnTo>
                <a:close/>
              </a:path>
            </a:pathLst>
          </a:custGeom>
          <a:blipFill>
            <a:blip r:embed="rId5"/>
            <a:srcRect l="0" t="0" r="0" b="0"/>
            <a:stretch/>
          </a:blipFill>
        </p:spPr>
      </p:sp>
      <p:sp>
        <p:nvSpPr>
          <p:cNvPr id="7" name="Freeform 7"/>
          <p:cNvSpPr/>
          <p:nvPr/>
        </p:nvSpPr>
        <p:spPr bwMode="auto">
          <a:xfrm rot="0" flipH="0" flipV="0">
            <a:off x="5052436" y="3611806"/>
            <a:ext cx="1381570" cy="1381570"/>
          </a:xfrm>
          <a:custGeom>
            <a:avLst/>
            <a:gdLst/>
            <a:ahLst/>
            <a:cxnLst/>
            <a:rect l="l" t="t" r="r" b="b"/>
            <a:pathLst>
              <a:path w="1381570" h="1381570" fill="norm" stroke="1" extrusionOk="0">
                <a:moveTo>
                  <a:pt x="0" y="0"/>
                </a:moveTo>
                <a:lnTo>
                  <a:pt x="1381570" y="0"/>
                </a:lnTo>
                <a:lnTo>
                  <a:pt x="1381570" y="1381570"/>
                </a:lnTo>
                <a:lnTo>
                  <a:pt x="0" y="1381570"/>
                </a:lnTo>
                <a:lnTo>
                  <a:pt x="0" y="0"/>
                </a:lnTo>
                <a:close/>
              </a:path>
            </a:pathLst>
          </a:custGeom>
          <a:blipFill>
            <a:blip r:embed="rId3">
              <a:alphaModFix amt="48000"/>
            </a:blip>
            <a:srcRect l="0" t="0" r="0" b="0"/>
            <a:stretch/>
          </a:blipFill>
        </p:spPr>
      </p:sp>
      <p:grpSp>
        <p:nvGrpSpPr>
          <p:cNvPr id="8" name="Group 8"/>
          <p:cNvGrpSpPr/>
          <p:nvPr/>
        </p:nvGrpSpPr>
        <p:grpSpPr bwMode="auto">
          <a:xfrm rot="0">
            <a:off x="5193635" y="3787841"/>
            <a:ext cx="1029499" cy="1029499"/>
            <a:chOff x="0" y="0"/>
            <a:chExt cx="812800" cy="812800"/>
          </a:xfrm>
        </p:grpSpPr>
        <p:sp>
          <p:nvSpPr>
            <p:cNvPr id="9" name="Freeform 9"/>
            <p:cNvSpPr/>
            <p:nvPr/>
          </p:nvSpPr>
          <p:spPr bwMode="auto">
            <a:xfrm rot="0" flipH="0" flipV="0">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bwMode="auto">
            <a:xfrm>
              <a:off x="76200" y="28575"/>
              <a:ext cx="660400" cy="708025"/>
            </a:xfrm>
            <a:prstGeom prst="rect">
              <a:avLst/>
            </a:prstGeom>
            <a:grpFill/>
          </p:spPr>
          <p:txBody>
            <a:bodyPr lIns="50800" tIns="50800" rIns="50800" bIns="50800" rtlCol="0" anchor="ctr"/>
            <a:lstStyle/>
            <a:p>
              <a:pPr algn="ctr">
                <a:lnSpc>
                  <a:spcPts val="3032"/>
                </a:lnSpc>
                <a:defRPr/>
              </a:pPr>
              <a:endParaRPr/>
            </a:p>
          </p:txBody>
        </p:sp>
      </p:grpSp>
      <p:sp>
        <p:nvSpPr>
          <p:cNvPr id="11" name="Freeform 11"/>
          <p:cNvSpPr/>
          <p:nvPr/>
        </p:nvSpPr>
        <p:spPr bwMode="auto">
          <a:xfrm rot="0" flipH="0" flipV="0">
            <a:off x="5087273" y="5103437"/>
            <a:ext cx="1381570" cy="1381570"/>
          </a:xfrm>
          <a:custGeom>
            <a:avLst/>
            <a:gdLst/>
            <a:ahLst/>
            <a:cxnLst/>
            <a:rect l="l" t="t" r="r" b="b"/>
            <a:pathLst>
              <a:path w="1381570" h="1381570" fill="norm" stroke="1" extrusionOk="0">
                <a:moveTo>
                  <a:pt x="0" y="0"/>
                </a:moveTo>
                <a:lnTo>
                  <a:pt x="1381570" y="0"/>
                </a:lnTo>
                <a:lnTo>
                  <a:pt x="1381570" y="1381570"/>
                </a:lnTo>
                <a:lnTo>
                  <a:pt x="0" y="1381570"/>
                </a:lnTo>
                <a:lnTo>
                  <a:pt x="0" y="0"/>
                </a:lnTo>
                <a:close/>
              </a:path>
            </a:pathLst>
          </a:custGeom>
          <a:blipFill>
            <a:blip r:embed="rId3">
              <a:alphaModFix amt="48000"/>
            </a:blip>
            <a:srcRect l="0" t="0" r="0" b="0"/>
            <a:stretch/>
          </a:blipFill>
        </p:spPr>
      </p:sp>
      <p:grpSp>
        <p:nvGrpSpPr>
          <p:cNvPr id="12" name="Group 12"/>
          <p:cNvGrpSpPr/>
          <p:nvPr/>
        </p:nvGrpSpPr>
        <p:grpSpPr bwMode="auto">
          <a:xfrm rot="0">
            <a:off x="5228472" y="5279473"/>
            <a:ext cx="1029499" cy="1029499"/>
            <a:chOff x="0" y="0"/>
            <a:chExt cx="812800" cy="812800"/>
          </a:xfrm>
        </p:grpSpPr>
        <p:sp>
          <p:nvSpPr>
            <p:cNvPr id="13" name="Freeform 13"/>
            <p:cNvSpPr/>
            <p:nvPr/>
          </p:nvSpPr>
          <p:spPr bwMode="auto">
            <a:xfrm rot="0" flipH="0" flipV="0">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bwMode="auto">
            <a:xfrm>
              <a:off x="76200" y="28575"/>
              <a:ext cx="660400" cy="708025"/>
            </a:xfrm>
            <a:prstGeom prst="rect">
              <a:avLst/>
            </a:prstGeom>
            <a:grpFill/>
          </p:spPr>
          <p:txBody>
            <a:bodyPr lIns="50800" tIns="50800" rIns="50800" bIns="50800" rtlCol="0" anchor="ctr"/>
            <a:lstStyle/>
            <a:p>
              <a:pPr algn="ctr">
                <a:lnSpc>
                  <a:spcPts val="3032"/>
                </a:lnSpc>
                <a:defRPr/>
              </a:pPr>
              <a:endParaRPr/>
            </a:p>
          </p:txBody>
        </p:sp>
      </p:grpSp>
      <p:sp>
        <p:nvSpPr>
          <p:cNvPr id="15" name="TextBox 15"/>
          <p:cNvSpPr txBox="1"/>
          <p:nvPr/>
        </p:nvSpPr>
        <p:spPr bwMode="auto">
          <a:xfrm rot="0">
            <a:off x="4574597" y="704882"/>
            <a:ext cx="8258197" cy="891970"/>
          </a:xfrm>
          <a:prstGeom prst="rect">
            <a:avLst/>
          </a:prstGeom>
        </p:spPr>
        <p:txBody>
          <a:bodyPr lIns="0" tIns="0" rIns="0" bIns="0" rtlCol="0" anchor="t">
            <a:spAutoFit/>
          </a:bodyPr>
          <a:lstStyle/>
          <a:p>
            <a:pPr algn="l">
              <a:lnSpc>
                <a:spcPts val="7113"/>
              </a:lnSpc>
              <a:defRPr/>
            </a:pPr>
            <a:r>
              <a:rPr lang="en-US" sz="5700" b="1">
                <a:solidFill>
                  <a:srgbClr val="2D2261"/>
                </a:solidFill>
                <a:latin typeface="Libre Baskerville Bold"/>
                <a:ea typeface="Libre Baskerville Bold"/>
                <a:cs typeface="Libre Baskerville Bold"/>
              </a:rPr>
              <a:t>Clustering Validation</a:t>
            </a:r>
            <a:endParaRPr/>
          </a:p>
        </p:txBody>
      </p:sp>
      <p:sp>
        <p:nvSpPr>
          <p:cNvPr id="16" name="Freeform 16"/>
          <p:cNvSpPr/>
          <p:nvPr/>
        </p:nvSpPr>
        <p:spPr bwMode="auto">
          <a:xfrm rot="715246" flipH="0" flipV="0">
            <a:off x="12993540" y="-2095015"/>
            <a:ext cx="6727323" cy="4586811"/>
          </a:xfrm>
          <a:custGeom>
            <a:avLst/>
            <a:gdLst/>
            <a:ahLst/>
            <a:cxnLst/>
            <a:rect l="l" t="t" r="r" b="b"/>
            <a:pathLst>
              <a:path w="6727323" h="4586811" fill="norm" stroke="1" extrusionOk="0">
                <a:moveTo>
                  <a:pt x="0" y="0"/>
                </a:moveTo>
                <a:lnTo>
                  <a:pt x="6727323" y="0"/>
                </a:lnTo>
                <a:lnTo>
                  <a:pt x="6727323" y="4586812"/>
                </a:lnTo>
                <a:lnTo>
                  <a:pt x="0" y="4586812"/>
                </a:lnTo>
                <a:lnTo>
                  <a:pt x="0" y="0"/>
                </a:lnTo>
                <a:close/>
              </a:path>
            </a:pathLst>
          </a:custGeom>
          <a:blipFill>
            <a:blip r:embed="rId6">
              <a:alphaModFix amt="50000"/>
            </a:blip>
            <a:srcRect l="0" t="0" r="0" b="0"/>
            <a:stretch/>
          </a:blipFill>
        </p:spPr>
      </p:sp>
      <p:sp>
        <p:nvSpPr>
          <p:cNvPr id="17" name="Freeform 17"/>
          <p:cNvSpPr/>
          <p:nvPr/>
        </p:nvSpPr>
        <p:spPr bwMode="auto">
          <a:xfrm rot="635324" flipH="0" flipV="0">
            <a:off x="-1442576" y="8071855"/>
            <a:ext cx="7907020" cy="6699403"/>
          </a:xfrm>
          <a:custGeom>
            <a:avLst/>
            <a:gdLst/>
            <a:ahLst/>
            <a:cxnLst/>
            <a:rect l="l" t="t" r="r" b="b"/>
            <a:pathLst>
              <a:path w="7907020" h="6699403" fill="norm" stroke="1" extrusionOk="0">
                <a:moveTo>
                  <a:pt x="0" y="0"/>
                </a:moveTo>
                <a:lnTo>
                  <a:pt x="7907020" y="0"/>
                </a:lnTo>
                <a:lnTo>
                  <a:pt x="7907020" y="6699403"/>
                </a:lnTo>
                <a:lnTo>
                  <a:pt x="0" y="6699403"/>
                </a:lnTo>
                <a:lnTo>
                  <a:pt x="0" y="0"/>
                </a:lnTo>
                <a:close/>
              </a:path>
            </a:pathLst>
          </a:custGeom>
          <a:blipFill>
            <a:blip r:embed="rId7">
              <a:alphaModFix amt="50000"/>
            </a:blip>
            <a:srcRect l="0" t="0" r="0" b="0"/>
            <a:stretch/>
          </a:blipFill>
        </p:spPr>
      </p:sp>
      <p:sp>
        <p:nvSpPr>
          <p:cNvPr id="18" name="Freeform 18"/>
          <p:cNvSpPr/>
          <p:nvPr/>
        </p:nvSpPr>
        <p:spPr bwMode="auto">
          <a:xfrm rot="-226877" flipH="0" flipV="0">
            <a:off x="-491188" y="-186998"/>
            <a:ext cx="4576141" cy="2579280"/>
          </a:xfrm>
          <a:custGeom>
            <a:avLst/>
            <a:gdLst/>
            <a:ahLst/>
            <a:cxnLst/>
            <a:rect l="l" t="t" r="r" b="b"/>
            <a:pathLst>
              <a:path w="4576141" h="2579280" fill="norm" stroke="1" extrusionOk="0">
                <a:moveTo>
                  <a:pt x="0" y="0"/>
                </a:moveTo>
                <a:lnTo>
                  <a:pt x="4576141" y="0"/>
                </a:lnTo>
                <a:lnTo>
                  <a:pt x="4576141" y="2579280"/>
                </a:lnTo>
                <a:lnTo>
                  <a:pt x="0" y="2579280"/>
                </a:lnTo>
                <a:lnTo>
                  <a:pt x="0" y="0"/>
                </a:lnTo>
                <a:close/>
              </a:path>
            </a:pathLst>
          </a:custGeom>
          <a:blipFill>
            <a:blip r:embed="rId8"/>
            <a:srcRect l="0" t="0" r="0" b="0"/>
            <a:stretch/>
          </a:blipFill>
        </p:spPr>
      </p:sp>
      <p:sp>
        <p:nvSpPr>
          <p:cNvPr id="19" name="Freeform 19"/>
          <p:cNvSpPr/>
          <p:nvPr/>
        </p:nvSpPr>
        <p:spPr bwMode="auto">
          <a:xfrm rot="1175025" flipH="0" flipV="0">
            <a:off x="16376299" y="7891684"/>
            <a:ext cx="2835471" cy="4114800"/>
          </a:xfrm>
          <a:custGeom>
            <a:avLst/>
            <a:gdLst/>
            <a:ahLst/>
            <a:cxnLst/>
            <a:rect l="l" t="t" r="r" b="b"/>
            <a:pathLst>
              <a:path w="2835471" h="4114800" fill="norm" stroke="1" extrusionOk="0">
                <a:moveTo>
                  <a:pt x="0" y="0"/>
                </a:moveTo>
                <a:lnTo>
                  <a:pt x="2835471" y="0"/>
                </a:lnTo>
                <a:lnTo>
                  <a:pt x="2835471" y="4114800"/>
                </a:lnTo>
                <a:lnTo>
                  <a:pt x="0" y="4114800"/>
                </a:lnTo>
                <a:lnTo>
                  <a:pt x="0" y="0"/>
                </a:lnTo>
                <a:close/>
              </a:path>
            </a:pathLst>
          </a:custGeom>
          <a:blipFill>
            <a:blip r:embed="rId9"/>
            <a:srcRect l="0" t="0" r="0" b="0"/>
            <a:stretch/>
          </a:blipFill>
        </p:spPr>
      </p:sp>
      <p:sp>
        <p:nvSpPr>
          <p:cNvPr id="20" name="Freeform 20"/>
          <p:cNvSpPr/>
          <p:nvPr/>
        </p:nvSpPr>
        <p:spPr bwMode="auto">
          <a:xfrm rot="0" flipH="0" flipV="0">
            <a:off x="6362285" y="6502092"/>
            <a:ext cx="5563431" cy="3446993"/>
          </a:xfrm>
          <a:custGeom>
            <a:avLst/>
            <a:gdLst/>
            <a:ahLst/>
            <a:cxnLst/>
            <a:rect l="l" t="t" r="r" b="b"/>
            <a:pathLst>
              <a:path w="5563431" h="3446993" fill="norm" stroke="1" extrusionOk="0">
                <a:moveTo>
                  <a:pt x="0" y="0"/>
                </a:moveTo>
                <a:lnTo>
                  <a:pt x="5563430" y="0"/>
                </a:lnTo>
                <a:lnTo>
                  <a:pt x="5563430" y="3446993"/>
                </a:lnTo>
                <a:lnTo>
                  <a:pt x="0" y="3446993"/>
                </a:lnTo>
                <a:lnTo>
                  <a:pt x="0" y="0"/>
                </a:lnTo>
                <a:close/>
              </a:path>
            </a:pathLst>
          </a:custGeom>
          <a:blipFill>
            <a:blip r:embed="rId10"/>
            <a:srcRect l="0" t="0" r="0" b="0"/>
            <a:stretch/>
          </a:blipFill>
        </p:spPr>
      </p:sp>
      <p:sp>
        <p:nvSpPr>
          <p:cNvPr id="21" name="Freeform 21"/>
          <p:cNvSpPr/>
          <p:nvPr/>
        </p:nvSpPr>
        <p:spPr bwMode="auto">
          <a:xfrm rot="0" flipH="0" flipV="0">
            <a:off x="12268529" y="2994081"/>
            <a:ext cx="5736777" cy="3325108"/>
          </a:xfrm>
          <a:custGeom>
            <a:avLst/>
            <a:gdLst/>
            <a:ahLst/>
            <a:cxnLst/>
            <a:rect l="l" t="t" r="r" b="b"/>
            <a:pathLst>
              <a:path w="5736777" h="3325108" fill="norm" stroke="1" extrusionOk="0">
                <a:moveTo>
                  <a:pt x="0" y="0"/>
                </a:moveTo>
                <a:lnTo>
                  <a:pt x="5736777" y="0"/>
                </a:lnTo>
                <a:lnTo>
                  <a:pt x="5736777" y="3325108"/>
                </a:lnTo>
                <a:lnTo>
                  <a:pt x="0" y="3325108"/>
                </a:lnTo>
                <a:lnTo>
                  <a:pt x="0" y="0"/>
                </a:lnTo>
                <a:close/>
              </a:path>
            </a:pathLst>
          </a:custGeom>
          <a:blipFill>
            <a:blip r:embed="rId11"/>
            <a:srcRect l="0" t="15783" r="0" b="0"/>
            <a:stretch/>
          </a:blipFill>
        </p:spPr>
      </p:sp>
      <p:sp>
        <p:nvSpPr>
          <p:cNvPr id="22" name="TextBox 22"/>
          <p:cNvSpPr txBox="1"/>
          <p:nvPr/>
        </p:nvSpPr>
        <p:spPr bwMode="auto">
          <a:xfrm rot="0">
            <a:off x="13204192" y="6446907"/>
            <a:ext cx="8359747" cy="356235"/>
          </a:xfrm>
          <a:prstGeom prst="rect">
            <a:avLst/>
          </a:prstGeom>
        </p:spPr>
        <p:txBody>
          <a:bodyPr lIns="0" tIns="0" rIns="0" bIns="0" rtlCol="0" anchor="t">
            <a:spAutoFit/>
          </a:bodyPr>
          <a:lstStyle/>
          <a:p>
            <a:pPr algn="l">
              <a:lnSpc>
                <a:spcPts val="2939"/>
              </a:lnSpc>
              <a:defRPr/>
            </a:pPr>
            <a:r>
              <a:rPr lang="en-US" sz="2100">
                <a:solidFill>
                  <a:srgbClr val="5B7ABE"/>
                </a:solidFill>
                <a:latin typeface="Red Hat Display"/>
                <a:ea typeface="Red Hat Display"/>
                <a:cs typeface="Red Hat Display"/>
              </a:rPr>
              <a:t>PC1 + PC2 ≈ 49% variance</a:t>
            </a:r>
            <a:r>
              <a:rPr lang="en-US" sz="2100">
                <a:solidFill>
                  <a:srgbClr val="5B7ABE"/>
                </a:solidFill>
                <a:latin typeface="Red Hat Display"/>
                <a:ea typeface="Red Hat Display"/>
                <a:cs typeface="Red Hat Display"/>
              </a:rPr>
              <a:t> explained</a:t>
            </a:r>
            <a:endParaRPr/>
          </a:p>
        </p:txBody>
      </p:sp>
      <p:sp>
        <p:nvSpPr>
          <p:cNvPr id="23" name="TextBox 23"/>
          <p:cNvSpPr txBox="1"/>
          <p:nvPr/>
        </p:nvSpPr>
        <p:spPr bwMode="auto">
          <a:xfrm rot="0">
            <a:off x="6468842" y="2251562"/>
            <a:ext cx="8105456" cy="2137480"/>
          </a:xfrm>
          <a:prstGeom prst="rect">
            <a:avLst/>
          </a:prstGeom>
        </p:spPr>
        <p:txBody>
          <a:bodyPr lIns="0" tIns="0" rIns="0" bIns="0" rtlCol="0" anchor="t">
            <a:spAutoFit/>
          </a:bodyPr>
          <a:lstStyle/>
          <a:p>
            <a:pPr algn="l">
              <a:lnSpc>
                <a:spcPts val="3377"/>
              </a:lnSpc>
              <a:defRPr/>
            </a:pPr>
            <a:r>
              <a:rPr lang="en-US" sz="2700" b="1">
                <a:solidFill>
                  <a:srgbClr val="2D2261"/>
                </a:solidFill>
                <a:latin typeface="Roboto Slab Bold"/>
                <a:ea typeface="Roboto Slab Bold"/>
                <a:cs typeface="Roboto Slab Bold"/>
              </a:rPr>
              <a:t>PCA (Principal Component Analysis) done for dimensionality reduction</a:t>
            </a:r>
            <a:endParaRPr/>
          </a:p>
          <a:p>
            <a:pPr algn="l">
              <a:lnSpc>
                <a:spcPts val="3377"/>
              </a:lnSpc>
              <a:defRPr/>
            </a:pPr>
            <a:endParaRPr/>
          </a:p>
          <a:p>
            <a:pPr algn="l">
              <a:lnSpc>
                <a:spcPts val="3377"/>
              </a:lnSpc>
              <a:defRPr/>
            </a:pPr>
            <a:endParaRPr/>
          </a:p>
          <a:p>
            <a:pPr algn="l">
              <a:lnSpc>
                <a:spcPts val="3377"/>
              </a:lnSpc>
              <a:defRPr/>
            </a:pPr>
            <a:endParaRPr/>
          </a:p>
        </p:txBody>
      </p:sp>
      <p:sp>
        <p:nvSpPr>
          <p:cNvPr id="24" name="TextBox 24"/>
          <p:cNvSpPr txBox="1"/>
          <p:nvPr/>
        </p:nvSpPr>
        <p:spPr bwMode="auto">
          <a:xfrm rot="0">
            <a:off x="5193635" y="2486971"/>
            <a:ext cx="959825" cy="496468"/>
          </a:xfrm>
          <a:prstGeom prst="rect">
            <a:avLst/>
          </a:prstGeom>
        </p:spPr>
        <p:txBody>
          <a:bodyPr lIns="0" tIns="0" rIns="0" bIns="0" rtlCol="0" anchor="t">
            <a:spAutoFit/>
          </a:bodyPr>
          <a:lstStyle/>
          <a:p>
            <a:pPr algn="ctr">
              <a:lnSpc>
                <a:spcPts val="3980"/>
              </a:lnSpc>
              <a:defRPr/>
            </a:pPr>
            <a:r>
              <a:rPr lang="en-US" sz="3200" b="1">
                <a:solidFill>
                  <a:srgbClr val="2D2261"/>
                </a:solidFill>
                <a:latin typeface="Red Hat Display Bold"/>
                <a:ea typeface="Red Hat Display Bold"/>
                <a:cs typeface="Red Hat Display Bold"/>
              </a:rPr>
              <a:t>01</a:t>
            </a:r>
            <a:endParaRPr/>
          </a:p>
        </p:txBody>
      </p:sp>
      <p:sp>
        <p:nvSpPr>
          <p:cNvPr id="25" name="TextBox 25"/>
          <p:cNvSpPr txBox="1"/>
          <p:nvPr/>
        </p:nvSpPr>
        <p:spPr bwMode="auto">
          <a:xfrm rot="0">
            <a:off x="6658361" y="4326435"/>
            <a:ext cx="8632414" cy="330200"/>
          </a:xfrm>
          <a:prstGeom prst="rect">
            <a:avLst/>
          </a:prstGeom>
        </p:spPr>
        <p:txBody>
          <a:bodyPr lIns="0" tIns="0" rIns="0" bIns="0" rtlCol="0" anchor="t">
            <a:spAutoFit/>
          </a:bodyPr>
          <a:lstStyle/>
          <a:p>
            <a:pPr algn="l">
              <a:lnSpc>
                <a:spcPts val="2799"/>
              </a:lnSpc>
              <a:defRPr/>
            </a:pPr>
            <a:r>
              <a:rPr lang="en-US" sz="2000">
                <a:solidFill>
                  <a:srgbClr val="5B7ABE"/>
                </a:solidFill>
                <a:latin typeface="Red Hat Display"/>
                <a:ea typeface="Red Hat Display"/>
                <a:cs typeface="Red Hat Display"/>
              </a:rPr>
              <a:t>Strong clustering</a:t>
            </a:r>
            <a:r>
              <a:rPr lang="en-US" sz="2000">
                <a:solidFill>
                  <a:srgbClr val="5B7ABE"/>
                </a:solidFill>
                <a:latin typeface="Red Hat Display"/>
                <a:ea typeface="Red Hat Display"/>
                <a:cs typeface="Red Hat Display"/>
              </a:rPr>
              <a:t> tendency</a:t>
            </a:r>
            <a:endParaRPr/>
          </a:p>
        </p:txBody>
      </p:sp>
      <p:sp>
        <p:nvSpPr>
          <p:cNvPr id="26" name="TextBox 26"/>
          <p:cNvSpPr txBox="1"/>
          <p:nvPr/>
        </p:nvSpPr>
        <p:spPr bwMode="auto">
          <a:xfrm rot="0">
            <a:off x="6658361" y="3820153"/>
            <a:ext cx="7748151" cy="432029"/>
          </a:xfrm>
          <a:prstGeom prst="rect">
            <a:avLst/>
          </a:prstGeom>
        </p:spPr>
        <p:txBody>
          <a:bodyPr lIns="0" tIns="0" rIns="0" bIns="0" rtlCol="0" anchor="t">
            <a:spAutoFit/>
          </a:bodyPr>
          <a:lstStyle/>
          <a:p>
            <a:pPr algn="l">
              <a:lnSpc>
                <a:spcPts val="3483"/>
              </a:lnSpc>
              <a:defRPr/>
            </a:pPr>
            <a:r>
              <a:rPr lang="en-US" sz="2800" b="1">
                <a:solidFill>
                  <a:srgbClr val="2D2261"/>
                </a:solidFill>
                <a:latin typeface="Roboto Slab Bold"/>
                <a:ea typeface="Roboto Slab Bold"/>
                <a:cs typeface="Roboto Slab Bold"/>
              </a:rPr>
              <a:t>Hopkins Statistic: 0.8497</a:t>
            </a:r>
            <a:endParaRPr/>
          </a:p>
        </p:txBody>
      </p:sp>
      <p:sp>
        <p:nvSpPr>
          <p:cNvPr id="27" name="TextBox 27"/>
          <p:cNvSpPr txBox="1"/>
          <p:nvPr/>
        </p:nvSpPr>
        <p:spPr bwMode="auto">
          <a:xfrm rot="0">
            <a:off x="5228472" y="4039405"/>
            <a:ext cx="959825" cy="496468"/>
          </a:xfrm>
          <a:prstGeom prst="rect">
            <a:avLst/>
          </a:prstGeom>
        </p:spPr>
        <p:txBody>
          <a:bodyPr lIns="0" tIns="0" rIns="0" bIns="0" rtlCol="0" anchor="t">
            <a:spAutoFit/>
          </a:bodyPr>
          <a:lstStyle/>
          <a:p>
            <a:pPr algn="ctr">
              <a:lnSpc>
                <a:spcPts val="3980"/>
              </a:lnSpc>
              <a:defRPr/>
            </a:pPr>
            <a:r>
              <a:rPr lang="en-US" sz="3200" b="1">
                <a:solidFill>
                  <a:srgbClr val="2D2261"/>
                </a:solidFill>
                <a:latin typeface="Red Hat Display Bold"/>
                <a:ea typeface="Red Hat Display Bold"/>
                <a:cs typeface="Red Hat Display Bold"/>
              </a:rPr>
              <a:t>02</a:t>
            </a:r>
            <a:endParaRPr/>
          </a:p>
        </p:txBody>
      </p:sp>
      <p:sp>
        <p:nvSpPr>
          <p:cNvPr id="28" name="TextBox 28"/>
          <p:cNvSpPr txBox="1"/>
          <p:nvPr/>
        </p:nvSpPr>
        <p:spPr bwMode="auto">
          <a:xfrm rot="0">
            <a:off x="6655543" y="5870422"/>
            <a:ext cx="7516956" cy="330200"/>
          </a:xfrm>
          <a:prstGeom prst="rect">
            <a:avLst/>
          </a:prstGeom>
        </p:spPr>
        <p:txBody>
          <a:bodyPr lIns="0" tIns="0" rIns="0" bIns="0" rtlCol="0" anchor="t">
            <a:spAutoFit/>
          </a:bodyPr>
          <a:lstStyle/>
          <a:p>
            <a:pPr algn="l">
              <a:lnSpc>
                <a:spcPts val="2799"/>
              </a:lnSpc>
              <a:defRPr/>
            </a:pPr>
            <a:r>
              <a:rPr lang="en-US" sz="2000">
                <a:solidFill>
                  <a:srgbClr val="5B7ABE"/>
                </a:solidFill>
                <a:latin typeface="Red Hat Display"/>
                <a:ea typeface="Red Hat Display"/>
                <a:cs typeface="Red Hat Display"/>
              </a:rPr>
              <a:t>Showed dense clusters and clear anomalies</a:t>
            </a:r>
            <a:endParaRPr/>
          </a:p>
        </p:txBody>
      </p:sp>
      <p:sp>
        <p:nvSpPr>
          <p:cNvPr id="29" name="TextBox 29"/>
          <p:cNvSpPr txBox="1"/>
          <p:nvPr/>
        </p:nvSpPr>
        <p:spPr bwMode="auto">
          <a:xfrm rot="0">
            <a:off x="6655543" y="5362194"/>
            <a:ext cx="5936813" cy="432029"/>
          </a:xfrm>
          <a:prstGeom prst="rect">
            <a:avLst/>
          </a:prstGeom>
        </p:spPr>
        <p:txBody>
          <a:bodyPr lIns="0" tIns="0" rIns="0" bIns="0" rtlCol="0" anchor="t">
            <a:spAutoFit/>
          </a:bodyPr>
          <a:lstStyle/>
          <a:p>
            <a:pPr algn="l">
              <a:lnSpc>
                <a:spcPts val="3483"/>
              </a:lnSpc>
              <a:defRPr/>
            </a:pPr>
            <a:r>
              <a:rPr lang="en-US" sz="2800" b="1">
                <a:solidFill>
                  <a:srgbClr val="2D2261"/>
                </a:solidFill>
                <a:latin typeface="Roboto Slab Bold"/>
                <a:ea typeface="Roboto Slab Bold"/>
                <a:cs typeface="Roboto Slab Bold"/>
              </a:rPr>
              <a:t>Distance Matrix Heatmap</a:t>
            </a:r>
            <a:endParaRPr/>
          </a:p>
        </p:txBody>
      </p:sp>
      <p:sp>
        <p:nvSpPr>
          <p:cNvPr id="30" name="TextBox 30"/>
          <p:cNvSpPr txBox="1"/>
          <p:nvPr/>
        </p:nvSpPr>
        <p:spPr bwMode="auto">
          <a:xfrm rot="0">
            <a:off x="5298145" y="5573445"/>
            <a:ext cx="959825" cy="496468"/>
          </a:xfrm>
          <a:prstGeom prst="rect">
            <a:avLst/>
          </a:prstGeom>
        </p:spPr>
        <p:txBody>
          <a:bodyPr lIns="0" tIns="0" rIns="0" bIns="0" rtlCol="0" anchor="t">
            <a:spAutoFit/>
          </a:bodyPr>
          <a:lstStyle/>
          <a:p>
            <a:pPr algn="ctr">
              <a:lnSpc>
                <a:spcPts val="3980"/>
              </a:lnSpc>
              <a:defRPr/>
            </a:pPr>
            <a:r>
              <a:rPr lang="en-US" sz="3200" b="1">
                <a:solidFill>
                  <a:srgbClr val="2D2261"/>
                </a:solidFill>
                <a:latin typeface="Red Hat Display Bold"/>
                <a:ea typeface="Red Hat Display Bold"/>
                <a:cs typeface="Red Hat Display Bold"/>
              </a:rPr>
              <a:t>03</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BFCFE"/>
        </a:solidFill>
      </p:bgPr>
    </p:bg>
    <p:spTree>
      <p:nvGrpSpPr>
        <p:cNvPr id="1" name=""/>
        <p:cNvGrpSpPr/>
        <p:nvPr/>
      </p:nvGrpSpPr>
      <p:grpSpPr bwMode="auto">
        <a:xfrm>
          <a:off x="0" y="0"/>
          <a:ext cx="0" cy="0"/>
          <a:chOff x="0" y="0"/>
          <a:chExt cx="0" cy="0"/>
        </a:xfrm>
      </p:grpSpPr>
      <p:sp>
        <p:nvSpPr>
          <p:cNvPr id="2" name="Freeform 2"/>
          <p:cNvSpPr/>
          <p:nvPr/>
        </p:nvSpPr>
        <p:spPr bwMode="auto">
          <a:xfrm rot="1026841" flipH="0" flipV="0">
            <a:off x="13266207" y="-2293406"/>
            <a:ext cx="6727323" cy="4586811"/>
          </a:xfrm>
          <a:custGeom>
            <a:avLst/>
            <a:gdLst/>
            <a:ahLst/>
            <a:cxnLst/>
            <a:rect l="l" t="t" r="r" b="b"/>
            <a:pathLst>
              <a:path w="6727323" h="4586811" fill="norm" stroke="1" extrusionOk="0">
                <a:moveTo>
                  <a:pt x="0" y="0"/>
                </a:moveTo>
                <a:lnTo>
                  <a:pt x="6727323" y="0"/>
                </a:lnTo>
                <a:lnTo>
                  <a:pt x="6727323" y="4586812"/>
                </a:lnTo>
                <a:lnTo>
                  <a:pt x="0" y="4586812"/>
                </a:lnTo>
                <a:lnTo>
                  <a:pt x="0" y="0"/>
                </a:lnTo>
                <a:close/>
              </a:path>
            </a:pathLst>
          </a:custGeom>
          <a:blipFill>
            <a:blip r:embed="rId3">
              <a:alphaModFix amt="50000"/>
            </a:blip>
            <a:srcRect l="0" t="0" r="0" b="0"/>
            <a:stretch/>
          </a:blipFill>
        </p:spPr>
      </p:sp>
      <p:sp>
        <p:nvSpPr>
          <p:cNvPr id="3" name="TextBox 3"/>
          <p:cNvSpPr txBox="1"/>
          <p:nvPr/>
        </p:nvSpPr>
        <p:spPr bwMode="auto">
          <a:xfrm rot="0">
            <a:off x="4388663" y="1559836"/>
            <a:ext cx="13150576" cy="891970"/>
          </a:xfrm>
          <a:prstGeom prst="rect">
            <a:avLst/>
          </a:prstGeom>
        </p:spPr>
        <p:txBody>
          <a:bodyPr lIns="0" tIns="0" rIns="0" bIns="0" rtlCol="0" anchor="t">
            <a:spAutoFit/>
          </a:bodyPr>
          <a:lstStyle/>
          <a:p>
            <a:pPr algn="l">
              <a:lnSpc>
                <a:spcPts val="7113"/>
              </a:lnSpc>
              <a:defRPr/>
            </a:pPr>
            <a:r>
              <a:rPr lang="en-US" sz="5700" b="1">
                <a:solidFill>
                  <a:srgbClr val="2D2261"/>
                </a:solidFill>
                <a:latin typeface="Libre Baskerville Bold"/>
                <a:ea typeface="Libre Baskerville Bold"/>
                <a:cs typeface="Libre Baskerville Bold"/>
              </a:rPr>
              <a:t>Choosing the Optimal Clusters (k)</a:t>
            </a:r>
            <a:endParaRPr/>
          </a:p>
        </p:txBody>
      </p:sp>
      <p:sp>
        <p:nvSpPr>
          <p:cNvPr id="4" name="Freeform 4"/>
          <p:cNvSpPr/>
          <p:nvPr/>
        </p:nvSpPr>
        <p:spPr bwMode="auto">
          <a:xfrm rot="635324" flipH="0" flipV="0">
            <a:off x="-1442576" y="8071855"/>
            <a:ext cx="7907020" cy="6699403"/>
          </a:xfrm>
          <a:custGeom>
            <a:avLst/>
            <a:gdLst/>
            <a:ahLst/>
            <a:cxnLst/>
            <a:rect l="l" t="t" r="r" b="b"/>
            <a:pathLst>
              <a:path w="7907020" h="6699403" fill="norm" stroke="1" extrusionOk="0">
                <a:moveTo>
                  <a:pt x="0" y="0"/>
                </a:moveTo>
                <a:lnTo>
                  <a:pt x="7907020" y="0"/>
                </a:lnTo>
                <a:lnTo>
                  <a:pt x="7907020" y="6699403"/>
                </a:lnTo>
                <a:lnTo>
                  <a:pt x="0" y="6699403"/>
                </a:lnTo>
                <a:lnTo>
                  <a:pt x="0" y="0"/>
                </a:lnTo>
                <a:close/>
              </a:path>
            </a:pathLst>
          </a:custGeom>
          <a:blipFill>
            <a:blip r:embed="rId4">
              <a:alphaModFix amt="50000"/>
            </a:blip>
            <a:srcRect l="0" t="0" r="0" b="0"/>
            <a:stretch/>
          </a:blipFill>
        </p:spPr>
      </p:sp>
      <p:sp>
        <p:nvSpPr>
          <p:cNvPr id="5" name="Freeform 5"/>
          <p:cNvSpPr/>
          <p:nvPr/>
        </p:nvSpPr>
        <p:spPr bwMode="auto">
          <a:xfrm rot="-226877" flipH="0" flipV="0">
            <a:off x="-267547" y="148087"/>
            <a:ext cx="4576141" cy="2579280"/>
          </a:xfrm>
          <a:custGeom>
            <a:avLst/>
            <a:gdLst/>
            <a:ahLst/>
            <a:cxnLst/>
            <a:rect l="l" t="t" r="r" b="b"/>
            <a:pathLst>
              <a:path w="4576141" h="2579280" fill="norm" stroke="1" extrusionOk="0">
                <a:moveTo>
                  <a:pt x="0" y="0"/>
                </a:moveTo>
                <a:lnTo>
                  <a:pt x="4576141" y="0"/>
                </a:lnTo>
                <a:lnTo>
                  <a:pt x="4576141" y="2579280"/>
                </a:lnTo>
                <a:lnTo>
                  <a:pt x="0" y="2579280"/>
                </a:lnTo>
                <a:lnTo>
                  <a:pt x="0" y="0"/>
                </a:lnTo>
                <a:close/>
              </a:path>
            </a:pathLst>
          </a:custGeom>
          <a:blipFill>
            <a:blip r:embed="rId5"/>
            <a:srcRect l="0" t="0" r="0" b="0"/>
            <a:stretch/>
          </a:blipFill>
        </p:spPr>
      </p:sp>
      <p:sp>
        <p:nvSpPr>
          <p:cNvPr id="6" name="Freeform 6"/>
          <p:cNvSpPr/>
          <p:nvPr/>
        </p:nvSpPr>
        <p:spPr bwMode="auto">
          <a:xfrm rot="2830695" flipH="0" flipV="0">
            <a:off x="15402675" y="8229600"/>
            <a:ext cx="2835471" cy="4114800"/>
          </a:xfrm>
          <a:custGeom>
            <a:avLst/>
            <a:gdLst/>
            <a:ahLst/>
            <a:cxnLst/>
            <a:rect l="l" t="t" r="r" b="b"/>
            <a:pathLst>
              <a:path w="2835471" h="4114800" fill="norm" stroke="1" extrusionOk="0">
                <a:moveTo>
                  <a:pt x="0" y="0"/>
                </a:moveTo>
                <a:lnTo>
                  <a:pt x="2835471" y="0"/>
                </a:lnTo>
                <a:lnTo>
                  <a:pt x="2835471" y="4114800"/>
                </a:lnTo>
                <a:lnTo>
                  <a:pt x="0" y="4114800"/>
                </a:lnTo>
                <a:lnTo>
                  <a:pt x="0" y="0"/>
                </a:lnTo>
                <a:close/>
              </a:path>
            </a:pathLst>
          </a:custGeom>
          <a:blipFill>
            <a:blip r:embed="rId6"/>
            <a:srcRect l="0" t="0" r="0" b="0"/>
            <a:stretch/>
          </a:blipFill>
        </p:spPr>
      </p:sp>
      <p:sp>
        <p:nvSpPr>
          <p:cNvPr id="7" name="Freeform 7"/>
          <p:cNvSpPr/>
          <p:nvPr/>
        </p:nvSpPr>
        <p:spPr bwMode="auto">
          <a:xfrm rot="0" flipH="0" flipV="0">
            <a:off x="661993" y="5224411"/>
            <a:ext cx="6578626" cy="3834930"/>
          </a:xfrm>
          <a:custGeom>
            <a:avLst/>
            <a:gdLst/>
            <a:ahLst/>
            <a:cxnLst/>
            <a:rect l="l" t="t" r="r" b="b"/>
            <a:pathLst>
              <a:path w="6578626" h="3834930" fill="norm" stroke="1" extrusionOk="0">
                <a:moveTo>
                  <a:pt x="0" y="0"/>
                </a:moveTo>
                <a:lnTo>
                  <a:pt x="6578626" y="0"/>
                </a:lnTo>
                <a:lnTo>
                  <a:pt x="6578626" y="3834930"/>
                </a:lnTo>
                <a:lnTo>
                  <a:pt x="0" y="3834930"/>
                </a:lnTo>
                <a:lnTo>
                  <a:pt x="0" y="0"/>
                </a:lnTo>
                <a:close/>
              </a:path>
            </a:pathLst>
          </a:custGeom>
          <a:blipFill>
            <a:blip r:embed="rId7"/>
            <a:srcRect l="0" t="2166" r="0" b="2166"/>
            <a:stretch/>
          </a:blipFill>
        </p:spPr>
      </p:sp>
      <p:sp>
        <p:nvSpPr>
          <p:cNvPr id="8" name="Freeform 8"/>
          <p:cNvSpPr/>
          <p:nvPr/>
        </p:nvSpPr>
        <p:spPr bwMode="auto">
          <a:xfrm rot="0" flipH="0" flipV="0">
            <a:off x="10206383" y="4944541"/>
            <a:ext cx="6867395" cy="4114800"/>
          </a:xfrm>
          <a:custGeom>
            <a:avLst/>
            <a:gdLst/>
            <a:ahLst/>
            <a:cxnLst/>
            <a:rect l="l" t="t" r="r" b="b"/>
            <a:pathLst>
              <a:path w="6867395" h="4114800" fill="norm" stroke="1" extrusionOk="0">
                <a:moveTo>
                  <a:pt x="0" y="0"/>
                </a:moveTo>
                <a:lnTo>
                  <a:pt x="6867394" y="0"/>
                </a:lnTo>
                <a:lnTo>
                  <a:pt x="6867394" y="4114800"/>
                </a:lnTo>
                <a:lnTo>
                  <a:pt x="0" y="4114800"/>
                </a:lnTo>
                <a:lnTo>
                  <a:pt x="0" y="0"/>
                </a:lnTo>
                <a:close/>
              </a:path>
            </a:pathLst>
          </a:custGeom>
          <a:blipFill>
            <a:blip r:embed="rId8"/>
            <a:srcRect l="0" t="0" r="0" b="0"/>
            <a:stretch/>
          </a:blipFill>
        </p:spPr>
      </p:sp>
      <p:sp>
        <p:nvSpPr>
          <p:cNvPr id="9" name="TextBox 9"/>
          <p:cNvSpPr txBox="1"/>
          <p:nvPr/>
        </p:nvSpPr>
        <p:spPr bwMode="auto">
          <a:xfrm rot="0">
            <a:off x="383804" y="3097641"/>
            <a:ext cx="6277124" cy="4589779"/>
          </a:xfrm>
          <a:prstGeom prst="rect">
            <a:avLst/>
          </a:prstGeom>
        </p:spPr>
        <p:txBody>
          <a:bodyPr lIns="0" tIns="0" rIns="0" bIns="0" rtlCol="0" anchor="t">
            <a:spAutoFit/>
          </a:bodyPr>
          <a:lstStyle/>
          <a:p>
            <a:pPr marL="712480" lvl="1" indent="-356240" algn="l">
              <a:lnSpc>
                <a:spcPts val="4620"/>
              </a:lnSpc>
              <a:buFont typeface="Arial"/>
              <a:buChar char="•"/>
              <a:defRPr/>
            </a:pPr>
            <a:r>
              <a:rPr lang="en-US" sz="3300" b="1">
                <a:solidFill>
                  <a:srgbClr val="000000"/>
                </a:solidFill>
                <a:latin typeface="Roboto Slab Bold"/>
                <a:ea typeface="Roboto Slab Bold"/>
                <a:cs typeface="Roboto Slab Bold"/>
              </a:rPr>
              <a:t>Elbow Method: Plotted total </a:t>
            </a:r>
            <a:endParaRPr/>
          </a:p>
          <a:p>
            <a:pPr algn="l">
              <a:lnSpc>
                <a:spcPts val="4620"/>
              </a:lnSpc>
              <a:defRPr/>
            </a:pPr>
            <a:r>
              <a:rPr lang="en-US" sz="3300" b="1">
                <a:solidFill>
                  <a:srgbClr val="000000"/>
                </a:solidFill>
                <a:latin typeface="Roboto Slab Bold"/>
                <a:ea typeface="Roboto Slab Bold"/>
                <a:cs typeface="Roboto Slab Bold"/>
              </a:rPr>
              <a:t>       </a:t>
            </a:r>
            <a:r>
              <a:rPr lang="en-US" sz="3300" b="1">
                <a:solidFill>
                  <a:srgbClr val="000000"/>
                </a:solidFill>
                <a:latin typeface="Roboto Slab Bold"/>
                <a:ea typeface="Roboto Slab Bold"/>
                <a:cs typeface="Roboto Slab Bold"/>
              </a:rPr>
              <a:t>WSS for k = 1 to 10</a:t>
            </a:r>
            <a:endParaRPr/>
          </a:p>
          <a:p>
            <a:pPr algn="l">
              <a:lnSpc>
                <a:spcPts val="4620"/>
              </a:lnSpc>
              <a:defRPr/>
            </a:pPr>
            <a:r>
              <a:rPr lang="en-US" sz="3300" b="1">
                <a:solidFill>
                  <a:srgbClr val="000000"/>
                </a:solidFill>
                <a:latin typeface="Roboto Slab Bold"/>
                <a:ea typeface="Roboto Slab Bold"/>
                <a:cs typeface="Roboto Slab Bold"/>
              </a:rPr>
              <a:t>       </a:t>
            </a:r>
            <a:r>
              <a:rPr lang="en-US" sz="3300" b="1">
                <a:solidFill>
                  <a:srgbClr val="000000"/>
                </a:solidFill>
                <a:latin typeface="Roboto Slab Bold"/>
                <a:ea typeface="Roboto Slab Bold"/>
                <a:cs typeface="Roboto Slab Bold"/>
              </a:rPr>
              <a:t>Elbow point at k = 4</a:t>
            </a:r>
            <a:endParaRPr/>
          </a:p>
          <a:p>
            <a:pPr algn="l">
              <a:lnSpc>
                <a:spcPts val="5600"/>
              </a:lnSpc>
              <a:defRPr/>
            </a:pPr>
            <a:endParaRPr/>
          </a:p>
          <a:p>
            <a:pPr algn="l">
              <a:lnSpc>
                <a:spcPts val="5600"/>
              </a:lnSpc>
              <a:defRPr/>
            </a:pPr>
            <a:endParaRPr/>
          </a:p>
          <a:p>
            <a:pPr algn="l">
              <a:lnSpc>
                <a:spcPts val="5600"/>
              </a:lnSpc>
              <a:defRPr/>
            </a:pPr>
            <a:endParaRPr/>
          </a:p>
          <a:p>
            <a:pPr algn="r">
              <a:lnSpc>
                <a:spcPts val="6020"/>
              </a:lnSpc>
              <a:defRPr/>
            </a:pPr>
            <a:endParaRPr/>
          </a:p>
        </p:txBody>
      </p:sp>
      <p:sp>
        <p:nvSpPr>
          <p:cNvPr id="10" name="TextBox 10"/>
          <p:cNvSpPr txBox="1"/>
          <p:nvPr/>
        </p:nvSpPr>
        <p:spPr bwMode="auto">
          <a:xfrm rot="0">
            <a:off x="1028700" y="9324465"/>
            <a:ext cx="15121377" cy="521334"/>
          </a:xfrm>
          <a:prstGeom prst="rect">
            <a:avLst/>
          </a:prstGeom>
        </p:spPr>
        <p:txBody>
          <a:bodyPr lIns="0" tIns="0" rIns="0" bIns="0" rtlCol="0" anchor="t">
            <a:spAutoFit/>
          </a:bodyPr>
          <a:lstStyle/>
          <a:p>
            <a:pPr algn="ctr">
              <a:lnSpc>
                <a:spcPts val="4340"/>
              </a:lnSpc>
              <a:defRPr/>
            </a:pPr>
            <a:r>
              <a:rPr lang="en-US" sz="3100" b="1">
                <a:solidFill>
                  <a:srgbClr val="000000"/>
                </a:solidFill>
                <a:latin typeface="Roboto Slab Bold"/>
                <a:ea typeface="Roboto Slab Bold"/>
                <a:cs typeface="Roboto Slab Bold"/>
              </a:rPr>
              <a:t>Final choice: k = 4 for</a:t>
            </a:r>
            <a:r>
              <a:rPr lang="en-US" sz="3100" b="1">
                <a:solidFill>
                  <a:srgbClr val="000000"/>
                </a:solidFill>
                <a:latin typeface="Roboto Slab Bold"/>
                <a:ea typeface="Roboto Slab Bold"/>
                <a:cs typeface="Roboto Slab Bold"/>
              </a:rPr>
              <a:t> balance between complexity and interpretability</a:t>
            </a:r>
            <a:endParaRPr/>
          </a:p>
        </p:txBody>
      </p:sp>
      <p:sp>
        <p:nvSpPr>
          <p:cNvPr id="11" name="TextBox 11"/>
          <p:cNvSpPr txBox="1"/>
          <p:nvPr/>
        </p:nvSpPr>
        <p:spPr bwMode="auto">
          <a:xfrm rot="0">
            <a:off x="9758840" y="2987924"/>
            <a:ext cx="5962832" cy="1725930"/>
          </a:xfrm>
          <a:prstGeom prst="rect">
            <a:avLst/>
          </a:prstGeom>
        </p:spPr>
        <p:txBody>
          <a:bodyPr lIns="0" tIns="0" rIns="0" bIns="0" rtlCol="0" anchor="t">
            <a:spAutoFit/>
          </a:bodyPr>
          <a:lstStyle/>
          <a:p>
            <a:pPr marL="712472" lvl="1" indent="-356236" algn="l">
              <a:lnSpc>
                <a:spcPts val="4620"/>
              </a:lnSpc>
              <a:buFont typeface="Arial"/>
              <a:buChar char="•"/>
              <a:defRPr/>
            </a:pPr>
            <a:r>
              <a:rPr lang="en-US" sz="3300" b="1">
                <a:solidFill>
                  <a:srgbClr val="000000"/>
                </a:solidFill>
                <a:latin typeface="Roboto Slab Bold"/>
                <a:ea typeface="Roboto Slab Bold"/>
                <a:cs typeface="Roboto Slab Bold"/>
              </a:rPr>
              <a:t>Silhouette </a:t>
            </a:r>
            <a:r>
              <a:rPr lang="en-US" sz="3300" b="1">
                <a:solidFill>
                  <a:srgbClr val="000000"/>
                </a:solidFill>
                <a:latin typeface="Roboto Slab Bold"/>
                <a:ea typeface="Roboto Slab Bold"/>
                <a:cs typeface="Roboto Slab Bold"/>
              </a:rPr>
              <a:t>Analysis: Peak at k = 2, still strong for k = 4</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BFCFE"/>
        </a:solidFill>
      </p:bgPr>
    </p:bg>
    <p:spTree>
      <p:nvGrpSpPr>
        <p:cNvPr id="1" name=""/>
        <p:cNvGrpSpPr/>
        <p:nvPr/>
      </p:nvGrpSpPr>
      <p:grpSpPr bwMode="auto">
        <a:xfrm>
          <a:off x="0" y="0"/>
          <a:ext cx="0" cy="0"/>
          <a:chOff x="0" y="0"/>
          <a:chExt cx="0" cy="0"/>
        </a:xfrm>
      </p:grpSpPr>
      <p:sp>
        <p:nvSpPr>
          <p:cNvPr id="2" name="TextBox 2"/>
          <p:cNvSpPr txBox="1"/>
          <p:nvPr/>
        </p:nvSpPr>
        <p:spPr bwMode="auto">
          <a:xfrm rot="0">
            <a:off x="3029690" y="1605260"/>
            <a:ext cx="11552117" cy="787213"/>
          </a:xfrm>
          <a:prstGeom prst="rect">
            <a:avLst/>
          </a:prstGeom>
        </p:spPr>
        <p:txBody>
          <a:bodyPr lIns="0" tIns="0" rIns="0" bIns="0" rtlCol="0" anchor="t">
            <a:spAutoFit/>
          </a:bodyPr>
          <a:lstStyle/>
          <a:p>
            <a:pPr algn="ctr">
              <a:lnSpc>
                <a:spcPts val="6485"/>
              </a:lnSpc>
              <a:defRPr/>
            </a:pPr>
            <a:r>
              <a:rPr lang="en-US" sz="4650" b="1">
                <a:solidFill>
                  <a:srgbClr val="2D2261"/>
                </a:solidFill>
                <a:latin typeface="Libre Baskerville Bold"/>
                <a:ea typeface="Libre Baskerville Bold"/>
                <a:cs typeface="Libre Baskerville Bold"/>
              </a:rPr>
              <a:t>Comparing Clustering Algorithms</a:t>
            </a:r>
            <a:endParaRPr/>
          </a:p>
        </p:txBody>
      </p:sp>
      <p:grpSp>
        <p:nvGrpSpPr>
          <p:cNvPr id="3" name="Group 3"/>
          <p:cNvGrpSpPr/>
          <p:nvPr/>
        </p:nvGrpSpPr>
        <p:grpSpPr bwMode="auto">
          <a:xfrm rot="0">
            <a:off x="2029259" y="3954531"/>
            <a:ext cx="3499238" cy="3697518"/>
            <a:chOff x="0" y="0"/>
            <a:chExt cx="921610" cy="973832"/>
          </a:xfrm>
        </p:grpSpPr>
        <p:sp>
          <p:nvSpPr>
            <p:cNvPr id="4" name="Freeform 4"/>
            <p:cNvSpPr/>
            <p:nvPr/>
          </p:nvSpPr>
          <p:spPr bwMode="auto">
            <a:xfrm rot="0" flipH="0" flipV="0">
              <a:off x="0" y="0"/>
              <a:ext cx="921610" cy="973832"/>
            </a:xfrm>
            <a:custGeom>
              <a:avLst/>
              <a:gdLst/>
              <a:ahLst/>
              <a:cxnLst/>
              <a:rect l="l" t="t" r="r" b="b"/>
              <a:pathLst>
                <a:path w="921610" h="973832" fill="norm" stroke="1" extrusionOk="0">
                  <a:moveTo>
                    <a:pt x="66374" y="0"/>
                  </a:moveTo>
                  <a:lnTo>
                    <a:pt x="855236" y="0"/>
                  </a:lnTo>
                  <a:cubicBezTo>
                    <a:pt x="891893" y="0"/>
                    <a:pt x="921610" y="29717"/>
                    <a:pt x="921610" y="66374"/>
                  </a:cubicBezTo>
                  <a:lnTo>
                    <a:pt x="921610" y="907458"/>
                  </a:lnTo>
                  <a:cubicBezTo>
                    <a:pt x="921610" y="944115"/>
                    <a:pt x="891893" y="973832"/>
                    <a:pt x="855236" y="973832"/>
                  </a:cubicBezTo>
                  <a:lnTo>
                    <a:pt x="66374" y="973832"/>
                  </a:lnTo>
                  <a:cubicBezTo>
                    <a:pt x="29717" y="973832"/>
                    <a:pt x="0" y="944115"/>
                    <a:pt x="0" y="907458"/>
                  </a:cubicBezTo>
                  <a:lnTo>
                    <a:pt x="0" y="66374"/>
                  </a:lnTo>
                  <a:cubicBezTo>
                    <a:pt x="0" y="29717"/>
                    <a:pt x="29717" y="0"/>
                    <a:pt x="66374" y="0"/>
                  </a:cubicBezTo>
                  <a:close/>
                </a:path>
              </a:pathLst>
            </a:custGeom>
            <a:solidFill>
              <a:srgbClr val="ECE1D7"/>
            </a:solidFill>
          </p:spPr>
        </p:sp>
        <p:sp>
          <p:nvSpPr>
            <p:cNvPr id="5" name="TextBox 5"/>
            <p:cNvSpPr txBox="1"/>
            <p:nvPr/>
          </p:nvSpPr>
          <p:spPr bwMode="auto">
            <a:xfrm>
              <a:off x="0" y="-47625"/>
              <a:ext cx="921610" cy="1021457"/>
            </a:xfrm>
            <a:prstGeom prst="rect">
              <a:avLst/>
            </a:prstGeom>
            <a:grpFill/>
          </p:spPr>
          <p:txBody>
            <a:bodyPr lIns="50800" tIns="50800" rIns="50800" bIns="50800" rtlCol="0" anchor="ctr"/>
            <a:lstStyle/>
            <a:p>
              <a:pPr algn="ctr">
                <a:lnSpc>
                  <a:spcPts val="3032"/>
                </a:lnSpc>
                <a:defRPr/>
              </a:pPr>
              <a:endParaRPr/>
            </a:p>
          </p:txBody>
        </p:sp>
      </p:grpSp>
      <p:grpSp>
        <p:nvGrpSpPr>
          <p:cNvPr id="6" name="Group 6"/>
          <p:cNvGrpSpPr/>
          <p:nvPr/>
        </p:nvGrpSpPr>
        <p:grpSpPr bwMode="auto">
          <a:xfrm rot="0">
            <a:off x="2029259" y="3021124"/>
            <a:ext cx="3499238" cy="1866815"/>
            <a:chOff x="0" y="0"/>
            <a:chExt cx="921610" cy="491672"/>
          </a:xfrm>
        </p:grpSpPr>
        <p:sp>
          <p:nvSpPr>
            <p:cNvPr id="7" name="Freeform 7"/>
            <p:cNvSpPr/>
            <p:nvPr/>
          </p:nvSpPr>
          <p:spPr bwMode="auto">
            <a:xfrm rot="0" flipH="0" flipV="0">
              <a:off x="0" y="0"/>
              <a:ext cx="921610" cy="491672"/>
            </a:xfrm>
            <a:custGeom>
              <a:avLst/>
              <a:gdLst/>
              <a:ahLst/>
              <a:cxnLst/>
              <a:rect l="l" t="t" r="r" b="b"/>
              <a:pathLst>
                <a:path w="921610" h="491672" fill="norm" stroke="1" extrusionOk="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id="8" name="TextBox 8"/>
            <p:cNvSpPr txBox="1"/>
            <p:nvPr/>
          </p:nvSpPr>
          <p:spPr bwMode="auto">
            <a:xfrm>
              <a:off x="0" y="-47625"/>
              <a:ext cx="921610" cy="539297"/>
            </a:xfrm>
            <a:prstGeom prst="rect">
              <a:avLst/>
            </a:prstGeom>
            <a:grpFill/>
          </p:spPr>
          <p:txBody>
            <a:bodyPr lIns="50800" tIns="50800" rIns="50800" bIns="50800" rtlCol="0" anchor="ctr"/>
            <a:lstStyle/>
            <a:p>
              <a:pPr algn="ctr">
                <a:lnSpc>
                  <a:spcPts val="3032"/>
                </a:lnSpc>
                <a:defRPr/>
              </a:pPr>
              <a:endParaRPr/>
            </a:p>
          </p:txBody>
        </p:sp>
      </p:grpSp>
      <p:sp>
        <p:nvSpPr>
          <p:cNvPr id="9" name="TextBox 9"/>
          <p:cNvSpPr txBox="1"/>
          <p:nvPr/>
        </p:nvSpPr>
        <p:spPr bwMode="auto">
          <a:xfrm rot="0">
            <a:off x="2146909" y="3527877"/>
            <a:ext cx="3018068" cy="850900"/>
          </a:xfrm>
          <a:prstGeom prst="rect">
            <a:avLst/>
          </a:prstGeom>
        </p:spPr>
        <p:txBody>
          <a:bodyPr lIns="0" tIns="0" rIns="0" bIns="0" rtlCol="0" anchor="t">
            <a:spAutoFit/>
          </a:bodyPr>
          <a:lstStyle/>
          <a:p>
            <a:pPr algn="ctr">
              <a:lnSpc>
                <a:spcPts val="3499"/>
              </a:lnSpc>
              <a:defRPr/>
            </a:pPr>
            <a:r>
              <a:rPr lang="en-US" sz="2500" b="1">
                <a:solidFill>
                  <a:srgbClr val="ECE1D7"/>
                </a:solidFill>
                <a:latin typeface="Roboto Slab Bold"/>
                <a:ea typeface="Roboto Slab Bold"/>
                <a:cs typeface="Roboto Slab Bold"/>
              </a:rPr>
              <a:t>Evaluated 3 methods</a:t>
            </a:r>
            <a:endParaRPr/>
          </a:p>
        </p:txBody>
      </p:sp>
      <p:sp>
        <p:nvSpPr>
          <p:cNvPr id="10" name="TextBox 10"/>
          <p:cNvSpPr txBox="1"/>
          <p:nvPr/>
        </p:nvSpPr>
        <p:spPr bwMode="auto">
          <a:xfrm rot="0">
            <a:off x="2392778" y="5476208"/>
            <a:ext cx="2772199" cy="1099185"/>
          </a:xfrm>
          <a:prstGeom prst="rect">
            <a:avLst/>
          </a:prstGeom>
        </p:spPr>
        <p:txBody>
          <a:bodyPr lIns="0" tIns="0" rIns="0" bIns="0" rtlCol="0" anchor="t">
            <a:spAutoFit/>
          </a:bodyPr>
          <a:lstStyle/>
          <a:p>
            <a:pPr marL="453387" lvl="1" indent="-226693" algn="l">
              <a:lnSpc>
                <a:spcPts val="2939"/>
              </a:lnSpc>
              <a:buFont typeface="Arial"/>
              <a:buChar char="•"/>
              <a:defRPr/>
            </a:pPr>
            <a:r>
              <a:rPr lang="en-US" sz="2100" b="1">
                <a:solidFill>
                  <a:srgbClr val="2D2261"/>
                </a:solidFill>
                <a:latin typeface="Red Hat Display Bold"/>
                <a:ea typeface="Red Hat Display Bold"/>
                <a:cs typeface="Red Hat Display Bold"/>
              </a:rPr>
              <a:t> K-Means, </a:t>
            </a:r>
            <a:endParaRPr/>
          </a:p>
          <a:p>
            <a:pPr marL="453387" lvl="1" indent="-226693" algn="l">
              <a:lnSpc>
                <a:spcPts val="2939"/>
              </a:lnSpc>
              <a:buFont typeface="Arial"/>
              <a:buChar char="•"/>
              <a:defRPr/>
            </a:pPr>
            <a:r>
              <a:rPr lang="en-US" sz="2100" b="1">
                <a:solidFill>
                  <a:srgbClr val="2D2261"/>
                </a:solidFill>
                <a:latin typeface="Red Hat Display Bold"/>
                <a:ea typeface="Red Hat Display Bold"/>
                <a:cs typeface="Red Hat Display Bold"/>
              </a:rPr>
              <a:t>PAM (K-Medoids)</a:t>
            </a:r>
            <a:endParaRPr/>
          </a:p>
          <a:p>
            <a:pPr marL="453387" lvl="1" indent="-226693" algn="l">
              <a:lnSpc>
                <a:spcPts val="2939"/>
              </a:lnSpc>
              <a:buFont typeface="Arial"/>
              <a:buChar char="•"/>
              <a:defRPr/>
            </a:pPr>
            <a:r>
              <a:rPr lang="en-US" sz="2100" b="1">
                <a:solidFill>
                  <a:srgbClr val="2D2261"/>
                </a:solidFill>
                <a:latin typeface="Red Hat Display Bold"/>
                <a:ea typeface="Red Hat Display Bold"/>
                <a:cs typeface="Red Hat Display Bold"/>
              </a:rPr>
              <a:t>CLARA</a:t>
            </a:r>
            <a:endParaRPr/>
          </a:p>
        </p:txBody>
      </p:sp>
      <p:grpSp>
        <p:nvGrpSpPr>
          <p:cNvPr id="11" name="Group 11"/>
          <p:cNvGrpSpPr/>
          <p:nvPr/>
        </p:nvGrpSpPr>
        <p:grpSpPr bwMode="auto">
          <a:xfrm rot="0">
            <a:off x="5899292" y="3954531"/>
            <a:ext cx="3499238" cy="3697518"/>
            <a:chOff x="0" y="0"/>
            <a:chExt cx="921610" cy="973832"/>
          </a:xfrm>
        </p:grpSpPr>
        <p:sp>
          <p:nvSpPr>
            <p:cNvPr id="12" name="Freeform 12"/>
            <p:cNvSpPr/>
            <p:nvPr/>
          </p:nvSpPr>
          <p:spPr bwMode="auto">
            <a:xfrm rot="0" flipH="0" flipV="0">
              <a:off x="0" y="0"/>
              <a:ext cx="921610" cy="973832"/>
            </a:xfrm>
            <a:custGeom>
              <a:avLst/>
              <a:gdLst/>
              <a:ahLst/>
              <a:cxnLst/>
              <a:rect l="l" t="t" r="r" b="b"/>
              <a:pathLst>
                <a:path w="921610" h="973832" fill="norm" stroke="1" extrusionOk="0">
                  <a:moveTo>
                    <a:pt x="66374" y="0"/>
                  </a:moveTo>
                  <a:lnTo>
                    <a:pt x="855236" y="0"/>
                  </a:lnTo>
                  <a:cubicBezTo>
                    <a:pt x="891893" y="0"/>
                    <a:pt x="921610" y="29717"/>
                    <a:pt x="921610" y="66374"/>
                  </a:cubicBezTo>
                  <a:lnTo>
                    <a:pt x="921610" y="907458"/>
                  </a:lnTo>
                  <a:cubicBezTo>
                    <a:pt x="921610" y="944115"/>
                    <a:pt x="891893" y="973832"/>
                    <a:pt x="855236" y="973832"/>
                  </a:cubicBezTo>
                  <a:lnTo>
                    <a:pt x="66374" y="973832"/>
                  </a:lnTo>
                  <a:cubicBezTo>
                    <a:pt x="29717" y="973832"/>
                    <a:pt x="0" y="944115"/>
                    <a:pt x="0" y="907458"/>
                  </a:cubicBezTo>
                  <a:lnTo>
                    <a:pt x="0" y="66374"/>
                  </a:lnTo>
                  <a:cubicBezTo>
                    <a:pt x="0" y="29717"/>
                    <a:pt x="29717" y="0"/>
                    <a:pt x="66374" y="0"/>
                  </a:cubicBezTo>
                  <a:close/>
                </a:path>
              </a:pathLst>
            </a:custGeom>
            <a:solidFill>
              <a:srgbClr val="ECE1D7"/>
            </a:solidFill>
          </p:spPr>
        </p:sp>
        <p:sp>
          <p:nvSpPr>
            <p:cNvPr id="13" name="TextBox 13"/>
            <p:cNvSpPr txBox="1"/>
            <p:nvPr/>
          </p:nvSpPr>
          <p:spPr bwMode="auto">
            <a:xfrm>
              <a:off x="0" y="-47625"/>
              <a:ext cx="921610" cy="1021457"/>
            </a:xfrm>
            <a:prstGeom prst="rect">
              <a:avLst/>
            </a:prstGeom>
            <a:grpFill/>
          </p:spPr>
          <p:txBody>
            <a:bodyPr lIns="50800" tIns="50800" rIns="50800" bIns="50800" rtlCol="0" anchor="ctr"/>
            <a:lstStyle/>
            <a:p>
              <a:pPr algn="ctr">
                <a:lnSpc>
                  <a:spcPts val="3032"/>
                </a:lnSpc>
                <a:defRPr/>
              </a:pPr>
              <a:endParaRPr/>
            </a:p>
          </p:txBody>
        </p:sp>
      </p:grpSp>
      <p:grpSp>
        <p:nvGrpSpPr>
          <p:cNvPr id="14" name="Group 14"/>
          <p:cNvGrpSpPr/>
          <p:nvPr/>
        </p:nvGrpSpPr>
        <p:grpSpPr bwMode="auto">
          <a:xfrm rot="0">
            <a:off x="5899292" y="3021124"/>
            <a:ext cx="3499238" cy="1866815"/>
            <a:chOff x="0" y="0"/>
            <a:chExt cx="921610" cy="491672"/>
          </a:xfrm>
        </p:grpSpPr>
        <p:sp>
          <p:nvSpPr>
            <p:cNvPr id="15" name="Freeform 15"/>
            <p:cNvSpPr/>
            <p:nvPr/>
          </p:nvSpPr>
          <p:spPr bwMode="auto">
            <a:xfrm rot="0" flipH="0" flipV="0">
              <a:off x="0" y="0"/>
              <a:ext cx="921610" cy="491672"/>
            </a:xfrm>
            <a:custGeom>
              <a:avLst/>
              <a:gdLst/>
              <a:ahLst/>
              <a:cxnLst/>
              <a:rect l="l" t="t" r="r" b="b"/>
              <a:pathLst>
                <a:path w="921610" h="491672" fill="norm" stroke="1" extrusionOk="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id="16" name="TextBox 16"/>
            <p:cNvSpPr txBox="1"/>
            <p:nvPr/>
          </p:nvSpPr>
          <p:spPr bwMode="auto">
            <a:xfrm>
              <a:off x="0" y="-47625"/>
              <a:ext cx="921610" cy="539297"/>
            </a:xfrm>
            <a:prstGeom prst="rect">
              <a:avLst/>
            </a:prstGeom>
            <a:grpFill/>
          </p:spPr>
          <p:txBody>
            <a:bodyPr lIns="50800" tIns="50800" rIns="50800" bIns="50800" rtlCol="0" anchor="ctr"/>
            <a:lstStyle/>
            <a:p>
              <a:pPr algn="ctr">
                <a:lnSpc>
                  <a:spcPts val="3032"/>
                </a:lnSpc>
                <a:defRPr/>
              </a:pPr>
              <a:endParaRPr/>
            </a:p>
          </p:txBody>
        </p:sp>
      </p:grpSp>
      <p:sp>
        <p:nvSpPr>
          <p:cNvPr id="17" name="TextBox 17"/>
          <p:cNvSpPr txBox="1"/>
          <p:nvPr/>
        </p:nvSpPr>
        <p:spPr bwMode="auto">
          <a:xfrm rot="0">
            <a:off x="6281747" y="3527877"/>
            <a:ext cx="2734329" cy="850900"/>
          </a:xfrm>
          <a:prstGeom prst="rect">
            <a:avLst/>
          </a:prstGeom>
        </p:spPr>
        <p:txBody>
          <a:bodyPr lIns="0" tIns="0" rIns="0" bIns="0" rtlCol="0" anchor="t">
            <a:spAutoFit/>
          </a:bodyPr>
          <a:lstStyle/>
          <a:p>
            <a:pPr algn="ctr">
              <a:lnSpc>
                <a:spcPts val="3499"/>
              </a:lnSpc>
              <a:defRPr/>
            </a:pPr>
            <a:r>
              <a:rPr lang="en-US" sz="2500" b="1">
                <a:solidFill>
                  <a:srgbClr val="ECE1D7"/>
                </a:solidFill>
                <a:latin typeface="Roboto Slab Bold"/>
                <a:ea typeface="Roboto Slab Bold"/>
                <a:cs typeface="Roboto Slab Bold"/>
              </a:rPr>
              <a:t>Internal Validation</a:t>
            </a:r>
            <a:endParaRPr/>
          </a:p>
        </p:txBody>
      </p:sp>
      <p:sp>
        <p:nvSpPr>
          <p:cNvPr id="18" name="TextBox 18"/>
          <p:cNvSpPr txBox="1"/>
          <p:nvPr/>
        </p:nvSpPr>
        <p:spPr bwMode="auto">
          <a:xfrm rot="0">
            <a:off x="6190643" y="5476208"/>
            <a:ext cx="2953357" cy="1470660"/>
          </a:xfrm>
          <a:prstGeom prst="rect">
            <a:avLst/>
          </a:prstGeom>
        </p:spPr>
        <p:txBody>
          <a:bodyPr lIns="0" tIns="0" rIns="0" bIns="0" rtlCol="0" anchor="t">
            <a:spAutoFit/>
          </a:bodyPr>
          <a:lstStyle/>
          <a:p>
            <a:pPr algn="ctr">
              <a:lnSpc>
                <a:spcPts val="2939"/>
              </a:lnSpc>
              <a:defRPr/>
            </a:pPr>
            <a:r>
              <a:rPr lang="en-US" sz="2100" b="1">
                <a:solidFill>
                  <a:srgbClr val="2D2261"/>
                </a:solidFill>
                <a:latin typeface="Red Hat Display Bold"/>
                <a:ea typeface="Red Hat Display Bold"/>
                <a:cs typeface="Red Hat Display Bold"/>
              </a:rPr>
              <a:t>K-Means scored best on DBI (0.9075)</a:t>
            </a:r>
            <a:endParaRPr/>
          </a:p>
          <a:p>
            <a:pPr algn="ctr">
              <a:lnSpc>
                <a:spcPts val="2939"/>
              </a:lnSpc>
              <a:defRPr/>
            </a:pPr>
            <a:r>
              <a:rPr lang="en-US" sz="2100" b="1">
                <a:solidFill>
                  <a:srgbClr val="2D2261"/>
                </a:solidFill>
                <a:latin typeface="Red Hat Display Bold"/>
                <a:ea typeface="Red Hat Display Bold"/>
                <a:cs typeface="Red Hat Display Bold"/>
              </a:rPr>
              <a:t>CH (1305.96)</a:t>
            </a:r>
            <a:endParaRPr/>
          </a:p>
          <a:p>
            <a:pPr algn="ctr">
              <a:lnSpc>
                <a:spcPts val="2939"/>
              </a:lnSpc>
              <a:defRPr/>
            </a:pPr>
            <a:r>
              <a:rPr lang="en-US" sz="2100" b="1">
                <a:solidFill>
                  <a:srgbClr val="2D2261"/>
                </a:solidFill>
                <a:latin typeface="Red Hat Display Bold"/>
                <a:ea typeface="Red Hat Display Bold"/>
                <a:cs typeface="Red Hat Display Bold"/>
              </a:rPr>
              <a:t>Dunn (0.0012)</a:t>
            </a:r>
            <a:endParaRPr/>
          </a:p>
        </p:txBody>
      </p:sp>
      <p:grpSp>
        <p:nvGrpSpPr>
          <p:cNvPr id="19" name="Group 19"/>
          <p:cNvGrpSpPr/>
          <p:nvPr/>
        </p:nvGrpSpPr>
        <p:grpSpPr bwMode="auto">
          <a:xfrm rot="0">
            <a:off x="9769326" y="3954531"/>
            <a:ext cx="3499238" cy="3697518"/>
            <a:chOff x="0" y="0"/>
            <a:chExt cx="921610" cy="973832"/>
          </a:xfrm>
        </p:grpSpPr>
        <p:sp>
          <p:nvSpPr>
            <p:cNvPr id="20" name="Freeform 20"/>
            <p:cNvSpPr/>
            <p:nvPr/>
          </p:nvSpPr>
          <p:spPr bwMode="auto">
            <a:xfrm rot="0" flipH="0" flipV="0">
              <a:off x="0" y="0"/>
              <a:ext cx="921610" cy="973832"/>
            </a:xfrm>
            <a:custGeom>
              <a:avLst/>
              <a:gdLst/>
              <a:ahLst/>
              <a:cxnLst/>
              <a:rect l="l" t="t" r="r" b="b"/>
              <a:pathLst>
                <a:path w="921610" h="973832" fill="norm" stroke="1" extrusionOk="0">
                  <a:moveTo>
                    <a:pt x="66374" y="0"/>
                  </a:moveTo>
                  <a:lnTo>
                    <a:pt x="855236" y="0"/>
                  </a:lnTo>
                  <a:cubicBezTo>
                    <a:pt x="891893" y="0"/>
                    <a:pt x="921610" y="29717"/>
                    <a:pt x="921610" y="66374"/>
                  </a:cubicBezTo>
                  <a:lnTo>
                    <a:pt x="921610" y="907458"/>
                  </a:lnTo>
                  <a:cubicBezTo>
                    <a:pt x="921610" y="944115"/>
                    <a:pt x="891893" y="973832"/>
                    <a:pt x="855236" y="973832"/>
                  </a:cubicBezTo>
                  <a:lnTo>
                    <a:pt x="66374" y="973832"/>
                  </a:lnTo>
                  <a:cubicBezTo>
                    <a:pt x="29717" y="973832"/>
                    <a:pt x="0" y="944115"/>
                    <a:pt x="0" y="907458"/>
                  </a:cubicBezTo>
                  <a:lnTo>
                    <a:pt x="0" y="66374"/>
                  </a:lnTo>
                  <a:cubicBezTo>
                    <a:pt x="0" y="29717"/>
                    <a:pt x="29717" y="0"/>
                    <a:pt x="66374" y="0"/>
                  </a:cubicBezTo>
                  <a:close/>
                </a:path>
              </a:pathLst>
            </a:custGeom>
            <a:solidFill>
              <a:srgbClr val="ECE1D7"/>
            </a:solidFill>
          </p:spPr>
        </p:sp>
        <p:sp>
          <p:nvSpPr>
            <p:cNvPr id="21" name="TextBox 21"/>
            <p:cNvSpPr txBox="1"/>
            <p:nvPr/>
          </p:nvSpPr>
          <p:spPr bwMode="auto">
            <a:xfrm>
              <a:off x="0" y="-47625"/>
              <a:ext cx="921610" cy="1021457"/>
            </a:xfrm>
            <a:prstGeom prst="rect">
              <a:avLst/>
            </a:prstGeom>
            <a:grpFill/>
          </p:spPr>
          <p:txBody>
            <a:bodyPr lIns="50800" tIns="50800" rIns="50800" bIns="50800" rtlCol="0" anchor="ctr"/>
            <a:lstStyle/>
            <a:p>
              <a:pPr algn="ctr">
                <a:lnSpc>
                  <a:spcPts val="3032"/>
                </a:lnSpc>
                <a:defRPr/>
              </a:pPr>
              <a:endParaRPr/>
            </a:p>
          </p:txBody>
        </p:sp>
      </p:grpSp>
      <p:grpSp>
        <p:nvGrpSpPr>
          <p:cNvPr id="22" name="Group 22"/>
          <p:cNvGrpSpPr/>
          <p:nvPr/>
        </p:nvGrpSpPr>
        <p:grpSpPr bwMode="auto">
          <a:xfrm rot="0">
            <a:off x="9769326" y="3021124"/>
            <a:ext cx="3499238" cy="1866815"/>
            <a:chOff x="0" y="0"/>
            <a:chExt cx="921610" cy="491672"/>
          </a:xfrm>
        </p:grpSpPr>
        <p:sp>
          <p:nvSpPr>
            <p:cNvPr id="23" name="Freeform 23"/>
            <p:cNvSpPr/>
            <p:nvPr/>
          </p:nvSpPr>
          <p:spPr bwMode="auto">
            <a:xfrm rot="0" flipH="0" flipV="0">
              <a:off x="0" y="0"/>
              <a:ext cx="921610" cy="491672"/>
            </a:xfrm>
            <a:custGeom>
              <a:avLst/>
              <a:gdLst/>
              <a:ahLst/>
              <a:cxnLst/>
              <a:rect l="l" t="t" r="r" b="b"/>
              <a:pathLst>
                <a:path w="921610" h="491672" fill="norm" stroke="1" extrusionOk="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id="24" name="TextBox 24"/>
            <p:cNvSpPr txBox="1"/>
            <p:nvPr/>
          </p:nvSpPr>
          <p:spPr bwMode="auto">
            <a:xfrm>
              <a:off x="0" y="-47625"/>
              <a:ext cx="921610" cy="539297"/>
            </a:xfrm>
            <a:prstGeom prst="rect">
              <a:avLst/>
            </a:prstGeom>
            <a:grpFill/>
          </p:spPr>
          <p:txBody>
            <a:bodyPr lIns="50800" tIns="50800" rIns="50800" bIns="50800" rtlCol="0" anchor="ctr"/>
            <a:lstStyle/>
            <a:p>
              <a:pPr algn="ctr">
                <a:lnSpc>
                  <a:spcPts val="3032"/>
                </a:lnSpc>
                <a:defRPr/>
              </a:pPr>
              <a:endParaRPr/>
            </a:p>
          </p:txBody>
        </p:sp>
      </p:grpSp>
      <p:sp>
        <p:nvSpPr>
          <p:cNvPr id="25" name="TextBox 25"/>
          <p:cNvSpPr txBox="1"/>
          <p:nvPr/>
        </p:nvSpPr>
        <p:spPr bwMode="auto">
          <a:xfrm rot="0">
            <a:off x="10131955" y="3545657"/>
            <a:ext cx="2734329" cy="850900"/>
          </a:xfrm>
          <a:prstGeom prst="rect">
            <a:avLst/>
          </a:prstGeom>
        </p:spPr>
        <p:txBody>
          <a:bodyPr lIns="0" tIns="0" rIns="0" bIns="0" rtlCol="0" anchor="t">
            <a:spAutoFit/>
          </a:bodyPr>
          <a:lstStyle/>
          <a:p>
            <a:pPr algn="ctr">
              <a:lnSpc>
                <a:spcPts val="3499"/>
              </a:lnSpc>
              <a:defRPr/>
            </a:pPr>
            <a:r>
              <a:rPr lang="en-US" sz="2500" b="1">
                <a:solidFill>
                  <a:srgbClr val="ECE1D7"/>
                </a:solidFill>
                <a:latin typeface="Roboto Slab Bold"/>
                <a:ea typeface="Roboto Slab Bold"/>
                <a:cs typeface="Roboto Slab Bold"/>
              </a:rPr>
              <a:t>External Validation</a:t>
            </a:r>
            <a:endParaRPr/>
          </a:p>
        </p:txBody>
      </p:sp>
      <p:sp>
        <p:nvSpPr>
          <p:cNvPr id="26" name="TextBox 26"/>
          <p:cNvSpPr txBox="1"/>
          <p:nvPr/>
        </p:nvSpPr>
        <p:spPr bwMode="auto">
          <a:xfrm rot="0">
            <a:off x="10293650" y="5476208"/>
            <a:ext cx="2444605" cy="1470660"/>
          </a:xfrm>
          <a:prstGeom prst="rect">
            <a:avLst/>
          </a:prstGeom>
        </p:spPr>
        <p:txBody>
          <a:bodyPr lIns="0" tIns="0" rIns="0" bIns="0" rtlCol="0" anchor="t">
            <a:spAutoFit/>
          </a:bodyPr>
          <a:lstStyle/>
          <a:p>
            <a:pPr algn="ctr">
              <a:lnSpc>
                <a:spcPts val="2939"/>
              </a:lnSpc>
              <a:defRPr/>
            </a:pPr>
            <a:r>
              <a:rPr lang="en-US" sz="2100" b="1">
                <a:solidFill>
                  <a:srgbClr val="2D2261"/>
                </a:solidFill>
                <a:latin typeface="Red Hat Display Bold"/>
                <a:ea typeface="Red Hat Display Bold"/>
                <a:cs typeface="Red Hat Display Bold"/>
              </a:rPr>
              <a:t>K-Means ↔ CLARA had highest Adjusted Rand Index (0.9286)</a:t>
            </a:r>
            <a:endParaRPr/>
          </a:p>
        </p:txBody>
      </p:sp>
      <p:grpSp>
        <p:nvGrpSpPr>
          <p:cNvPr id="27" name="Group 27"/>
          <p:cNvGrpSpPr/>
          <p:nvPr/>
        </p:nvGrpSpPr>
        <p:grpSpPr bwMode="auto">
          <a:xfrm rot="0">
            <a:off x="13639359" y="3954531"/>
            <a:ext cx="3499238" cy="3697518"/>
            <a:chOff x="0" y="0"/>
            <a:chExt cx="921610" cy="973832"/>
          </a:xfrm>
        </p:grpSpPr>
        <p:sp>
          <p:nvSpPr>
            <p:cNvPr id="28" name="Freeform 28"/>
            <p:cNvSpPr/>
            <p:nvPr/>
          </p:nvSpPr>
          <p:spPr bwMode="auto">
            <a:xfrm rot="0" flipH="0" flipV="0">
              <a:off x="0" y="0"/>
              <a:ext cx="921610" cy="973832"/>
            </a:xfrm>
            <a:custGeom>
              <a:avLst/>
              <a:gdLst/>
              <a:ahLst/>
              <a:cxnLst/>
              <a:rect l="l" t="t" r="r" b="b"/>
              <a:pathLst>
                <a:path w="921610" h="973832" fill="norm" stroke="1" extrusionOk="0">
                  <a:moveTo>
                    <a:pt x="66374" y="0"/>
                  </a:moveTo>
                  <a:lnTo>
                    <a:pt x="855236" y="0"/>
                  </a:lnTo>
                  <a:cubicBezTo>
                    <a:pt x="891893" y="0"/>
                    <a:pt x="921610" y="29717"/>
                    <a:pt x="921610" y="66374"/>
                  </a:cubicBezTo>
                  <a:lnTo>
                    <a:pt x="921610" y="907458"/>
                  </a:lnTo>
                  <a:cubicBezTo>
                    <a:pt x="921610" y="944115"/>
                    <a:pt x="891893" y="973832"/>
                    <a:pt x="855236" y="973832"/>
                  </a:cubicBezTo>
                  <a:lnTo>
                    <a:pt x="66374" y="973832"/>
                  </a:lnTo>
                  <a:cubicBezTo>
                    <a:pt x="29717" y="973832"/>
                    <a:pt x="0" y="944115"/>
                    <a:pt x="0" y="907458"/>
                  </a:cubicBezTo>
                  <a:lnTo>
                    <a:pt x="0" y="66374"/>
                  </a:lnTo>
                  <a:cubicBezTo>
                    <a:pt x="0" y="29717"/>
                    <a:pt x="29717" y="0"/>
                    <a:pt x="66374" y="0"/>
                  </a:cubicBezTo>
                  <a:close/>
                </a:path>
              </a:pathLst>
            </a:custGeom>
            <a:solidFill>
              <a:srgbClr val="ECE1D7"/>
            </a:solidFill>
          </p:spPr>
        </p:sp>
        <p:sp>
          <p:nvSpPr>
            <p:cNvPr id="29" name="TextBox 29"/>
            <p:cNvSpPr txBox="1"/>
            <p:nvPr/>
          </p:nvSpPr>
          <p:spPr bwMode="auto">
            <a:xfrm>
              <a:off x="0" y="-47625"/>
              <a:ext cx="921610" cy="1021457"/>
            </a:xfrm>
            <a:prstGeom prst="rect">
              <a:avLst/>
            </a:prstGeom>
            <a:grpFill/>
          </p:spPr>
          <p:txBody>
            <a:bodyPr lIns="50800" tIns="50800" rIns="50800" bIns="50800" rtlCol="0" anchor="ctr"/>
            <a:lstStyle/>
            <a:p>
              <a:pPr algn="ctr">
                <a:lnSpc>
                  <a:spcPts val="3032"/>
                </a:lnSpc>
                <a:defRPr/>
              </a:pPr>
              <a:endParaRPr/>
            </a:p>
          </p:txBody>
        </p:sp>
      </p:grpSp>
      <p:grpSp>
        <p:nvGrpSpPr>
          <p:cNvPr id="30" name="Group 30"/>
          <p:cNvGrpSpPr/>
          <p:nvPr/>
        </p:nvGrpSpPr>
        <p:grpSpPr bwMode="auto">
          <a:xfrm rot="0">
            <a:off x="13639359" y="3021124"/>
            <a:ext cx="3499238" cy="1866815"/>
            <a:chOff x="0" y="0"/>
            <a:chExt cx="921610" cy="491672"/>
          </a:xfrm>
        </p:grpSpPr>
        <p:sp>
          <p:nvSpPr>
            <p:cNvPr id="31" name="Freeform 31"/>
            <p:cNvSpPr/>
            <p:nvPr/>
          </p:nvSpPr>
          <p:spPr bwMode="auto">
            <a:xfrm rot="0" flipH="0" flipV="0">
              <a:off x="0" y="0"/>
              <a:ext cx="921610" cy="491672"/>
            </a:xfrm>
            <a:custGeom>
              <a:avLst/>
              <a:gdLst/>
              <a:ahLst/>
              <a:cxnLst/>
              <a:rect l="l" t="t" r="r" b="b"/>
              <a:pathLst>
                <a:path w="921610" h="491672" fill="norm" stroke="1" extrusionOk="0">
                  <a:moveTo>
                    <a:pt x="66374" y="0"/>
                  </a:moveTo>
                  <a:lnTo>
                    <a:pt x="855236" y="0"/>
                  </a:lnTo>
                  <a:cubicBezTo>
                    <a:pt x="891893" y="0"/>
                    <a:pt x="921610" y="29717"/>
                    <a:pt x="921610" y="66374"/>
                  </a:cubicBezTo>
                  <a:lnTo>
                    <a:pt x="921610" y="425298"/>
                  </a:lnTo>
                  <a:cubicBezTo>
                    <a:pt x="921610" y="461955"/>
                    <a:pt x="891893" y="491672"/>
                    <a:pt x="855236" y="491672"/>
                  </a:cubicBezTo>
                  <a:lnTo>
                    <a:pt x="66374" y="491672"/>
                  </a:lnTo>
                  <a:cubicBezTo>
                    <a:pt x="29717" y="491672"/>
                    <a:pt x="0" y="461955"/>
                    <a:pt x="0" y="425298"/>
                  </a:cubicBezTo>
                  <a:lnTo>
                    <a:pt x="0" y="66374"/>
                  </a:lnTo>
                  <a:cubicBezTo>
                    <a:pt x="0" y="29717"/>
                    <a:pt x="29717" y="0"/>
                    <a:pt x="66374" y="0"/>
                  </a:cubicBezTo>
                  <a:close/>
                </a:path>
              </a:pathLst>
            </a:custGeom>
            <a:solidFill>
              <a:srgbClr val="5B7ABE"/>
            </a:solidFill>
          </p:spPr>
        </p:sp>
        <p:sp>
          <p:nvSpPr>
            <p:cNvPr id="32" name="TextBox 32"/>
            <p:cNvSpPr txBox="1"/>
            <p:nvPr/>
          </p:nvSpPr>
          <p:spPr bwMode="auto">
            <a:xfrm>
              <a:off x="0" y="-47625"/>
              <a:ext cx="921610" cy="539297"/>
            </a:xfrm>
            <a:prstGeom prst="rect">
              <a:avLst/>
            </a:prstGeom>
            <a:grpFill/>
          </p:spPr>
          <p:txBody>
            <a:bodyPr lIns="50800" tIns="50800" rIns="50800" bIns="50800" rtlCol="0" anchor="ctr"/>
            <a:lstStyle/>
            <a:p>
              <a:pPr algn="ctr">
                <a:lnSpc>
                  <a:spcPts val="3032"/>
                </a:lnSpc>
                <a:defRPr/>
              </a:pPr>
              <a:endParaRPr/>
            </a:p>
          </p:txBody>
        </p:sp>
      </p:grpSp>
      <p:sp>
        <p:nvSpPr>
          <p:cNvPr id="33" name="TextBox 33"/>
          <p:cNvSpPr txBox="1"/>
          <p:nvPr/>
        </p:nvSpPr>
        <p:spPr bwMode="auto">
          <a:xfrm rot="0">
            <a:off x="14021814" y="3527877"/>
            <a:ext cx="2734329" cy="850900"/>
          </a:xfrm>
          <a:prstGeom prst="rect">
            <a:avLst/>
          </a:prstGeom>
        </p:spPr>
        <p:txBody>
          <a:bodyPr lIns="0" tIns="0" rIns="0" bIns="0" rtlCol="0" anchor="t">
            <a:spAutoFit/>
          </a:bodyPr>
          <a:lstStyle/>
          <a:p>
            <a:pPr algn="ctr">
              <a:lnSpc>
                <a:spcPts val="3499"/>
              </a:lnSpc>
              <a:defRPr/>
            </a:pPr>
            <a:r>
              <a:rPr lang="en-US" sz="2500" b="1">
                <a:solidFill>
                  <a:srgbClr val="ECE1D7"/>
                </a:solidFill>
                <a:latin typeface="Roboto Slab Bold"/>
                <a:ea typeface="Roboto Slab Bold"/>
                <a:cs typeface="Roboto Slab Bold"/>
              </a:rPr>
              <a:t>Stability</a:t>
            </a:r>
            <a:endParaRPr/>
          </a:p>
          <a:p>
            <a:pPr algn="ctr">
              <a:lnSpc>
                <a:spcPts val="3499"/>
              </a:lnSpc>
              <a:defRPr/>
            </a:pPr>
            <a:r>
              <a:rPr lang="en-US" sz="2500" b="1">
                <a:solidFill>
                  <a:srgbClr val="ECE1D7"/>
                </a:solidFill>
                <a:latin typeface="Roboto Slab Bold"/>
                <a:ea typeface="Roboto Slab Bold"/>
                <a:cs typeface="Roboto Slab Bold"/>
              </a:rPr>
              <a:t> Metrics</a:t>
            </a:r>
            <a:endParaRPr/>
          </a:p>
        </p:txBody>
      </p:sp>
      <p:sp>
        <p:nvSpPr>
          <p:cNvPr id="34" name="TextBox 34"/>
          <p:cNvSpPr txBox="1"/>
          <p:nvPr/>
        </p:nvSpPr>
        <p:spPr bwMode="auto">
          <a:xfrm rot="0">
            <a:off x="13944895" y="5476208"/>
            <a:ext cx="2882179" cy="727710"/>
          </a:xfrm>
          <a:prstGeom prst="rect">
            <a:avLst/>
          </a:prstGeom>
        </p:spPr>
        <p:txBody>
          <a:bodyPr lIns="0" tIns="0" rIns="0" bIns="0" rtlCol="0" anchor="t">
            <a:spAutoFit/>
          </a:bodyPr>
          <a:lstStyle/>
          <a:p>
            <a:pPr algn="ctr">
              <a:lnSpc>
                <a:spcPts val="2939"/>
              </a:lnSpc>
              <a:defRPr/>
            </a:pPr>
            <a:r>
              <a:rPr lang="en-US" sz="2100" b="1">
                <a:solidFill>
                  <a:srgbClr val="2D2261"/>
                </a:solidFill>
                <a:latin typeface="Red Hat Display Bold"/>
                <a:ea typeface="Red Hat Display Bold"/>
                <a:cs typeface="Red Hat Display Bold"/>
              </a:rPr>
              <a:t>K-Means had lowest APN and ADM</a:t>
            </a:r>
            <a:endParaRPr/>
          </a:p>
        </p:txBody>
      </p:sp>
      <p:sp>
        <p:nvSpPr>
          <p:cNvPr id="35" name="Freeform 35"/>
          <p:cNvSpPr/>
          <p:nvPr/>
        </p:nvSpPr>
        <p:spPr bwMode="auto">
          <a:xfrm rot="-2080684" flipH="0" flipV="0">
            <a:off x="10082077" y="8242051"/>
            <a:ext cx="10960233" cy="7472886"/>
          </a:xfrm>
          <a:custGeom>
            <a:avLst/>
            <a:gdLst/>
            <a:ahLst/>
            <a:cxnLst/>
            <a:rect l="l" t="t" r="r" b="b"/>
            <a:pathLst>
              <a:path w="10960234" h="7472887" fill="norm" stroke="1" extrusionOk="0">
                <a:moveTo>
                  <a:pt x="0" y="0"/>
                </a:moveTo>
                <a:lnTo>
                  <a:pt x="10960235" y="0"/>
                </a:lnTo>
                <a:lnTo>
                  <a:pt x="10960235" y="7472887"/>
                </a:lnTo>
                <a:lnTo>
                  <a:pt x="0" y="7472887"/>
                </a:lnTo>
                <a:lnTo>
                  <a:pt x="0" y="0"/>
                </a:lnTo>
                <a:close/>
              </a:path>
            </a:pathLst>
          </a:custGeom>
          <a:blipFill>
            <a:blip r:embed="rId3">
              <a:alphaModFix amt="50000"/>
            </a:blip>
            <a:srcRect l="0" t="0" r="0" b="0"/>
            <a:stretch/>
          </a:blipFill>
        </p:spPr>
      </p:sp>
      <p:sp>
        <p:nvSpPr>
          <p:cNvPr id="36" name="Freeform 36"/>
          <p:cNvSpPr/>
          <p:nvPr/>
        </p:nvSpPr>
        <p:spPr bwMode="auto">
          <a:xfrm rot="9426524" flipH="0" flipV="0">
            <a:off x="-3984660" y="-4765086"/>
            <a:ext cx="9442126" cy="8000056"/>
          </a:xfrm>
          <a:custGeom>
            <a:avLst/>
            <a:gdLst/>
            <a:ahLst/>
            <a:cxnLst/>
            <a:rect l="l" t="t" r="r" b="b"/>
            <a:pathLst>
              <a:path w="9442126" h="8000056" fill="norm" stroke="1" extrusionOk="0">
                <a:moveTo>
                  <a:pt x="0" y="0"/>
                </a:moveTo>
                <a:lnTo>
                  <a:pt x="9442126" y="0"/>
                </a:lnTo>
                <a:lnTo>
                  <a:pt x="9442126" y="8000056"/>
                </a:lnTo>
                <a:lnTo>
                  <a:pt x="0" y="8000056"/>
                </a:lnTo>
                <a:lnTo>
                  <a:pt x="0" y="0"/>
                </a:lnTo>
                <a:close/>
              </a:path>
            </a:pathLst>
          </a:custGeom>
          <a:blipFill>
            <a:blip r:embed="rId4">
              <a:alphaModFix amt="50000"/>
            </a:blip>
            <a:srcRect l="0" t="0" r="0" b="0"/>
            <a:stretch/>
          </a:blipFill>
        </p:spPr>
      </p:sp>
      <p:sp>
        <p:nvSpPr>
          <p:cNvPr id="37" name="Freeform 37"/>
          <p:cNvSpPr/>
          <p:nvPr/>
        </p:nvSpPr>
        <p:spPr bwMode="auto">
          <a:xfrm rot="-2624874" flipH="0" flipV="0">
            <a:off x="-884947" y="9077955"/>
            <a:ext cx="3242701" cy="1827704"/>
          </a:xfrm>
          <a:custGeom>
            <a:avLst/>
            <a:gdLst/>
            <a:ahLst/>
            <a:cxnLst/>
            <a:rect l="l" t="t" r="r" b="b"/>
            <a:pathLst>
              <a:path w="3242701" h="1827704" fill="norm" stroke="1" extrusionOk="0">
                <a:moveTo>
                  <a:pt x="0" y="0"/>
                </a:moveTo>
                <a:lnTo>
                  <a:pt x="3242701" y="0"/>
                </a:lnTo>
                <a:lnTo>
                  <a:pt x="3242701" y="1827704"/>
                </a:lnTo>
                <a:lnTo>
                  <a:pt x="0" y="1827704"/>
                </a:lnTo>
                <a:lnTo>
                  <a:pt x="0" y="0"/>
                </a:lnTo>
                <a:close/>
              </a:path>
            </a:pathLst>
          </a:custGeom>
          <a:blipFill>
            <a:blip r:embed="rId5"/>
            <a:srcRect l="0" t="0" r="0" b="0"/>
            <a:stretch/>
          </a:blipFill>
        </p:spPr>
      </p:sp>
      <p:sp>
        <p:nvSpPr>
          <p:cNvPr id="38" name="Freeform 38"/>
          <p:cNvSpPr/>
          <p:nvPr/>
        </p:nvSpPr>
        <p:spPr bwMode="auto">
          <a:xfrm rot="2830695" flipH="0" flipV="0">
            <a:off x="16075185" y="-1028700"/>
            <a:ext cx="2835471" cy="4114800"/>
          </a:xfrm>
          <a:custGeom>
            <a:avLst/>
            <a:gdLst/>
            <a:ahLst/>
            <a:cxnLst/>
            <a:rect l="l" t="t" r="r" b="b"/>
            <a:pathLst>
              <a:path w="2835471" h="4114800" fill="norm" stroke="1" extrusionOk="0">
                <a:moveTo>
                  <a:pt x="0" y="0"/>
                </a:moveTo>
                <a:lnTo>
                  <a:pt x="2835471" y="0"/>
                </a:lnTo>
                <a:lnTo>
                  <a:pt x="2835471" y="4114800"/>
                </a:lnTo>
                <a:lnTo>
                  <a:pt x="0" y="4114800"/>
                </a:lnTo>
                <a:lnTo>
                  <a:pt x="0" y="0"/>
                </a:lnTo>
                <a:close/>
              </a:path>
            </a:pathLst>
          </a:custGeom>
          <a:blipFill>
            <a:blip r:embed="rId6"/>
            <a:srcRect l="0" t="0" r="0" b="0"/>
            <a:stretch/>
          </a:blipFill>
        </p:spPr>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BFCFE"/>
        </a:solidFill>
      </p:bgPr>
    </p:bg>
    <p:spTree>
      <p:nvGrpSpPr>
        <p:cNvPr id="1" name=""/>
        <p:cNvGrpSpPr/>
        <p:nvPr/>
      </p:nvGrpSpPr>
      <p:grpSpPr bwMode="auto">
        <a:xfrm>
          <a:off x="0" y="0"/>
          <a:ext cx="0" cy="0"/>
          <a:chOff x="0" y="0"/>
          <a:chExt cx="0" cy="0"/>
        </a:xfrm>
      </p:grpSpPr>
      <p:sp>
        <p:nvSpPr>
          <p:cNvPr id="2" name="Freeform 2"/>
          <p:cNvSpPr/>
          <p:nvPr/>
        </p:nvSpPr>
        <p:spPr bwMode="auto">
          <a:xfrm rot="0" flipH="0" flipV="0">
            <a:off x="12993540" y="-2095015"/>
            <a:ext cx="6727323" cy="4586811"/>
          </a:xfrm>
          <a:custGeom>
            <a:avLst/>
            <a:gdLst/>
            <a:ahLst/>
            <a:cxnLst/>
            <a:rect l="l" t="t" r="r" b="b"/>
            <a:pathLst>
              <a:path w="6727323" h="4586811" fill="norm" stroke="1" extrusionOk="0">
                <a:moveTo>
                  <a:pt x="0" y="0"/>
                </a:moveTo>
                <a:lnTo>
                  <a:pt x="6727323" y="0"/>
                </a:lnTo>
                <a:lnTo>
                  <a:pt x="6727323" y="4586812"/>
                </a:lnTo>
                <a:lnTo>
                  <a:pt x="0" y="4586812"/>
                </a:lnTo>
                <a:lnTo>
                  <a:pt x="0" y="0"/>
                </a:lnTo>
                <a:close/>
              </a:path>
            </a:pathLst>
          </a:custGeom>
          <a:blipFill>
            <a:blip r:embed="rId3">
              <a:alphaModFix amt="50000"/>
            </a:blip>
            <a:srcRect l="0" t="0" r="0" b="0"/>
            <a:stretch/>
          </a:blipFill>
        </p:spPr>
      </p:sp>
      <p:sp>
        <p:nvSpPr>
          <p:cNvPr id="3" name="Freeform 3"/>
          <p:cNvSpPr/>
          <p:nvPr/>
        </p:nvSpPr>
        <p:spPr bwMode="auto">
          <a:xfrm rot="635324" flipH="0" flipV="0">
            <a:off x="-1442576" y="8071855"/>
            <a:ext cx="7907020" cy="6699403"/>
          </a:xfrm>
          <a:custGeom>
            <a:avLst/>
            <a:gdLst/>
            <a:ahLst/>
            <a:cxnLst/>
            <a:rect l="l" t="t" r="r" b="b"/>
            <a:pathLst>
              <a:path w="7907020" h="6699403" fill="norm" stroke="1" extrusionOk="0">
                <a:moveTo>
                  <a:pt x="0" y="0"/>
                </a:moveTo>
                <a:lnTo>
                  <a:pt x="7907020" y="0"/>
                </a:lnTo>
                <a:lnTo>
                  <a:pt x="7907020" y="6699403"/>
                </a:lnTo>
                <a:lnTo>
                  <a:pt x="0" y="6699403"/>
                </a:lnTo>
                <a:lnTo>
                  <a:pt x="0" y="0"/>
                </a:lnTo>
                <a:close/>
              </a:path>
            </a:pathLst>
          </a:custGeom>
          <a:blipFill>
            <a:blip r:embed="rId4">
              <a:alphaModFix amt="50000"/>
            </a:blip>
            <a:srcRect l="0" t="0" r="0" b="0"/>
            <a:stretch/>
          </a:blipFill>
        </p:spPr>
      </p:sp>
      <p:sp>
        <p:nvSpPr>
          <p:cNvPr id="4" name="Freeform 4"/>
          <p:cNvSpPr/>
          <p:nvPr/>
        </p:nvSpPr>
        <p:spPr bwMode="auto">
          <a:xfrm rot="-226877" flipH="0" flipV="0">
            <a:off x="-344749" y="-469525"/>
            <a:ext cx="4576141" cy="2579280"/>
          </a:xfrm>
          <a:custGeom>
            <a:avLst/>
            <a:gdLst/>
            <a:ahLst/>
            <a:cxnLst/>
            <a:rect l="l" t="t" r="r" b="b"/>
            <a:pathLst>
              <a:path w="4576141" h="2579280" fill="norm" stroke="1" extrusionOk="0">
                <a:moveTo>
                  <a:pt x="0" y="0"/>
                </a:moveTo>
                <a:lnTo>
                  <a:pt x="4576141" y="0"/>
                </a:lnTo>
                <a:lnTo>
                  <a:pt x="4576141" y="2579280"/>
                </a:lnTo>
                <a:lnTo>
                  <a:pt x="0" y="2579280"/>
                </a:lnTo>
                <a:lnTo>
                  <a:pt x="0" y="0"/>
                </a:lnTo>
                <a:close/>
              </a:path>
            </a:pathLst>
          </a:custGeom>
          <a:blipFill>
            <a:blip r:embed="rId5"/>
            <a:srcRect l="0" t="0" r="0" b="0"/>
            <a:stretch/>
          </a:blipFill>
        </p:spPr>
      </p:sp>
      <p:sp>
        <p:nvSpPr>
          <p:cNvPr id="5" name="Freeform 5"/>
          <p:cNvSpPr/>
          <p:nvPr/>
        </p:nvSpPr>
        <p:spPr bwMode="auto">
          <a:xfrm rot="2830695" flipH="0" flipV="0">
            <a:off x="14939466" y="8144946"/>
            <a:ext cx="2835471" cy="4114800"/>
          </a:xfrm>
          <a:custGeom>
            <a:avLst/>
            <a:gdLst/>
            <a:ahLst/>
            <a:cxnLst/>
            <a:rect l="l" t="t" r="r" b="b"/>
            <a:pathLst>
              <a:path w="2835471" h="4114800" fill="norm" stroke="1" extrusionOk="0">
                <a:moveTo>
                  <a:pt x="0" y="0"/>
                </a:moveTo>
                <a:lnTo>
                  <a:pt x="2835471" y="0"/>
                </a:lnTo>
                <a:lnTo>
                  <a:pt x="2835471" y="4114800"/>
                </a:lnTo>
                <a:lnTo>
                  <a:pt x="0" y="4114800"/>
                </a:lnTo>
                <a:lnTo>
                  <a:pt x="0" y="0"/>
                </a:lnTo>
                <a:close/>
              </a:path>
            </a:pathLst>
          </a:custGeom>
          <a:blipFill>
            <a:blip r:embed="rId6"/>
            <a:srcRect l="0" t="0" r="0" b="0"/>
            <a:stretch/>
          </a:blipFill>
        </p:spPr>
      </p:sp>
      <p:sp>
        <p:nvSpPr>
          <p:cNvPr id="6" name="Freeform 6"/>
          <p:cNvSpPr/>
          <p:nvPr/>
        </p:nvSpPr>
        <p:spPr bwMode="auto">
          <a:xfrm rot="0" flipH="0" flipV="0">
            <a:off x="51724" y="2676011"/>
            <a:ext cx="8519475" cy="5260957"/>
          </a:xfrm>
          <a:custGeom>
            <a:avLst/>
            <a:gdLst/>
            <a:ahLst/>
            <a:cxnLst/>
            <a:rect l="l" t="t" r="r" b="b"/>
            <a:pathLst>
              <a:path w="8519475" h="5260958" fill="norm" stroke="1" extrusionOk="0">
                <a:moveTo>
                  <a:pt x="0" y="0"/>
                </a:moveTo>
                <a:lnTo>
                  <a:pt x="8519474" y="0"/>
                </a:lnTo>
                <a:lnTo>
                  <a:pt x="8519474" y="5260957"/>
                </a:lnTo>
                <a:lnTo>
                  <a:pt x="0" y="5260957"/>
                </a:lnTo>
                <a:lnTo>
                  <a:pt x="0" y="0"/>
                </a:lnTo>
                <a:close/>
              </a:path>
            </a:pathLst>
          </a:custGeom>
          <a:blipFill>
            <a:blip r:embed="rId7"/>
            <a:srcRect l="0" t="0" r="0" b="0"/>
            <a:stretch/>
          </a:blipFill>
        </p:spPr>
      </p:sp>
      <p:sp>
        <p:nvSpPr>
          <p:cNvPr id="7" name="TextBox 7"/>
          <p:cNvSpPr txBox="1"/>
          <p:nvPr/>
        </p:nvSpPr>
        <p:spPr bwMode="auto">
          <a:xfrm rot="0">
            <a:off x="4547737" y="1000125"/>
            <a:ext cx="12711563" cy="891970"/>
          </a:xfrm>
          <a:prstGeom prst="rect">
            <a:avLst/>
          </a:prstGeom>
        </p:spPr>
        <p:txBody>
          <a:bodyPr lIns="0" tIns="0" rIns="0" bIns="0" rtlCol="0" anchor="t">
            <a:spAutoFit/>
          </a:bodyPr>
          <a:lstStyle/>
          <a:p>
            <a:pPr algn="l">
              <a:lnSpc>
                <a:spcPts val="7113"/>
              </a:lnSpc>
              <a:defRPr/>
            </a:pPr>
            <a:r>
              <a:rPr lang="en-US" sz="5700" b="1">
                <a:solidFill>
                  <a:srgbClr val="2D2261"/>
                </a:solidFill>
                <a:latin typeface="Libre Baskerville Bold"/>
                <a:ea typeface="Libre Baskerville Bold"/>
                <a:cs typeface="Libre Baskerville Bold"/>
              </a:rPr>
              <a:t>Geospatial Clustering – Hotspots</a:t>
            </a:r>
            <a:endParaRPr/>
          </a:p>
        </p:txBody>
      </p:sp>
      <p:sp>
        <p:nvSpPr>
          <p:cNvPr id="8" name="TextBox 8"/>
          <p:cNvSpPr txBox="1"/>
          <p:nvPr/>
        </p:nvSpPr>
        <p:spPr bwMode="auto">
          <a:xfrm rot="0">
            <a:off x="9139238" y="4932885"/>
            <a:ext cx="9525" cy="373604"/>
          </a:xfrm>
          <a:prstGeom prst="rect">
            <a:avLst/>
          </a:prstGeom>
        </p:spPr>
        <p:txBody>
          <a:bodyPr lIns="0" tIns="0" rIns="0" bIns="0" rtlCol="0" anchor="t">
            <a:spAutoFit/>
          </a:bodyPr>
          <a:lstStyle/>
          <a:p>
            <a:pPr algn="ctr">
              <a:lnSpc>
                <a:spcPts val="3032"/>
              </a:lnSpc>
              <a:spcBef>
                <a:spcPts val="0"/>
              </a:spcBef>
              <a:defRPr/>
            </a:pPr>
            <a:endParaRPr/>
          </a:p>
        </p:txBody>
      </p:sp>
      <p:sp>
        <p:nvSpPr>
          <p:cNvPr id="9" name="TextBox 9"/>
          <p:cNvSpPr txBox="1"/>
          <p:nvPr/>
        </p:nvSpPr>
        <p:spPr bwMode="auto">
          <a:xfrm rot="0">
            <a:off x="9396412" y="3094904"/>
            <a:ext cx="8525618" cy="5448646"/>
          </a:xfrm>
          <a:prstGeom prst="rect">
            <a:avLst/>
          </a:prstGeom>
        </p:spPr>
        <p:txBody>
          <a:bodyPr lIns="0" tIns="0" rIns="0" bIns="0" rtlCol="0" anchor="t">
            <a:spAutoFit/>
          </a:bodyPr>
          <a:lstStyle/>
          <a:p>
            <a:pPr algn="l">
              <a:lnSpc>
                <a:spcPts val="3130"/>
              </a:lnSpc>
              <a:defRPr/>
            </a:pPr>
            <a:r>
              <a:rPr lang="en-US" sz="2250" b="1">
                <a:solidFill>
                  <a:srgbClr val="2D2261"/>
                </a:solidFill>
                <a:latin typeface="Roboto Slab Bold"/>
                <a:ea typeface="Roboto Slab Bold"/>
                <a:cs typeface="Roboto Slab Bold"/>
              </a:rPr>
              <a:t>The scatter plot illustrating pickup locations categorized by cluster demonstrates clear spatial distributions associated with different trip types in New York City. The "Corporate/Low Tip" cluster, represented in blue, is predominantly found around JFK Airport and surrounding areas, implying that these trips are likely to cover greater distances or pertain to airport services. Conversely, the "Standard Trips" cluster (green) and the "Premium Trips" cluster (orange) are primarily concentrated in central Manhattan, reflecting a high level of activity and demand within the city's commercial hub. The "Group Rides" cluster, depicted in pink, shows a more scattered distribution, indicating a range of pickup locations that may be influenced by ride-sharing or arrangements involving multiple passengers.</a:t>
            </a:r>
            <a:endParaRPr/>
          </a:p>
        </p:txBody>
      </p:sp>
      <p:sp>
        <p:nvSpPr>
          <p:cNvPr id="10" name="TextBox 10"/>
          <p:cNvSpPr txBox="1"/>
          <p:nvPr/>
        </p:nvSpPr>
        <p:spPr bwMode="auto">
          <a:xfrm rot="0">
            <a:off x="6728678" y="6585041"/>
            <a:ext cx="2206106" cy="3617305"/>
          </a:xfrm>
          <a:prstGeom prst="rect">
            <a:avLst/>
          </a:prstGeom>
        </p:spPr>
        <p:txBody>
          <a:bodyPr lIns="0" tIns="0" rIns="0" bIns="0" rtlCol="0" anchor="t">
            <a:spAutoFit/>
          </a:bodyPr>
          <a:lstStyle/>
          <a:p>
            <a:pPr algn="l">
              <a:lnSpc>
                <a:spcPts val="2220"/>
              </a:lnSpc>
              <a:defRPr/>
            </a:pPr>
            <a:r>
              <a:rPr lang="en-US" sz="1600" b="1">
                <a:solidFill>
                  <a:srgbClr val="2D2261"/>
                </a:solidFill>
                <a:latin typeface="Times New Roman Bold"/>
                <a:ea typeface="Times New Roman Bold"/>
                <a:cs typeface="Times New Roman Bold"/>
              </a:rPr>
              <a:t>1 </a:t>
            </a:r>
            <a:r>
              <a:rPr lang="en-US" sz="1600" b="1">
                <a:solidFill>
                  <a:srgbClr val="2D2261"/>
                </a:solidFill>
                <a:latin typeface="Times New Roman Bold"/>
                <a:ea typeface="Times New Roman Bold"/>
                <a:cs typeface="Times New Roman Bold"/>
              </a:rPr>
              <a:t>JFK </a:t>
            </a:r>
            <a:r>
              <a:rPr lang="en-US" sz="1600" b="1">
                <a:solidFill>
                  <a:srgbClr val="2D2261"/>
                </a:solidFill>
                <a:latin typeface="Times New Roman Bold"/>
                <a:ea typeface="Times New Roman Bold"/>
                <a:cs typeface="Times New Roman Bold"/>
              </a:rPr>
              <a:t>Airport</a:t>
            </a:r>
            <a:endParaRPr/>
          </a:p>
          <a:p>
            <a:pPr algn="l">
              <a:lnSpc>
                <a:spcPts val="2220"/>
              </a:lnSpc>
              <a:defRPr/>
            </a:pPr>
            <a:r>
              <a:rPr lang="en-US" sz="1600" b="1">
                <a:solidFill>
                  <a:srgbClr val="2D2261"/>
                </a:solidFill>
                <a:latin typeface="Times New Roman Bold"/>
                <a:ea typeface="Times New Roman Bold"/>
                <a:cs typeface="Times New Roman Bold"/>
              </a:rPr>
              <a:t>2 Resorts World Casino</a:t>
            </a:r>
            <a:endParaRPr/>
          </a:p>
          <a:p>
            <a:pPr algn="l">
              <a:lnSpc>
                <a:spcPts val="2220"/>
              </a:lnSpc>
              <a:defRPr/>
            </a:pPr>
            <a:r>
              <a:rPr lang="en-US" sz="1600" b="1">
                <a:solidFill>
                  <a:srgbClr val="2D2261"/>
                </a:solidFill>
                <a:latin typeface="Times New Roman Bold"/>
                <a:ea typeface="Times New Roman Bold"/>
                <a:cs typeface="Times New Roman Bold"/>
              </a:rPr>
              <a:t>3 Long Island City</a:t>
            </a:r>
            <a:endParaRPr/>
          </a:p>
          <a:p>
            <a:pPr algn="l">
              <a:lnSpc>
                <a:spcPts val="2220"/>
              </a:lnSpc>
              <a:defRPr/>
            </a:pPr>
            <a:r>
              <a:rPr lang="en-US" sz="1600" b="1">
                <a:solidFill>
                  <a:srgbClr val="2D2261"/>
                </a:solidFill>
                <a:latin typeface="Times New Roman Bold"/>
                <a:ea typeface="Times New Roman Bold"/>
                <a:cs typeface="Times New Roman Bold"/>
              </a:rPr>
              <a:t>4 Astoria</a:t>
            </a:r>
            <a:endParaRPr/>
          </a:p>
          <a:p>
            <a:pPr algn="l">
              <a:lnSpc>
                <a:spcPts val="2220"/>
              </a:lnSpc>
              <a:defRPr/>
            </a:pPr>
            <a:r>
              <a:rPr lang="en-US" sz="1600" b="1">
                <a:solidFill>
                  <a:srgbClr val="2D2261"/>
                </a:solidFill>
                <a:latin typeface="Times New Roman Bold"/>
                <a:ea typeface="Times New Roman Bold"/>
                <a:cs typeface="Times New Roman Bold"/>
              </a:rPr>
              <a:t>5 Roosevelt Island</a:t>
            </a:r>
            <a:endParaRPr/>
          </a:p>
          <a:p>
            <a:pPr algn="l">
              <a:lnSpc>
                <a:spcPts val="2220"/>
              </a:lnSpc>
              <a:defRPr/>
            </a:pPr>
            <a:r>
              <a:rPr lang="en-US" sz="1600" b="1">
                <a:solidFill>
                  <a:srgbClr val="2D2261"/>
                </a:solidFill>
                <a:latin typeface="Times New Roman Bold"/>
                <a:ea typeface="Times New Roman Bold"/>
                <a:cs typeface="Times New Roman Bold"/>
              </a:rPr>
              <a:t>6 Central Park</a:t>
            </a:r>
            <a:endParaRPr/>
          </a:p>
          <a:p>
            <a:pPr algn="l">
              <a:lnSpc>
                <a:spcPts val="2220"/>
              </a:lnSpc>
              <a:defRPr/>
            </a:pPr>
            <a:r>
              <a:rPr lang="en-US" sz="1600" b="1">
                <a:solidFill>
                  <a:srgbClr val="2D2261"/>
                </a:solidFill>
                <a:latin typeface="Times New Roman Bold"/>
                <a:ea typeface="Times New Roman Bold"/>
                <a:cs typeface="Times New Roman Bold"/>
              </a:rPr>
              <a:t>7 The Met (Museum)</a:t>
            </a:r>
            <a:endParaRPr/>
          </a:p>
          <a:p>
            <a:pPr algn="l">
              <a:lnSpc>
                <a:spcPts val="2220"/>
              </a:lnSpc>
              <a:defRPr/>
            </a:pPr>
            <a:r>
              <a:rPr lang="en-US" sz="1600" b="1">
                <a:solidFill>
                  <a:srgbClr val="2D2261"/>
                </a:solidFill>
                <a:latin typeface="Times New Roman Bold"/>
                <a:ea typeface="Times New Roman Bold"/>
                <a:cs typeface="Times New Roman Bold"/>
              </a:rPr>
              <a:t>8 Grand Central Terminal</a:t>
            </a:r>
            <a:endParaRPr/>
          </a:p>
          <a:p>
            <a:pPr algn="l">
              <a:lnSpc>
                <a:spcPts val="2220"/>
              </a:lnSpc>
              <a:defRPr/>
            </a:pPr>
            <a:r>
              <a:rPr lang="en-US" sz="1600" b="1">
                <a:solidFill>
                  <a:srgbClr val="2D2261"/>
                </a:solidFill>
                <a:latin typeface="Times New Roman Bold"/>
                <a:ea typeface="Times New Roman Bold"/>
                <a:cs typeface="Times New Roman Bold"/>
              </a:rPr>
              <a:t>9 Harlem (125th St)</a:t>
            </a:r>
            <a:endParaRPr/>
          </a:p>
          <a:p>
            <a:pPr algn="l">
              <a:lnSpc>
                <a:spcPts val="2220"/>
              </a:lnSpc>
              <a:defRPr/>
            </a:pPr>
            <a:r>
              <a:rPr lang="en-US" sz="1600" b="1">
                <a:solidFill>
                  <a:srgbClr val="2D2261"/>
                </a:solidFill>
                <a:latin typeface="Times New Roman Bold"/>
                <a:ea typeface="Times New Roman Bold"/>
                <a:cs typeface="Times New Roman Bold"/>
              </a:rPr>
              <a:t>10 Columbia University</a:t>
            </a:r>
            <a:endParaRPr/>
          </a:p>
          <a:p>
            <a:pPr algn="l">
              <a:lnSpc>
                <a:spcPts val="2220"/>
              </a:lnSpc>
              <a:defRPr/>
            </a:pPr>
            <a:r>
              <a:rPr lang="en-US" sz="1600" b="1">
                <a:solidFill>
                  <a:srgbClr val="2D2261"/>
                </a:solidFill>
                <a:latin typeface="Times New Roman Bold"/>
                <a:ea typeface="Times New Roman Bold"/>
                <a:cs typeface="Times New Roman Bold"/>
              </a:rPr>
              <a:t>11 Mount Sinai Hospital</a:t>
            </a:r>
            <a:endParaRPr/>
          </a:p>
          <a:p>
            <a:pPr algn="l">
              <a:lnSpc>
                <a:spcPts val="2220"/>
              </a:lnSpc>
              <a:defRPr/>
            </a:pPr>
            <a:endParaRPr/>
          </a:p>
          <a:p>
            <a:pPr algn="l">
              <a:lnSpc>
                <a:spcPts val="2220"/>
              </a:lnSpc>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BFCFE"/>
        </a:solidFill>
      </p:bgPr>
    </p:bg>
    <p:spTree>
      <p:nvGrpSpPr>
        <p:cNvPr id="1" name=""/>
        <p:cNvGrpSpPr/>
        <p:nvPr/>
      </p:nvGrpSpPr>
      <p:grpSpPr bwMode="auto">
        <a:xfrm>
          <a:off x="0" y="0"/>
          <a:ext cx="0" cy="0"/>
          <a:chOff x="0" y="0"/>
          <a:chExt cx="0" cy="0"/>
        </a:xfrm>
      </p:grpSpPr>
      <p:sp>
        <p:nvSpPr>
          <p:cNvPr id="2" name="Freeform 2"/>
          <p:cNvSpPr/>
          <p:nvPr/>
        </p:nvSpPr>
        <p:spPr bwMode="auto">
          <a:xfrm rot="0" flipH="0" flipV="0">
            <a:off x="12993540" y="-2095015"/>
            <a:ext cx="6727323" cy="4586811"/>
          </a:xfrm>
          <a:custGeom>
            <a:avLst/>
            <a:gdLst/>
            <a:ahLst/>
            <a:cxnLst/>
            <a:rect l="l" t="t" r="r" b="b"/>
            <a:pathLst>
              <a:path w="6727323" h="4586811" fill="norm" stroke="1" extrusionOk="0">
                <a:moveTo>
                  <a:pt x="0" y="0"/>
                </a:moveTo>
                <a:lnTo>
                  <a:pt x="6727323" y="0"/>
                </a:lnTo>
                <a:lnTo>
                  <a:pt x="6727323" y="4586812"/>
                </a:lnTo>
                <a:lnTo>
                  <a:pt x="0" y="4586812"/>
                </a:lnTo>
                <a:lnTo>
                  <a:pt x="0" y="0"/>
                </a:lnTo>
                <a:close/>
              </a:path>
            </a:pathLst>
          </a:custGeom>
          <a:blipFill>
            <a:blip r:embed="rId3">
              <a:alphaModFix amt="50000"/>
            </a:blip>
            <a:srcRect l="0" t="0" r="0" b="0"/>
            <a:stretch/>
          </a:blipFill>
        </p:spPr>
      </p:sp>
      <p:sp>
        <p:nvSpPr>
          <p:cNvPr id="3" name="Freeform 3"/>
          <p:cNvSpPr/>
          <p:nvPr/>
        </p:nvSpPr>
        <p:spPr bwMode="auto">
          <a:xfrm rot="635324" flipH="0" flipV="0">
            <a:off x="-1442576" y="8071855"/>
            <a:ext cx="7907020" cy="6699403"/>
          </a:xfrm>
          <a:custGeom>
            <a:avLst/>
            <a:gdLst/>
            <a:ahLst/>
            <a:cxnLst/>
            <a:rect l="l" t="t" r="r" b="b"/>
            <a:pathLst>
              <a:path w="7907020" h="6699403" fill="norm" stroke="1" extrusionOk="0">
                <a:moveTo>
                  <a:pt x="0" y="0"/>
                </a:moveTo>
                <a:lnTo>
                  <a:pt x="7907020" y="0"/>
                </a:lnTo>
                <a:lnTo>
                  <a:pt x="7907020" y="6699403"/>
                </a:lnTo>
                <a:lnTo>
                  <a:pt x="0" y="6699403"/>
                </a:lnTo>
                <a:lnTo>
                  <a:pt x="0" y="0"/>
                </a:lnTo>
                <a:close/>
              </a:path>
            </a:pathLst>
          </a:custGeom>
          <a:blipFill>
            <a:blip r:embed="rId4">
              <a:alphaModFix amt="50000"/>
            </a:blip>
            <a:srcRect l="0" t="0" r="0" b="0"/>
            <a:stretch/>
          </a:blipFill>
        </p:spPr>
      </p:sp>
      <p:sp>
        <p:nvSpPr>
          <p:cNvPr id="4" name="Freeform 4"/>
          <p:cNvSpPr/>
          <p:nvPr/>
        </p:nvSpPr>
        <p:spPr bwMode="auto">
          <a:xfrm rot="2830695" flipH="0" flipV="0">
            <a:off x="14939466" y="8144946"/>
            <a:ext cx="2835471" cy="4114800"/>
          </a:xfrm>
          <a:custGeom>
            <a:avLst/>
            <a:gdLst/>
            <a:ahLst/>
            <a:cxnLst/>
            <a:rect l="l" t="t" r="r" b="b"/>
            <a:pathLst>
              <a:path w="2835471" h="4114800" fill="norm" stroke="1" extrusionOk="0">
                <a:moveTo>
                  <a:pt x="0" y="0"/>
                </a:moveTo>
                <a:lnTo>
                  <a:pt x="2835471" y="0"/>
                </a:lnTo>
                <a:lnTo>
                  <a:pt x="2835471" y="4114800"/>
                </a:lnTo>
                <a:lnTo>
                  <a:pt x="0" y="4114800"/>
                </a:lnTo>
                <a:lnTo>
                  <a:pt x="0" y="0"/>
                </a:lnTo>
                <a:close/>
              </a:path>
            </a:pathLst>
          </a:custGeom>
          <a:blipFill>
            <a:blip r:embed="rId5"/>
            <a:srcRect l="0" t="0" r="0" b="0"/>
            <a:stretch/>
          </a:blipFill>
        </p:spPr>
      </p:sp>
      <p:sp>
        <p:nvSpPr>
          <p:cNvPr id="5" name="Freeform 5"/>
          <p:cNvSpPr/>
          <p:nvPr/>
        </p:nvSpPr>
        <p:spPr bwMode="auto">
          <a:xfrm rot="0" flipH="0" flipV="0">
            <a:off x="8844021" y="2491797"/>
            <a:ext cx="9203708" cy="5660861"/>
          </a:xfrm>
          <a:custGeom>
            <a:avLst/>
            <a:gdLst/>
            <a:ahLst/>
            <a:cxnLst/>
            <a:rect l="l" t="t" r="r" b="b"/>
            <a:pathLst>
              <a:path w="9203708" h="5660862" fill="norm" stroke="1" extrusionOk="0">
                <a:moveTo>
                  <a:pt x="0" y="0"/>
                </a:moveTo>
                <a:lnTo>
                  <a:pt x="9203709" y="0"/>
                </a:lnTo>
                <a:lnTo>
                  <a:pt x="9203709" y="5660862"/>
                </a:lnTo>
                <a:lnTo>
                  <a:pt x="0" y="5660862"/>
                </a:lnTo>
                <a:lnTo>
                  <a:pt x="0" y="0"/>
                </a:lnTo>
                <a:close/>
              </a:path>
            </a:pathLst>
          </a:custGeom>
          <a:blipFill>
            <a:blip r:embed="rId6"/>
            <a:srcRect l="0" t="73" r="0" b="227"/>
            <a:stretch/>
          </a:blipFill>
        </p:spPr>
      </p:sp>
      <p:sp>
        <p:nvSpPr>
          <p:cNvPr id="6" name="TextBox 6"/>
          <p:cNvSpPr txBox="1"/>
          <p:nvPr/>
        </p:nvSpPr>
        <p:spPr bwMode="auto">
          <a:xfrm rot="0">
            <a:off x="342430" y="2482272"/>
            <a:ext cx="8175655" cy="6700037"/>
          </a:xfrm>
          <a:prstGeom prst="rect">
            <a:avLst/>
          </a:prstGeom>
        </p:spPr>
        <p:txBody>
          <a:bodyPr lIns="0" tIns="0" rIns="0" bIns="0" rtlCol="0" anchor="t">
            <a:spAutoFit/>
          </a:bodyPr>
          <a:lstStyle/>
          <a:p>
            <a:pPr algn="l">
              <a:lnSpc>
                <a:spcPts val="3358"/>
              </a:lnSpc>
              <a:defRPr/>
            </a:pPr>
            <a:r>
              <a:rPr lang="en-US" sz="2700" b="1">
                <a:solidFill>
                  <a:srgbClr val="2D2261"/>
                </a:solidFill>
                <a:latin typeface="Roboto Slab Bold"/>
                <a:ea typeface="Roboto Slab Bold"/>
                <a:cs typeface="Roboto Slab Bold"/>
              </a:rPr>
              <a:t>The bar chart illustrates that the demand for taxis reaches its highest levels from 12:00 PM to 5:00 PM, as all categories demonstrate increased activity during this timeframe. Standard Trips and Corporate/Low Tip trips are particularly prevalent during the afternoon peak, indicating a significant occurrence of work-related or habitual personal travel. In contrast, Premium Trips display a more uniform distribution across the day, with a marked increase in the late evening, which may indicate a correlation with nightlife or the use of higher-end services. Group Rides maintain a relatively steady trend but exhibit a lower overall volume, with slight increases coinciding with the afternoon and early evening periods.</a:t>
            </a:r>
            <a:endParaRPr/>
          </a:p>
        </p:txBody>
      </p:sp>
      <p:sp>
        <p:nvSpPr>
          <p:cNvPr id="7" name="TextBox 7"/>
          <p:cNvSpPr txBox="1"/>
          <p:nvPr/>
        </p:nvSpPr>
        <p:spPr bwMode="auto">
          <a:xfrm rot="0">
            <a:off x="1028700" y="758668"/>
            <a:ext cx="13160490" cy="891970"/>
          </a:xfrm>
          <a:prstGeom prst="rect">
            <a:avLst/>
          </a:prstGeom>
        </p:spPr>
        <p:txBody>
          <a:bodyPr lIns="0" tIns="0" rIns="0" bIns="0" rtlCol="0" anchor="t">
            <a:spAutoFit/>
          </a:bodyPr>
          <a:lstStyle/>
          <a:p>
            <a:pPr algn="l">
              <a:lnSpc>
                <a:spcPts val="7113"/>
              </a:lnSpc>
              <a:defRPr/>
            </a:pPr>
            <a:r>
              <a:rPr lang="en-US" sz="5700" b="1">
                <a:solidFill>
                  <a:srgbClr val="2D2261"/>
                </a:solidFill>
                <a:latin typeface="Libre Baskerville Bold"/>
                <a:ea typeface="Libre Baskerville Bold"/>
                <a:cs typeface="Libre Baskerville Bold"/>
              </a:rPr>
              <a:t>Temporal Trip Behaviors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FBFCFE"/>
        </a:solidFill>
      </p:bgPr>
    </p:bg>
    <p:spTree>
      <p:nvGrpSpPr>
        <p:cNvPr id="1" name=""/>
        <p:cNvGrpSpPr/>
        <p:nvPr/>
      </p:nvGrpSpPr>
      <p:grpSpPr bwMode="auto">
        <a:xfrm>
          <a:off x="0" y="0"/>
          <a:ext cx="0" cy="0"/>
          <a:chOff x="0" y="0"/>
          <a:chExt cx="0" cy="0"/>
        </a:xfrm>
      </p:grpSpPr>
      <p:sp>
        <p:nvSpPr>
          <p:cNvPr id="2" name="Freeform 2"/>
          <p:cNvSpPr/>
          <p:nvPr/>
        </p:nvSpPr>
        <p:spPr bwMode="auto">
          <a:xfrm rot="0" flipH="0" flipV="0">
            <a:off x="12993540" y="-2095015"/>
            <a:ext cx="6727323" cy="4586811"/>
          </a:xfrm>
          <a:custGeom>
            <a:avLst/>
            <a:gdLst/>
            <a:ahLst/>
            <a:cxnLst/>
            <a:rect l="l" t="t" r="r" b="b"/>
            <a:pathLst>
              <a:path w="6727323" h="4586811" fill="norm" stroke="1" extrusionOk="0">
                <a:moveTo>
                  <a:pt x="0" y="0"/>
                </a:moveTo>
                <a:lnTo>
                  <a:pt x="6727323" y="0"/>
                </a:lnTo>
                <a:lnTo>
                  <a:pt x="6727323" y="4586812"/>
                </a:lnTo>
                <a:lnTo>
                  <a:pt x="0" y="4586812"/>
                </a:lnTo>
                <a:lnTo>
                  <a:pt x="0" y="0"/>
                </a:lnTo>
                <a:close/>
              </a:path>
            </a:pathLst>
          </a:custGeom>
          <a:blipFill>
            <a:blip r:embed="rId3">
              <a:alphaModFix amt="50000"/>
            </a:blip>
            <a:srcRect l="0" t="0" r="0" b="0"/>
            <a:stretch/>
          </a:blipFill>
        </p:spPr>
      </p:sp>
      <p:sp>
        <p:nvSpPr>
          <p:cNvPr id="3" name="Freeform 3"/>
          <p:cNvSpPr/>
          <p:nvPr/>
        </p:nvSpPr>
        <p:spPr bwMode="auto">
          <a:xfrm rot="635324" flipH="0" flipV="0">
            <a:off x="-1442576" y="8071855"/>
            <a:ext cx="7907020" cy="6699403"/>
          </a:xfrm>
          <a:custGeom>
            <a:avLst/>
            <a:gdLst/>
            <a:ahLst/>
            <a:cxnLst/>
            <a:rect l="l" t="t" r="r" b="b"/>
            <a:pathLst>
              <a:path w="7907020" h="6699403" fill="norm" stroke="1" extrusionOk="0">
                <a:moveTo>
                  <a:pt x="0" y="0"/>
                </a:moveTo>
                <a:lnTo>
                  <a:pt x="7907020" y="0"/>
                </a:lnTo>
                <a:lnTo>
                  <a:pt x="7907020" y="6699403"/>
                </a:lnTo>
                <a:lnTo>
                  <a:pt x="0" y="6699403"/>
                </a:lnTo>
                <a:lnTo>
                  <a:pt x="0" y="0"/>
                </a:lnTo>
                <a:close/>
              </a:path>
            </a:pathLst>
          </a:custGeom>
          <a:blipFill>
            <a:blip r:embed="rId4">
              <a:alphaModFix amt="50000"/>
            </a:blip>
            <a:srcRect l="0" t="0" r="0" b="0"/>
            <a:stretch/>
          </a:blipFill>
        </p:spPr>
      </p:sp>
      <p:sp>
        <p:nvSpPr>
          <p:cNvPr id="4" name="Freeform 4"/>
          <p:cNvSpPr/>
          <p:nvPr/>
        </p:nvSpPr>
        <p:spPr bwMode="auto">
          <a:xfrm rot="2830695" flipH="0" flipV="0">
            <a:off x="14939466" y="8144946"/>
            <a:ext cx="2835471" cy="4114800"/>
          </a:xfrm>
          <a:custGeom>
            <a:avLst/>
            <a:gdLst/>
            <a:ahLst/>
            <a:cxnLst/>
            <a:rect l="l" t="t" r="r" b="b"/>
            <a:pathLst>
              <a:path w="2835471" h="4114800" fill="norm" stroke="1" extrusionOk="0">
                <a:moveTo>
                  <a:pt x="0" y="0"/>
                </a:moveTo>
                <a:lnTo>
                  <a:pt x="2835471" y="0"/>
                </a:lnTo>
                <a:lnTo>
                  <a:pt x="2835471" y="4114800"/>
                </a:lnTo>
                <a:lnTo>
                  <a:pt x="0" y="4114800"/>
                </a:lnTo>
                <a:lnTo>
                  <a:pt x="0" y="0"/>
                </a:lnTo>
                <a:close/>
              </a:path>
            </a:pathLst>
          </a:custGeom>
          <a:blipFill>
            <a:blip r:embed="rId5"/>
            <a:srcRect l="0" t="0" r="0" b="0"/>
            <a:stretch/>
          </a:blipFill>
        </p:spPr>
      </p:sp>
      <p:sp>
        <p:nvSpPr>
          <p:cNvPr id="5" name="Freeform 5"/>
          <p:cNvSpPr/>
          <p:nvPr/>
        </p:nvSpPr>
        <p:spPr bwMode="auto">
          <a:xfrm rot="0" flipH="0" flipV="0">
            <a:off x="191872" y="2491797"/>
            <a:ext cx="9241392" cy="5708552"/>
          </a:xfrm>
          <a:custGeom>
            <a:avLst/>
            <a:gdLst/>
            <a:ahLst/>
            <a:cxnLst/>
            <a:rect l="l" t="t" r="r" b="b"/>
            <a:pathLst>
              <a:path w="9241392" h="5708552" fill="norm" stroke="1" extrusionOk="0">
                <a:moveTo>
                  <a:pt x="0" y="0"/>
                </a:moveTo>
                <a:lnTo>
                  <a:pt x="9241392" y="0"/>
                </a:lnTo>
                <a:lnTo>
                  <a:pt x="9241392" y="5708552"/>
                </a:lnTo>
                <a:lnTo>
                  <a:pt x="0" y="5708552"/>
                </a:lnTo>
                <a:lnTo>
                  <a:pt x="0" y="0"/>
                </a:lnTo>
                <a:close/>
              </a:path>
            </a:pathLst>
          </a:custGeom>
          <a:blipFill>
            <a:blip r:embed="rId6"/>
            <a:srcRect l="0" t="0" r="0" b="0"/>
            <a:stretch/>
          </a:blipFill>
        </p:spPr>
      </p:sp>
      <p:sp>
        <p:nvSpPr>
          <p:cNvPr id="6" name="TextBox 6"/>
          <p:cNvSpPr txBox="1"/>
          <p:nvPr/>
        </p:nvSpPr>
        <p:spPr bwMode="auto">
          <a:xfrm rot="0">
            <a:off x="9796666" y="2364976"/>
            <a:ext cx="8175655" cy="6280937"/>
          </a:xfrm>
          <a:prstGeom prst="rect">
            <a:avLst/>
          </a:prstGeom>
        </p:spPr>
        <p:txBody>
          <a:bodyPr lIns="0" tIns="0" rIns="0" bIns="0" rtlCol="0" anchor="t">
            <a:spAutoFit/>
          </a:bodyPr>
          <a:lstStyle/>
          <a:p>
            <a:pPr algn="l">
              <a:lnSpc>
                <a:spcPts val="3358"/>
              </a:lnSpc>
              <a:defRPr/>
            </a:pPr>
            <a:r>
              <a:rPr lang="en-US" sz="2700" b="1">
                <a:solidFill>
                  <a:srgbClr val="2D2261"/>
                </a:solidFill>
                <a:latin typeface="Roboto Slab Bold"/>
                <a:ea typeface="Roboto Slab Bold"/>
                <a:cs typeface="Roboto Slab Bold"/>
              </a:rPr>
              <a:t>The bar chart depicts the categorization of NYC taxi trips according to fare amounts, utilizing K-Means clustering. A significant portion of the trips is categorized into the Very High Fare (1,798 trips) and Low Fare (1,731 trips) clusters. This trend implies that passengers predominantly opt for either short, economical rides or longer, pricier journeys, potentially to or from airports or between boroughs. The Mid Fare cluster encompasses 1,145 trips, which signifies rides of moderate distance typical of travel within the city. Conversely, the High Fare cluster is the least populated, with only 326 trips, suggesting that this fare range may represent anomalies or less frequent trip types.</a:t>
            </a:r>
            <a:endParaRPr/>
          </a:p>
        </p:txBody>
      </p:sp>
      <p:sp>
        <p:nvSpPr>
          <p:cNvPr id="7" name="TextBox 7"/>
          <p:cNvSpPr txBox="1"/>
          <p:nvPr/>
        </p:nvSpPr>
        <p:spPr bwMode="auto">
          <a:xfrm rot="0">
            <a:off x="3847526" y="816569"/>
            <a:ext cx="11191853" cy="891970"/>
          </a:xfrm>
          <a:prstGeom prst="rect">
            <a:avLst/>
          </a:prstGeom>
        </p:spPr>
        <p:txBody>
          <a:bodyPr lIns="0" tIns="0" rIns="0" bIns="0" rtlCol="0" anchor="t">
            <a:spAutoFit/>
          </a:bodyPr>
          <a:lstStyle/>
          <a:p>
            <a:pPr algn="l">
              <a:lnSpc>
                <a:spcPts val="7113"/>
              </a:lnSpc>
              <a:defRPr/>
            </a:pPr>
            <a:r>
              <a:rPr lang="en-US" sz="5700" b="1">
                <a:solidFill>
                  <a:srgbClr val="2D2261"/>
                </a:solidFill>
                <a:latin typeface="Libre Baskerville Bold"/>
                <a:ea typeface="Libre Baskerville Bold"/>
                <a:cs typeface="Libre Baskerville Bold"/>
              </a:rPr>
              <a:t>Fare-Based Segmentation</a:t>
            </a:r>
            <a:endParaRPr/>
          </a:p>
        </p:txBody>
      </p:sp>
      <p:sp>
        <p:nvSpPr>
          <p:cNvPr id="8" name="TextBox 8"/>
          <p:cNvSpPr txBox="1"/>
          <p:nvPr/>
        </p:nvSpPr>
        <p:spPr bwMode="auto">
          <a:xfrm rot="0">
            <a:off x="2510934" y="8360819"/>
            <a:ext cx="5168652" cy="3355340"/>
          </a:xfrm>
          <a:prstGeom prst="rect">
            <a:avLst/>
          </a:prstGeom>
        </p:spPr>
        <p:txBody>
          <a:bodyPr lIns="0" tIns="0" rIns="0" bIns="0" rtlCol="0" anchor="t">
            <a:spAutoFit/>
          </a:bodyPr>
          <a:lstStyle/>
          <a:p>
            <a:pPr marL="345439" lvl="1" indent="-172720" algn="ctr">
              <a:lnSpc>
                <a:spcPts val="2239"/>
              </a:lnSpc>
              <a:buFont typeface="Arial"/>
              <a:buChar char="•"/>
              <a:defRPr/>
            </a:pPr>
            <a:r>
              <a:rPr lang="en-US" sz="1600" b="1">
                <a:solidFill>
                  <a:srgbClr val="2D2261"/>
                </a:solidFill>
                <a:latin typeface="Canva Sans Bold"/>
                <a:ea typeface="Canva Sans Bold"/>
                <a:cs typeface="Canva Sans Bold"/>
              </a:rPr>
              <a:t>Very Low Fare (&lt; $10) – short city hops</a:t>
            </a:r>
            <a:endParaRPr/>
          </a:p>
          <a:p>
            <a:pPr marL="345439" lvl="1" indent="-172720" algn="ctr">
              <a:lnSpc>
                <a:spcPts val="2239"/>
              </a:lnSpc>
              <a:buFont typeface="Arial"/>
              <a:buChar char="•"/>
              <a:defRPr/>
            </a:pPr>
            <a:r>
              <a:rPr lang="en-US" sz="1600" b="1">
                <a:solidFill>
                  <a:srgbClr val="2D2261"/>
                </a:solidFill>
                <a:latin typeface="Canva Sans Bold"/>
                <a:ea typeface="Canva Sans Bold"/>
                <a:cs typeface="Canva Sans Bold"/>
              </a:rPr>
              <a:t>Mi</a:t>
            </a:r>
            <a:r>
              <a:rPr lang="en-US" sz="1600" b="1">
                <a:solidFill>
                  <a:srgbClr val="2D2261"/>
                </a:solidFill>
                <a:latin typeface="Canva Sans Bold"/>
                <a:ea typeface="Canva Sans Bold"/>
                <a:cs typeface="Canva Sans Bold"/>
              </a:rPr>
              <a:t>d Fare ($10–$30) – typical urban rides</a:t>
            </a:r>
            <a:endParaRPr/>
          </a:p>
          <a:p>
            <a:pPr marL="345439" lvl="1" indent="-172720" algn="ctr">
              <a:lnSpc>
                <a:spcPts val="2239"/>
              </a:lnSpc>
              <a:buFont typeface="Arial"/>
              <a:buChar char="•"/>
              <a:defRPr/>
            </a:pPr>
            <a:r>
              <a:rPr lang="en-US" sz="1600" b="1">
                <a:solidFill>
                  <a:srgbClr val="2D2261"/>
                </a:solidFill>
                <a:latin typeface="Canva Sans Bold"/>
                <a:ea typeface="Canva Sans Bold"/>
                <a:cs typeface="Canva Sans Bold"/>
              </a:rPr>
              <a:t>Very High Fare (&gt; $60) – airports, outer boroughs</a:t>
            </a:r>
            <a:endParaRPr/>
          </a:p>
          <a:p>
            <a:pPr algn="ctr">
              <a:lnSpc>
                <a:spcPts val="7139"/>
              </a:lnSpc>
              <a:defRPr/>
            </a:pPr>
            <a:endParaRPr/>
          </a:p>
          <a:p>
            <a:pPr algn="ctr">
              <a:lnSpc>
                <a:spcPts val="7279"/>
              </a:lnSpc>
              <a:defRPr/>
            </a:pPr>
            <a:endParaRPr/>
          </a:p>
          <a:p>
            <a:pPr algn="ctr">
              <a:lnSpc>
                <a:spcPts val="5880"/>
              </a:lnSpc>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ONLYOFFICE/8.3.2.19</Application>
  <PresentationFormat>On-screen Show (4:3)</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NYC Taxi Trips to Identify Travel Patterns and High-Demand Zones</dc:title>
  <dc:identifier>DAGjRAwD7Bs</dc:identifier>
  <cp:lastModifiedBy/>
  <cp:revision>2</cp:revision>
  <dcterms:created xsi:type="dcterms:W3CDTF">2006-08-16T00:00:00Z</dcterms:created>
  <dcterms:modified xsi:type="dcterms:W3CDTF">2025-04-04T14:35:54Z</dcterms:modified>
</cp:coreProperties>
</file>