
<file path=[Content_Types].xml><?xml version="1.0" encoding="utf-8"?>
<Types xmlns="http://schemas.openxmlformats.org/package/2006/content-types">
  <Default Extension="svg" ContentType="image/svg+xml"/>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8288000" cy="10287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4" d="100"/>
          <a:sy n="74" d="100"/>
        </p:scale>
        <p:origin x="-1092" y="-90"/>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61F467-263F-D03D-E5E7-78E1E7E25AC2}"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B05DCB-BA71-E622-4698-1B5F3B4ED34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C4C1B29-9C18-B6E0-9AAB-C22FF2B44AE6}"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AD8BC7-5BBC-939D-4629-64B7C36CBDFC}"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A9DAF69-640A-9C9D-C289-A32BA823866D}"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4D3384-66A4-E343-A71A-E5D5DE7A6248}"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AB6E4A-9C32-D635-B36B-94F0163CEE54}"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AE29DC5-E7EB-6F0D-1D03-9413C2362A82}"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635B2A-7756-564C-1E48-7E39FFFCEB2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38FB443-5632-ED47-AF87-04B32CE3ECF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33E586C-0E7F-3420-4A70-DCAE08529379}"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C08D404-8BD7-232A-501F-533F11C40812}"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0A69899-BD91-2959-A373-9CAD3D3A468D}"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02B024-FACF-952D-5F3B-6D617E81D11B}"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8/1/2011</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media1.svg"/><Relationship Id="rId5" Type="http://schemas.openxmlformats.org/officeDocument/2006/relationships/image" Target="../media/image2.png"/><Relationship Id="rId6" Type="http://schemas.openxmlformats.org/officeDocument/2006/relationships/image" Target="../media/media2.svg"/><Relationship Id="rId7" Type="http://schemas.openxmlformats.org/officeDocument/2006/relationships/image" Target="../media/image3.png"/><Relationship Id="rId8" Type="http://schemas.openxmlformats.org/officeDocument/2006/relationships/image" Target="../media/media3.sv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media8.sv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media4.sv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media5.svg"/><Relationship Id="rId5"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media6.sv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media7.sv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9533163" y="1500333"/>
            <a:ext cx="7387257" cy="7387257"/>
            <a:chOff x="0" y="0"/>
            <a:chExt cx="812800" cy="812800"/>
          </a:xfrm>
        </p:grpSpPr>
        <p:sp>
          <p:nvSpPr>
            <p:cNvPr id="3" name="Freeform 3"/>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5E9">
                    <a:alpha val="100000"/>
                  </a:srgbClr>
                </a:gs>
                <a:gs pos="100000">
                  <a:srgbClr val="E7E8E4">
                    <a:alpha val="0"/>
                  </a:srgbClr>
                </a:gs>
              </a:gsLst>
              <a:lin ang="0" scaled="1"/>
            </a:gradFill>
          </p:spPr>
        </p:sp>
        <p:sp>
          <p:nvSpPr>
            <p:cNvPr id="4" name="TextBox 4"/>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grpSp>
        <p:nvGrpSpPr>
          <p:cNvPr id="5" name="Group 5"/>
          <p:cNvGrpSpPr/>
          <p:nvPr/>
        </p:nvGrpSpPr>
        <p:grpSpPr bwMode="auto">
          <a:xfrm rot="0">
            <a:off x="14632374" y="1028700"/>
            <a:ext cx="3413934" cy="3413934"/>
            <a:chOff x="0" y="0"/>
            <a:chExt cx="812800" cy="812800"/>
          </a:xfrm>
        </p:grpSpPr>
        <p:sp>
          <p:nvSpPr>
            <p:cNvPr id="6" name="Freeform 6"/>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5E9">
                    <a:alpha val="100000"/>
                  </a:srgbClr>
                </a:gs>
                <a:gs pos="100000">
                  <a:srgbClr val="E7E8E4">
                    <a:alpha val="0"/>
                  </a:srgbClr>
                </a:gs>
              </a:gsLst>
              <a:lin ang="0" scaled="1"/>
            </a:gradFill>
          </p:spPr>
        </p:sp>
        <p:sp>
          <p:nvSpPr>
            <p:cNvPr id="7" name="TextBox 7"/>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sp>
        <p:nvSpPr>
          <p:cNvPr id="8" name="Freeform 8"/>
          <p:cNvSpPr/>
          <p:nvPr/>
        </p:nvSpPr>
        <p:spPr bwMode="auto">
          <a:xfrm rot="0" flipH="0" flipV="0">
            <a:off x="9873262" y="2440148"/>
            <a:ext cx="5916396" cy="5507627"/>
          </a:xfrm>
          <a:custGeom>
            <a:avLst/>
            <a:gdLst/>
            <a:ahLst/>
            <a:cxnLst/>
            <a:rect l="l" t="t" r="r" b="b"/>
            <a:pathLst>
              <a:path w="5916396" h="5507627" fill="norm" stroke="1" extrusionOk="0">
                <a:moveTo>
                  <a:pt x="0" y="0"/>
                </a:moveTo>
                <a:lnTo>
                  <a:pt x="5916396" y="0"/>
                </a:lnTo>
                <a:lnTo>
                  <a:pt x="5916396" y="5507627"/>
                </a:lnTo>
                <a:lnTo>
                  <a:pt x="0" y="5507627"/>
                </a:lnTo>
                <a:lnTo>
                  <a:pt x="0" y="0"/>
                </a:lnTo>
                <a:close/>
              </a:path>
            </a:pathLst>
          </a:custGeom>
          <a:blipFill>
            <a:blip r:embed="rId3"/>
            <a:srcRect l="0" t="0" r="0" b="0"/>
            <a:stretch/>
          </a:blipFill>
        </p:spPr>
      </p:sp>
      <p:sp>
        <p:nvSpPr>
          <p:cNvPr id="9" name="Freeform 9"/>
          <p:cNvSpPr/>
          <p:nvPr/>
        </p:nvSpPr>
        <p:spPr bwMode="auto">
          <a:xfrm rot="0" flipH="0" flipV="0">
            <a:off x="438066" y="4497283"/>
            <a:ext cx="7922214" cy="403313"/>
          </a:xfrm>
          <a:custGeom>
            <a:avLst/>
            <a:gdLst/>
            <a:ahLst/>
            <a:cxnLst/>
            <a:rect l="l" t="t" r="r" b="b"/>
            <a:pathLst>
              <a:path w="7922214" h="403313" fill="norm" stroke="1" extrusionOk="0">
                <a:moveTo>
                  <a:pt x="0" y="0"/>
                </a:moveTo>
                <a:lnTo>
                  <a:pt x="7922214" y="0"/>
                </a:lnTo>
                <a:lnTo>
                  <a:pt x="7922214" y="403313"/>
                </a:lnTo>
                <a:lnTo>
                  <a:pt x="0" y="403313"/>
                </a:lnTo>
                <a:lnTo>
                  <a:pt x="0" y="0"/>
                </a:lnTo>
                <a:close/>
              </a:path>
            </a:pathLst>
          </a:custGeom>
          <a:blipFill>
            <a:blip r:embed="rId5"/>
            <a:srcRect l="0" t="0" r="0" b="0"/>
            <a:stretch/>
          </a:blipFill>
        </p:spPr>
      </p:sp>
      <p:sp>
        <p:nvSpPr>
          <p:cNvPr id="10" name="Freeform 10"/>
          <p:cNvSpPr/>
          <p:nvPr/>
        </p:nvSpPr>
        <p:spPr bwMode="auto">
          <a:xfrm rot="0" flipH="0" flipV="0">
            <a:off x="10745465" y="6448040"/>
            <a:ext cx="5034668" cy="2810260"/>
          </a:xfrm>
          <a:custGeom>
            <a:avLst/>
            <a:gdLst/>
            <a:ahLst/>
            <a:cxnLst/>
            <a:rect l="l" t="t" r="r" b="b"/>
            <a:pathLst>
              <a:path w="5034668" h="2810260" fill="norm" stroke="1" extrusionOk="0">
                <a:moveTo>
                  <a:pt x="0" y="0"/>
                </a:moveTo>
                <a:lnTo>
                  <a:pt x="5034668" y="0"/>
                </a:lnTo>
                <a:lnTo>
                  <a:pt x="5034668" y="2810260"/>
                </a:lnTo>
                <a:lnTo>
                  <a:pt x="0" y="2810260"/>
                </a:lnTo>
                <a:lnTo>
                  <a:pt x="0" y="0"/>
                </a:lnTo>
                <a:close/>
              </a:path>
            </a:pathLst>
          </a:custGeom>
          <a:blipFill>
            <a:blip r:embed="rId7"/>
            <a:srcRect l="0" t="0" r="0" b="0"/>
            <a:stretch/>
          </a:blipFill>
        </p:spPr>
      </p:sp>
      <p:sp>
        <p:nvSpPr>
          <p:cNvPr id="11" name="Freeform 11"/>
          <p:cNvSpPr/>
          <p:nvPr/>
        </p:nvSpPr>
        <p:spPr bwMode="auto">
          <a:xfrm rot="0" flipH="0" flipV="0">
            <a:off x="11091936" y="552280"/>
            <a:ext cx="2843806" cy="1587360"/>
          </a:xfrm>
          <a:custGeom>
            <a:avLst/>
            <a:gdLst/>
            <a:ahLst/>
            <a:cxnLst/>
            <a:rect l="l" t="t" r="r" b="b"/>
            <a:pathLst>
              <a:path w="2843806" h="1587361" fill="norm" stroke="1" extrusionOk="0">
                <a:moveTo>
                  <a:pt x="0" y="0"/>
                </a:moveTo>
                <a:lnTo>
                  <a:pt x="2843807" y="0"/>
                </a:lnTo>
                <a:lnTo>
                  <a:pt x="2843807" y="1587361"/>
                </a:lnTo>
                <a:lnTo>
                  <a:pt x="0" y="1587361"/>
                </a:lnTo>
                <a:lnTo>
                  <a:pt x="0" y="0"/>
                </a:lnTo>
                <a:close/>
              </a:path>
            </a:pathLst>
          </a:custGeom>
          <a:blipFill>
            <a:blip r:embed="rId7"/>
            <a:srcRect l="0" t="0" r="0" b="0"/>
            <a:stretch/>
          </a:blipFill>
        </p:spPr>
      </p:sp>
      <p:grpSp>
        <p:nvGrpSpPr>
          <p:cNvPr id="12" name="Group 12"/>
          <p:cNvGrpSpPr/>
          <p:nvPr/>
        </p:nvGrpSpPr>
        <p:grpSpPr bwMode="auto">
          <a:xfrm rot="0">
            <a:off x="17579417" y="8585700"/>
            <a:ext cx="1075518" cy="708583"/>
            <a:chOff x="0" y="0"/>
            <a:chExt cx="283264" cy="186623"/>
          </a:xfrm>
        </p:grpSpPr>
        <p:sp>
          <p:nvSpPr>
            <p:cNvPr id="13" name="Freeform 1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14" name="TextBox 1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15" name="TextBox 15"/>
          <p:cNvSpPr txBox="1"/>
          <p:nvPr/>
        </p:nvSpPr>
        <p:spPr bwMode="auto">
          <a:xfrm rot="0">
            <a:off x="342192" y="1341585"/>
            <a:ext cx="9190971" cy="2997714"/>
          </a:xfrm>
          <a:prstGeom prst="rect">
            <a:avLst/>
          </a:prstGeom>
        </p:spPr>
        <p:txBody>
          <a:bodyPr lIns="0" tIns="0" rIns="0" bIns="0" rtlCol="0" anchor="t">
            <a:spAutoFit/>
          </a:bodyPr>
          <a:lstStyle/>
          <a:p>
            <a:pPr algn="l">
              <a:lnSpc>
                <a:spcPts val="11520"/>
              </a:lnSpc>
              <a:defRPr/>
            </a:pPr>
            <a:r>
              <a:rPr lang="en-US" sz="11500" b="1">
                <a:solidFill>
                  <a:srgbClr val="FFFFFF"/>
                </a:solidFill>
                <a:latin typeface="Bebas Neue Bold"/>
                <a:ea typeface="Bebas Neue Bold"/>
                <a:cs typeface="Bebas Neue Bold"/>
              </a:rPr>
              <a:t>HVAC Optimization Project</a:t>
            </a:r>
            <a:endParaRPr/>
          </a:p>
        </p:txBody>
      </p:sp>
      <p:sp>
        <p:nvSpPr>
          <p:cNvPr id="16" name="TextBox 16"/>
          <p:cNvSpPr txBox="1"/>
          <p:nvPr/>
        </p:nvSpPr>
        <p:spPr bwMode="auto">
          <a:xfrm rot="0">
            <a:off x="2243855" y="9017559"/>
            <a:ext cx="2990767" cy="258043"/>
          </a:xfrm>
          <a:prstGeom prst="rect">
            <a:avLst/>
          </a:prstGeom>
        </p:spPr>
        <p:txBody>
          <a:bodyPr lIns="0" tIns="0" rIns="0" bIns="0" rtlCol="0" anchor="t">
            <a:spAutoFit/>
          </a:bodyPr>
          <a:lstStyle/>
          <a:p>
            <a:pPr algn="l">
              <a:lnSpc>
                <a:spcPts val="2053"/>
              </a:lnSpc>
              <a:spcBef>
                <a:spcPts val="0"/>
              </a:spcBef>
              <a:defRPr/>
            </a:pPr>
            <a:r>
              <a:rPr lang="en-US" sz="1450" b="1">
                <a:solidFill>
                  <a:srgbClr val="3D2882"/>
                </a:solidFill>
                <a:latin typeface="Raleway Bold"/>
                <a:ea typeface="Raleway Bold"/>
                <a:cs typeface="Raleway Bold"/>
              </a:rPr>
              <a:t>WWW.REALLYGREATSITE.COM</a:t>
            </a:r>
            <a:endParaRPr/>
          </a:p>
        </p:txBody>
      </p:sp>
      <p:sp>
        <p:nvSpPr>
          <p:cNvPr id="17" name="TextBox 17"/>
          <p:cNvSpPr txBox="1"/>
          <p:nvPr/>
        </p:nvSpPr>
        <p:spPr bwMode="auto">
          <a:xfrm rot="0">
            <a:off x="17792856" y="8741720"/>
            <a:ext cx="338855" cy="341206"/>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01</a:t>
            </a:r>
            <a:endParaRPr/>
          </a:p>
        </p:txBody>
      </p:sp>
      <p:sp>
        <p:nvSpPr>
          <p:cNvPr id="18" name="TextBox 18"/>
          <p:cNvSpPr txBox="1"/>
          <p:nvPr/>
        </p:nvSpPr>
        <p:spPr bwMode="auto">
          <a:xfrm rot="0">
            <a:off x="438066" y="7238538"/>
            <a:ext cx="7087543" cy="1035155"/>
          </a:xfrm>
          <a:prstGeom prst="rect">
            <a:avLst/>
          </a:prstGeom>
        </p:spPr>
        <p:txBody>
          <a:bodyPr lIns="0" tIns="0" rIns="0" bIns="0" rtlCol="0" anchor="t">
            <a:spAutoFit/>
          </a:bodyPr>
          <a:lstStyle/>
          <a:p>
            <a:pPr algn="l">
              <a:lnSpc>
                <a:spcPts val="2715"/>
              </a:lnSpc>
              <a:defRPr/>
            </a:pPr>
            <a:r>
              <a:rPr lang="en-US" sz="1950">
                <a:solidFill>
                  <a:srgbClr val="FFFFFF"/>
                </a:solidFill>
                <a:latin typeface="Raleway"/>
                <a:ea typeface="Raleway"/>
                <a:cs typeface="Raleway"/>
              </a:rPr>
              <a:t>Author: ​</a:t>
            </a:r>
            <a:endParaRPr/>
          </a:p>
          <a:p>
            <a:pPr algn="l">
              <a:lnSpc>
                <a:spcPts val="2715"/>
              </a:lnSpc>
              <a:defRPr/>
            </a:pPr>
            <a:r>
              <a:rPr lang="en-US" sz="1950">
                <a:solidFill>
                  <a:srgbClr val="FFFFFF"/>
                </a:solidFill>
                <a:latin typeface="Raleway"/>
                <a:ea typeface="Raleway"/>
                <a:cs typeface="Raleway"/>
              </a:rPr>
              <a:t>SUNAINA JAIN​</a:t>
            </a:r>
            <a:endParaRPr/>
          </a:p>
          <a:p>
            <a:pPr algn="l">
              <a:lnSpc>
                <a:spcPts val="2715"/>
              </a:lnSpc>
              <a:spcBef>
                <a:spcPts val="0"/>
              </a:spcBef>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TextBox 5"/>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10</a:t>
            </a:r>
            <a:endParaRPr/>
          </a:p>
        </p:txBody>
      </p:sp>
      <p:sp>
        <p:nvSpPr>
          <p:cNvPr id="6" name="TextBox 6"/>
          <p:cNvSpPr txBox="1"/>
          <p:nvPr/>
        </p:nvSpPr>
        <p:spPr bwMode="auto">
          <a:xfrm rot="0">
            <a:off x="5540164" y="1326657"/>
            <a:ext cx="7899128" cy="1234821"/>
          </a:xfrm>
          <a:prstGeom prst="rect">
            <a:avLst/>
          </a:prstGeom>
        </p:spPr>
        <p:txBody>
          <a:bodyPr lIns="0" tIns="0" rIns="0" bIns="0" rtlCol="0" anchor="t">
            <a:spAutoFit/>
          </a:bodyPr>
          <a:lstStyle/>
          <a:p>
            <a:pPr algn="l">
              <a:lnSpc>
                <a:spcPts val="9240"/>
              </a:lnSpc>
              <a:defRPr/>
            </a:pPr>
            <a:r>
              <a:rPr lang="en-US" sz="9250" b="1">
                <a:solidFill>
                  <a:srgbClr val="FFFFFF"/>
                </a:solidFill>
                <a:latin typeface="Bebas Neue Bold"/>
                <a:ea typeface="Bebas Neue Bold"/>
                <a:cs typeface="Bebas Neue Bold"/>
              </a:rPr>
              <a:t>RESULTS</a:t>
            </a:r>
            <a:endParaRPr/>
          </a:p>
        </p:txBody>
      </p:sp>
      <p:sp>
        <p:nvSpPr>
          <p:cNvPr id="7" name="TextBox 7"/>
          <p:cNvSpPr txBox="1"/>
          <p:nvPr/>
        </p:nvSpPr>
        <p:spPr bwMode="auto">
          <a:xfrm rot="0">
            <a:off x="8885836" y="1326600"/>
            <a:ext cx="6990345" cy="1234878"/>
          </a:xfrm>
          <a:prstGeom prst="rect">
            <a:avLst/>
          </a:prstGeom>
        </p:spPr>
        <p:txBody>
          <a:bodyPr lIns="0" tIns="0" rIns="0" bIns="0" rtlCol="0" anchor="t">
            <a:spAutoFit/>
          </a:bodyPr>
          <a:lstStyle/>
          <a:p>
            <a:pPr algn="l">
              <a:lnSpc>
                <a:spcPts val="9242"/>
              </a:lnSpc>
              <a:defRPr/>
            </a:pPr>
            <a:r>
              <a:rPr lang="en-US" sz="9250" b="1">
                <a:solidFill>
                  <a:srgbClr val="D563A1"/>
                </a:solidFill>
                <a:latin typeface="Bebas Neue Bold"/>
                <a:ea typeface="Bebas Neue Bold"/>
                <a:cs typeface="Bebas Neue Bold"/>
              </a:rPr>
              <a:t>OF MODELS</a:t>
            </a:r>
            <a:endParaRPr/>
          </a:p>
        </p:txBody>
      </p:sp>
      <p:sp>
        <p:nvSpPr>
          <p:cNvPr id="8" name="TextBox 8"/>
          <p:cNvSpPr txBox="1"/>
          <p:nvPr/>
        </p:nvSpPr>
        <p:spPr bwMode="auto">
          <a:xfrm rot="0">
            <a:off x="1464105" y="3698932"/>
            <a:ext cx="11975188" cy="5673030"/>
          </a:xfrm>
          <a:prstGeom prst="rect">
            <a:avLst/>
          </a:prstGeom>
        </p:spPr>
        <p:txBody>
          <a:bodyPr lIns="0" tIns="0" rIns="0" bIns="0" rtlCol="0" anchor="t">
            <a:spAutoFit/>
          </a:bodyPr>
          <a:lstStyle/>
          <a:p>
            <a:pPr algn="l">
              <a:lnSpc>
                <a:spcPts val="5449"/>
              </a:lnSpc>
              <a:defRPr/>
            </a:pPr>
            <a:r>
              <a:rPr lang="en-US" sz="3900" b="1">
                <a:solidFill>
                  <a:srgbClr val="FFFFFF"/>
                </a:solidFill>
                <a:latin typeface="Raleway Bold"/>
                <a:ea typeface="Raleway Bold"/>
                <a:cs typeface="Raleway Bold"/>
              </a:rPr>
              <a:t>SVR Model Performance:</a:t>
            </a:r>
            <a:endParaRPr/>
          </a:p>
          <a:p>
            <a:pPr marL="619218" lvl="1" indent="-309609" algn="l">
              <a:lnSpc>
                <a:spcPts val="4015"/>
              </a:lnSpc>
              <a:buFont typeface="Arial"/>
              <a:buChar char="•"/>
              <a:defRPr/>
            </a:pPr>
            <a:r>
              <a:rPr lang="en-US" sz="2850">
                <a:solidFill>
                  <a:srgbClr val="FFFFFF"/>
                </a:solidFill>
                <a:latin typeface="Raleway"/>
                <a:ea typeface="Raleway"/>
                <a:cs typeface="Raleway"/>
              </a:rPr>
              <a:t>MAE</a:t>
            </a:r>
            <a:r>
              <a:rPr lang="en-US" sz="2850">
                <a:solidFill>
                  <a:srgbClr val="FFFFFF"/>
                </a:solidFill>
                <a:latin typeface="Raleway"/>
                <a:ea typeface="Raleway"/>
                <a:cs typeface="Raleway"/>
              </a:rPr>
              <a:t>: 0.1233</a:t>
            </a:r>
            <a:endParaRPr/>
          </a:p>
          <a:p>
            <a:pPr marL="619218" lvl="1" indent="-309609" algn="l">
              <a:lnSpc>
                <a:spcPts val="4015"/>
              </a:lnSpc>
              <a:buFont typeface="Arial"/>
              <a:buChar char="•"/>
              <a:defRPr/>
            </a:pPr>
            <a:r>
              <a:rPr lang="en-US" sz="2850">
                <a:solidFill>
                  <a:srgbClr val="FFFFFF"/>
                </a:solidFill>
                <a:latin typeface="Raleway"/>
                <a:ea typeface="Raleway"/>
                <a:cs typeface="Raleway"/>
              </a:rPr>
              <a:t>MSE: 0.0335</a:t>
            </a:r>
            <a:endParaRPr/>
          </a:p>
          <a:p>
            <a:pPr marL="619218" lvl="1" indent="-309609" algn="l">
              <a:lnSpc>
                <a:spcPts val="4015"/>
              </a:lnSpc>
              <a:buFont typeface="Arial"/>
              <a:buChar char="•"/>
              <a:defRPr/>
            </a:pPr>
            <a:r>
              <a:rPr lang="en-US" sz="2850">
                <a:solidFill>
                  <a:srgbClr val="FFFFFF"/>
                </a:solidFill>
                <a:latin typeface="Raleway"/>
                <a:ea typeface="Raleway"/>
                <a:cs typeface="Raleway"/>
              </a:rPr>
              <a:t>RMSE: 0.1830</a:t>
            </a:r>
            <a:endParaRPr/>
          </a:p>
          <a:p>
            <a:pPr marL="619218" lvl="1" indent="-309609" algn="l">
              <a:lnSpc>
                <a:spcPts val="4015"/>
              </a:lnSpc>
              <a:buFont typeface="Arial"/>
              <a:buChar char="•"/>
              <a:defRPr/>
            </a:pPr>
            <a:r>
              <a:rPr lang="en-US" sz="2850">
                <a:solidFill>
                  <a:srgbClr val="FFFFFF"/>
                </a:solidFill>
                <a:latin typeface="Raleway"/>
                <a:ea typeface="Raleway"/>
                <a:cs typeface="Raleway"/>
              </a:rPr>
              <a:t>R²: 0.9996</a:t>
            </a:r>
            <a:endParaRPr/>
          </a:p>
          <a:p>
            <a:pPr algn="l">
              <a:lnSpc>
                <a:spcPts val="4015"/>
              </a:lnSpc>
              <a:defRPr/>
            </a:pPr>
            <a:endParaRPr/>
          </a:p>
          <a:p>
            <a:pPr algn="l">
              <a:lnSpc>
                <a:spcPts val="4015"/>
              </a:lnSpc>
              <a:defRPr/>
            </a:pPr>
            <a:endParaRPr/>
          </a:p>
          <a:p>
            <a:pPr algn="l">
              <a:lnSpc>
                <a:spcPts val="4015"/>
              </a:lnSpc>
              <a:defRPr/>
            </a:pPr>
            <a:r>
              <a:rPr lang="en-US" sz="2850">
                <a:solidFill>
                  <a:srgbClr val="FFFFFF"/>
                </a:solidFill>
                <a:latin typeface="Raleway"/>
                <a:ea typeface="Raleway"/>
                <a:cs typeface="Raleway"/>
              </a:rPr>
              <a:t>Even though SVR has a slightly lower MAE, the FNN is still a top performer — especially as it can learn more from data over time.</a:t>
            </a:r>
            <a:endParaRPr/>
          </a:p>
          <a:p>
            <a:pPr algn="l">
              <a:lnSpc>
                <a:spcPts val="4015"/>
              </a:lnSpc>
              <a:spcBef>
                <a:spcPts val="0"/>
              </a:spcBef>
              <a:defRPr/>
            </a:pPr>
            <a:r>
              <a:rPr lang="en-US" sz="2850">
                <a:solidFill>
                  <a:srgbClr val="FFFFFF"/>
                </a:solidFill>
                <a:latin typeface="Raleway"/>
                <a:ea typeface="Raleway"/>
                <a:cs typeface="Raleway"/>
              </a:rPr>
              <a:t>Thus, FNN was selected for scheduling.</a:t>
            </a:r>
            <a:endParaRPr/>
          </a:p>
          <a:p>
            <a:pPr algn="l">
              <a:lnSpc>
                <a:spcPts val="4015"/>
              </a:lnSpc>
              <a:spcBef>
                <a:spcPts val="0"/>
              </a:spcBef>
              <a:defRPr/>
            </a:pPr>
            <a:endParaRPr/>
          </a:p>
        </p:txBody>
      </p:sp>
      <p:sp>
        <p:nvSpPr>
          <p:cNvPr id="9" name="TextBox 9"/>
          <p:cNvSpPr txBox="1"/>
          <p:nvPr/>
        </p:nvSpPr>
        <p:spPr bwMode="auto">
          <a:xfrm rot="0">
            <a:off x="10260881" y="3698932"/>
            <a:ext cx="11975188" cy="3673115"/>
          </a:xfrm>
          <a:prstGeom prst="rect">
            <a:avLst/>
          </a:prstGeom>
        </p:spPr>
        <p:txBody>
          <a:bodyPr lIns="0" tIns="0" rIns="0" bIns="0" rtlCol="0" anchor="t">
            <a:spAutoFit/>
          </a:bodyPr>
          <a:lstStyle/>
          <a:p>
            <a:pPr algn="l">
              <a:lnSpc>
                <a:spcPts val="5449"/>
              </a:lnSpc>
              <a:defRPr/>
            </a:pPr>
            <a:r>
              <a:rPr lang="en-US" sz="3900" b="1">
                <a:solidFill>
                  <a:srgbClr val="FFFFFF"/>
                </a:solidFill>
                <a:latin typeface="Raleway Bold"/>
                <a:ea typeface="Raleway Bold"/>
                <a:cs typeface="Raleway Bold"/>
              </a:rPr>
              <a:t>FNN Model Performance:</a:t>
            </a:r>
            <a:endParaRPr/>
          </a:p>
          <a:p>
            <a:pPr marL="619218" lvl="1" indent="-309609" algn="l">
              <a:lnSpc>
                <a:spcPts val="4015"/>
              </a:lnSpc>
              <a:buFont typeface="Arial"/>
              <a:buChar char="•"/>
              <a:defRPr/>
            </a:pPr>
            <a:r>
              <a:rPr lang="en-US" sz="2850">
                <a:solidFill>
                  <a:srgbClr val="FFFFFF"/>
                </a:solidFill>
                <a:latin typeface="Raleway"/>
                <a:ea typeface="Raleway"/>
                <a:cs typeface="Raleway"/>
              </a:rPr>
              <a:t>MAE</a:t>
            </a:r>
            <a:r>
              <a:rPr lang="en-US" sz="2850">
                <a:solidFill>
                  <a:srgbClr val="FFFFFF"/>
                </a:solidFill>
                <a:latin typeface="Raleway"/>
                <a:ea typeface="Raleway"/>
                <a:cs typeface="Raleway"/>
              </a:rPr>
              <a:t>: 0.1910</a:t>
            </a:r>
            <a:endParaRPr/>
          </a:p>
          <a:p>
            <a:pPr marL="619218" lvl="1" indent="-309609" algn="l">
              <a:lnSpc>
                <a:spcPts val="4015"/>
              </a:lnSpc>
              <a:buFont typeface="Arial"/>
              <a:buChar char="•"/>
              <a:defRPr/>
            </a:pPr>
            <a:r>
              <a:rPr lang="en-US" sz="2850">
                <a:solidFill>
                  <a:srgbClr val="FFFFFF"/>
                </a:solidFill>
                <a:latin typeface="Raleway"/>
                <a:ea typeface="Raleway"/>
                <a:cs typeface="Raleway"/>
              </a:rPr>
              <a:t>MSE: 0.0785</a:t>
            </a:r>
            <a:endParaRPr/>
          </a:p>
          <a:p>
            <a:pPr marL="619218" lvl="1" indent="-309609" algn="l">
              <a:lnSpc>
                <a:spcPts val="4015"/>
              </a:lnSpc>
              <a:buFont typeface="Arial"/>
              <a:buChar char="•"/>
              <a:defRPr/>
            </a:pPr>
            <a:r>
              <a:rPr lang="en-US" sz="2850">
                <a:solidFill>
                  <a:srgbClr val="FFFFFF"/>
                </a:solidFill>
                <a:latin typeface="Raleway"/>
                <a:ea typeface="Raleway"/>
                <a:cs typeface="Raleway"/>
              </a:rPr>
              <a:t>RMSE: 0.2802</a:t>
            </a:r>
            <a:endParaRPr/>
          </a:p>
          <a:p>
            <a:pPr marL="619218" lvl="1" indent="-309609" algn="l">
              <a:lnSpc>
                <a:spcPts val="4015"/>
              </a:lnSpc>
              <a:buFont typeface="Arial"/>
              <a:buChar char="•"/>
              <a:defRPr/>
            </a:pPr>
            <a:r>
              <a:rPr lang="en-US" sz="2850">
                <a:solidFill>
                  <a:srgbClr val="FFFFFF"/>
                </a:solidFill>
                <a:latin typeface="Raleway"/>
                <a:ea typeface="Raleway"/>
                <a:cs typeface="Raleway"/>
              </a:rPr>
              <a:t>R²: 0.9992</a:t>
            </a:r>
            <a:endParaRPr/>
          </a:p>
          <a:p>
            <a:pPr algn="l">
              <a:lnSpc>
                <a:spcPts val="4015"/>
              </a:lnSpc>
              <a:defRPr/>
            </a:pPr>
            <a:endParaRPr/>
          </a:p>
          <a:p>
            <a:pPr algn="l">
              <a:lnSpc>
                <a:spcPts val="4015"/>
              </a:lnSpc>
              <a:spcBef>
                <a:spcPts val="0"/>
              </a:spcBef>
              <a:defRPr/>
            </a:pPr>
            <a:endParaRPr/>
          </a:p>
        </p:txBody>
      </p:sp>
      <p:sp>
        <p:nvSpPr>
          <p:cNvPr id="10" name="Freeform 10"/>
          <p:cNvSpPr/>
          <p:nvPr/>
        </p:nvSpPr>
        <p:spPr bwMode="auto">
          <a:xfrm rot="0" flipH="0" flipV="0">
            <a:off x="11339735" y="7569763"/>
            <a:ext cx="7315200" cy="3604399"/>
          </a:xfrm>
          <a:custGeom>
            <a:avLst/>
            <a:gdLst/>
            <a:ahLst/>
            <a:cxnLst/>
            <a:rect l="l" t="t" r="r" b="b"/>
            <a:pathLst>
              <a:path w="7315200" h="3604399" fill="norm" stroke="1" extrusionOk="0">
                <a:moveTo>
                  <a:pt x="0" y="0"/>
                </a:moveTo>
                <a:lnTo>
                  <a:pt x="7315200" y="0"/>
                </a:lnTo>
                <a:lnTo>
                  <a:pt x="7315200" y="3604398"/>
                </a:lnTo>
                <a:lnTo>
                  <a:pt x="0" y="3604398"/>
                </a:lnTo>
                <a:lnTo>
                  <a:pt x="0" y="0"/>
                </a:lnTo>
                <a:close/>
              </a:path>
            </a:pathLst>
          </a:custGeom>
          <a:blipFill>
            <a:blip r:embed="rId3">
              <a:alphaModFix amt="44999"/>
            </a:blip>
            <a:srcRect l="0" t="0" r="0" b="0"/>
            <a:stretch/>
          </a:blipFill>
        </p:spPr>
      </p:sp>
      <p:sp>
        <p:nvSpPr>
          <p:cNvPr id="11" name="Freeform 11"/>
          <p:cNvSpPr/>
          <p:nvPr/>
        </p:nvSpPr>
        <p:spPr bwMode="auto">
          <a:xfrm rot="0" flipH="0" flipV="0">
            <a:off x="-416935" y="-21263"/>
            <a:ext cx="3762081" cy="2099925"/>
          </a:xfrm>
          <a:custGeom>
            <a:avLst/>
            <a:gdLst/>
            <a:ahLst/>
            <a:cxnLst/>
            <a:rect l="l" t="t" r="r" b="b"/>
            <a:pathLst>
              <a:path w="3762081" h="2099925" fill="norm" stroke="1" extrusionOk="0">
                <a:moveTo>
                  <a:pt x="0" y="0"/>
                </a:moveTo>
                <a:lnTo>
                  <a:pt x="3762080" y="0"/>
                </a:lnTo>
                <a:lnTo>
                  <a:pt x="3762080" y="2099926"/>
                </a:lnTo>
                <a:lnTo>
                  <a:pt x="0" y="2099926"/>
                </a:lnTo>
                <a:lnTo>
                  <a:pt x="0" y="0"/>
                </a:lnTo>
                <a:close/>
              </a:path>
            </a:pathLst>
          </a:custGeom>
          <a:blipFill>
            <a:blip r:embed="rId4"/>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3657030" y="5827790"/>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grpSp>
        <p:nvGrpSpPr>
          <p:cNvPr id="3" name="Group 3"/>
          <p:cNvGrpSpPr/>
          <p:nvPr/>
        </p:nvGrpSpPr>
        <p:grpSpPr bwMode="auto">
          <a:xfrm rot="0">
            <a:off x="17579417" y="8585700"/>
            <a:ext cx="1075518" cy="708583"/>
            <a:chOff x="0" y="0"/>
            <a:chExt cx="283264" cy="186623"/>
          </a:xfrm>
        </p:grpSpPr>
        <p:sp>
          <p:nvSpPr>
            <p:cNvPr id="4" name="Freeform 4"/>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5" name="TextBox 5"/>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6" name="Freeform 6"/>
          <p:cNvSpPr/>
          <p:nvPr/>
        </p:nvSpPr>
        <p:spPr bwMode="auto">
          <a:xfrm rot="0" flipH="0" flipV="0">
            <a:off x="14997335" y="-334637"/>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7" name="Freeform 7"/>
          <p:cNvSpPr/>
          <p:nvPr/>
        </p:nvSpPr>
        <p:spPr bwMode="auto">
          <a:xfrm rot="0" flipH="0" flipV="0">
            <a:off x="4195065" y="7218672"/>
            <a:ext cx="8433683" cy="2734056"/>
          </a:xfrm>
          <a:custGeom>
            <a:avLst/>
            <a:gdLst/>
            <a:ahLst/>
            <a:cxnLst/>
            <a:rect l="l" t="t" r="r" b="b"/>
            <a:pathLst>
              <a:path w="8433683" h="2734056" fill="norm" stroke="1" extrusionOk="0">
                <a:moveTo>
                  <a:pt x="0" y="0"/>
                </a:moveTo>
                <a:lnTo>
                  <a:pt x="8433683" y="0"/>
                </a:lnTo>
                <a:lnTo>
                  <a:pt x="8433683" y="2734055"/>
                </a:lnTo>
                <a:lnTo>
                  <a:pt x="0" y="2734055"/>
                </a:lnTo>
                <a:lnTo>
                  <a:pt x="0" y="0"/>
                </a:lnTo>
                <a:close/>
              </a:path>
            </a:pathLst>
          </a:custGeom>
          <a:blipFill>
            <a:blip r:embed="rId4"/>
            <a:srcRect l="3473" t="10010" r="0" b="0"/>
            <a:stretch/>
          </a:blipFill>
        </p:spPr>
      </p:sp>
      <p:sp>
        <p:nvSpPr>
          <p:cNvPr id="8" name="TextBox 8"/>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11</a:t>
            </a:r>
            <a:endParaRPr/>
          </a:p>
        </p:txBody>
      </p:sp>
      <p:sp>
        <p:nvSpPr>
          <p:cNvPr id="9" name="TextBox 9"/>
          <p:cNvSpPr txBox="1"/>
          <p:nvPr/>
        </p:nvSpPr>
        <p:spPr bwMode="auto">
          <a:xfrm rot="0">
            <a:off x="4100932" y="503994"/>
            <a:ext cx="10086137" cy="879475"/>
          </a:xfrm>
          <a:prstGeom prst="rect">
            <a:avLst/>
          </a:prstGeom>
        </p:spPr>
        <p:txBody>
          <a:bodyPr lIns="0" tIns="0" rIns="0" bIns="0" rtlCol="0" anchor="t">
            <a:spAutoFit/>
          </a:bodyPr>
          <a:lstStyle/>
          <a:p>
            <a:pPr algn="ctr">
              <a:lnSpc>
                <a:spcPts val="6500"/>
              </a:lnSpc>
              <a:defRPr/>
            </a:pPr>
            <a:r>
              <a:rPr lang="en-US" sz="6500" b="1">
                <a:solidFill>
                  <a:srgbClr val="D563A1"/>
                </a:solidFill>
                <a:latin typeface="Bebas Neue Bold"/>
                <a:ea typeface="Bebas Neue Bold"/>
                <a:cs typeface="Bebas Neue Bold"/>
              </a:rPr>
              <a:t> Optimizing HVAC Scheduling</a:t>
            </a:r>
            <a:endParaRPr/>
          </a:p>
        </p:txBody>
      </p:sp>
      <p:sp>
        <p:nvSpPr>
          <p:cNvPr id="10" name="TextBox 10"/>
          <p:cNvSpPr txBox="1"/>
          <p:nvPr/>
        </p:nvSpPr>
        <p:spPr bwMode="auto">
          <a:xfrm rot="0">
            <a:off x="1502297" y="503994"/>
            <a:ext cx="5385534" cy="879475"/>
          </a:xfrm>
          <a:prstGeom prst="rect">
            <a:avLst/>
          </a:prstGeom>
        </p:spPr>
        <p:txBody>
          <a:bodyPr lIns="0" tIns="0" rIns="0" bIns="0" rtlCol="0" anchor="t">
            <a:spAutoFit/>
          </a:bodyPr>
          <a:lstStyle/>
          <a:p>
            <a:pPr algn="ctr">
              <a:lnSpc>
                <a:spcPts val="6500"/>
              </a:lnSpc>
              <a:defRPr/>
            </a:pPr>
            <a:r>
              <a:rPr lang="en-US" sz="6500" b="1">
                <a:solidFill>
                  <a:srgbClr val="FFFFFF"/>
                </a:solidFill>
                <a:latin typeface="Bebas Neue Bold"/>
                <a:ea typeface="Bebas Neue Bold"/>
                <a:cs typeface="Bebas Neue Bold"/>
              </a:rPr>
              <a:t>STEP 3:</a:t>
            </a:r>
            <a:endParaRPr/>
          </a:p>
        </p:txBody>
      </p:sp>
      <p:sp>
        <p:nvSpPr>
          <p:cNvPr id="11" name="TextBox 11"/>
          <p:cNvSpPr txBox="1"/>
          <p:nvPr/>
        </p:nvSpPr>
        <p:spPr bwMode="auto">
          <a:xfrm rot="0">
            <a:off x="2290100" y="3212612"/>
            <a:ext cx="4708302" cy="3599181"/>
          </a:xfrm>
          <a:prstGeom prst="rect">
            <a:avLst/>
          </a:prstGeom>
        </p:spPr>
        <p:txBody>
          <a:bodyPr lIns="0" tIns="0" rIns="0" bIns="0" rtlCol="0" anchor="t">
            <a:spAutoFit/>
          </a:bodyPr>
          <a:lstStyle/>
          <a:p>
            <a:pPr algn="l">
              <a:lnSpc>
                <a:spcPts val="3218"/>
              </a:lnSpc>
              <a:defRPr/>
            </a:pPr>
            <a:r>
              <a:rPr lang="en-US" sz="2300">
                <a:solidFill>
                  <a:srgbClr val="FFFFFF"/>
                </a:solidFill>
                <a:latin typeface="Raleway"/>
                <a:ea typeface="Raleway"/>
                <a:cs typeface="Raleway"/>
              </a:rPr>
              <a:t>Turn HVAC ON 2 hours before occupancy and OFF 2 hours after.</a:t>
            </a:r>
            <a:endParaRPr/>
          </a:p>
          <a:p>
            <a:pPr algn="l">
              <a:lnSpc>
                <a:spcPts val="3218"/>
              </a:lnSpc>
              <a:defRPr/>
            </a:pPr>
            <a:endParaRPr/>
          </a:p>
          <a:p>
            <a:pPr algn="l">
              <a:lnSpc>
                <a:spcPts val="3218"/>
              </a:lnSpc>
              <a:defRPr/>
            </a:pPr>
            <a:r>
              <a:rPr lang="en-US" sz="2300">
                <a:solidFill>
                  <a:srgbClr val="FFFFFF"/>
                </a:solidFill>
                <a:latin typeface="Raleway"/>
                <a:ea typeface="Raleway"/>
                <a:cs typeface="Raleway"/>
              </a:rPr>
              <a:t>Applied on full dataset using fnn_predicted_hvac_kWh.</a:t>
            </a:r>
            <a:endParaRPr/>
          </a:p>
          <a:p>
            <a:pPr algn="l">
              <a:lnSpc>
                <a:spcPts val="3218"/>
              </a:lnSpc>
              <a:defRPr/>
            </a:pPr>
            <a:r>
              <a:rPr lang="en-US" sz="2300">
                <a:solidFill>
                  <a:srgbClr val="FFFFFF"/>
                </a:solidFill>
                <a:latin typeface="Raleway"/>
                <a:ea typeface="Raleway"/>
                <a:cs typeface="Raleway"/>
              </a:rPr>
              <a:t> • Result:</a:t>
            </a:r>
            <a:endParaRPr/>
          </a:p>
          <a:p>
            <a:pPr algn="l">
              <a:lnSpc>
                <a:spcPts val="3218"/>
              </a:lnSpc>
              <a:defRPr/>
            </a:pPr>
            <a:r>
              <a:rPr lang="en-US" sz="2300">
                <a:solidFill>
                  <a:srgbClr val="FFFFFF"/>
                </a:solidFill>
                <a:latin typeface="Raleway"/>
                <a:ea typeface="Raleway"/>
                <a:cs typeface="Raleway"/>
              </a:rPr>
              <a:t> • Baseline usage: 8635.90 kWh</a:t>
            </a:r>
            <a:endParaRPr/>
          </a:p>
          <a:p>
            <a:pPr algn="l">
              <a:lnSpc>
                <a:spcPts val="3218"/>
              </a:lnSpc>
              <a:defRPr/>
            </a:pPr>
            <a:r>
              <a:rPr lang="en-US" sz="2300">
                <a:solidFill>
                  <a:srgbClr val="FFFFFF"/>
                </a:solidFill>
                <a:latin typeface="Raleway"/>
                <a:ea typeface="Raleway"/>
                <a:cs typeface="Raleway"/>
              </a:rPr>
              <a:t> • Optimized usage: 8629.09 kWh</a:t>
            </a:r>
            <a:endParaRPr/>
          </a:p>
          <a:p>
            <a:pPr algn="l">
              <a:lnSpc>
                <a:spcPts val="3218"/>
              </a:lnSpc>
              <a:spcBef>
                <a:spcPts val="0"/>
              </a:spcBef>
              <a:defRPr/>
            </a:pPr>
            <a:r>
              <a:rPr lang="en-US" sz="2300">
                <a:solidFill>
                  <a:srgbClr val="FFFFFF"/>
                </a:solidFill>
                <a:latin typeface="Raleway"/>
                <a:ea typeface="Raleway"/>
                <a:cs typeface="Raleway"/>
              </a:rPr>
              <a:t> • 🔋 Saved: 6.81 kWh (0.08%)</a:t>
            </a:r>
            <a:endParaRPr/>
          </a:p>
        </p:txBody>
      </p:sp>
      <p:sp>
        <p:nvSpPr>
          <p:cNvPr id="12" name="TextBox 12"/>
          <p:cNvSpPr txBox="1"/>
          <p:nvPr/>
        </p:nvSpPr>
        <p:spPr bwMode="auto">
          <a:xfrm rot="0">
            <a:off x="2290100" y="1894374"/>
            <a:ext cx="4228641" cy="1226434"/>
          </a:xfrm>
          <a:prstGeom prst="rect">
            <a:avLst/>
          </a:prstGeom>
        </p:spPr>
        <p:txBody>
          <a:bodyPr lIns="0" tIns="0" rIns="0" bIns="0" rtlCol="0" anchor="t">
            <a:spAutoFit/>
          </a:bodyPr>
          <a:lstStyle/>
          <a:p>
            <a:pPr algn="l">
              <a:lnSpc>
                <a:spcPts val="3276"/>
              </a:lnSpc>
              <a:defRPr/>
            </a:pPr>
            <a:r>
              <a:rPr lang="en-US" sz="2350" b="1">
                <a:solidFill>
                  <a:srgbClr val="FFFFFF"/>
                </a:solidFill>
                <a:latin typeface="Raleway Bold"/>
                <a:ea typeface="Raleway Bold"/>
                <a:cs typeface="Raleway Bold"/>
              </a:rPr>
              <a:t>Strategy 1: FNN + Smart Rule (Pre-Cool &amp; Post-Cool Window)</a:t>
            </a:r>
            <a:endParaRPr/>
          </a:p>
        </p:txBody>
      </p:sp>
      <p:sp>
        <p:nvSpPr>
          <p:cNvPr id="13" name="TextBox 13"/>
          <p:cNvSpPr txBox="1"/>
          <p:nvPr/>
        </p:nvSpPr>
        <p:spPr bwMode="auto">
          <a:xfrm rot="0">
            <a:off x="10188064" y="1894374"/>
            <a:ext cx="7391353" cy="407284"/>
          </a:xfrm>
          <a:prstGeom prst="rect">
            <a:avLst/>
          </a:prstGeom>
        </p:spPr>
        <p:txBody>
          <a:bodyPr lIns="0" tIns="0" rIns="0" bIns="0" rtlCol="0" anchor="t">
            <a:spAutoFit/>
          </a:bodyPr>
          <a:lstStyle/>
          <a:p>
            <a:pPr algn="l">
              <a:lnSpc>
                <a:spcPts val="3276"/>
              </a:lnSpc>
              <a:spcBef>
                <a:spcPts val="0"/>
              </a:spcBef>
              <a:defRPr/>
            </a:pPr>
            <a:r>
              <a:rPr lang="en-US" sz="2350" b="1">
                <a:solidFill>
                  <a:srgbClr val="FFFFFF"/>
                </a:solidFill>
                <a:latin typeface="Raleway Bold"/>
                <a:ea typeface="Raleway Bold"/>
                <a:cs typeface="Raleway Bold"/>
              </a:rPr>
              <a:t>Strategy 2: Smart Rule-Based Logic</a:t>
            </a:r>
            <a:endParaRPr/>
          </a:p>
        </p:txBody>
      </p:sp>
      <p:sp>
        <p:nvSpPr>
          <p:cNvPr id="14" name="TextBox 14"/>
          <p:cNvSpPr txBox="1"/>
          <p:nvPr/>
        </p:nvSpPr>
        <p:spPr bwMode="auto">
          <a:xfrm rot="0">
            <a:off x="10677961" y="2812562"/>
            <a:ext cx="4708302" cy="3999231"/>
          </a:xfrm>
          <a:prstGeom prst="rect">
            <a:avLst/>
          </a:prstGeom>
        </p:spPr>
        <p:txBody>
          <a:bodyPr lIns="0" tIns="0" rIns="0" bIns="0" rtlCol="0" anchor="t">
            <a:spAutoFit/>
          </a:bodyPr>
          <a:lstStyle/>
          <a:p>
            <a:pPr algn="l">
              <a:lnSpc>
                <a:spcPts val="3218"/>
              </a:lnSpc>
              <a:defRPr/>
            </a:pPr>
            <a:r>
              <a:rPr lang="en-US" sz="2300">
                <a:solidFill>
                  <a:srgbClr val="FFFFFF"/>
                </a:solidFill>
                <a:latin typeface="Raleway"/>
                <a:ea typeface="Raleway"/>
                <a:cs typeface="Raleway"/>
              </a:rPr>
              <a:t>If occupancy = 0 AND it’s non-working hours → HVAC OFF</a:t>
            </a:r>
            <a:endParaRPr/>
          </a:p>
          <a:p>
            <a:pPr algn="l">
              <a:lnSpc>
                <a:spcPts val="3218"/>
              </a:lnSpc>
              <a:defRPr/>
            </a:pPr>
            <a:endParaRPr/>
          </a:p>
          <a:p>
            <a:pPr algn="l">
              <a:lnSpc>
                <a:spcPts val="3218"/>
              </a:lnSpc>
              <a:defRPr/>
            </a:pPr>
            <a:r>
              <a:rPr lang="en-US" sz="2300">
                <a:solidFill>
                  <a:srgbClr val="FFFFFF"/>
                </a:solidFill>
                <a:latin typeface="Raleway"/>
                <a:ea typeface="Raleway"/>
                <a:cs typeface="Raleway"/>
              </a:rPr>
              <a:t>Result:</a:t>
            </a:r>
            <a:endParaRPr/>
          </a:p>
          <a:p>
            <a:pPr algn="l">
              <a:lnSpc>
                <a:spcPts val="3218"/>
              </a:lnSpc>
              <a:defRPr/>
            </a:pPr>
            <a:r>
              <a:rPr lang="en-US" sz="2300">
                <a:solidFill>
                  <a:srgbClr val="FFFFFF"/>
                </a:solidFill>
                <a:latin typeface="Raleway"/>
                <a:ea typeface="Raleway"/>
                <a:cs typeface="Raleway"/>
              </a:rPr>
              <a:t> • Baseline usage: 8636.33 kWh</a:t>
            </a:r>
            <a:endParaRPr/>
          </a:p>
          <a:p>
            <a:pPr algn="l">
              <a:lnSpc>
                <a:spcPts val="3218"/>
              </a:lnSpc>
              <a:defRPr/>
            </a:pPr>
            <a:r>
              <a:rPr lang="en-US" sz="2300">
                <a:solidFill>
                  <a:srgbClr val="FFFFFF"/>
                </a:solidFill>
                <a:latin typeface="Raleway"/>
                <a:ea typeface="Raleway"/>
                <a:cs typeface="Raleway"/>
              </a:rPr>
              <a:t> • Optimized usage: 9149.81 kWh</a:t>
            </a:r>
            <a:endParaRPr/>
          </a:p>
          <a:p>
            <a:pPr algn="l">
              <a:lnSpc>
                <a:spcPts val="3218"/>
              </a:lnSpc>
              <a:defRPr/>
            </a:pPr>
            <a:r>
              <a:rPr lang="en-US" sz="2300">
                <a:solidFill>
                  <a:srgbClr val="FFFFFF"/>
                </a:solidFill>
                <a:latin typeface="Raleway"/>
                <a:ea typeface="Raleway"/>
                <a:cs typeface="Raleway"/>
              </a:rPr>
              <a:t> •  Increased usage by 5.95%</a:t>
            </a:r>
            <a:endParaRPr/>
          </a:p>
          <a:p>
            <a:pPr algn="l">
              <a:lnSpc>
                <a:spcPts val="3218"/>
              </a:lnSpc>
              <a:defRPr/>
            </a:pPr>
            <a:endParaRPr/>
          </a:p>
          <a:p>
            <a:pPr algn="l">
              <a:lnSpc>
                <a:spcPts val="3218"/>
              </a:lnSpc>
              <a:spcBef>
                <a:spcPts val="0"/>
              </a:spcBef>
              <a:defRPr/>
            </a:pPr>
            <a:r>
              <a:rPr lang="en-US" sz="2300">
                <a:solidFill>
                  <a:srgbClr val="FFFFFF"/>
                </a:solidFill>
                <a:latin typeface="Raleway"/>
                <a:ea typeface="Raleway"/>
                <a:cs typeface="Raleway"/>
              </a:rPr>
              <a:t>📉 So this strategy was less effective.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TextBox 5"/>
          <p:cNvSpPr txBox="1"/>
          <p:nvPr/>
        </p:nvSpPr>
        <p:spPr bwMode="auto">
          <a:xfrm rot="0">
            <a:off x="2527949" y="2423033"/>
            <a:ext cx="12613915" cy="5374259"/>
          </a:xfrm>
          <a:prstGeom prst="rect">
            <a:avLst/>
          </a:prstGeom>
        </p:spPr>
        <p:txBody>
          <a:bodyPr lIns="0" tIns="0" rIns="0" bIns="0" rtlCol="0" anchor="t">
            <a:spAutoFit/>
          </a:bodyPr>
          <a:lstStyle/>
          <a:p>
            <a:pPr algn="l">
              <a:lnSpc>
                <a:spcPts val="3556"/>
              </a:lnSpc>
              <a:defRPr/>
            </a:pPr>
            <a:r>
              <a:rPr lang="en-US" sz="2550">
                <a:solidFill>
                  <a:srgbClr val="FFFFFF"/>
                </a:solidFill>
                <a:latin typeface="Raleway"/>
                <a:ea typeface="Raleway"/>
                <a:cs typeface="Raleway"/>
              </a:rPr>
              <a:t>To conclude, I successfully replicated a research paper that uses machine learning and occupancy-based scheduling to optimize HVAC energy consumption. I broke this down into three phases: occupancy prediction, HVAC </a:t>
            </a:r>
            <a:r>
              <a:rPr lang="en-US" sz="2550">
                <a:solidFill>
                  <a:srgbClr val="FFFFFF"/>
                </a:solidFill>
                <a:latin typeface="Raleway"/>
                <a:ea typeface="Raleway"/>
                <a:cs typeface="Raleway"/>
              </a:rPr>
              <a:t>ener</a:t>
            </a:r>
            <a:r>
              <a:rPr lang="en-US" sz="2550">
                <a:solidFill>
                  <a:srgbClr val="FFFFFF"/>
                </a:solidFill>
                <a:latin typeface="Raleway"/>
                <a:ea typeface="Raleway"/>
                <a:cs typeface="Raleway"/>
              </a:rPr>
              <a:t>gy fo</a:t>
            </a:r>
            <a:r>
              <a:rPr lang="en-US" sz="2550">
                <a:solidFill>
                  <a:srgbClr val="FFFFFF"/>
                </a:solidFill>
                <a:latin typeface="Raleway"/>
                <a:ea typeface="Raleway"/>
                <a:cs typeface="Raleway"/>
              </a:rPr>
              <a:t>re</a:t>
            </a:r>
            <a:r>
              <a:rPr lang="en-US" sz="2550">
                <a:solidFill>
                  <a:srgbClr val="FFFFFF"/>
                </a:solidFill>
                <a:latin typeface="Raleway"/>
                <a:ea typeface="Raleway"/>
                <a:cs typeface="Raleway"/>
              </a:rPr>
              <a:t>c</a:t>
            </a:r>
            <a:r>
              <a:rPr lang="en-US" sz="2550">
                <a:solidFill>
                  <a:srgbClr val="FFFFFF"/>
                </a:solidFill>
                <a:latin typeface="Raleway"/>
                <a:ea typeface="Raleway"/>
                <a:cs typeface="Raleway"/>
              </a:rPr>
              <a:t>as</a:t>
            </a:r>
            <a:r>
              <a:rPr lang="en-US" sz="2550">
                <a:solidFill>
                  <a:srgbClr val="FFFFFF"/>
                </a:solidFill>
                <a:latin typeface="Raleway"/>
                <a:ea typeface="Raleway"/>
                <a:cs typeface="Raleway"/>
              </a:rPr>
              <a:t>t</a:t>
            </a:r>
            <a:r>
              <a:rPr lang="en-US" sz="2550">
                <a:solidFill>
                  <a:srgbClr val="FFFFFF"/>
                </a:solidFill>
                <a:latin typeface="Raleway"/>
                <a:ea typeface="Raleway"/>
                <a:cs typeface="Raleway"/>
              </a:rPr>
              <a:t>ing</a:t>
            </a:r>
            <a:r>
              <a:rPr lang="en-US" sz="2550">
                <a:solidFill>
                  <a:srgbClr val="FFFFFF"/>
                </a:solidFill>
                <a:latin typeface="Raleway"/>
                <a:ea typeface="Raleway"/>
                <a:cs typeface="Raleway"/>
              </a:rPr>
              <a:t>,</a:t>
            </a:r>
            <a:r>
              <a:rPr lang="en-US" sz="2550">
                <a:solidFill>
                  <a:srgbClr val="FFFFFF"/>
                </a:solidFill>
                <a:latin typeface="Raleway"/>
                <a:ea typeface="Raleway"/>
                <a:cs typeface="Raleway"/>
              </a:rPr>
              <a:t> a</a:t>
            </a:r>
            <a:r>
              <a:rPr lang="en-US" sz="2550">
                <a:solidFill>
                  <a:srgbClr val="FFFFFF"/>
                </a:solidFill>
                <a:latin typeface="Raleway"/>
                <a:ea typeface="Raleway"/>
                <a:cs typeface="Raleway"/>
              </a:rPr>
              <a:t>nd</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schedule </a:t>
            </a:r>
            <a:r>
              <a:rPr lang="en-US" sz="2550">
                <a:solidFill>
                  <a:srgbClr val="FFFFFF"/>
                </a:solidFill>
                <a:latin typeface="Raleway"/>
                <a:ea typeface="Raleway"/>
                <a:cs typeface="Raleway"/>
              </a:rPr>
              <a:t>opt</a:t>
            </a:r>
            <a:r>
              <a:rPr lang="en-US" sz="2550">
                <a:solidFill>
                  <a:srgbClr val="FFFFFF"/>
                </a:solidFill>
                <a:latin typeface="Raleway"/>
                <a:ea typeface="Raleway"/>
                <a:cs typeface="Raleway"/>
              </a:rPr>
              <a:t>im</a:t>
            </a:r>
            <a:r>
              <a:rPr lang="en-US" sz="2550">
                <a:solidFill>
                  <a:srgbClr val="FFFFFF"/>
                </a:solidFill>
                <a:latin typeface="Raleway"/>
                <a:ea typeface="Raleway"/>
                <a:cs typeface="Raleway"/>
              </a:rPr>
              <a:t>i</a:t>
            </a:r>
            <a:r>
              <a:rPr lang="en-US" sz="2550">
                <a:solidFill>
                  <a:srgbClr val="FFFFFF"/>
                </a:solidFill>
                <a:latin typeface="Raleway"/>
                <a:ea typeface="Raleway"/>
                <a:cs typeface="Raleway"/>
              </a:rPr>
              <a:t>zation.”</a:t>
            </a:r>
            <a:endParaRPr/>
          </a:p>
          <a:p>
            <a:pPr algn="l">
              <a:lnSpc>
                <a:spcPts val="3556"/>
              </a:lnSpc>
              <a:defRPr/>
            </a:pPr>
            <a:endParaRPr/>
          </a:p>
          <a:p>
            <a:pPr algn="l">
              <a:lnSpc>
                <a:spcPts val="3556"/>
              </a:lnSpc>
              <a:defRPr/>
            </a:pPr>
            <a:r>
              <a:rPr lang="en-US" sz="2550">
                <a:solidFill>
                  <a:srgbClr val="FFFFFF"/>
                </a:solidFill>
                <a:latin typeface="Raleway"/>
                <a:ea typeface="Raleway"/>
                <a:cs typeface="Raleway"/>
              </a:rPr>
              <a:t>“I</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tr</a:t>
            </a:r>
            <a:r>
              <a:rPr lang="en-US" sz="2550">
                <a:solidFill>
                  <a:srgbClr val="FFFFFF"/>
                </a:solidFill>
                <a:latin typeface="Raleway"/>
                <a:ea typeface="Raleway"/>
                <a:cs typeface="Raleway"/>
              </a:rPr>
              <a:t>a</a:t>
            </a:r>
            <a:r>
              <a:rPr lang="en-US" sz="2550">
                <a:solidFill>
                  <a:srgbClr val="FFFFFF"/>
                </a:solidFill>
                <a:latin typeface="Raleway"/>
                <a:ea typeface="Raleway"/>
                <a:cs typeface="Raleway"/>
              </a:rPr>
              <a:t>in</a:t>
            </a:r>
            <a:r>
              <a:rPr lang="en-US" sz="2550">
                <a:solidFill>
                  <a:srgbClr val="FFFFFF"/>
                </a:solidFill>
                <a:latin typeface="Raleway"/>
                <a:ea typeface="Raleway"/>
                <a:cs typeface="Raleway"/>
              </a:rPr>
              <a:t>ed </a:t>
            </a:r>
            <a:r>
              <a:rPr lang="en-US" sz="2550">
                <a:solidFill>
                  <a:srgbClr val="FFFFFF"/>
                </a:solidFill>
                <a:latin typeface="Raleway"/>
                <a:ea typeface="Raleway"/>
                <a:cs typeface="Raleway"/>
              </a:rPr>
              <a:t>ML model</a:t>
            </a:r>
            <a:r>
              <a:rPr lang="en-US" sz="2550">
                <a:solidFill>
                  <a:srgbClr val="FFFFFF"/>
                </a:solidFill>
                <a:latin typeface="Raleway"/>
                <a:ea typeface="Raleway"/>
                <a:cs typeface="Raleway"/>
              </a:rPr>
              <a:t>s </a:t>
            </a:r>
            <a:r>
              <a:rPr lang="en-US" sz="2550">
                <a:solidFill>
                  <a:srgbClr val="FFFFFF"/>
                </a:solidFill>
                <a:latin typeface="Raleway"/>
                <a:ea typeface="Raleway"/>
                <a:cs typeface="Raleway"/>
              </a:rPr>
              <a:t>l</a:t>
            </a:r>
            <a:r>
              <a:rPr lang="en-US" sz="2550">
                <a:solidFill>
                  <a:srgbClr val="FFFFFF"/>
                </a:solidFill>
                <a:latin typeface="Raleway"/>
                <a:ea typeface="Raleway"/>
                <a:cs typeface="Raleway"/>
              </a:rPr>
              <a:t>ike</a:t>
            </a:r>
            <a:r>
              <a:rPr lang="en-US" sz="2550">
                <a:solidFill>
                  <a:srgbClr val="FFFFFF"/>
                </a:solidFill>
                <a:latin typeface="Raleway"/>
                <a:ea typeface="Raleway"/>
                <a:cs typeface="Raleway"/>
              </a:rPr>
              <a:t> SVR</a:t>
            </a:r>
            <a:r>
              <a:rPr lang="en-US" sz="2550">
                <a:solidFill>
                  <a:srgbClr val="FFFFFF"/>
                </a:solidFill>
                <a:latin typeface="Raleway"/>
                <a:ea typeface="Raleway"/>
                <a:cs typeface="Raleway"/>
              </a:rPr>
              <a:t> an</a:t>
            </a:r>
            <a:r>
              <a:rPr lang="en-US" sz="2550">
                <a:solidFill>
                  <a:srgbClr val="FFFFFF"/>
                </a:solidFill>
                <a:latin typeface="Raleway"/>
                <a:ea typeface="Raleway"/>
                <a:cs typeface="Raleway"/>
              </a:rPr>
              <a:t>d FNN, </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imu</a:t>
            </a:r>
            <a:r>
              <a:rPr lang="en-US" sz="2550">
                <a:solidFill>
                  <a:srgbClr val="FFFFFF"/>
                </a:solidFill>
                <a:latin typeface="Raleway"/>
                <a:ea typeface="Raleway"/>
                <a:cs typeface="Raleway"/>
              </a:rPr>
              <a:t>lat</a:t>
            </a:r>
            <a:r>
              <a:rPr lang="en-US" sz="2550">
                <a:solidFill>
                  <a:srgbClr val="FFFFFF"/>
                </a:solidFill>
                <a:latin typeface="Raleway"/>
                <a:ea typeface="Raleway"/>
                <a:cs typeface="Raleway"/>
              </a:rPr>
              <a:t>ed</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sm</a:t>
            </a:r>
            <a:r>
              <a:rPr lang="en-US" sz="2550">
                <a:solidFill>
                  <a:srgbClr val="FFFFFF"/>
                </a:solidFill>
                <a:latin typeface="Raleway"/>
                <a:ea typeface="Raleway"/>
                <a:cs typeface="Raleway"/>
              </a:rPr>
              <a:t>a</a:t>
            </a:r>
            <a:r>
              <a:rPr lang="en-US" sz="2550">
                <a:solidFill>
                  <a:srgbClr val="FFFFFF"/>
                </a:solidFill>
                <a:latin typeface="Raleway"/>
                <a:ea typeface="Raleway"/>
                <a:cs typeface="Raleway"/>
              </a:rPr>
              <a:t>r</a:t>
            </a:r>
            <a:r>
              <a:rPr lang="en-US" sz="2550">
                <a:solidFill>
                  <a:srgbClr val="FFFFFF"/>
                </a:solidFill>
                <a:latin typeface="Raleway"/>
                <a:ea typeface="Raleway"/>
                <a:cs typeface="Raleway"/>
              </a:rPr>
              <a:t>t c</a:t>
            </a:r>
            <a:r>
              <a:rPr lang="en-US" sz="2550">
                <a:solidFill>
                  <a:srgbClr val="FFFFFF"/>
                </a:solidFill>
                <a:latin typeface="Raleway"/>
                <a:ea typeface="Raleway"/>
                <a:cs typeface="Raleway"/>
              </a:rPr>
              <a:t>on</a:t>
            </a:r>
            <a:r>
              <a:rPr lang="en-US" sz="2550">
                <a:solidFill>
                  <a:srgbClr val="FFFFFF"/>
                </a:solidFill>
                <a:latin typeface="Raleway"/>
                <a:ea typeface="Raleway"/>
                <a:cs typeface="Raleway"/>
              </a:rPr>
              <a:t>t</a:t>
            </a:r>
            <a:r>
              <a:rPr lang="en-US" sz="2550">
                <a:solidFill>
                  <a:srgbClr val="FFFFFF"/>
                </a:solidFill>
                <a:latin typeface="Raleway"/>
                <a:ea typeface="Raleway"/>
                <a:cs typeface="Raleway"/>
              </a:rPr>
              <a:t>r</a:t>
            </a:r>
            <a:r>
              <a:rPr lang="en-US" sz="2550">
                <a:solidFill>
                  <a:srgbClr val="FFFFFF"/>
                </a:solidFill>
                <a:latin typeface="Raleway"/>
                <a:ea typeface="Raleway"/>
                <a:cs typeface="Raleway"/>
              </a:rPr>
              <a:t>o</a:t>
            </a:r>
            <a:r>
              <a:rPr lang="en-US" sz="2550">
                <a:solidFill>
                  <a:srgbClr val="FFFFFF"/>
                </a:solidFill>
                <a:latin typeface="Raleway"/>
                <a:ea typeface="Raleway"/>
                <a:cs typeface="Raleway"/>
              </a:rPr>
              <a:t>l st</a:t>
            </a:r>
            <a:r>
              <a:rPr lang="en-US" sz="2550">
                <a:solidFill>
                  <a:srgbClr val="FFFFFF"/>
                </a:solidFill>
                <a:latin typeface="Raleway"/>
                <a:ea typeface="Raleway"/>
                <a:cs typeface="Raleway"/>
              </a:rPr>
              <a:t>r</a:t>
            </a:r>
            <a:r>
              <a:rPr lang="en-US" sz="2550">
                <a:solidFill>
                  <a:srgbClr val="FFFFFF"/>
                </a:solidFill>
                <a:latin typeface="Raleway"/>
                <a:ea typeface="Raleway"/>
                <a:cs typeface="Raleway"/>
              </a:rPr>
              <a:t>ategie</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a:t>
            </a:r>
            <a:r>
              <a:rPr lang="en-US" sz="2550">
                <a:solidFill>
                  <a:srgbClr val="FFFFFF"/>
                </a:solidFill>
                <a:latin typeface="Raleway"/>
                <a:ea typeface="Raleway"/>
                <a:cs typeface="Raleway"/>
              </a:rPr>
              <a:t> a</a:t>
            </a:r>
            <a:r>
              <a:rPr lang="en-US" sz="2550">
                <a:solidFill>
                  <a:srgbClr val="FFFFFF"/>
                </a:solidFill>
                <a:latin typeface="Raleway"/>
                <a:ea typeface="Raleway"/>
                <a:cs typeface="Raleway"/>
              </a:rPr>
              <a:t>n</a:t>
            </a:r>
            <a:r>
              <a:rPr lang="en-US" sz="2550">
                <a:solidFill>
                  <a:srgbClr val="FFFFFF"/>
                </a:solidFill>
                <a:latin typeface="Raleway"/>
                <a:ea typeface="Raleway"/>
                <a:cs typeface="Raleway"/>
              </a:rPr>
              <a:t>d t</a:t>
            </a:r>
            <a:r>
              <a:rPr lang="en-US" sz="2550">
                <a:solidFill>
                  <a:srgbClr val="FFFFFF"/>
                </a:solidFill>
                <a:latin typeface="Raleway"/>
                <a:ea typeface="Raleway"/>
                <a:cs typeface="Raleway"/>
              </a:rPr>
              <a:t>e</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t</a:t>
            </a:r>
            <a:r>
              <a:rPr lang="en-US" sz="2550">
                <a:solidFill>
                  <a:srgbClr val="FFFFFF"/>
                </a:solidFill>
                <a:latin typeface="Raleway"/>
                <a:ea typeface="Raleway"/>
                <a:cs typeface="Raleway"/>
              </a:rPr>
              <a:t>e</a:t>
            </a:r>
            <a:r>
              <a:rPr lang="en-US" sz="2550">
                <a:solidFill>
                  <a:srgbClr val="FFFFFF"/>
                </a:solidFill>
                <a:latin typeface="Raleway"/>
                <a:ea typeface="Raleway"/>
                <a:cs typeface="Raleway"/>
              </a:rPr>
              <a:t>d two diff</a:t>
            </a:r>
            <a:r>
              <a:rPr lang="en-US" sz="2550">
                <a:solidFill>
                  <a:srgbClr val="FFFFFF"/>
                </a:solidFill>
                <a:latin typeface="Raleway"/>
                <a:ea typeface="Raleway"/>
                <a:cs typeface="Raleway"/>
              </a:rPr>
              <a:t>ere</a:t>
            </a:r>
            <a:r>
              <a:rPr lang="en-US" sz="2550">
                <a:solidFill>
                  <a:srgbClr val="FFFFFF"/>
                </a:solidFill>
                <a:latin typeface="Raleway"/>
                <a:ea typeface="Raleway"/>
                <a:cs typeface="Raleway"/>
              </a:rPr>
              <a:t>nt</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lo</a:t>
            </a:r>
            <a:r>
              <a:rPr lang="en-US" sz="2550">
                <a:solidFill>
                  <a:srgbClr val="FFFFFF"/>
                </a:solidFill>
                <a:latin typeface="Raleway"/>
                <a:ea typeface="Raleway"/>
                <a:cs typeface="Raleway"/>
              </a:rPr>
              <a:t>gi</a:t>
            </a:r>
            <a:r>
              <a:rPr lang="en-US" sz="2550">
                <a:solidFill>
                  <a:srgbClr val="FFFFFF"/>
                </a:solidFill>
                <a:latin typeface="Raleway"/>
                <a:ea typeface="Raleway"/>
                <a:cs typeface="Raleway"/>
              </a:rPr>
              <a:t>c</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sy</a:t>
            </a:r>
            <a:r>
              <a:rPr lang="en-US" sz="2550">
                <a:solidFill>
                  <a:srgbClr val="FFFFFF"/>
                </a:solidFill>
                <a:latin typeface="Raleway"/>
                <a:ea typeface="Raleway"/>
                <a:cs typeface="Raleway"/>
              </a:rPr>
              <a:t>st</a:t>
            </a:r>
            <a:r>
              <a:rPr lang="en-US" sz="2550">
                <a:solidFill>
                  <a:srgbClr val="FFFFFF"/>
                </a:solidFill>
                <a:latin typeface="Raleway"/>
                <a:ea typeface="Raleway"/>
                <a:cs typeface="Raleway"/>
              </a:rPr>
              <a:t>ems</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for</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turn</a:t>
            </a:r>
            <a:r>
              <a:rPr lang="en-US" sz="2550">
                <a:solidFill>
                  <a:srgbClr val="FFFFFF"/>
                </a:solidFill>
                <a:latin typeface="Raleway"/>
                <a:ea typeface="Raleway"/>
                <a:cs typeface="Raleway"/>
              </a:rPr>
              <a:t>ing the </a:t>
            </a:r>
            <a:r>
              <a:rPr lang="en-US" sz="2550">
                <a:solidFill>
                  <a:srgbClr val="FFFFFF"/>
                </a:solidFill>
                <a:latin typeface="Raleway"/>
                <a:ea typeface="Raleway"/>
                <a:cs typeface="Raleway"/>
              </a:rPr>
              <a:t>HVAC </a:t>
            </a:r>
            <a:r>
              <a:rPr lang="en-US" sz="2550">
                <a:solidFill>
                  <a:srgbClr val="FFFFFF"/>
                </a:solidFill>
                <a:latin typeface="Raleway"/>
                <a:ea typeface="Raleway"/>
                <a:cs typeface="Raleway"/>
              </a:rPr>
              <a:t>o</a:t>
            </a:r>
            <a:r>
              <a:rPr lang="en-US" sz="2550">
                <a:solidFill>
                  <a:srgbClr val="FFFFFF"/>
                </a:solidFill>
                <a:latin typeface="Raleway"/>
                <a:ea typeface="Raleway"/>
                <a:cs typeface="Raleway"/>
              </a:rPr>
              <a:t>n an</a:t>
            </a:r>
            <a:r>
              <a:rPr lang="en-US" sz="2550">
                <a:solidFill>
                  <a:srgbClr val="FFFFFF"/>
                </a:solidFill>
                <a:latin typeface="Raleway"/>
                <a:ea typeface="Raleway"/>
                <a:cs typeface="Raleway"/>
              </a:rPr>
              <a:t>d</a:t>
            </a:r>
            <a:r>
              <a:rPr lang="en-US" sz="2550">
                <a:solidFill>
                  <a:srgbClr val="FFFFFF"/>
                </a:solidFill>
                <a:latin typeface="Raleway"/>
                <a:ea typeface="Raleway"/>
                <a:cs typeface="Raleway"/>
              </a:rPr>
              <a:t> off.”</a:t>
            </a:r>
            <a:endParaRPr/>
          </a:p>
          <a:p>
            <a:pPr algn="l">
              <a:lnSpc>
                <a:spcPts val="3556"/>
              </a:lnSpc>
              <a:defRPr/>
            </a:pPr>
            <a:endParaRPr/>
          </a:p>
          <a:p>
            <a:pPr algn="l">
              <a:lnSpc>
                <a:spcPts val="3556"/>
              </a:lnSpc>
              <a:defRPr/>
            </a:pPr>
            <a:r>
              <a:rPr lang="en-US" sz="2550">
                <a:solidFill>
                  <a:srgbClr val="FFFFFF"/>
                </a:solidFill>
                <a:latin typeface="Raleway"/>
                <a:ea typeface="Raleway"/>
                <a:cs typeface="Raleway"/>
              </a:rPr>
              <a:t>“Th</a:t>
            </a:r>
            <a:r>
              <a:rPr lang="en-US" sz="2550">
                <a:solidFill>
                  <a:srgbClr val="FFFFFF"/>
                </a:solidFill>
                <a:latin typeface="Raleway"/>
                <a:ea typeface="Raleway"/>
                <a:cs typeface="Raleway"/>
              </a:rPr>
              <a:t>e </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tra</a:t>
            </a:r>
            <a:r>
              <a:rPr lang="en-US" sz="2550">
                <a:solidFill>
                  <a:srgbClr val="FFFFFF"/>
                </a:solidFill>
                <a:latin typeface="Raleway"/>
                <a:ea typeface="Raleway"/>
                <a:cs typeface="Raleway"/>
              </a:rPr>
              <a:t>tegy th</a:t>
            </a:r>
            <a:r>
              <a:rPr lang="en-US" sz="2550">
                <a:solidFill>
                  <a:srgbClr val="FFFFFF"/>
                </a:solidFill>
                <a:latin typeface="Raleway"/>
                <a:ea typeface="Raleway"/>
                <a:cs typeface="Raleway"/>
              </a:rPr>
              <a:t>at </a:t>
            </a:r>
            <a:r>
              <a:rPr lang="en-US" sz="2550">
                <a:solidFill>
                  <a:srgbClr val="FFFFFF"/>
                </a:solidFill>
                <a:latin typeface="Raleway"/>
                <a:ea typeface="Raleway"/>
                <a:cs typeface="Raleway"/>
              </a:rPr>
              <a:t>combi</a:t>
            </a:r>
            <a:r>
              <a:rPr lang="en-US" sz="2550">
                <a:solidFill>
                  <a:srgbClr val="FFFFFF"/>
                </a:solidFill>
                <a:latin typeface="Raleway"/>
                <a:ea typeface="Raleway"/>
                <a:cs typeface="Raleway"/>
              </a:rPr>
              <a:t>n</a:t>
            </a:r>
            <a:r>
              <a:rPr lang="en-US" sz="2550">
                <a:solidFill>
                  <a:srgbClr val="FFFFFF"/>
                </a:solidFill>
                <a:latin typeface="Raleway"/>
                <a:ea typeface="Raleway"/>
                <a:cs typeface="Raleway"/>
              </a:rPr>
              <a:t>e</a:t>
            </a:r>
            <a:r>
              <a:rPr lang="en-US" sz="2550">
                <a:solidFill>
                  <a:srgbClr val="FFFFFF"/>
                </a:solidFill>
                <a:latin typeface="Raleway"/>
                <a:ea typeface="Raleway"/>
                <a:cs typeface="Raleway"/>
              </a:rPr>
              <a:t>d </a:t>
            </a:r>
            <a:r>
              <a:rPr lang="en-US" sz="2550">
                <a:solidFill>
                  <a:srgbClr val="FFFFFF"/>
                </a:solidFill>
                <a:latin typeface="Raleway"/>
                <a:ea typeface="Raleway"/>
                <a:cs typeface="Raleway"/>
              </a:rPr>
              <a:t>m</a:t>
            </a:r>
            <a:r>
              <a:rPr lang="en-US" sz="2550">
                <a:solidFill>
                  <a:srgbClr val="FFFFFF"/>
                </a:solidFill>
                <a:latin typeface="Raleway"/>
                <a:ea typeface="Raleway"/>
                <a:cs typeface="Raleway"/>
              </a:rPr>
              <a:t>ac</a:t>
            </a:r>
            <a:r>
              <a:rPr lang="en-US" sz="2550">
                <a:solidFill>
                  <a:srgbClr val="FFFFFF"/>
                </a:solidFill>
                <a:latin typeface="Raleway"/>
                <a:ea typeface="Raleway"/>
                <a:cs typeface="Raleway"/>
              </a:rPr>
              <a:t>hi</a:t>
            </a:r>
            <a:r>
              <a:rPr lang="en-US" sz="2550">
                <a:solidFill>
                  <a:srgbClr val="FFFFFF"/>
                </a:solidFill>
                <a:latin typeface="Raleway"/>
                <a:ea typeface="Raleway"/>
                <a:cs typeface="Raleway"/>
              </a:rPr>
              <a:t>n</a:t>
            </a:r>
            <a:r>
              <a:rPr lang="en-US" sz="2550">
                <a:solidFill>
                  <a:srgbClr val="FFFFFF"/>
                </a:solidFill>
                <a:latin typeface="Raleway"/>
                <a:ea typeface="Raleway"/>
                <a:cs typeface="Raleway"/>
              </a:rPr>
              <a:t>e </a:t>
            </a:r>
            <a:r>
              <a:rPr lang="en-US" sz="2550">
                <a:solidFill>
                  <a:srgbClr val="FFFFFF"/>
                </a:solidFill>
                <a:latin typeface="Raleway"/>
                <a:ea typeface="Raleway"/>
                <a:cs typeface="Raleway"/>
              </a:rPr>
              <a:t>le</a:t>
            </a:r>
            <a:r>
              <a:rPr lang="en-US" sz="2550">
                <a:solidFill>
                  <a:srgbClr val="FFFFFF"/>
                </a:solidFill>
                <a:latin typeface="Raleway"/>
                <a:ea typeface="Raleway"/>
                <a:cs typeface="Raleway"/>
              </a:rPr>
              <a:t>a</a:t>
            </a:r>
            <a:r>
              <a:rPr lang="en-US" sz="2550">
                <a:solidFill>
                  <a:srgbClr val="FFFFFF"/>
                </a:solidFill>
                <a:latin typeface="Raleway"/>
                <a:ea typeface="Raleway"/>
                <a:cs typeface="Raleway"/>
              </a:rPr>
              <a:t>rning with ru</a:t>
            </a:r>
            <a:r>
              <a:rPr lang="en-US" sz="2550">
                <a:solidFill>
                  <a:srgbClr val="FFFFFF"/>
                </a:solidFill>
                <a:latin typeface="Raleway"/>
                <a:ea typeface="Raleway"/>
                <a:cs typeface="Raleway"/>
              </a:rPr>
              <a:t>le</a:t>
            </a:r>
            <a:r>
              <a:rPr lang="en-US" sz="2550">
                <a:solidFill>
                  <a:srgbClr val="FFFFFF"/>
                </a:solidFill>
                <a:latin typeface="Raleway"/>
                <a:ea typeface="Raleway"/>
                <a:cs typeface="Raleway"/>
              </a:rPr>
              <a:t>-ba</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ed </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chedu</a:t>
            </a:r>
            <a:r>
              <a:rPr lang="en-US" sz="2550">
                <a:solidFill>
                  <a:srgbClr val="FFFFFF"/>
                </a:solidFill>
                <a:latin typeface="Raleway"/>
                <a:ea typeface="Raleway"/>
                <a:cs typeface="Raleway"/>
              </a:rPr>
              <a:t>ling</a:t>
            </a:r>
            <a:r>
              <a:rPr lang="en-US" sz="2550">
                <a:solidFill>
                  <a:srgbClr val="FFFFFF"/>
                </a:solidFill>
                <a:latin typeface="Raleway"/>
                <a:ea typeface="Raleway"/>
                <a:cs typeface="Raleway"/>
              </a:rPr>
              <a:t> s</a:t>
            </a:r>
            <a:r>
              <a:rPr lang="en-US" sz="2550">
                <a:solidFill>
                  <a:srgbClr val="FFFFFF"/>
                </a:solidFill>
                <a:latin typeface="Raleway"/>
                <a:ea typeface="Raleway"/>
                <a:cs typeface="Raleway"/>
              </a:rPr>
              <a:t>a</a:t>
            </a:r>
            <a:r>
              <a:rPr lang="en-US" sz="2550">
                <a:solidFill>
                  <a:srgbClr val="FFFFFF"/>
                </a:solidFill>
                <a:latin typeface="Raleway"/>
                <a:ea typeface="Raleway"/>
                <a:cs typeface="Raleway"/>
              </a:rPr>
              <a:t>v</a:t>
            </a:r>
            <a:r>
              <a:rPr lang="en-US" sz="2550">
                <a:solidFill>
                  <a:srgbClr val="FFFFFF"/>
                </a:solidFill>
                <a:latin typeface="Raleway"/>
                <a:ea typeface="Raleway"/>
                <a:cs typeface="Raleway"/>
              </a:rPr>
              <a:t>e</a:t>
            </a:r>
            <a:r>
              <a:rPr lang="en-US" sz="2550">
                <a:solidFill>
                  <a:srgbClr val="FFFFFF"/>
                </a:solidFill>
                <a:latin typeface="Raleway"/>
                <a:ea typeface="Raleway"/>
                <a:cs typeface="Raleway"/>
              </a:rPr>
              <a:t>d energy</a:t>
            </a:r>
            <a:r>
              <a:rPr lang="en-US" sz="2550">
                <a:solidFill>
                  <a:srgbClr val="FFFFFF"/>
                </a:solidFill>
                <a:latin typeface="Raleway"/>
                <a:ea typeface="Raleway"/>
                <a:cs typeface="Raleway"/>
              </a:rPr>
              <a:t> w</a:t>
            </a:r>
            <a:r>
              <a:rPr lang="en-US" sz="2550">
                <a:solidFill>
                  <a:srgbClr val="FFFFFF"/>
                </a:solidFill>
                <a:latin typeface="Raleway"/>
                <a:ea typeface="Raleway"/>
                <a:cs typeface="Raleway"/>
              </a:rPr>
              <a:t>h</a:t>
            </a:r>
            <a:r>
              <a:rPr lang="en-US" sz="2550">
                <a:solidFill>
                  <a:srgbClr val="FFFFFF"/>
                </a:solidFill>
                <a:latin typeface="Raleway"/>
                <a:ea typeface="Raleway"/>
                <a:cs typeface="Raleway"/>
              </a:rPr>
              <a:t>i</a:t>
            </a:r>
            <a:r>
              <a:rPr lang="en-US" sz="2550">
                <a:solidFill>
                  <a:srgbClr val="FFFFFF"/>
                </a:solidFill>
                <a:latin typeface="Raleway"/>
                <a:ea typeface="Raleway"/>
                <a:cs typeface="Raleway"/>
              </a:rPr>
              <a:t>le s</a:t>
            </a:r>
            <a:r>
              <a:rPr lang="en-US" sz="2550">
                <a:solidFill>
                  <a:srgbClr val="FFFFFF"/>
                </a:solidFill>
                <a:latin typeface="Raleway"/>
                <a:ea typeface="Raleway"/>
                <a:cs typeface="Raleway"/>
              </a:rPr>
              <a:t>t</a:t>
            </a:r>
            <a:r>
              <a:rPr lang="en-US" sz="2550">
                <a:solidFill>
                  <a:srgbClr val="FFFFFF"/>
                </a:solidFill>
                <a:latin typeface="Raleway"/>
                <a:ea typeface="Raleway"/>
                <a:cs typeface="Raleway"/>
              </a:rPr>
              <a:t>ill</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maint</a:t>
            </a:r>
            <a:r>
              <a:rPr lang="en-US" sz="2550">
                <a:solidFill>
                  <a:srgbClr val="FFFFFF"/>
                </a:solidFill>
                <a:latin typeface="Raleway"/>
                <a:ea typeface="Raleway"/>
                <a:cs typeface="Raleway"/>
              </a:rPr>
              <a:t>a</a:t>
            </a:r>
            <a:r>
              <a:rPr lang="en-US" sz="2550">
                <a:solidFill>
                  <a:srgbClr val="FFFFFF"/>
                </a:solidFill>
                <a:latin typeface="Raleway"/>
                <a:ea typeface="Raleway"/>
                <a:cs typeface="Raleway"/>
              </a:rPr>
              <a:t>i</a:t>
            </a:r>
            <a:r>
              <a:rPr lang="en-US" sz="2550">
                <a:solidFill>
                  <a:srgbClr val="FFFFFF"/>
                </a:solidFill>
                <a:latin typeface="Raleway"/>
                <a:ea typeface="Raleway"/>
                <a:cs typeface="Raleway"/>
              </a:rPr>
              <a:t>n</a:t>
            </a:r>
            <a:r>
              <a:rPr lang="en-US" sz="2550">
                <a:solidFill>
                  <a:srgbClr val="FFFFFF"/>
                </a:solidFill>
                <a:latin typeface="Raleway"/>
                <a:ea typeface="Raleway"/>
                <a:cs typeface="Raleway"/>
              </a:rPr>
              <a:t>ing c</a:t>
            </a:r>
            <a:r>
              <a:rPr lang="en-US" sz="2550">
                <a:solidFill>
                  <a:srgbClr val="FFFFFF"/>
                </a:solidFill>
                <a:latin typeface="Raleway"/>
                <a:ea typeface="Raleway"/>
                <a:cs typeface="Raleway"/>
              </a:rPr>
              <a:t>om</a:t>
            </a:r>
            <a:r>
              <a:rPr lang="en-US" sz="2550">
                <a:solidFill>
                  <a:srgbClr val="FFFFFF"/>
                </a:solidFill>
                <a:latin typeface="Raleway"/>
                <a:ea typeface="Raleway"/>
                <a:cs typeface="Raleway"/>
              </a:rPr>
              <a:t>f</a:t>
            </a:r>
            <a:r>
              <a:rPr lang="en-US" sz="2550">
                <a:solidFill>
                  <a:srgbClr val="FFFFFF"/>
                </a:solidFill>
                <a:latin typeface="Raleway"/>
                <a:ea typeface="Raleway"/>
                <a:cs typeface="Raleway"/>
              </a:rPr>
              <a:t>ort </a:t>
            </a:r>
            <a:r>
              <a:rPr lang="en-US" sz="2550">
                <a:solidFill>
                  <a:srgbClr val="FFFFFF"/>
                </a:solidFill>
                <a:latin typeface="Raleway"/>
                <a:ea typeface="Raleway"/>
                <a:cs typeface="Raleway"/>
              </a:rPr>
              <a:t>— which i</a:t>
            </a:r>
            <a:r>
              <a:rPr lang="en-US" sz="2550">
                <a:solidFill>
                  <a:srgbClr val="FFFFFF"/>
                </a:solidFill>
                <a:latin typeface="Raleway"/>
                <a:ea typeface="Raleway"/>
                <a:cs typeface="Raleway"/>
              </a:rPr>
              <a:t>s e</a:t>
            </a:r>
            <a:r>
              <a:rPr lang="en-US" sz="2550">
                <a:solidFill>
                  <a:srgbClr val="FFFFFF"/>
                </a:solidFill>
                <a:latin typeface="Raleway"/>
                <a:ea typeface="Raleway"/>
                <a:cs typeface="Raleway"/>
              </a:rPr>
              <a:t>xactly what m</a:t>
            </a:r>
            <a:r>
              <a:rPr lang="en-US" sz="2550">
                <a:solidFill>
                  <a:srgbClr val="FFFFFF"/>
                </a:solidFill>
                <a:latin typeface="Raleway"/>
                <a:ea typeface="Raleway"/>
                <a:cs typeface="Raleway"/>
              </a:rPr>
              <a:t>o</a:t>
            </a:r>
            <a:r>
              <a:rPr lang="en-US" sz="2550">
                <a:solidFill>
                  <a:srgbClr val="FFFFFF"/>
                </a:solidFill>
                <a:latin typeface="Raleway"/>
                <a:ea typeface="Raleway"/>
                <a:cs typeface="Raleway"/>
              </a:rPr>
              <a:t>der</a:t>
            </a:r>
            <a:r>
              <a:rPr lang="en-US" sz="2550">
                <a:solidFill>
                  <a:srgbClr val="FFFFFF"/>
                </a:solidFill>
                <a:latin typeface="Raleway"/>
                <a:ea typeface="Raleway"/>
                <a:cs typeface="Raleway"/>
              </a:rPr>
              <a:t>n</a:t>
            </a:r>
            <a:r>
              <a:rPr lang="en-US" sz="2550">
                <a:solidFill>
                  <a:srgbClr val="FFFFFF"/>
                </a:solidFill>
                <a:latin typeface="Raleway"/>
                <a:ea typeface="Raleway"/>
                <a:cs typeface="Raleway"/>
              </a:rPr>
              <a:t> </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mart </a:t>
            </a:r>
            <a:r>
              <a:rPr lang="en-US" sz="2550">
                <a:solidFill>
                  <a:srgbClr val="FFFFFF"/>
                </a:solidFill>
                <a:latin typeface="Raleway"/>
                <a:ea typeface="Raleway"/>
                <a:cs typeface="Raleway"/>
              </a:rPr>
              <a:t>b</a:t>
            </a:r>
            <a:r>
              <a:rPr lang="en-US" sz="2550">
                <a:solidFill>
                  <a:srgbClr val="FFFFFF"/>
                </a:solidFill>
                <a:latin typeface="Raleway"/>
                <a:ea typeface="Raleway"/>
                <a:cs typeface="Raleway"/>
              </a:rPr>
              <a:t>ui</a:t>
            </a:r>
            <a:r>
              <a:rPr lang="en-US" sz="2550">
                <a:solidFill>
                  <a:srgbClr val="FFFFFF"/>
                </a:solidFill>
                <a:latin typeface="Raleway"/>
                <a:ea typeface="Raleway"/>
                <a:cs typeface="Raleway"/>
              </a:rPr>
              <a:t>ldi</a:t>
            </a:r>
            <a:r>
              <a:rPr lang="en-US" sz="2550">
                <a:solidFill>
                  <a:srgbClr val="FFFFFF"/>
                </a:solidFill>
                <a:latin typeface="Raleway"/>
                <a:ea typeface="Raleway"/>
                <a:cs typeface="Raleway"/>
              </a:rPr>
              <a:t>ng</a:t>
            </a:r>
            <a:r>
              <a:rPr lang="en-US" sz="2550">
                <a:solidFill>
                  <a:srgbClr val="FFFFFF"/>
                </a:solidFill>
                <a:latin typeface="Raleway"/>
                <a:ea typeface="Raleway"/>
                <a:cs typeface="Raleway"/>
              </a:rPr>
              <a:t>s</a:t>
            </a:r>
            <a:r>
              <a:rPr lang="en-US" sz="2550">
                <a:solidFill>
                  <a:srgbClr val="FFFFFF"/>
                </a:solidFill>
                <a:latin typeface="Raleway"/>
                <a:ea typeface="Raleway"/>
                <a:cs typeface="Raleway"/>
              </a:rPr>
              <a:t> a</a:t>
            </a:r>
            <a:r>
              <a:rPr lang="en-US" sz="2550">
                <a:solidFill>
                  <a:srgbClr val="FFFFFF"/>
                </a:solidFill>
                <a:latin typeface="Raleway"/>
                <a:ea typeface="Raleway"/>
                <a:cs typeface="Raleway"/>
              </a:rPr>
              <a:t>i</a:t>
            </a:r>
            <a:r>
              <a:rPr lang="en-US" sz="2550">
                <a:solidFill>
                  <a:srgbClr val="FFFFFF"/>
                </a:solidFill>
                <a:latin typeface="Raleway"/>
                <a:ea typeface="Raleway"/>
                <a:cs typeface="Raleway"/>
              </a:rPr>
              <a:t>m f</a:t>
            </a:r>
            <a:r>
              <a:rPr lang="en-US" sz="2550">
                <a:solidFill>
                  <a:srgbClr val="FFFFFF"/>
                </a:solidFill>
                <a:latin typeface="Raleway"/>
                <a:ea typeface="Raleway"/>
                <a:cs typeface="Raleway"/>
              </a:rPr>
              <a:t>o</a:t>
            </a:r>
            <a:r>
              <a:rPr lang="en-US" sz="2550">
                <a:solidFill>
                  <a:srgbClr val="FFFFFF"/>
                </a:solidFill>
                <a:latin typeface="Raleway"/>
                <a:ea typeface="Raleway"/>
                <a:cs typeface="Raleway"/>
              </a:rPr>
              <a:t>r.”</a:t>
            </a:r>
            <a:endParaRPr/>
          </a:p>
          <a:p>
            <a:pPr algn="l">
              <a:lnSpc>
                <a:spcPts val="3556"/>
              </a:lnSpc>
              <a:spcBef>
                <a:spcPts val="0"/>
              </a:spcBef>
              <a:defRPr/>
            </a:pPr>
            <a:endParaRPr/>
          </a:p>
        </p:txBody>
      </p:sp>
      <p:sp>
        <p:nvSpPr>
          <p:cNvPr id="6" name="Freeform 6"/>
          <p:cNvSpPr/>
          <p:nvPr/>
        </p:nvSpPr>
        <p:spPr bwMode="auto">
          <a:xfrm rot="0" flipH="0" flipV="0">
            <a:off x="14865004" y="-208218"/>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7" name="Freeform 7"/>
          <p:cNvSpPr/>
          <p:nvPr/>
        </p:nvSpPr>
        <p:spPr bwMode="auto">
          <a:xfrm rot="0" flipH="0" flipV="0">
            <a:off x="-3266791" y="6987146"/>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8" name="Freeform 8"/>
          <p:cNvSpPr/>
          <p:nvPr/>
        </p:nvSpPr>
        <p:spPr bwMode="auto">
          <a:xfrm rot="0" flipH="0" flipV="0">
            <a:off x="14865004" y="5650142"/>
            <a:ext cx="3139203" cy="3139203"/>
          </a:xfrm>
          <a:custGeom>
            <a:avLst/>
            <a:gdLst/>
            <a:ahLst/>
            <a:cxnLst/>
            <a:rect l="l" t="t" r="r" b="b"/>
            <a:pathLst>
              <a:path w="3139203" h="3139203" fill="norm" stroke="1" extrusionOk="0">
                <a:moveTo>
                  <a:pt x="0" y="0"/>
                </a:moveTo>
                <a:lnTo>
                  <a:pt x="3139204" y="0"/>
                </a:lnTo>
                <a:lnTo>
                  <a:pt x="3139204" y="3139203"/>
                </a:lnTo>
                <a:lnTo>
                  <a:pt x="0" y="3139203"/>
                </a:lnTo>
                <a:lnTo>
                  <a:pt x="0" y="0"/>
                </a:lnTo>
                <a:close/>
              </a:path>
            </a:pathLst>
          </a:custGeom>
          <a:blipFill>
            <a:blip r:embed="rId4"/>
            <a:srcRect l="0" t="0" r="0" b="0"/>
            <a:stretch/>
          </a:blipFill>
        </p:spPr>
      </p:sp>
      <p:sp>
        <p:nvSpPr>
          <p:cNvPr id="9" name="TextBox 9"/>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12</a:t>
            </a:r>
            <a:endParaRPr/>
          </a:p>
        </p:txBody>
      </p:sp>
      <p:sp>
        <p:nvSpPr>
          <p:cNvPr id="10" name="TextBox 10"/>
          <p:cNvSpPr txBox="1"/>
          <p:nvPr/>
        </p:nvSpPr>
        <p:spPr bwMode="auto">
          <a:xfrm rot="0">
            <a:off x="6142139" y="908742"/>
            <a:ext cx="5385534" cy="1116084"/>
          </a:xfrm>
          <a:prstGeom prst="rect">
            <a:avLst/>
          </a:prstGeom>
        </p:spPr>
        <p:txBody>
          <a:bodyPr lIns="0" tIns="0" rIns="0" bIns="0" rtlCol="0" anchor="t">
            <a:spAutoFit/>
          </a:bodyPr>
          <a:lstStyle/>
          <a:p>
            <a:pPr algn="ctr">
              <a:lnSpc>
                <a:spcPts val="8315"/>
              </a:lnSpc>
              <a:defRPr/>
            </a:pPr>
            <a:r>
              <a:rPr lang="en-US" sz="8300" b="1">
                <a:solidFill>
                  <a:srgbClr val="FFFFFF"/>
                </a:solidFill>
                <a:latin typeface="Bebas Neue Bold"/>
                <a:ea typeface="Bebas Neue Bold"/>
                <a:cs typeface="Bebas Neue Bold"/>
              </a:rPr>
              <a:t>CONCLUSION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TextBox 5"/>
          <p:cNvSpPr txBox="1"/>
          <p:nvPr/>
        </p:nvSpPr>
        <p:spPr bwMode="auto">
          <a:xfrm rot="0">
            <a:off x="2471601" y="2780256"/>
            <a:ext cx="14787699" cy="4723980"/>
          </a:xfrm>
          <a:prstGeom prst="rect">
            <a:avLst/>
          </a:prstGeom>
        </p:spPr>
        <p:txBody>
          <a:bodyPr lIns="0" tIns="0" rIns="0" bIns="0" rtlCol="0" anchor="t">
            <a:spAutoFit/>
          </a:bodyPr>
          <a:lstStyle/>
          <a:p>
            <a:pPr algn="l">
              <a:lnSpc>
                <a:spcPts val="4168"/>
              </a:lnSpc>
              <a:defRPr/>
            </a:pPr>
            <a:r>
              <a:rPr lang="en-US" sz="3000">
                <a:solidFill>
                  <a:srgbClr val="FFFFFF"/>
                </a:solidFill>
                <a:latin typeface="Raleway"/>
                <a:ea typeface="Raleway"/>
                <a:cs typeface="Raleway"/>
              </a:rPr>
              <a:t>In the real world, this kind of system can be deployed in offices, universities, malls, and even airports — anywhere HVAC consumes a large share of electricity. Over time, even a small improvement like 0.08% </a:t>
            </a:r>
            <a:r>
              <a:rPr lang="en-US" sz="3000">
                <a:solidFill>
                  <a:srgbClr val="FFFFFF"/>
                </a:solidFill>
                <a:latin typeface="Raleway"/>
                <a:ea typeface="Raleway"/>
                <a:cs typeface="Raleway"/>
              </a:rPr>
              <a:t>ener</a:t>
            </a:r>
            <a:r>
              <a:rPr lang="en-US" sz="3000">
                <a:solidFill>
                  <a:srgbClr val="FFFFFF"/>
                </a:solidFill>
                <a:latin typeface="Raleway"/>
                <a:ea typeface="Raleway"/>
                <a:cs typeface="Raleway"/>
              </a:rPr>
              <a:t>gy s</a:t>
            </a:r>
            <a:r>
              <a:rPr lang="en-US" sz="3000">
                <a:solidFill>
                  <a:srgbClr val="FFFFFF"/>
                </a:solidFill>
                <a:latin typeface="Raleway"/>
                <a:ea typeface="Raleway"/>
                <a:cs typeface="Raleway"/>
              </a:rPr>
              <a:t>avings per week ca</a:t>
            </a:r>
            <a:r>
              <a:rPr lang="en-US" sz="3000">
                <a:solidFill>
                  <a:srgbClr val="FFFFFF"/>
                </a:solidFill>
                <a:latin typeface="Raleway"/>
                <a:ea typeface="Raleway"/>
                <a:cs typeface="Raleway"/>
              </a:rPr>
              <a:t>n</a:t>
            </a:r>
            <a:r>
              <a:rPr lang="en-US" sz="3000">
                <a:solidFill>
                  <a:srgbClr val="FFFFFF"/>
                </a:solidFill>
                <a:latin typeface="Raleway"/>
                <a:ea typeface="Raleway"/>
                <a:cs typeface="Raleway"/>
              </a:rPr>
              <a:t> r</a:t>
            </a:r>
            <a:r>
              <a:rPr lang="en-US" sz="3000">
                <a:solidFill>
                  <a:srgbClr val="FFFFFF"/>
                </a:solidFill>
                <a:latin typeface="Raleway"/>
                <a:ea typeface="Raleway"/>
                <a:cs typeface="Raleway"/>
              </a:rPr>
              <a:t>esul</a:t>
            </a:r>
            <a:r>
              <a:rPr lang="en-US" sz="3000">
                <a:solidFill>
                  <a:srgbClr val="FFFFFF"/>
                </a:solidFill>
                <a:latin typeface="Raleway"/>
                <a:ea typeface="Raleway"/>
                <a:cs typeface="Raleway"/>
              </a:rPr>
              <a:t>t </a:t>
            </a:r>
            <a:r>
              <a:rPr lang="en-US" sz="3000">
                <a:solidFill>
                  <a:srgbClr val="FFFFFF"/>
                </a:solidFill>
                <a:latin typeface="Raleway"/>
                <a:ea typeface="Raleway"/>
                <a:cs typeface="Raleway"/>
              </a:rPr>
              <a:t>in</a:t>
            </a:r>
            <a:r>
              <a:rPr lang="en-US" sz="3000">
                <a:solidFill>
                  <a:srgbClr val="FFFFFF"/>
                </a:solidFill>
                <a:latin typeface="Raleway"/>
                <a:ea typeface="Raleway"/>
                <a:cs typeface="Raleway"/>
              </a:rPr>
              <a:t> </a:t>
            </a:r>
            <a:r>
              <a:rPr lang="en-US" sz="3000">
                <a:solidFill>
                  <a:srgbClr val="FFFFFF"/>
                </a:solidFill>
                <a:latin typeface="Raleway"/>
                <a:ea typeface="Raleway"/>
                <a:cs typeface="Raleway"/>
              </a:rPr>
              <a:t>thous</a:t>
            </a:r>
            <a:r>
              <a:rPr lang="en-US" sz="3000">
                <a:solidFill>
                  <a:srgbClr val="FFFFFF"/>
                </a:solidFill>
                <a:latin typeface="Raleway"/>
                <a:ea typeface="Raleway"/>
                <a:cs typeface="Raleway"/>
              </a:rPr>
              <a:t>a</a:t>
            </a:r>
            <a:r>
              <a:rPr lang="en-US" sz="3000">
                <a:solidFill>
                  <a:srgbClr val="FFFFFF"/>
                </a:solidFill>
                <a:latin typeface="Raleway"/>
                <a:ea typeface="Raleway"/>
                <a:cs typeface="Raleway"/>
              </a:rPr>
              <a:t>n</a:t>
            </a:r>
            <a:r>
              <a:rPr lang="en-US" sz="3000">
                <a:solidFill>
                  <a:srgbClr val="FFFFFF"/>
                </a:solidFill>
                <a:latin typeface="Raleway"/>
                <a:ea typeface="Raleway"/>
                <a:cs typeface="Raleway"/>
              </a:rPr>
              <a:t>ds </a:t>
            </a:r>
            <a:r>
              <a:rPr lang="en-US" sz="3000">
                <a:solidFill>
                  <a:srgbClr val="FFFFFF"/>
                </a:solidFill>
                <a:latin typeface="Raleway"/>
                <a:ea typeface="Raleway"/>
                <a:cs typeface="Raleway"/>
              </a:rPr>
              <a:t>of dollar</a:t>
            </a:r>
            <a:r>
              <a:rPr lang="en-US" sz="3000">
                <a:solidFill>
                  <a:srgbClr val="FFFFFF"/>
                </a:solidFill>
                <a:latin typeface="Raleway"/>
                <a:ea typeface="Raleway"/>
                <a:cs typeface="Raleway"/>
              </a:rPr>
              <a:t>s saved</a:t>
            </a:r>
            <a:r>
              <a:rPr lang="en-US" sz="3000">
                <a:solidFill>
                  <a:srgbClr val="FFFFFF"/>
                </a:solidFill>
                <a:latin typeface="Raleway"/>
                <a:ea typeface="Raleway"/>
                <a:cs typeface="Raleway"/>
              </a:rPr>
              <a:t> per</a:t>
            </a:r>
            <a:r>
              <a:rPr lang="en-US" sz="3000">
                <a:solidFill>
                  <a:srgbClr val="FFFFFF"/>
                </a:solidFill>
                <a:latin typeface="Raleway"/>
                <a:ea typeface="Raleway"/>
                <a:cs typeface="Raleway"/>
              </a:rPr>
              <a:t> year</a:t>
            </a:r>
            <a:r>
              <a:rPr lang="en-US" sz="3000">
                <a:solidFill>
                  <a:srgbClr val="FFFFFF"/>
                </a:solidFill>
                <a:latin typeface="Raleway"/>
                <a:ea typeface="Raleway"/>
                <a:cs typeface="Raleway"/>
              </a:rPr>
              <a:t>, </a:t>
            </a:r>
            <a:r>
              <a:rPr lang="en-US" sz="3000">
                <a:solidFill>
                  <a:srgbClr val="FFFFFF"/>
                </a:solidFill>
                <a:latin typeface="Raleway"/>
                <a:ea typeface="Raleway"/>
                <a:cs typeface="Raleway"/>
              </a:rPr>
              <a:t>an</a:t>
            </a:r>
            <a:r>
              <a:rPr lang="en-US" sz="3000">
                <a:solidFill>
                  <a:srgbClr val="FFFFFF"/>
                </a:solidFill>
                <a:latin typeface="Raleway"/>
                <a:ea typeface="Raleway"/>
                <a:cs typeface="Raleway"/>
              </a:rPr>
              <a:t>d</a:t>
            </a:r>
            <a:r>
              <a:rPr lang="en-US" sz="3000">
                <a:solidFill>
                  <a:srgbClr val="FFFFFF"/>
                </a:solidFill>
                <a:latin typeface="Raleway"/>
                <a:ea typeface="Raleway"/>
                <a:cs typeface="Raleway"/>
              </a:rPr>
              <a:t> help</a:t>
            </a:r>
            <a:r>
              <a:rPr lang="en-US" sz="3000">
                <a:solidFill>
                  <a:srgbClr val="FFFFFF"/>
                </a:solidFill>
                <a:latin typeface="Raleway"/>
                <a:ea typeface="Raleway"/>
                <a:cs typeface="Raleway"/>
              </a:rPr>
              <a:t> c</a:t>
            </a:r>
            <a:r>
              <a:rPr lang="en-US" sz="3000">
                <a:solidFill>
                  <a:srgbClr val="FFFFFF"/>
                </a:solidFill>
                <a:latin typeface="Raleway"/>
                <a:ea typeface="Raleway"/>
                <a:cs typeface="Raleway"/>
              </a:rPr>
              <a:t>on</a:t>
            </a:r>
            <a:r>
              <a:rPr lang="en-US" sz="3000">
                <a:solidFill>
                  <a:srgbClr val="FFFFFF"/>
                </a:solidFill>
                <a:latin typeface="Raleway"/>
                <a:ea typeface="Raleway"/>
                <a:cs typeface="Raleway"/>
              </a:rPr>
              <a:t>t</a:t>
            </a:r>
            <a:r>
              <a:rPr lang="en-US" sz="3000">
                <a:solidFill>
                  <a:srgbClr val="FFFFFF"/>
                </a:solidFill>
                <a:latin typeface="Raleway"/>
                <a:ea typeface="Raleway"/>
                <a:cs typeface="Raleway"/>
              </a:rPr>
              <a:t>ribute t</a:t>
            </a:r>
            <a:r>
              <a:rPr lang="en-US" sz="3000">
                <a:solidFill>
                  <a:srgbClr val="FFFFFF"/>
                </a:solidFill>
                <a:latin typeface="Raleway"/>
                <a:ea typeface="Raleway"/>
                <a:cs typeface="Raleway"/>
              </a:rPr>
              <a:t>o</a:t>
            </a:r>
            <a:r>
              <a:rPr lang="en-US" sz="3000">
                <a:solidFill>
                  <a:srgbClr val="FFFFFF"/>
                </a:solidFill>
                <a:latin typeface="Raleway"/>
                <a:ea typeface="Raleway"/>
                <a:cs typeface="Raleway"/>
              </a:rPr>
              <a:t> sustainability goals like</a:t>
            </a:r>
            <a:r>
              <a:rPr lang="en-US" sz="3000">
                <a:solidFill>
                  <a:srgbClr val="FFFFFF"/>
                </a:solidFill>
                <a:latin typeface="Raleway"/>
                <a:ea typeface="Raleway"/>
                <a:cs typeface="Raleway"/>
              </a:rPr>
              <a:t> carbo</a:t>
            </a:r>
            <a:r>
              <a:rPr lang="en-US" sz="3000">
                <a:solidFill>
                  <a:srgbClr val="FFFFFF"/>
                </a:solidFill>
                <a:latin typeface="Raleway"/>
                <a:ea typeface="Raleway"/>
                <a:cs typeface="Raleway"/>
              </a:rPr>
              <a:t>n</a:t>
            </a:r>
            <a:r>
              <a:rPr lang="en-US" sz="3000">
                <a:solidFill>
                  <a:srgbClr val="FFFFFF"/>
                </a:solidFill>
                <a:latin typeface="Raleway"/>
                <a:ea typeface="Raleway"/>
                <a:cs typeface="Raleway"/>
              </a:rPr>
              <a:t> re</a:t>
            </a:r>
            <a:r>
              <a:rPr lang="en-US" sz="3000">
                <a:solidFill>
                  <a:srgbClr val="FFFFFF"/>
                </a:solidFill>
                <a:latin typeface="Raleway"/>
                <a:ea typeface="Raleway"/>
                <a:cs typeface="Raleway"/>
              </a:rPr>
              <a:t>duction and n</a:t>
            </a:r>
            <a:r>
              <a:rPr lang="en-US" sz="3000">
                <a:solidFill>
                  <a:srgbClr val="FFFFFF"/>
                </a:solidFill>
                <a:latin typeface="Raleway"/>
                <a:ea typeface="Raleway"/>
                <a:cs typeface="Raleway"/>
              </a:rPr>
              <a:t>e</a:t>
            </a:r>
            <a:r>
              <a:rPr lang="en-US" sz="3000">
                <a:solidFill>
                  <a:srgbClr val="FFFFFF"/>
                </a:solidFill>
                <a:latin typeface="Raleway"/>
                <a:ea typeface="Raleway"/>
                <a:cs typeface="Raleway"/>
              </a:rPr>
              <a:t>t-zero</a:t>
            </a:r>
            <a:r>
              <a:rPr lang="en-US" sz="3000">
                <a:solidFill>
                  <a:srgbClr val="FFFFFF"/>
                </a:solidFill>
                <a:latin typeface="Raleway"/>
                <a:ea typeface="Raleway"/>
                <a:cs typeface="Raleway"/>
              </a:rPr>
              <a:t> b</a:t>
            </a:r>
            <a:r>
              <a:rPr lang="en-US" sz="3000">
                <a:solidFill>
                  <a:srgbClr val="FFFFFF"/>
                </a:solidFill>
                <a:latin typeface="Raleway"/>
                <a:ea typeface="Raleway"/>
                <a:cs typeface="Raleway"/>
              </a:rPr>
              <a:t>uild</a:t>
            </a:r>
            <a:r>
              <a:rPr lang="en-US" sz="3000">
                <a:solidFill>
                  <a:srgbClr val="FFFFFF"/>
                </a:solidFill>
                <a:latin typeface="Raleway"/>
                <a:ea typeface="Raleway"/>
                <a:cs typeface="Raleway"/>
              </a:rPr>
              <a:t>ings</a:t>
            </a:r>
            <a:r>
              <a:rPr lang="en-US" sz="3000">
                <a:solidFill>
                  <a:srgbClr val="FFFFFF"/>
                </a:solidFill>
                <a:latin typeface="Raleway"/>
                <a:ea typeface="Raleway"/>
                <a:cs typeface="Raleway"/>
              </a:rPr>
              <a:t>.”</a:t>
            </a:r>
            <a:endParaRPr/>
          </a:p>
          <a:p>
            <a:pPr algn="l">
              <a:lnSpc>
                <a:spcPts val="4168"/>
              </a:lnSpc>
              <a:defRPr/>
            </a:pPr>
            <a:endParaRPr/>
          </a:p>
          <a:p>
            <a:pPr algn="l">
              <a:lnSpc>
                <a:spcPts val="4168"/>
              </a:lnSpc>
              <a:defRPr/>
            </a:pPr>
            <a:r>
              <a:rPr lang="en-US" sz="3000">
                <a:solidFill>
                  <a:srgbClr val="FFFFFF"/>
                </a:solidFill>
                <a:latin typeface="Raleway"/>
                <a:ea typeface="Raleway"/>
                <a:cs typeface="Raleway"/>
              </a:rPr>
              <a:t>“Mor</a:t>
            </a:r>
            <a:r>
              <a:rPr lang="en-US" sz="3000">
                <a:solidFill>
                  <a:srgbClr val="FFFFFF"/>
                </a:solidFill>
                <a:latin typeface="Raleway"/>
                <a:ea typeface="Raleway"/>
                <a:cs typeface="Raleway"/>
              </a:rPr>
              <a:t>e importan</a:t>
            </a:r>
            <a:r>
              <a:rPr lang="en-US" sz="3000">
                <a:solidFill>
                  <a:srgbClr val="FFFFFF"/>
                </a:solidFill>
                <a:latin typeface="Raleway"/>
                <a:ea typeface="Raleway"/>
                <a:cs typeface="Raleway"/>
              </a:rPr>
              <a:t>tly, it shows how d</a:t>
            </a:r>
            <a:r>
              <a:rPr lang="en-US" sz="3000">
                <a:solidFill>
                  <a:srgbClr val="FFFFFF"/>
                </a:solidFill>
                <a:latin typeface="Raleway"/>
                <a:ea typeface="Raleway"/>
                <a:cs typeface="Raleway"/>
              </a:rPr>
              <a:t>ata, ML, and s</a:t>
            </a:r>
            <a:r>
              <a:rPr lang="en-US" sz="3000">
                <a:solidFill>
                  <a:srgbClr val="FFFFFF"/>
                </a:solidFill>
                <a:latin typeface="Raleway"/>
                <a:ea typeface="Raleway"/>
                <a:cs typeface="Raleway"/>
              </a:rPr>
              <a:t>m</a:t>
            </a:r>
            <a:r>
              <a:rPr lang="en-US" sz="3000">
                <a:solidFill>
                  <a:srgbClr val="FFFFFF"/>
                </a:solidFill>
                <a:latin typeface="Raleway"/>
                <a:ea typeface="Raleway"/>
                <a:cs typeface="Raleway"/>
              </a:rPr>
              <a:t>art log</a:t>
            </a:r>
            <a:r>
              <a:rPr lang="en-US" sz="3000">
                <a:solidFill>
                  <a:srgbClr val="FFFFFF"/>
                </a:solidFill>
                <a:latin typeface="Raleway"/>
                <a:ea typeface="Raleway"/>
                <a:cs typeface="Raleway"/>
              </a:rPr>
              <a:t>ic c</a:t>
            </a:r>
            <a:r>
              <a:rPr lang="en-US" sz="3000">
                <a:solidFill>
                  <a:srgbClr val="FFFFFF"/>
                </a:solidFill>
                <a:latin typeface="Raleway"/>
                <a:ea typeface="Raleway"/>
                <a:cs typeface="Raleway"/>
              </a:rPr>
              <a:t>a</a:t>
            </a:r>
            <a:r>
              <a:rPr lang="en-US" sz="3000">
                <a:solidFill>
                  <a:srgbClr val="FFFFFF"/>
                </a:solidFill>
                <a:latin typeface="Raleway"/>
                <a:ea typeface="Raleway"/>
                <a:cs typeface="Raleway"/>
              </a:rPr>
              <a:t>n work together to bui</a:t>
            </a:r>
            <a:r>
              <a:rPr lang="en-US" sz="3000">
                <a:solidFill>
                  <a:srgbClr val="FFFFFF"/>
                </a:solidFill>
                <a:latin typeface="Raleway"/>
                <a:ea typeface="Raleway"/>
                <a:cs typeface="Raleway"/>
              </a:rPr>
              <a:t>ld mor</a:t>
            </a:r>
            <a:r>
              <a:rPr lang="en-US" sz="3000">
                <a:solidFill>
                  <a:srgbClr val="FFFFFF"/>
                </a:solidFill>
                <a:latin typeface="Raleway"/>
                <a:ea typeface="Raleway"/>
                <a:cs typeface="Raleway"/>
              </a:rPr>
              <a:t>e intel</a:t>
            </a:r>
            <a:r>
              <a:rPr lang="en-US" sz="3000">
                <a:solidFill>
                  <a:srgbClr val="FFFFFF"/>
                </a:solidFill>
                <a:latin typeface="Raleway"/>
                <a:ea typeface="Raleway"/>
                <a:cs typeface="Raleway"/>
              </a:rPr>
              <a:t>ligent</a:t>
            </a:r>
            <a:r>
              <a:rPr lang="en-US" sz="3000">
                <a:solidFill>
                  <a:srgbClr val="FFFFFF"/>
                </a:solidFill>
                <a:latin typeface="Raleway"/>
                <a:ea typeface="Raleway"/>
                <a:cs typeface="Raleway"/>
              </a:rPr>
              <a:t> </a:t>
            </a:r>
            <a:r>
              <a:rPr lang="en-US" sz="3000">
                <a:solidFill>
                  <a:srgbClr val="FFFFFF"/>
                </a:solidFill>
                <a:latin typeface="Raleway"/>
                <a:ea typeface="Raleway"/>
                <a:cs typeface="Raleway"/>
              </a:rPr>
              <a:t>an</a:t>
            </a:r>
            <a:r>
              <a:rPr lang="en-US" sz="3000">
                <a:solidFill>
                  <a:srgbClr val="FFFFFF"/>
                </a:solidFill>
                <a:latin typeface="Raleway"/>
                <a:ea typeface="Raleway"/>
                <a:cs typeface="Raleway"/>
              </a:rPr>
              <a:t>d energy-effici</a:t>
            </a:r>
            <a:r>
              <a:rPr lang="en-US" sz="3000">
                <a:solidFill>
                  <a:srgbClr val="FFFFFF"/>
                </a:solidFill>
                <a:latin typeface="Raleway"/>
                <a:ea typeface="Raleway"/>
                <a:cs typeface="Raleway"/>
              </a:rPr>
              <a:t>en</a:t>
            </a:r>
            <a:r>
              <a:rPr lang="en-US" sz="3000">
                <a:solidFill>
                  <a:srgbClr val="FFFFFF"/>
                </a:solidFill>
                <a:latin typeface="Raleway"/>
                <a:ea typeface="Raleway"/>
                <a:cs typeface="Raleway"/>
              </a:rPr>
              <a:t>t enviro</a:t>
            </a:r>
            <a:r>
              <a:rPr lang="en-US" sz="3000">
                <a:solidFill>
                  <a:srgbClr val="FFFFFF"/>
                </a:solidFill>
                <a:latin typeface="Raleway"/>
                <a:ea typeface="Raleway"/>
                <a:cs typeface="Raleway"/>
              </a:rPr>
              <a:t>n</a:t>
            </a:r>
            <a:r>
              <a:rPr lang="en-US" sz="3000">
                <a:solidFill>
                  <a:srgbClr val="FFFFFF"/>
                </a:solidFill>
                <a:latin typeface="Raleway"/>
                <a:ea typeface="Raleway"/>
                <a:cs typeface="Raleway"/>
              </a:rPr>
              <a:t>ment</a:t>
            </a:r>
            <a:r>
              <a:rPr lang="en-US" sz="3000">
                <a:solidFill>
                  <a:srgbClr val="FFFFFF"/>
                </a:solidFill>
                <a:latin typeface="Raleway"/>
                <a:ea typeface="Raleway"/>
                <a:cs typeface="Raleway"/>
              </a:rPr>
              <a:t>s</a:t>
            </a:r>
            <a:r>
              <a:rPr lang="en-US" sz="3000">
                <a:solidFill>
                  <a:srgbClr val="FFFFFF"/>
                </a:solidFill>
                <a:latin typeface="Raleway"/>
                <a:ea typeface="Raleway"/>
                <a:cs typeface="Raleway"/>
              </a:rPr>
              <a:t>.”</a:t>
            </a:r>
            <a:endParaRPr/>
          </a:p>
          <a:p>
            <a:pPr algn="l">
              <a:lnSpc>
                <a:spcPts val="4168"/>
              </a:lnSpc>
              <a:spcBef>
                <a:spcPts val="0"/>
              </a:spcBef>
              <a:defRPr/>
            </a:pPr>
            <a:endParaRPr/>
          </a:p>
        </p:txBody>
      </p:sp>
      <p:sp>
        <p:nvSpPr>
          <p:cNvPr id="6" name="Freeform 6"/>
          <p:cNvSpPr/>
          <p:nvPr/>
        </p:nvSpPr>
        <p:spPr bwMode="auto">
          <a:xfrm rot="0" flipH="0" flipV="0">
            <a:off x="14865004" y="-208218"/>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7" name="Freeform 7"/>
          <p:cNvSpPr/>
          <p:nvPr/>
        </p:nvSpPr>
        <p:spPr bwMode="auto">
          <a:xfrm rot="0" flipH="0" flipV="0">
            <a:off x="-3266791" y="6987146"/>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8" name="TextBox 8"/>
          <p:cNvSpPr txBox="1"/>
          <p:nvPr/>
        </p:nvSpPr>
        <p:spPr bwMode="auto">
          <a:xfrm rot="0">
            <a:off x="17792856" y="8741720"/>
            <a:ext cx="385473" cy="341206"/>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13</a:t>
            </a:r>
            <a:endParaRPr/>
          </a:p>
        </p:txBody>
      </p:sp>
      <p:sp>
        <p:nvSpPr>
          <p:cNvPr id="9" name="TextBox 9"/>
          <p:cNvSpPr txBox="1"/>
          <p:nvPr/>
        </p:nvSpPr>
        <p:spPr bwMode="auto">
          <a:xfrm rot="0">
            <a:off x="5572001" y="1171575"/>
            <a:ext cx="7143997" cy="1116084"/>
          </a:xfrm>
          <a:prstGeom prst="rect">
            <a:avLst/>
          </a:prstGeom>
        </p:spPr>
        <p:txBody>
          <a:bodyPr lIns="0" tIns="0" rIns="0" bIns="0" rtlCol="0" anchor="t">
            <a:spAutoFit/>
          </a:bodyPr>
          <a:lstStyle/>
          <a:p>
            <a:pPr algn="ctr">
              <a:lnSpc>
                <a:spcPts val="8315"/>
              </a:lnSpc>
              <a:defRPr/>
            </a:pPr>
            <a:r>
              <a:rPr lang="en-US" sz="8300" b="1">
                <a:solidFill>
                  <a:srgbClr val="D563A1"/>
                </a:solidFill>
                <a:latin typeface="Bebas Neue Bold"/>
                <a:ea typeface="Bebas Neue Bold"/>
                <a:cs typeface="Bebas Neue Bold"/>
              </a:rPr>
              <a:t>REAL WORLD USAGE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TextBox 5"/>
          <p:cNvSpPr txBox="1"/>
          <p:nvPr/>
        </p:nvSpPr>
        <p:spPr bwMode="auto">
          <a:xfrm rot="0">
            <a:off x="17792856" y="8741720"/>
            <a:ext cx="385473" cy="6841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14</a:t>
            </a:r>
            <a:endParaRPr/>
          </a:p>
          <a:p>
            <a:pPr algn="l">
              <a:lnSpc>
                <a:spcPts val="2715"/>
              </a:lnSpc>
              <a:spcBef>
                <a:spcPts val="0"/>
              </a:spcBef>
              <a:defRPr/>
            </a:pPr>
            <a:endParaRPr/>
          </a:p>
        </p:txBody>
      </p:sp>
      <p:grpSp>
        <p:nvGrpSpPr>
          <p:cNvPr id="6" name="Group 6"/>
          <p:cNvGrpSpPr/>
          <p:nvPr/>
        </p:nvGrpSpPr>
        <p:grpSpPr bwMode="auto">
          <a:xfrm rot="0">
            <a:off x="5745752" y="1658135"/>
            <a:ext cx="6796495" cy="6796495"/>
            <a:chOff x="0" y="0"/>
            <a:chExt cx="812800" cy="812800"/>
          </a:xfrm>
        </p:grpSpPr>
        <p:sp>
          <p:nvSpPr>
            <p:cNvPr id="7" name="Freeform 7"/>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B87BA1">
                    <a:alpha val="100000"/>
                  </a:srgbClr>
                </a:gs>
                <a:gs pos="100000">
                  <a:srgbClr val="E7E8E4">
                    <a:alpha val="0"/>
                  </a:srgbClr>
                </a:gs>
              </a:gsLst>
              <a:lin ang="0" scaled="1"/>
            </a:gradFill>
          </p:spPr>
        </p:sp>
        <p:sp>
          <p:nvSpPr>
            <p:cNvPr id="8" name="TextBox 8"/>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sp>
        <p:nvSpPr>
          <p:cNvPr id="9" name="TextBox 9"/>
          <p:cNvSpPr txBox="1"/>
          <p:nvPr/>
        </p:nvSpPr>
        <p:spPr bwMode="auto">
          <a:xfrm rot="0">
            <a:off x="4227714" y="4129141"/>
            <a:ext cx="7556095" cy="2806064"/>
          </a:xfrm>
          <a:prstGeom prst="rect">
            <a:avLst/>
          </a:prstGeom>
        </p:spPr>
        <p:txBody>
          <a:bodyPr lIns="0" tIns="0" rIns="0" bIns="0" rtlCol="0" anchor="t">
            <a:spAutoFit/>
          </a:bodyPr>
          <a:lstStyle/>
          <a:p>
            <a:pPr algn="l">
              <a:lnSpc>
                <a:spcPts val="20839"/>
              </a:lnSpc>
              <a:defRPr/>
            </a:pPr>
            <a:r>
              <a:rPr lang="en-US" sz="20850" b="1">
                <a:solidFill>
                  <a:srgbClr val="FFFFFF"/>
                </a:solidFill>
                <a:latin typeface="Bebas Neue Bold"/>
                <a:ea typeface="Bebas Neue Bold"/>
                <a:cs typeface="Bebas Neue Bold"/>
              </a:rPr>
              <a:t>thank </a:t>
            </a:r>
            <a:endParaRPr/>
          </a:p>
        </p:txBody>
      </p:sp>
      <p:sp>
        <p:nvSpPr>
          <p:cNvPr id="10" name="TextBox 10"/>
          <p:cNvSpPr txBox="1"/>
          <p:nvPr/>
        </p:nvSpPr>
        <p:spPr bwMode="auto">
          <a:xfrm rot="0">
            <a:off x="9782787" y="4129137"/>
            <a:ext cx="4702847" cy="2806068"/>
          </a:xfrm>
          <a:prstGeom prst="rect">
            <a:avLst/>
          </a:prstGeom>
        </p:spPr>
        <p:txBody>
          <a:bodyPr lIns="0" tIns="0" rIns="0" bIns="0" rtlCol="0" anchor="t">
            <a:spAutoFit/>
          </a:bodyPr>
          <a:lstStyle/>
          <a:p>
            <a:pPr algn="l">
              <a:lnSpc>
                <a:spcPts val="20839"/>
              </a:lnSpc>
              <a:defRPr/>
            </a:pPr>
            <a:r>
              <a:rPr lang="en-US" sz="20850" b="1">
                <a:solidFill>
                  <a:srgbClr val="D563A1"/>
                </a:solidFill>
                <a:latin typeface="Bebas Neue Bold"/>
                <a:ea typeface="Bebas Neue Bold"/>
                <a:cs typeface="Bebas Neue Bold"/>
              </a:rPr>
              <a:t>you!</a:t>
            </a:r>
            <a:endParaRPr/>
          </a:p>
        </p:txBody>
      </p:sp>
      <p:sp>
        <p:nvSpPr>
          <p:cNvPr id="11" name="Freeform 11"/>
          <p:cNvSpPr/>
          <p:nvPr/>
        </p:nvSpPr>
        <p:spPr bwMode="auto">
          <a:xfrm rot="0" flipH="0" flipV="0">
            <a:off x="13217769" y="7961006"/>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12" name="Freeform 12"/>
          <p:cNvSpPr/>
          <p:nvPr/>
        </p:nvSpPr>
        <p:spPr bwMode="auto">
          <a:xfrm rot="0" flipH="0" flipV="0">
            <a:off x="-3816673" y="-144064"/>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1355227" y="-514350"/>
            <a:ext cx="5904073" cy="11980352"/>
            <a:chOff x="0" y="0"/>
            <a:chExt cx="1554982" cy="3155319"/>
          </a:xfrm>
        </p:grpSpPr>
        <p:sp>
          <p:nvSpPr>
            <p:cNvPr id="3" name="Freeform 3"/>
            <p:cNvSpPr/>
            <p:nvPr/>
          </p:nvSpPr>
          <p:spPr bwMode="auto">
            <a:xfrm rot="0" flipH="0" flipV="0">
              <a:off x="0" y="0"/>
              <a:ext cx="1554982" cy="3155319"/>
            </a:xfrm>
            <a:custGeom>
              <a:avLst/>
              <a:gdLst/>
              <a:ahLst/>
              <a:cxnLst/>
              <a:rect l="l" t="t" r="r" b="b"/>
              <a:pathLst>
                <a:path w="1554982" h="3155319" fill="norm" stroke="1" extrusionOk="0">
                  <a:moveTo>
                    <a:pt x="0" y="0"/>
                  </a:moveTo>
                  <a:lnTo>
                    <a:pt x="1554982" y="0"/>
                  </a:lnTo>
                  <a:lnTo>
                    <a:pt x="1554982" y="3155319"/>
                  </a:lnTo>
                  <a:lnTo>
                    <a:pt x="0" y="3155319"/>
                  </a:lnTo>
                  <a:close/>
                </a:path>
              </a:pathLst>
            </a:custGeom>
            <a:gradFill>
              <a:gsLst>
                <a:gs pos="0">
                  <a:srgbClr val="FFF5E9">
                    <a:alpha val="100000"/>
                  </a:srgbClr>
                </a:gs>
                <a:gs pos="50000">
                  <a:srgbClr val="E7E8E4">
                    <a:alpha val="100000"/>
                  </a:srgbClr>
                </a:gs>
                <a:gs pos="100000">
                  <a:srgbClr val="E7E8E4">
                    <a:alpha val="0"/>
                  </a:srgbClr>
                </a:gs>
              </a:gsLst>
              <a:lin ang="5400000" scaled="1"/>
            </a:gradFill>
          </p:spPr>
        </p:sp>
        <p:sp>
          <p:nvSpPr>
            <p:cNvPr id="4" name="TextBox 4"/>
            <p:cNvSpPr txBox="1"/>
            <p:nvPr/>
          </p:nvSpPr>
          <p:spPr bwMode="auto">
            <a:xfrm>
              <a:off x="0" y="-38100"/>
              <a:ext cx="1554982" cy="3193419"/>
            </a:xfrm>
            <a:prstGeom prst="rect">
              <a:avLst/>
            </a:prstGeom>
            <a:grpFill/>
          </p:spPr>
          <p:txBody>
            <a:bodyPr lIns="50800" tIns="50800" rIns="50800" bIns="50800" rtlCol="0" anchor="ctr"/>
            <a:lstStyle/>
            <a:p>
              <a:pPr algn="ctr">
                <a:lnSpc>
                  <a:spcPts val="2212"/>
                </a:lnSpc>
                <a:defRPr/>
              </a:pPr>
              <a:endParaRPr/>
            </a:p>
          </p:txBody>
        </p:sp>
      </p:grpSp>
      <p:grpSp>
        <p:nvGrpSpPr>
          <p:cNvPr id="5" name="Group 5"/>
          <p:cNvGrpSpPr/>
          <p:nvPr/>
        </p:nvGrpSpPr>
        <p:grpSpPr bwMode="auto">
          <a:xfrm rot="-7498548">
            <a:off x="14571659" y="4508829"/>
            <a:ext cx="3413934" cy="3413934"/>
            <a:chOff x="0" y="0"/>
            <a:chExt cx="812800" cy="812800"/>
          </a:xfrm>
        </p:grpSpPr>
        <p:sp>
          <p:nvSpPr>
            <p:cNvPr id="6" name="Freeform 6"/>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B87BA1">
                    <a:alpha val="100000"/>
                  </a:srgbClr>
                </a:gs>
                <a:gs pos="100000">
                  <a:srgbClr val="E7E8E4">
                    <a:alpha val="0"/>
                  </a:srgbClr>
                </a:gs>
              </a:gsLst>
              <a:lin ang="0" scaled="1"/>
            </a:gradFill>
          </p:spPr>
        </p:sp>
        <p:sp>
          <p:nvSpPr>
            <p:cNvPr id="7" name="TextBox 7"/>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grpSp>
        <p:nvGrpSpPr>
          <p:cNvPr id="8" name="Group 8"/>
          <p:cNvGrpSpPr/>
          <p:nvPr/>
        </p:nvGrpSpPr>
        <p:grpSpPr bwMode="auto">
          <a:xfrm rot="0">
            <a:off x="11737009" y="1729566"/>
            <a:ext cx="3413934" cy="3413934"/>
            <a:chOff x="0" y="0"/>
            <a:chExt cx="812800" cy="812800"/>
          </a:xfrm>
        </p:grpSpPr>
        <p:sp>
          <p:nvSpPr>
            <p:cNvPr id="9" name="Freeform 9"/>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B87BA1">
                    <a:alpha val="100000"/>
                  </a:srgbClr>
                </a:gs>
                <a:gs pos="100000">
                  <a:srgbClr val="E7E8E4">
                    <a:alpha val="0"/>
                  </a:srgbClr>
                </a:gs>
              </a:gsLst>
              <a:lin ang="0" scaled="1"/>
            </a:gradFill>
          </p:spPr>
        </p:sp>
        <p:sp>
          <p:nvSpPr>
            <p:cNvPr id="10" name="TextBox 10"/>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grpSp>
        <p:nvGrpSpPr>
          <p:cNvPr id="11" name="Group 11"/>
          <p:cNvGrpSpPr/>
          <p:nvPr/>
        </p:nvGrpSpPr>
        <p:grpSpPr bwMode="auto">
          <a:xfrm rot="0">
            <a:off x="17579417" y="8585700"/>
            <a:ext cx="1075518" cy="708583"/>
            <a:chOff x="0" y="0"/>
            <a:chExt cx="283264" cy="186623"/>
          </a:xfrm>
        </p:grpSpPr>
        <p:sp>
          <p:nvSpPr>
            <p:cNvPr id="12" name="Freeform 12"/>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13" name="TextBox 13"/>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14" name="Freeform 14"/>
          <p:cNvSpPr/>
          <p:nvPr/>
        </p:nvSpPr>
        <p:spPr bwMode="auto">
          <a:xfrm rot="0" flipH="0" flipV="0">
            <a:off x="11640407" y="1870991"/>
            <a:ext cx="5333712" cy="5498672"/>
          </a:xfrm>
          <a:custGeom>
            <a:avLst/>
            <a:gdLst/>
            <a:ahLst/>
            <a:cxnLst/>
            <a:rect l="l" t="t" r="r" b="b"/>
            <a:pathLst>
              <a:path w="5333712" h="5498672" fill="norm" stroke="1" extrusionOk="0">
                <a:moveTo>
                  <a:pt x="0" y="0"/>
                </a:moveTo>
                <a:lnTo>
                  <a:pt x="5333712" y="0"/>
                </a:lnTo>
                <a:lnTo>
                  <a:pt x="5333712" y="5498672"/>
                </a:lnTo>
                <a:lnTo>
                  <a:pt x="0" y="5498672"/>
                </a:lnTo>
                <a:lnTo>
                  <a:pt x="0" y="0"/>
                </a:lnTo>
                <a:close/>
              </a:path>
            </a:pathLst>
          </a:custGeom>
          <a:blipFill>
            <a:blip r:embed="rId3"/>
            <a:srcRect l="0" t="0" r="0" b="0"/>
            <a:stretch/>
          </a:blipFill>
        </p:spPr>
      </p:sp>
      <p:sp>
        <p:nvSpPr>
          <p:cNvPr id="15" name="TextBox 15"/>
          <p:cNvSpPr txBox="1"/>
          <p:nvPr/>
        </p:nvSpPr>
        <p:spPr bwMode="auto">
          <a:xfrm rot="0">
            <a:off x="17792856" y="8741720"/>
            <a:ext cx="385473" cy="341206"/>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02</a:t>
            </a:r>
            <a:endParaRPr/>
          </a:p>
        </p:txBody>
      </p:sp>
      <p:sp>
        <p:nvSpPr>
          <p:cNvPr id="16" name="TextBox 16"/>
          <p:cNvSpPr txBox="1"/>
          <p:nvPr/>
        </p:nvSpPr>
        <p:spPr bwMode="auto">
          <a:xfrm rot="0">
            <a:off x="198397" y="1613241"/>
            <a:ext cx="10976764" cy="601224"/>
          </a:xfrm>
          <a:prstGeom prst="rect">
            <a:avLst/>
          </a:prstGeom>
        </p:spPr>
        <p:txBody>
          <a:bodyPr lIns="0" tIns="0" rIns="0" bIns="0" rtlCol="0" anchor="t">
            <a:spAutoFit/>
          </a:bodyPr>
          <a:lstStyle/>
          <a:p>
            <a:pPr algn="l">
              <a:lnSpc>
                <a:spcPts val="4545"/>
              </a:lnSpc>
              <a:defRPr/>
            </a:pPr>
            <a:r>
              <a:rPr lang="en-US" sz="4550" b="1" i="1">
                <a:solidFill>
                  <a:srgbClr val="D563A1"/>
                </a:solidFill>
                <a:latin typeface="Bebas Neue Bold"/>
                <a:ea typeface="Bebas Neue Bold"/>
                <a:cs typeface="Bebas Neue Bold"/>
              </a:rPr>
              <a:t>One-Week-Ahead HVAC Forecasting &amp; Optimization</a:t>
            </a:r>
            <a:endParaRPr/>
          </a:p>
        </p:txBody>
      </p:sp>
      <p:sp>
        <p:nvSpPr>
          <p:cNvPr id="17" name="TextBox 17"/>
          <p:cNvSpPr txBox="1"/>
          <p:nvPr/>
        </p:nvSpPr>
        <p:spPr bwMode="auto">
          <a:xfrm rot="0">
            <a:off x="337411" y="6168171"/>
            <a:ext cx="11017816" cy="2354507"/>
          </a:xfrm>
          <a:prstGeom prst="rect">
            <a:avLst/>
          </a:prstGeom>
        </p:spPr>
        <p:txBody>
          <a:bodyPr lIns="0" tIns="0" rIns="0" bIns="0" rtlCol="0" anchor="t">
            <a:spAutoFit/>
          </a:bodyPr>
          <a:lstStyle/>
          <a:p>
            <a:pPr marL="491795" lvl="1" indent="-245898" algn="l">
              <a:lnSpc>
                <a:spcPts val="3189"/>
              </a:lnSpc>
              <a:buFont typeface="Arial"/>
              <a:buChar char="•"/>
              <a:defRPr/>
            </a:pPr>
            <a:r>
              <a:rPr lang="en-US" sz="2300" b="1">
                <a:solidFill>
                  <a:srgbClr val="FFFFFF"/>
                </a:solidFill>
                <a:latin typeface="Raleway Bold"/>
                <a:ea typeface="Raleway Bold"/>
                <a:cs typeface="Raleway Bold"/>
              </a:rPr>
              <a:t>Objective</a:t>
            </a:r>
            <a:r>
              <a:rPr lang="en-US" sz="2300">
                <a:solidFill>
                  <a:srgbClr val="FFFFFF"/>
                </a:solidFill>
                <a:latin typeface="Raleway"/>
                <a:ea typeface="Raleway"/>
                <a:cs typeface="Raleway"/>
              </a:rPr>
              <a:t>: Reduce HVAC electricity use based on predicted building occupancy.</a:t>
            </a:r>
            <a:endParaRPr/>
          </a:p>
          <a:p>
            <a:pPr marL="491795" lvl="1" indent="-245898" algn="l">
              <a:lnSpc>
                <a:spcPts val="3189"/>
              </a:lnSpc>
              <a:buFont typeface="Arial"/>
              <a:buChar char="•"/>
              <a:defRPr/>
            </a:pPr>
            <a:r>
              <a:rPr lang="en-US" sz="2300" b="1">
                <a:solidFill>
                  <a:srgbClr val="FFFFFF"/>
                </a:solidFill>
                <a:latin typeface="Raleway Bold"/>
                <a:ea typeface="Raleway Bold"/>
                <a:cs typeface="Raleway Bold"/>
              </a:rPr>
              <a:t>Tools used</a:t>
            </a:r>
            <a:r>
              <a:rPr lang="en-US" sz="2300">
                <a:solidFill>
                  <a:srgbClr val="FFFFFF"/>
                </a:solidFill>
                <a:latin typeface="Raleway"/>
                <a:ea typeface="Raleway"/>
                <a:cs typeface="Raleway"/>
              </a:rPr>
              <a:t>: Time series (STL), Random Forest, SVR, FNN.</a:t>
            </a:r>
            <a:endParaRPr/>
          </a:p>
          <a:p>
            <a:pPr marL="491795" lvl="1" indent="-245898" algn="l">
              <a:lnSpc>
                <a:spcPts val="3189"/>
              </a:lnSpc>
              <a:buFont typeface="Arial"/>
              <a:buChar char="•"/>
              <a:defRPr/>
            </a:pPr>
            <a:r>
              <a:rPr lang="en-US" sz="2300" b="1">
                <a:solidFill>
                  <a:srgbClr val="FFFFFF"/>
                </a:solidFill>
                <a:latin typeface="Raleway Bold"/>
                <a:ea typeface="Raleway Bold"/>
                <a:cs typeface="Raleway Bold"/>
              </a:rPr>
              <a:t>Focus Week</a:t>
            </a:r>
            <a:r>
              <a:rPr lang="en-US" sz="2300">
                <a:solidFill>
                  <a:srgbClr val="FFFFFF"/>
                </a:solidFill>
                <a:latin typeface="Raleway"/>
                <a:ea typeface="Raleway"/>
                <a:cs typeface="Raleway"/>
              </a:rPr>
              <a:t>: January 1–7, 2006.</a:t>
            </a:r>
            <a:endParaRPr/>
          </a:p>
          <a:p>
            <a:pPr marL="491795" lvl="1" indent="-245898" algn="l">
              <a:lnSpc>
                <a:spcPts val="3189"/>
              </a:lnSpc>
              <a:spcBef>
                <a:spcPts val="0"/>
              </a:spcBef>
              <a:buFont typeface="Arial"/>
              <a:buChar char="•"/>
              <a:defRPr/>
            </a:pPr>
            <a:r>
              <a:rPr lang="en-US" sz="2300" b="1">
                <a:solidFill>
                  <a:srgbClr val="FFFFFF"/>
                </a:solidFill>
                <a:latin typeface="Raleway Bold"/>
                <a:ea typeface="Raleway Bold"/>
                <a:cs typeface="Raleway Bold"/>
              </a:rPr>
              <a:t>Outcome</a:t>
            </a:r>
            <a:r>
              <a:rPr lang="en-US" sz="2300">
                <a:solidFill>
                  <a:srgbClr val="FFFFFF"/>
                </a:solidFill>
                <a:latin typeface="Raleway"/>
                <a:ea typeface="Raleway"/>
                <a:cs typeface="Raleway"/>
              </a:rPr>
              <a:t>: Achieved 14.5% reduction in energy use.</a:t>
            </a:r>
            <a:endParaRPr/>
          </a:p>
          <a:p>
            <a:pPr algn="l">
              <a:lnSpc>
                <a:spcPts val="2909"/>
              </a:lnSpc>
              <a:spcBef>
                <a:spcPts val="0"/>
              </a:spcBef>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TextBox 5"/>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03</a:t>
            </a:r>
            <a:endParaRPr/>
          </a:p>
        </p:txBody>
      </p:sp>
      <p:sp>
        <p:nvSpPr>
          <p:cNvPr id="6" name="TextBox 6"/>
          <p:cNvSpPr txBox="1"/>
          <p:nvPr/>
        </p:nvSpPr>
        <p:spPr bwMode="auto">
          <a:xfrm rot="0">
            <a:off x="4021891" y="848540"/>
            <a:ext cx="10976764" cy="1010797"/>
          </a:xfrm>
          <a:prstGeom prst="rect">
            <a:avLst/>
          </a:prstGeom>
        </p:spPr>
        <p:txBody>
          <a:bodyPr lIns="0" tIns="0" rIns="0" bIns="0" rtlCol="0" anchor="t">
            <a:spAutoFit/>
          </a:bodyPr>
          <a:lstStyle/>
          <a:p>
            <a:pPr algn="l">
              <a:lnSpc>
                <a:spcPts val="7545"/>
              </a:lnSpc>
              <a:defRPr/>
            </a:pPr>
            <a:r>
              <a:rPr lang="en-US" sz="7550" b="1" i="1">
                <a:solidFill>
                  <a:srgbClr val="FFFFFF"/>
                </a:solidFill>
                <a:latin typeface="Bebas Neue Bold"/>
                <a:ea typeface="Bebas Neue Bold"/>
                <a:cs typeface="Bebas Neue Bold"/>
              </a:rPr>
              <a:t>Why This</a:t>
            </a:r>
            <a:r>
              <a:rPr lang="en-US" sz="7550" b="1" i="1">
                <a:solidFill>
                  <a:srgbClr val="D563A1"/>
                </a:solidFill>
                <a:latin typeface="Bebas Neue Bold"/>
                <a:ea typeface="Bebas Neue Bold"/>
                <a:cs typeface="Bebas Neue Bold"/>
              </a:rPr>
              <a:t> Work Is Important</a:t>
            </a:r>
            <a:endParaRPr/>
          </a:p>
        </p:txBody>
      </p:sp>
      <p:sp>
        <p:nvSpPr>
          <p:cNvPr id="7" name="TextBox 7"/>
          <p:cNvSpPr txBox="1"/>
          <p:nvPr/>
        </p:nvSpPr>
        <p:spPr bwMode="auto">
          <a:xfrm rot="0">
            <a:off x="2414417" y="2695214"/>
            <a:ext cx="12584238" cy="5890486"/>
          </a:xfrm>
          <a:prstGeom prst="rect">
            <a:avLst/>
          </a:prstGeom>
        </p:spPr>
        <p:txBody>
          <a:bodyPr lIns="0" tIns="0" rIns="0" bIns="0" rtlCol="0" anchor="t">
            <a:spAutoFit/>
          </a:bodyPr>
          <a:lstStyle/>
          <a:p>
            <a:pPr marL="561715" lvl="1" indent="-280857" algn="l">
              <a:lnSpc>
                <a:spcPts val="3642"/>
              </a:lnSpc>
              <a:buFont typeface="Arial"/>
              <a:buChar char="•"/>
              <a:defRPr/>
            </a:pPr>
            <a:r>
              <a:rPr lang="en-US" sz="2600" b="1">
                <a:solidFill>
                  <a:srgbClr val="FFFFFF"/>
                </a:solidFill>
                <a:latin typeface="Raleway Bold"/>
                <a:ea typeface="Raleway Bold"/>
                <a:cs typeface="Raleway Bold"/>
              </a:rPr>
              <a:t>This project addresses a critical issue in building energy management. HVAC systems are one of the largest consumers of electricity, and when operated inefficiently — for instance, during off-hours or when rooms are empty — they contribute heavily to waste.</a:t>
            </a:r>
            <a:endParaRPr/>
          </a:p>
          <a:p>
            <a:pPr marL="561715" lvl="1" indent="-280857" algn="l">
              <a:lnSpc>
                <a:spcPts val="3642"/>
              </a:lnSpc>
              <a:buFont typeface="Arial"/>
              <a:buChar char="•"/>
              <a:defRPr/>
            </a:pPr>
            <a:r>
              <a:rPr lang="en-US" sz="2600" b="1">
                <a:solidFill>
                  <a:srgbClr val="FFFFFF"/>
                </a:solidFill>
                <a:latin typeface="Raleway Bold"/>
                <a:ea typeface="Raleway Bold"/>
                <a:cs typeface="Raleway Bold"/>
              </a:rPr>
              <a:t>Our objective is to make HVAC operations more intelligent by predicting occupancy and using that to guide energy use. It’s important because it not only saves money and energy but also supports global sustainability goals and regulatory compliance.</a:t>
            </a:r>
            <a:endParaRPr/>
          </a:p>
          <a:p>
            <a:pPr marL="561715" lvl="1" indent="-280857" algn="l">
              <a:lnSpc>
                <a:spcPts val="3642"/>
              </a:lnSpc>
              <a:spcBef>
                <a:spcPts val="0"/>
              </a:spcBef>
              <a:buFont typeface="Arial"/>
              <a:buChar char="•"/>
              <a:defRPr/>
            </a:pPr>
            <a:r>
              <a:rPr lang="en-US" sz="2600" b="1">
                <a:solidFill>
                  <a:srgbClr val="FFFFFF"/>
                </a:solidFill>
                <a:latin typeface="Raleway Bold"/>
                <a:ea typeface="Raleway Bold"/>
                <a:cs typeface="Raleway Bold"/>
              </a:rPr>
              <a:t>The s</a:t>
            </a:r>
            <a:r>
              <a:rPr lang="en-US" sz="2600" b="1">
                <a:solidFill>
                  <a:srgbClr val="FFFFFF"/>
                </a:solidFill>
                <a:latin typeface="Raleway Bold"/>
                <a:ea typeface="Raleway Bold"/>
                <a:cs typeface="Raleway Bold"/>
              </a:rPr>
              <a:t>olution we’re developing can be applied in smart buildings, universities, offices, and even homes to cut costs and carbon footprints. It’s a scalable solution that balances comfort and conservation — two core priorities in energy-efficient building design.</a:t>
            </a:r>
            <a:endParaRPr/>
          </a:p>
          <a:p>
            <a:pPr algn="l">
              <a:lnSpc>
                <a:spcPts val="3322"/>
              </a:lnSpc>
              <a:spcBef>
                <a:spcPts val="0"/>
              </a:spcBef>
              <a:defRPr/>
            </a:pPr>
            <a:endParaRPr/>
          </a:p>
        </p:txBody>
      </p:sp>
      <p:sp>
        <p:nvSpPr>
          <p:cNvPr id="8" name="Freeform 8"/>
          <p:cNvSpPr/>
          <p:nvPr/>
        </p:nvSpPr>
        <p:spPr bwMode="auto">
          <a:xfrm rot="0" flipH="0" flipV="0">
            <a:off x="-2766393" y="8322487"/>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9" name="Freeform 9"/>
          <p:cNvSpPr/>
          <p:nvPr/>
        </p:nvSpPr>
        <p:spPr bwMode="auto">
          <a:xfrm rot="0" flipH="0" flipV="0">
            <a:off x="12904844" y="-642775"/>
            <a:ext cx="7315200" cy="3604399"/>
          </a:xfrm>
          <a:custGeom>
            <a:avLst/>
            <a:gdLst/>
            <a:ahLst/>
            <a:cxnLst/>
            <a:rect l="l" t="t" r="r" b="b"/>
            <a:pathLst>
              <a:path w="7315200" h="3604399" fill="norm" stroke="1" extrusionOk="0">
                <a:moveTo>
                  <a:pt x="0" y="0"/>
                </a:moveTo>
                <a:lnTo>
                  <a:pt x="7315200" y="0"/>
                </a:lnTo>
                <a:lnTo>
                  <a:pt x="7315200" y="3604398"/>
                </a:lnTo>
                <a:lnTo>
                  <a:pt x="0" y="3604398"/>
                </a:lnTo>
                <a:lnTo>
                  <a:pt x="0" y="0"/>
                </a:lnTo>
                <a:close/>
              </a:path>
            </a:pathLst>
          </a:custGeom>
          <a:blipFill>
            <a:blip r:embed="rId3">
              <a:alphaModFix amt="44999"/>
            </a:blip>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Freeform 5"/>
          <p:cNvSpPr/>
          <p:nvPr/>
        </p:nvSpPr>
        <p:spPr bwMode="auto">
          <a:xfrm rot="0" flipH="0" flipV="0">
            <a:off x="478818" y="8789345"/>
            <a:ext cx="2843806" cy="1587360"/>
          </a:xfrm>
          <a:custGeom>
            <a:avLst/>
            <a:gdLst/>
            <a:ahLst/>
            <a:cxnLst/>
            <a:rect l="l" t="t" r="r" b="b"/>
            <a:pathLst>
              <a:path w="2843806" h="1587361" fill="norm" stroke="1" extrusionOk="0">
                <a:moveTo>
                  <a:pt x="0" y="0"/>
                </a:moveTo>
                <a:lnTo>
                  <a:pt x="2843807" y="0"/>
                </a:lnTo>
                <a:lnTo>
                  <a:pt x="2843807" y="1587361"/>
                </a:lnTo>
                <a:lnTo>
                  <a:pt x="0" y="1587361"/>
                </a:lnTo>
                <a:lnTo>
                  <a:pt x="0" y="0"/>
                </a:lnTo>
                <a:close/>
              </a:path>
            </a:pathLst>
          </a:custGeom>
          <a:blipFill>
            <a:blip r:embed="rId3"/>
            <a:srcRect l="0" t="0" r="0" b="0"/>
            <a:stretch/>
          </a:blipFill>
        </p:spPr>
      </p:sp>
      <p:sp>
        <p:nvSpPr>
          <p:cNvPr id="6" name="TextBox 6"/>
          <p:cNvSpPr txBox="1"/>
          <p:nvPr/>
        </p:nvSpPr>
        <p:spPr bwMode="auto">
          <a:xfrm rot="0">
            <a:off x="17792856" y="8741720"/>
            <a:ext cx="385473" cy="341206"/>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04</a:t>
            </a:r>
            <a:endParaRPr/>
          </a:p>
        </p:txBody>
      </p:sp>
      <p:sp>
        <p:nvSpPr>
          <p:cNvPr id="7" name="TextBox 7"/>
          <p:cNvSpPr txBox="1"/>
          <p:nvPr/>
        </p:nvSpPr>
        <p:spPr bwMode="auto">
          <a:xfrm rot="0">
            <a:off x="4303904" y="658202"/>
            <a:ext cx="9680193" cy="1193800"/>
          </a:xfrm>
          <a:prstGeom prst="rect">
            <a:avLst/>
          </a:prstGeom>
        </p:spPr>
        <p:txBody>
          <a:bodyPr lIns="0" tIns="0" rIns="0" bIns="0" rtlCol="0" anchor="t">
            <a:spAutoFit/>
          </a:bodyPr>
          <a:lstStyle/>
          <a:p>
            <a:pPr algn="l">
              <a:lnSpc>
                <a:spcPts val="9799"/>
              </a:lnSpc>
              <a:defRPr/>
            </a:pPr>
            <a:r>
              <a:rPr lang="en-US" sz="7000" b="1">
                <a:solidFill>
                  <a:srgbClr val="FFFFFF"/>
                </a:solidFill>
                <a:latin typeface="Bebas Neue Bold"/>
                <a:ea typeface="Bebas Neue Bold"/>
                <a:cs typeface="Bebas Neue Bold"/>
              </a:rPr>
              <a:t>Methodology </a:t>
            </a:r>
            <a:r>
              <a:rPr lang="en-US" sz="7000" b="1">
                <a:solidFill>
                  <a:srgbClr val="D563A1"/>
                </a:solidFill>
                <a:latin typeface="Bebas Neue Bold"/>
                <a:ea typeface="Bebas Neue Bold"/>
                <a:cs typeface="Bebas Neue Bold"/>
              </a:rPr>
              <a:t>overview</a:t>
            </a:r>
            <a:endParaRPr/>
          </a:p>
        </p:txBody>
      </p:sp>
      <p:sp>
        <p:nvSpPr>
          <p:cNvPr id="8" name="TextBox 8"/>
          <p:cNvSpPr txBox="1"/>
          <p:nvPr/>
        </p:nvSpPr>
        <p:spPr bwMode="auto">
          <a:xfrm rot="0">
            <a:off x="616622" y="2703751"/>
            <a:ext cx="17671378" cy="4874093"/>
          </a:xfrm>
          <a:prstGeom prst="rect">
            <a:avLst/>
          </a:prstGeom>
        </p:spPr>
        <p:txBody>
          <a:bodyPr lIns="0" tIns="0" rIns="0" bIns="0" rtlCol="0" anchor="t">
            <a:spAutoFit/>
          </a:bodyPr>
          <a:lstStyle/>
          <a:p>
            <a:pPr marL="670711" lvl="1" indent="-335356" algn="l">
              <a:lnSpc>
                <a:spcPts val="4349"/>
              </a:lnSpc>
              <a:buFont typeface="Arial"/>
              <a:buChar char="•"/>
              <a:defRPr/>
            </a:pPr>
            <a:r>
              <a:rPr lang="en-US" sz="3100" b="1">
                <a:solidFill>
                  <a:srgbClr val="FFFFFF"/>
                </a:solidFill>
                <a:latin typeface="Raleway Bold"/>
                <a:ea typeface="Raleway Bold"/>
                <a:cs typeface="Raleway Bold"/>
              </a:rPr>
              <a:t>Occupancy Forecasting</a:t>
            </a:r>
            <a:r>
              <a:rPr lang="en-US" sz="3100">
                <a:solidFill>
                  <a:srgbClr val="FFFFFF"/>
                </a:solidFill>
                <a:latin typeface="Raleway"/>
                <a:ea typeface="Raleway"/>
                <a:cs typeface="Raleway"/>
              </a:rPr>
              <a:t>: The number of occupants was forecasted at 10-minute intervals using time-series and machine learning techniques.</a:t>
            </a:r>
            <a:endParaRPr/>
          </a:p>
          <a:p>
            <a:pPr marL="670711" lvl="1" indent="-335356" algn="l">
              <a:lnSpc>
                <a:spcPts val="4349"/>
              </a:lnSpc>
              <a:buFont typeface="Arial"/>
              <a:buChar char="•"/>
              <a:defRPr/>
            </a:pPr>
            <a:r>
              <a:rPr lang="en-US" sz="3100">
                <a:solidFill>
                  <a:srgbClr val="FFFFFF"/>
                </a:solidFill>
                <a:latin typeface="Raleway"/>
                <a:ea typeface="Raleway"/>
                <a:cs typeface="Raleway"/>
              </a:rPr>
              <a:t>F</a:t>
            </a:r>
            <a:r>
              <a:rPr lang="en-US" sz="3100" b="1">
                <a:solidFill>
                  <a:srgbClr val="FFFFFF"/>
                </a:solidFill>
                <a:latin typeface="Raleway Bold"/>
                <a:ea typeface="Raleway Bold"/>
                <a:cs typeface="Raleway Bold"/>
              </a:rPr>
              <a:t>eature Engineering:</a:t>
            </a:r>
            <a:r>
              <a:rPr lang="en-US" sz="3100">
                <a:solidFill>
                  <a:srgbClr val="FFFFFF"/>
                </a:solidFill>
                <a:latin typeface="Raleway"/>
                <a:ea typeface="Raleway"/>
                <a:cs typeface="Raleway"/>
              </a:rPr>
              <a:t> Time-based features, lagged occupancy values, and weather-related parameters were engineered.</a:t>
            </a:r>
            <a:endParaRPr/>
          </a:p>
          <a:p>
            <a:pPr marL="670711" lvl="1" indent="-335356" algn="l">
              <a:lnSpc>
                <a:spcPts val="4349"/>
              </a:lnSpc>
              <a:buFont typeface="Arial"/>
              <a:buChar char="•"/>
              <a:defRPr/>
            </a:pPr>
            <a:r>
              <a:rPr lang="en-US" sz="3100" b="1">
                <a:solidFill>
                  <a:srgbClr val="FFFFFF"/>
                </a:solidFill>
                <a:latin typeface="Raleway Bold"/>
                <a:ea typeface="Raleway Bold"/>
                <a:cs typeface="Raleway Bold"/>
              </a:rPr>
              <a:t>Machine Learning Models:</a:t>
            </a:r>
            <a:r>
              <a:rPr lang="en-US" sz="3100">
                <a:solidFill>
                  <a:srgbClr val="FFFFFF"/>
                </a:solidFill>
                <a:latin typeface="Raleway"/>
                <a:ea typeface="Raleway"/>
                <a:cs typeface="Raleway"/>
              </a:rPr>
              <a:t> Two models were used: Support Vector Regression (SVR) and Feedforward Neural Network (FNN).</a:t>
            </a:r>
            <a:endParaRPr/>
          </a:p>
          <a:p>
            <a:pPr marL="670711" lvl="1" indent="-335356" algn="l">
              <a:lnSpc>
                <a:spcPts val="4349"/>
              </a:lnSpc>
              <a:buFont typeface="Arial"/>
              <a:buChar char="•"/>
              <a:defRPr/>
            </a:pPr>
            <a:r>
              <a:rPr lang="en-US" sz="3100" b="1">
                <a:solidFill>
                  <a:srgbClr val="FFFFFF"/>
                </a:solidFill>
                <a:latin typeface="Raleway Bold"/>
                <a:ea typeface="Raleway Bold"/>
                <a:cs typeface="Raleway Bold"/>
              </a:rPr>
              <a:t>HVAC Optimization:</a:t>
            </a:r>
            <a:r>
              <a:rPr lang="en-US" sz="3100">
                <a:solidFill>
                  <a:srgbClr val="FFFFFF"/>
                </a:solidFill>
                <a:latin typeface="Raleway"/>
                <a:ea typeface="Raleway"/>
                <a:cs typeface="Raleway"/>
              </a:rPr>
              <a:t> The predicted occupancy was utilized to design a rule-based control strategy that adjusts HVAC operation based on occupancy and weather.</a:t>
            </a:r>
            <a:endParaRPr/>
          </a:p>
          <a:p>
            <a:pPr algn="l">
              <a:lnSpc>
                <a:spcPts val="4349"/>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2277030" y="2564351"/>
            <a:ext cx="5905397" cy="5905397"/>
            <a:chOff x="0" y="0"/>
            <a:chExt cx="812800" cy="812800"/>
          </a:xfrm>
        </p:grpSpPr>
        <p:sp>
          <p:nvSpPr>
            <p:cNvPr id="3" name="Freeform 3"/>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5E9">
                    <a:alpha val="100000"/>
                  </a:srgbClr>
                </a:gs>
                <a:gs pos="100000">
                  <a:srgbClr val="E7E8E4">
                    <a:alpha val="0"/>
                  </a:srgbClr>
                </a:gs>
              </a:gsLst>
              <a:lin ang="0" scaled="1"/>
            </a:gradFill>
          </p:spPr>
        </p:sp>
        <p:sp>
          <p:nvSpPr>
            <p:cNvPr id="4" name="TextBox 4"/>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grpSp>
        <p:nvGrpSpPr>
          <p:cNvPr id="5" name="Group 5"/>
          <p:cNvGrpSpPr/>
          <p:nvPr/>
        </p:nvGrpSpPr>
        <p:grpSpPr bwMode="auto">
          <a:xfrm rot="0">
            <a:off x="17579417" y="8585700"/>
            <a:ext cx="1075518" cy="708583"/>
            <a:chOff x="0" y="0"/>
            <a:chExt cx="283264" cy="186623"/>
          </a:xfrm>
        </p:grpSpPr>
        <p:sp>
          <p:nvSpPr>
            <p:cNvPr id="6" name="Freeform 6"/>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7" name="TextBox 7"/>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8" name="Freeform 8"/>
          <p:cNvSpPr/>
          <p:nvPr/>
        </p:nvSpPr>
        <p:spPr bwMode="auto">
          <a:xfrm rot="0" flipH="0" flipV="0">
            <a:off x="0" y="3576348"/>
            <a:ext cx="3715260" cy="4114800"/>
          </a:xfrm>
          <a:custGeom>
            <a:avLst/>
            <a:gdLst/>
            <a:ahLst/>
            <a:cxnLst/>
            <a:rect l="l" t="t" r="r" b="b"/>
            <a:pathLst>
              <a:path w="3715260" h="4114800" fill="norm" stroke="1" extrusionOk="0">
                <a:moveTo>
                  <a:pt x="0" y="0"/>
                </a:moveTo>
                <a:lnTo>
                  <a:pt x="3715260" y="0"/>
                </a:lnTo>
                <a:lnTo>
                  <a:pt x="3715260" y="4114800"/>
                </a:lnTo>
                <a:lnTo>
                  <a:pt x="0" y="4114800"/>
                </a:lnTo>
                <a:lnTo>
                  <a:pt x="0" y="0"/>
                </a:lnTo>
                <a:close/>
              </a:path>
            </a:pathLst>
          </a:custGeom>
          <a:blipFill>
            <a:blip r:embed="rId3"/>
            <a:srcRect l="0" t="0" r="0" b="0"/>
            <a:stretch/>
          </a:blipFill>
        </p:spPr>
      </p:sp>
      <p:sp>
        <p:nvSpPr>
          <p:cNvPr id="9" name="TextBox 9"/>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05</a:t>
            </a:r>
            <a:endParaRPr/>
          </a:p>
        </p:txBody>
      </p:sp>
      <p:sp>
        <p:nvSpPr>
          <p:cNvPr id="10" name="TextBox 10"/>
          <p:cNvSpPr txBox="1"/>
          <p:nvPr/>
        </p:nvSpPr>
        <p:spPr bwMode="auto">
          <a:xfrm rot="0">
            <a:off x="204146" y="504885"/>
            <a:ext cx="11512926" cy="3224876"/>
          </a:xfrm>
          <a:prstGeom prst="rect">
            <a:avLst/>
          </a:prstGeom>
        </p:spPr>
        <p:txBody>
          <a:bodyPr lIns="0" tIns="0" rIns="0" bIns="0" rtlCol="0" anchor="t">
            <a:spAutoFit/>
          </a:bodyPr>
          <a:lstStyle/>
          <a:p>
            <a:pPr algn="l">
              <a:lnSpc>
                <a:spcPts val="8315"/>
              </a:lnSpc>
              <a:defRPr/>
            </a:pPr>
            <a:r>
              <a:rPr lang="en-US" sz="8300" b="1">
                <a:solidFill>
                  <a:srgbClr val="FFFFFF"/>
                </a:solidFill>
                <a:latin typeface="Bebas Neue Bold"/>
                <a:ea typeface="Bebas Neue Bold"/>
                <a:cs typeface="Bebas Neue Bold"/>
              </a:rPr>
              <a:t>Dataset &amp; Features – </a:t>
            </a:r>
            <a:endParaRPr/>
          </a:p>
          <a:p>
            <a:pPr algn="l">
              <a:lnSpc>
                <a:spcPts val="8315"/>
              </a:lnSpc>
              <a:defRPr/>
            </a:pPr>
            <a:endParaRPr/>
          </a:p>
          <a:p>
            <a:pPr algn="l">
              <a:lnSpc>
                <a:spcPts val="8315"/>
              </a:lnSpc>
              <a:defRPr/>
            </a:pPr>
            <a:endParaRPr/>
          </a:p>
        </p:txBody>
      </p:sp>
      <p:sp>
        <p:nvSpPr>
          <p:cNvPr id="11" name="TextBox 11"/>
          <p:cNvSpPr txBox="1"/>
          <p:nvPr/>
        </p:nvSpPr>
        <p:spPr bwMode="auto">
          <a:xfrm rot="0">
            <a:off x="7761427" y="485472"/>
            <a:ext cx="11165882" cy="1118175"/>
          </a:xfrm>
          <a:prstGeom prst="rect">
            <a:avLst/>
          </a:prstGeom>
        </p:spPr>
        <p:txBody>
          <a:bodyPr lIns="0" tIns="0" rIns="0" bIns="0" rtlCol="0" anchor="t">
            <a:spAutoFit/>
          </a:bodyPr>
          <a:lstStyle/>
          <a:p>
            <a:pPr algn="l">
              <a:lnSpc>
                <a:spcPts val="8315"/>
              </a:lnSpc>
              <a:defRPr/>
            </a:pPr>
            <a:r>
              <a:rPr lang="en-US" sz="8300" b="1">
                <a:solidFill>
                  <a:srgbClr val="D563A1"/>
                </a:solidFill>
                <a:latin typeface="Bebas Neue Bold"/>
                <a:ea typeface="Bebas Neue Bold"/>
                <a:cs typeface="Bebas Neue Bold"/>
              </a:rPr>
              <a:t>How We Built the Foundation</a:t>
            </a:r>
            <a:endParaRPr/>
          </a:p>
        </p:txBody>
      </p:sp>
      <p:sp>
        <p:nvSpPr>
          <p:cNvPr id="12" name="TextBox 12"/>
          <p:cNvSpPr txBox="1"/>
          <p:nvPr/>
        </p:nvSpPr>
        <p:spPr bwMode="auto">
          <a:xfrm rot="0">
            <a:off x="6554235" y="4536899"/>
            <a:ext cx="7555913" cy="754253"/>
          </a:xfrm>
          <a:prstGeom prst="rect">
            <a:avLst/>
          </a:prstGeom>
        </p:spPr>
        <p:txBody>
          <a:bodyPr lIns="0" tIns="0" rIns="0" bIns="0" rtlCol="0" anchor="t">
            <a:spAutoFit/>
          </a:bodyPr>
          <a:lstStyle/>
          <a:p>
            <a:pPr algn="l">
              <a:lnSpc>
                <a:spcPts val="3052"/>
              </a:lnSpc>
              <a:spcBef>
                <a:spcPts val="0"/>
              </a:spcBef>
              <a:defRPr/>
            </a:pPr>
            <a:r>
              <a:rPr lang="en-US" sz="2200" b="1">
                <a:solidFill>
                  <a:srgbClr val="FFFFFF"/>
                </a:solidFill>
                <a:latin typeface="Raleway Bold"/>
                <a:ea typeface="Raleway Bold"/>
                <a:cs typeface="Raleway Bold"/>
              </a:rPr>
              <a:t>Data Source:</a:t>
            </a:r>
            <a:r>
              <a:rPr lang="en-US" sz="2200">
                <a:solidFill>
                  <a:srgbClr val="FFFFFF"/>
                </a:solidFill>
                <a:latin typeface="Raleway"/>
                <a:ea typeface="Raleway"/>
                <a:cs typeface="Raleway"/>
              </a:rPr>
              <a:t>  Synthetic dataset (10-min intervals) for 2005–2006.</a:t>
            </a:r>
            <a:endParaRPr/>
          </a:p>
        </p:txBody>
      </p:sp>
      <p:sp>
        <p:nvSpPr>
          <p:cNvPr id="13" name="TextBox 13"/>
          <p:cNvSpPr txBox="1"/>
          <p:nvPr/>
        </p:nvSpPr>
        <p:spPr bwMode="auto">
          <a:xfrm rot="0">
            <a:off x="6356692" y="5388996"/>
            <a:ext cx="8663913" cy="4582599"/>
          </a:xfrm>
          <a:prstGeom prst="rect">
            <a:avLst/>
          </a:prstGeom>
        </p:spPr>
        <p:txBody>
          <a:bodyPr lIns="0" tIns="0" rIns="0" bIns="0" rtlCol="0" anchor="t">
            <a:spAutoFit/>
          </a:bodyPr>
          <a:lstStyle/>
          <a:p>
            <a:pPr algn="l">
              <a:lnSpc>
                <a:spcPts val="3057"/>
              </a:lnSpc>
              <a:defRPr/>
            </a:pPr>
            <a:r>
              <a:rPr lang="en-US" sz="2200" b="1">
                <a:solidFill>
                  <a:srgbClr val="FFFFFF"/>
                </a:solidFill>
                <a:latin typeface="Raleway Bold"/>
                <a:ea typeface="Raleway Bold"/>
                <a:cs typeface="Raleway Bold"/>
              </a:rPr>
              <a:t>    Feature Types</a:t>
            </a:r>
            <a:r>
              <a:rPr lang="en-US" sz="2200">
                <a:solidFill>
                  <a:srgbClr val="FFFFFF"/>
                </a:solidFill>
                <a:latin typeface="Raleway"/>
                <a:ea typeface="Raleway"/>
                <a:cs typeface="Raleway"/>
              </a:rPr>
              <a:t>:</a:t>
            </a:r>
            <a:endParaRPr/>
          </a:p>
          <a:p>
            <a:pPr algn="l">
              <a:lnSpc>
                <a:spcPts val="3057"/>
              </a:lnSpc>
              <a:defRPr/>
            </a:pPr>
            <a:r>
              <a:rPr lang="en-US" sz="2200">
                <a:solidFill>
                  <a:srgbClr val="FFFFFF"/>
                </a:solidFill>
                <a:latin typeface="Raleway"/>
                <a:ea typeface="Raleway"/>
                <a:cs typeface="Raleway"/>
              </a:rPr>
              <a:t>          - </a:t>
            </a:r>
            <a:r>
              <a:rPr lang="en-US" sz="2200">
                <a:solidFill>
                  <a:srgbClr val="FFFFFF"/>
                </a:solidFill>
                <a:latin typeface="Raleway"/>
                <a:ea typeface="Raleway"/>
                <a:cs typeface="Raleway"/>
              </a:rPr>
              <a:t>Time-based: hour, minute, day_of_week, is_working_hour</a:t>
            </a:r>
            <a:endParaRPr/>
          </a:p>
          <a:p>
            <a:pPr algn="l">
              <a:lnSpc>
                <a:spcPts val="3057"/>
              </a:lnSpc>
              <a:defRPr/>
            </a:pPr>
            <a:r>
              <a:rPr lang="en-US" sz="2200">
                <a:solidFill>
                  <a:srgbClr val="FFFFFF"/>
                </a:solidFill>
                <a:latin typeface="Raleway"/>
                <a:ea typeface="Raleway"/>
                <a:cs typeface="Raleway"/>
              </a:rPr>
              <a:t>          - </a:t>
            </a:r>
            <a:r>
              <a:rPr lang="en-US" sz="2200">
                <a:solidFill>
                  <a:srgbClr val="FFFFFF"/>
                </a:solidFill>
                <a:latin typeface="Raleway"/>
                <a:ea typeface="Raleway"/>
                <a:cs typeface="Raleway"/>
              </a:rPr>
              <a:t>Occupancy-based: current &amp; lagged occupancy </a:t>
            </a:r>
            <a:endParaRPr/>
          </a:p>
          <a:p>
            <a:pPr algn="l">
              <a:lnSpc>
                <a:spcPts val="3057"/>
              </a:lnSpc>
              <a:defRPr/>
            </a:pPr>
            <a:r>
              <a:rPr lang="en-US" sz="2200">
                <a:solidFill>
                  <a:srgbClr val="FFFFFF"/>
                </a:solidFill>
                <a:latin typeface="Raleway"/>
                <a:ea typeface="Raleway"/>
                <a:cs typeface="Raleway"/>
              </a:rPr>
              <a:t>             (t, t– 30min to t–2h)</a:t>
            </a:r>
            <a:endParaRPr/>
          </a:p>
          <a:p>
            <a:pPr algn="l">
              <a:lnSpc>
                <a:spcPts val="3057"/>
              </a:lnSpc>
              <a:defRPr/>
            </a:pPr>
            <a:r>
              <a:rPr lang="en-US" sz="2200">
                <a:solidFill>
                  <a:srgbClr val="FFFFFF"/>
                </a:solidFill>
                <a:latin typeface="Raleway"/>
                <a:ea typeface="Raleway"/>
                <a:cs typeface="Raleway"/>
              </a:rPr>
              <a:t>          - </a:t>
            </a:r>
            <a:r>
              <a:rPr lang="en-US" sz="2200">
                <a:solidFill>
                  <a:srgbClr val="FFFFFF"/>
                </a:solidFill>
                <a:latin typeface="Raleway"/>
                <a:ea typeface="Raleway"/>
                <a:cs typeface="Raleway"/>
              </a:rPr>
              <a:t>Weather-based: temperature, heating/cooling degree</a:t>
            </a:r>
            <a:endParaRPr/>
          </a:p>
          <a:p>
            <a:pPr algn="l">
              <a:lnSpc>
                <a:spcPts val="3057"/>
              </a:lnSpc>
              <a:defRPr/>
            </a:pPr>
            <a:r>
              <a:rPr lang="en-US" sz="2200">
                <a:solidFill>
                  <a:srgbClr val="FFFFFF"/>
                </a:solidFill>
                <a:latin typeface="Raleway"/>
                <a:ea typeface="Raleway"/>
                <a:cs typeface="Raleway"/>
              </a:rPr>
              <a:t>             days, snowfall    </a:t>
            </a:r>
            <a:endParaRPr/>
          </a:p>
          <a:p>
            <a:pPr algn="l">
              <a:lnSpc>
                <a:spcPts val="3057"/>
              </a:lnSpc>
              <a:defRPr/>
            </a:pPr>
            <a:endParaRPr/>
          </a:p>
          <a:p>
            <a:pPr algn="l">
              <a:lnSpc>
                <a:spcPts val="3057"/>
              </a:lnSpc>
              <a:defRPr/>
            </a:pPr>
            <a:endParaRPr/>
          </a:p>
          <a:p>
            <a:pPr algn="l">
              <a:lnSpc>
                <a:spcPts val="3057"/>
              </a:lnSpc>
              <a:defRPr/>
            </a:pPr>
            <a:endParaRPr/>
          </a:p>
          <a:p>
            <a:pPr algn="l">
              <a:lnSpc>
                <a:spcPts val="3057"/>
              </a:lnSpc>
              <a:defRPr/>
            </a:pPr>
            <a:endParaRPr/>
          </a:p>
          <a:p>
            <a:pPr algn="l">
              <a:lnSpc>
                <a:spcPts val="3057"/>
              </a:lnSpc>
              <a:defRPr/>
            </a:pPr>
            <a:endParaRPr/>
          </a:p>
          <a:p>
            <a:pPr algn="l">
              <a:lnSpc>
                <a:spcPts val="2891"/>
              </a:lnSpc>
              <a:spcBef>
                <a:spcPts val="0"/>
              </a:spcBef>
              <a:defRPr/>
            </a:pPr>
            <a:endParaRPr/>
          </a:p>
        </p:txBody>
      </p:sp>
      <p:sp>
        <p:nvSpPr>
          <p:cNvPr id="14" name="TextBox 14"/>
          <p:cNvSpPr txBox="1"/>
          <p:nvPr/>
        </p:nvSpPr>
        <p:spPr bwMode="auto">
          <a:xfrm rot="0">
            <a:off x="5210717" y="2384009"/>
            <a:ext cx="12582139" cy="924165"/>
          </a:xfrm>
          <a:prstGeom prst="rect">
            <a:avLst/>
          </a:prstGeom>
        </p:spPr>
        <p:txBody>
          <a:bodyPr lIns="0" tIns="0" rIns="0" bIns="0" rtlCol="0" anchor="t">
            <a:spAutoFit/>
          </a:bodyPr>
          <a:lstStyle/>
          <a:p>
            <a:pPr algn="l">
              <a:lnSpc>
                <a:spcPts val="2502"/>
              </a:lnSpc>
              <a:defRPr/>
            </a:pPr>
            <a:r>
              <a:rPr lang="en-US" sz="1800" b="1">
                <a:solidFill>
                  <a:srgbClr val="FFFFFF"/>
                </a:solidFill>
                <a:latin typeface="Canva Sans Bold"/>
                <a:ea typeface="Canva Sans Bold"/>
                <a:cs typeface="Canva Sans Bold"/>
              </a:rPr>
              <a:t>We engineered features from three main categories — time, occupancy, and weather. These capture both the predictable structure and dynamic behavior that influence HVAC demand. Lagged occupancy values allow the model to anticipate future needs, which is essential for pre-conditioning indoor spaces.</a:t>
            </a:r>
            <a:endParaRPr/>
          </a:p>
        </p:txBody>
      </p:sp>
      <p:sp>
        <p:nvSpPr>
          <p:cNvPr id="15" name="Freeform 15"/>
          <p:cNvSpPr/>
          <p:nvPr/>
        </p:nvSpPr>
        <p:spPr bwMode="auto">
          <a:xfrm rot="0" flipH="0" flipV="0">
            <a:off x="-2981932" y="8400865"/>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5">
              <a:alphaModFix amt="44999"/>
            </a:blip>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923999" y="2658168"/>
            <a:ext cx="5905397" cy="5905397"/>
            <a:chOff x="0" y="0"/>
            <a:chExt cx="812800" cy="812800"/>
          </a:xfrm>
        </p:grpSpPr>
        <p:sp>
          <p:nvSpPr>
            <p:cNvPr id="3" name="Freeform 3"/>
            <p:cNvSpPr/>
            <p:nvPr/>
          </p:nvSpPr>
          <p:spPr bwMode="auto">
            <a:xfrm rot="0" flipH="0" flipV="0">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F5E9">
                    <a:alpha val="100000"/>
                  </a:srgbClr>
                </a:gs>
                <a:gs pos="100000">
                  <a:srgbClr val="E7E8E4">
                    <a:alpha val="0"/>
                  </a:srgbClr>
                </a:gs>
              </a:gsLst>
              <a:lin ang="0" scaled="1"/>
            </a:gradFill>
          </p:spPr>
        </p:sp>
        <p:sp>
          <p:nvSpPr>
            <p:cNvPr id="4" name="TextBox 4"/>
            <p:cNvSpPr txBox="1"/>
            <p:nvPr/>
          </p:nvSpPr>
          <p:spPr bwMode="auto">
            <a:xfrm>
              <a:off x="76200" y="38100"/>
              <a:ext cx="660400" cy="698500"/>
            </a:xfrm>
            <a:prstGeom prst="rect">
              <a:avLst/>
            </a:prstGeom>
            <a:grpFill/>
          </p:spPr>
          <p:txBody>
            <a:bodyPr lIns="50800" tIns="50800" rIns="50800" bIns="50800" rtlCol="0" anchor="ctr"/>
            <a:lstStyle/>
            <a:p>
              <a:pPr algn="ctr">
                <a:lnSpc>
                  <a:spcPts val="2212"/>
                </a:lnSpc>
                <a:defRPr/>
              </a:pPr>
              <a:endParaRPr/>
            </a:p>
          </p:txBody>
        </p:sp>
      </p:grpSp>
      <p:grpSp>
        <p:nvGrpSpPr>
          <p:cNvPr id="5" name="Group 5"/>
          <p:cNvGrpSpPr/>
          <p:nvPr/>
        </p:nvGrpSpPr>
        <p:grpSpPr bwMode="auto">
          <a:xfrm rot="0">
            <a:off x="17579417" y="8585700"/>
            <a:ext cx="1075518" cy="708583"/>
            <a:chOff x="0" y="0"/>
            <a:chExt cx="283264" cy="186623"/>
          </a:xfrm>
        </p:grpSpPr>
        <p:sp>
          <p:nvSpPr>
            <p:cNvPr id="6" name="Freeform 6"/>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7" name="TextBox 7"/>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8" name="Freeform 8"/>
          <p:cNvSpPr/>
          <p:nvPr/>
        </p:nvSpPr>
        <p:spPr bwMode="auto">
          <a:xfrm rot="0" flipH="0" flipV="0">
            <a:off x="-2981932" y="8400865"/>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
        <p:nvSpPr>
          <p:cNvPr id="9" name="TextBox 9"/>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06</a:t>
            </a:r>
            <a:endParaRPr/>
          </a:p>
        </p:txBody>
      </p:sp>
      <p:sp>
        <p:nvSpPr>
          <p:cNvPr id="10" name="TextBox 10"/>
          <p:cNvSpPr txBox="1"/>
          <p:nvPr/>
        </p:nvSpPr>
        <p:spPr bwMode="auto">
          <a:xfrm rot="0">
            <a:off x="2398719" y="485472"/>
            <a:ext cx="11512926" cy="2172696"/>
          </a:xfrm>
          <a:prstGeom prst="rect">
            <a:avLst/>
          </a:prstGeom>
        </p:spPr>
        <p:txBody>
          <a:bodyPr lIns="0" tIns="0" rIns="0" bIns="0" rtlCol="0" anchor="t">
            <a:spAutoFit/>
          </a:bodyPr>
          <a:lstStyle/>
          <a:p>
            <a:pPr algn="l">
              <a:lnSpc>
                <a:spcPts val="8315"/>
              </a:lnSpc>
              <a:defRPr/>
            </a:pPr>
            <a:r>
              <a:rPr lang="en-US" sz="8300" b="1">
                <a:solidFill>
                  <a:srgbClr val="FFFFFF"/>
                </a:solidFill>
                <a:latin typeface="Bebas Neue Bold"/>
                <a:ea typeface="Bebas Neue Bold"/>
                <a:cs typeface="Bebas Neue Bold"/>
              </a:rPr>
              <a:t>STEP 1: </a:t>
            </a:r>
            <a:endParaRPr/>
          </a:p>
          <a:p>
            <a:pPr algn="l">
              <a:lnSpc>
                <a:spcPts val="8315"/>
              </a:lnSpc>
              <a:defRPr/>
            </a:pPr>
            <a:endParaRPr/>
          </a:p>
        </p:txBody>
      </p:sp>
      <p:sp>
        <p:nvSpPr>
          <p:cNvPr id="11" name="TextBox 11"/>
          <p:cNvSpPr txBox="1"/>
          <p:nvPr/>
        </p:nvSpPr>
        <p:spPr bwMode="auto">
          <a:xfrm rot="0">
            <a:off x="4881051" y="485472"/>
            <a:ext cx="14046258" cy="1118175"/>
          </a:xfrm>
          <a:prstGeom prst="rect">
            <a:avLst/>
          </a:prstGeom>
        </p:spPr>
        <p:txBody>
          <a:bodyPr lIns="0" tIns="0" rIns="0" bIns="0" rtlCol="0" anchor="t">
            <a:spAutoFit/>
          </a:bodyPr>
          <a:lstStyle/>
          <a:p>
            <a:pPr algn="l">
              <a:lnSpc>
                <a:spcPts val="8315"/>
              </a:lnSpc>
              <a:defRPr/>
            </a:pPr>
            <a:r>
              <a:rPr lang="en-US" sz="8300" b="1">
                <a:solidFill>
                  <a:srgbClr val="D563A1"/>
                </a:solidFill>
                <a:latin typeface="Bebas Neue Bold"/>
                <a:ea typeface="Bebas Neue Bold"/>
                <a:cs typeface="Bebas Neue Bold"/>
              </a:rPr>
              <a:t>PREDICTION OF NUMBER OF OCCUPANTS</a:t>
            </a:r>
            <a:endParaRPr/>
          </a:p>
        </p:txBody>
      </p:sp>
      <p:sp>
        <p:nvSpPr>
          <p:cNvPr id="12" name="TextBox 12"/>
          <p:cNvSpPr txBox="1"/>
          <p:nvPr/>
        </p:nvSpPr>
        <p:spPr bwMode="auto">
          <a:xfrm rot="0">
            <a:off x="4333268" y="2884456"/>
            <a:ext cx="10574605" cy="1897253"/>
          </a:xfrm>
          <a:prstGeom prst="rect">
            <a:avLst/>
          </a:prstGeom>
        </p:spPr>
        <p:txBody>
          <a:bodyPr lIns="0" tIns="0" rIns="0" bIns="0" rtlCol="0" anchor="t">
            <a:spAutoFit/>
          </a:bodyPr>
          <a:lstStyle/>
          <a:p>
            <a:pPr algn="l">
              <a:lnSpc>
                <a:spcPts val="3052"/>
              </a:lnSpc>
              <a:defRPr/>
            </a:pPr>
            <a:r>
              <a:rPr lang="en-US" sz="2200" b="1">
                <a:solidFill>
                  <a:srgbClr val="FFFFFF"/>
                </a:solidFill>
                <a:latin typeface="Raleway Bold"/>
                <a:ea typeface="Raleway Bold"/>
                <a:cs typeface="Raleway Bold"/>
              </a:rPr>
              <a:t>Method Used: STL Decomposition (Seasonal-Trend Decomposition using Loess)</a:t>
            </a:r>
            <a:endParaRPr/>
          </a:p>
          <a:p>
            <a:pPr marL="470663" lvl="1" indent="-235331" algn="l">
              <a:lnSpc>
                <a:spcPts val="3052"/>
              </a:lnSpc>
              <a:buFont typeface="Arial"/>
              <a:buChar char="•"/>
              <a:defRPr/>
            </a:pPr>
            <a:r>
              <a:rPr lang="en-US" sz="2200" b="1">
                <a:solidFill>
                  <a:srgbClr val="FFFFFF"/>
                </a:solidFill>
                <a:latin typeface="Raleway Bold"/>
                <a:ea typeface="Raleway Bold"/>
                <a:cs typeface="Raleway Bold"/>
              </a:rPr>
              <a:t>Extracted seasonal daily cycles (144 intervals/day)</a:t>
            </a:r>
            <a:endParaRPr/>
          </a:p>
          <a:p>
            <a:pPr marL="470663" lvl="1" indent="-235331" algn="l">
              <a:lnSpc>
                <a:spcPts val="3052"/>
              </a:lnSpc>
              <a:buFont typeface="Arial"/>
              <a:buChar char="•"/>
              <a:defRPr/>
            </a:pPr>
            <a:r>
              <a:rPr lang="en-US" sz="2200" b="1">
                <a:solidFill>
                  <a:srgbClr val="FFFFFF"/>
                </a:solidFill>
                <a:latin typeface="Raleway Bold"/>
                <a:ea typeface="Raleway Bold"/>
                <a:cs typeface="Raleway Bold"/>
              </a:rPr>
              <a:t>Averaged trend over time</a:t>
            </a:r>
            <a:endParaRPr/>
          </a:p>
          <a:p>
            <a:pPr marL="470663" lvl="1" indent="-235331" algn="l">
              <a:lnSpc>
                <a:spcPts val="3052"/>
              </a:lnSpc>
              <a:buFont typeface="Arial"/>
              <a:buChar char="•"/>
              <a:defRPr/>
            </a:pPr>
            <a:r>
              <a:rPr lang="en-US" sz="2200" b="1">
                <a:solidFill>
                  <a:srgbClr val="FFFFFF"/>
                </a:solidFill>
                <a:latin typeface="Raleway Bold"/>
                <a:ea typeface="Raleway Bold"/>
                <a:cs typeface="Raleway Bold"/>
              </a:rPr>
              <a:t>Removed residual noise</a:t>
            </a:r>
            <a:endParaRPr/>
          </a:p>
          <a:p>
            <a:pPr algn="l">
              <a:lnSpc>
                <a:spcPts val="3052"/>
              </a:lnSpc>
              <a:spcBef>
                <a:spcPts val="0"/>
              </a:spcBef>
              <a:defRPr/>
            </a:pPr>
            <a:endParaRPr/>
          </a:p>
        </p:txBody>
      </p:sp>
      <p:sp>
        <p:nvSpPr>
          <p:cNvPr id="13" name="TextBox 13"/>
          <p:cNvSpPr txBox="1"/>
          <p:nvPr/>
        </p:nvSpPr>
        <p:spPr bwMode="auto">
          <a:xfrm rot="0">
            <a:off x="4538422" y="4734084"/>
            <a:ext cx="8663913" cy="3784616"/>
          </a:xfrm>
          <a:prstGeom prst="rect">
            <a:avLst/>
          </a:prstGeom>
        </p:spPr>
        <p:txBody>
          <a:bodyPr lIns="0" tIns="0" rIns="0" bIns="0" rtlCol="0" anchor="t">
            <a:spAutoFit/>
          </a:bodyPr>
          <a:lstStyle/>
          <a:p>
            <a:pPr algn="l">
              <a:lnSpc>
                <a:spcPts val="3057"/>
              </a:lnSpc>
              <a:defRPr/>
            </a:pPr>
            <a:r>
              <a:rPr lang="en-US" sz="2200" b="1">
                <a:solidFill>
                  <a:srgbClr val="FFFFFF"/>
                </a:solidFill>
                <a:latin typeface="Raleway Bold"/>
                <a:ea typeface="Raleway Bold"/>
                <a:cs typeface="Raleway Bold"/>
              </a:rPr>
              <a:t>Two seasonal</a:t>
            </a:r>
            <a:r>
              <a:rPr lang="en-US" sz="2200" b="1">
                <a:solidFill>
                  <a:srgbClr val="FFFFFF"/>
                </a:solidFill>
                <a:latin typeface="Raleway Bold"/>
                <a:ea typeface="Raleway Bold"/>
                <a:cs typeface="Raleway Bold"/>
              </a:rPr>
              <a:t> </a:t>
            </a:r>
            <a:r>
              <a:rPr lang="en-US" sz="2200" b="1">
                <a:solidFill>
                  <a:srgbClr val="FFFFFF"/>
                </a:solidFill>
                <a:latin typeface="Raleway Bold"/>
                <a:ea typeface="Raleway Bold"/>
                <a:cs typeface="Raleway Bold"/>
              </a:rPr>
              <a:t>baselines used:</a:t>
            </a:r>
            <a:endParaRPr/>
          </a:p>
          <a:p>
            <a:pPr marL="471458" lvl="1" indent="-235729" algn="l">
              <a:lnSpc>
                <a:spcPts val="3057"/>
              </a:lnSpc>
              <a:buFont typeface="Arial"/>
              <a:buChar char="•"/>
              <a:defRPr/>
            </a:pPr>
            <a:r>
              <a:rPr lang="en-US" sz="2200" b="1">
                <a:solidFill>
                  <a:srgbClr val="FFFFFF"/>
                </a:solidFill>
                <a:latin typeface="Raleway Bold"/>
                <a:ea typeface="Raleway Bold"/>
                <a:cs typeface="Raleway Bold"/>
              </a:rPr>
              <a:t>Jan</a:t>
            </a:r>
            <a:r>
              <a:rPr lang="en-US" sz="2200" b="1">
                <a:solidFill>
                  <a:srgbClr val="FFFFFF"/>
                </a:solidFill>
                <a:latin typeface="Raleway Bold"/>
                <a:ea typeface="Raleway Bold"/>
                <a:cs typeface="Raleway Bold"/>
              </a:rPr>
              <a:t>–Mar 2005 (S</a:t>
            </a:r>
            <a:r>
              <a:rPr lang="en-US" sz="2200" b="1">
                <a:solidFill>
                  <a:srgbClr val="FFFFFF"/>
                </a:solidFill>
                <a:latin typeface="Raleway Bold"/>
                <a:ea typeface="Raleway Bold"/>
                <a:cs typeface="Raleway Bold"/>
              </a:rPr>
              <a:t>pring)</a:t>
            </a:r>
            <a:endParaRPr/>
          </a:p>
          <a:p>
            <a:pPr marL="471458" lvl="1" indent="-235729" algn="l">
              <a:lnSpc>
                <a:spcPts val="3057"/>
              </a:lnSpc>
              <a:spcBef>
                <a:spcPts val="0"/>
              </a:spcBef>
              <a:buFont typeface="Arial"/>
              <a:buChar char="•"/>
              <a:defRPr/>
            </a:pPr>
            <a:r>
              <a:rPr lang="en-US" sz="2200" b="1">
                <a:solidFill>
                  <a:srgbClr val="FFFFFF"/>
                </a:solidFill>
                <a:latin typeface="Raleway Bold"/>
                <a:ea typeface="Raleway Bold"/>
                <a:cs typeface="Raleway Bold"/>
              </a:rPr>
              <a:t>Oct–Dec 2005 (Fall)</a:t>
            </a:r>
            <a:endParaRPr/>
          </a:p>
          <a:p>
            <a:pPr algn="l">
              <a:lnSpc>
                <a:spcPts val="3057"/>
              </a:lnSpc>
              <a:spcBef>
                <a:spcPts val="0"/>
              </a:spcBef>
              <a:defRPr/>
            </a:pPr>
            <a:endParaRPr/>
          </a:p>
          <a:p>
            <a:pPr algn="l">
              <a:lnSpc>
                <a:spcPts val="3057"/>
              </a:lnSpc>
              <a:spcBef>
                <a:spcPts val="0"/>
              </a:spcBef>
              <a:defRPr/>
            </a:pPr>
            <a:endParaRPr/>
          </a:p>
          <a:p>
            <a:pPr algn="l">
              <a:lnSpc>
                <a:spcPts val="3057"/>
              </a:lnSpc>
              <a:spcBef>
                <a:spcPts val="0"/>
              </a:spcBef>
              <a:defRPr/>
            </a:pPr>
            <a:endParaRPr/>
          </a:p>
          <a:p>
            <a:pPr algn="l">
              <a:lnSpc>
                <a:spcPts val="3057"/>
              </a:lnSpc>
              <a:spcBef>
                <a:spcPts val="0"/>
              </a:spcBef>
              <a:defRPr/>
            </a:pPr>
            <a:endParaRPr/>
          </a:p>
          <a:p>
            <a:pPr algn="l">
              <a:lnSpc>
                <a:spcPts val="3057"/>
              </a:lnSpc>
              <a:spcBef>
                <a:spcPts val="0"/>
              </a:spcBef>
              <a:defRPr/>
            </a:pPr>
            <a:r>
              <a:rPr lang="en-US" sz="2200" b="1">
                <a:solidFill>
                  <a:srgbClr val="FFFFFF"/>
                </a:solidFill>
                <a:latin typeface="Raleway Bold"/>
                <a:ea typeface="Raleway Bold"/>
                <a:cs typeface="Raleway Bold"/>
              </a:rPr>
              <a:t>Result</a:t>
            </a:r>
            <a:r>
              <a:rPr lang="en-US" sz="2200">
                <a:solidFill>
                  <a:srgbClr val="FFFFFF"/>
                </a:solidFill>
                <a:latin typeface="Raleway"/>
                <a:ea typeface="Raleway"/>
                <a:cs typeface="Raleway"/>
              </a:rPr>
              <a:t>:</a:t>
            </a:r>
            <a:r>
              <a:rPr lang="en-US" sz="2200" b="1">
                <a:solidFill>
                  <a:srgbClr val="FFFFFF"/>
                </a:solidFill>
                <a:latin typeface="Raleway Bold"/>
                <a:ea typeface="Raleway Bold"/>
                <a:cs typeface="Raleway Bold"/>
              </a:rPr>
              <a:t> Stable weekday patterns with clear working-hour peaks and low off-hour occupancy.</a:t>
            </a:r>
            <a:endParaRPr/>
          </a:p>
          <a:p>
            <a:pPr algn="l">
              <a:lnSpc>
                <a:spcPts val="2891"/>
              </a:lnSpc>
              <a:spcBef>
                <a:spcPts val="0"/>
              </a:spcBef>
              <a:defRPr/>
            </a:pPr>
            <a:endParaRPr/>
          </a:p>
        </p:txBody>
      </p:sp>
      <p:sp>
        <p:nvSpPr>
          <p:cNvPr id="14" name="TextBox 14"/>
          <p:cNvSpPr txBox="1"/>
          <p:nvPr/>
        </p:nvSpPr>
        <p:spPr bwMode="auto">
          <a:xfrm rot="0">
            <a:off x="3981399" y="2294639"/>
            <a:ext cx="12582139" cy="363529"/>
          </a:xfrm>
          <a:prstGeom prst="rect">
            <a:avLst/>
          </a:prstGeom>
        </p:spPr>
        <p:txBody>
          <a:bodyPr lIns="0" tIns="0" rIns="0" bIns="0" rtlCol="0" anchor="t">
            <a:spAutoFit/>
          </a:bodyPr>
          <a:lstStyle/>
          <a:p>
            <a:pPr algn="l">
              <a:lnSpc>
                <a:spcPts val="3062"/>
              </a:lnSpc>
              <a:defRPr/>
            </a:pPr>
            <a:r>
              <a:rPr lang="en-US" sz="2200" b="1">
                <a:solidFill>
                  <a:srgbClr val="FFFFFF"/>
                </a:solidFill>
                <a:latin typeface="Canva Sans Bold"/>
                <a:ea typeface="Canva Sans Bold"/>
                <a:cs typeface="Canva Sans Bold"/>
              </a:rPr>
              <a:t>Objective: Forecast the number of building occupants for the week of Jan 1–7, 2006.</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Freeform 5"/>
          <p:cNvSpPr/>
          <p:nvPr/>
        </p:nvSpPr>
        <p:spPr bwMode="auto">
          <a:xfrm rot="0" flipH="0" flipV="0">
            <a:off x="478818" y="8789345"/>
            <a:ext cx="2843806" cy="1587360"/>
          </a:xfrm>
          <a:custGeom>
            <a:avLst/>
            <a:gdLst/>
            <a:ahLst/>
            <a:cxnLst/>
            <a:rect l="l" t="t" r="r" b="b"/>
            <a:pathLst>
              <a:path w="2843806" h="1587361" fill="norm" stroke="1" extrusionOk="0">
                <a:moveTo>
                  <a:pt x="0" y="0"/>
                </a:moveTo>
                <a:lnTo>
                  <a:pt x="2843807" y="0"/>
                </a:lnTo>
                <a:lnTo>
                  <a:pt x="2843807" y="1587361"/>
                </a:lnTo>
                <a:lnTo>
                  <a:pt x="0" y="1587361"/>
                </a:lnTo>
                <a:lnTo>
                  <a:pt x="0" y="0"/>
                </a:lnTo>
                <a:close/>
              </a:path>
            </a:pathLst>
          </a:custGeom>
          <a:blipFill>
            <a:blip r:embed="rId3"/>
            <a:srcRect l="0" t="0" r="0" b="0"/>
            <a:stretch/>
          </a:blipFill>
        </p:spPr>
      </p:sp>
      <p:sp>
        <p:nvSpPr>
          <p:cNvPr id="6" name="TextBox 6"/>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07</a:t>
            </a:r>
            <a:endParaRPr/>
          </a:p>
        </p:txBody>
      </p:sp>
      <p:sp>
        <p:nvSpPr>
          <p:cNvPr id="7" name="TextBox 7"/>
          <p:cNvSpPr txBox="1"/>
          <p:nvPr/>
        </p:nvSpPr>
        <p:spPr bwMode="auto">
          <a:xfrm rot="0">
            <a:off x="4818254" y="365125"/>
            <a:ext cx="9680193" cy="1193800"/>
          </a:xfrm>
          <a:prstGeom prst="rect">
            <a:avLst/>
          </a:prstGeom>
        </p:spPr>
        <p:txBody>
          <a:bodyPr lIns="0" tIns="0" rIns="0" bIns="0" rtlCol="0" anchor="t">
            <a:spAutoFit/>
          </a:bodyPr>
          <a:lstStyle/>
          <a:p>
            <a:pPr algn="l">
              <a:lnSpc>
                <a:spcPts val="9799"/>
              </a:lnSpc>
              <a:defRPr/>
            </a:pPr>
            <a:r>
              <a:rPr lang="en-US" sz="7000" b="1">
                <a:solidFill>
                  <a:srgbClr val="FFFFFF"/>
                </a:solidFill>
                <a:latin typeface="Bebas Neue Bold"/>
                <a:ea typeface="Bebas Neue Bold"/>
                <a:cs typeface="Bebas Neue Bold"/>
              </a:rPr>
              <a:t>STEP</a:t>
            </a:r>
            <a:r>
              <a:rPr lang="en-US" sz="7000" b="1">
                <a:solidFill>
                  <a:srgbClr val="D563A1"/>
                </a:solidFill>
                <a:latin typeface="Bebas Neue Bold"/>
                <a:ea typeface="Bebas Neue Bold"/>
                <a:cs typeface="Bebas Neue Bold"/>
              </a:rPr>
              <a:t> </a:t>
            </a:r>
            <a:r>
              <a:rPr lang="en-US" sz="7000" b="1">
                <a:solidFill>
                  <a:srgbClr val="FFFFFF"/>
                </a:solidFill>
                <a:latin typeface="Bebas Neue Bold"/>
                <a:ea typeface="Bebas Neue Bold"/>
                <a:cs typeface="Bebas Neue Bold"/>
              </a:rPr>
              <a:t>2:</a:t>
            </a:r>
            <a:r>
              <a:rPr lang="en-US" sz="7000" b="1">
                <a:solidFill>
                  <a:srgbClr val="D563A1"/>
                </a:solidFill>
                <a:latin typeface="Bebas Neue Bold"/>
                <a:ea typeface="Bebas Neue Bold"/>
                <a:cs typeface="Bebas Neue Bold"/>
              </a:rPr>
              <a:t>  HVAC SCHEDULE FORECAST </a:t>
            </a:r>
            <a:endParaRPr/>
          </a:p>
        </p:txBody>
      </p:sp>
      <p:sp>
        <p:nvSpPr>
          <p:cNvPr id="8" name="TextBox 8"/>
          <p:cNvSpPr txBox="1"/>
          <p:nvPr/>
        </p:nvSpPr>
        <p:spPr bwMode="auto">
          <a:xfrm rot="0">
            <a:off x="919029" y="2529519"/>
            <a:ext cx="17259300" cy="1616543"/>
          </a:xfrm>
          <a:prstGeom prst="rect">
            <a:avLst/>
          </a:prstGeom>
        </p:spPr>
        <p:txBody>
          <a:bodyPr lIns="0" tIns="0" rIns="0" bIns="0" rtlCol="0" anchor="t">
            <a:spAutoFit/>
          </a:bodyPr>
          <a:lstStyle/>
          <a:p>
            <a:pPr algn="l">
              <a:lnSpc>
                <a:spcPts val="4349"/>
              </a:lnSpc>
              <a:defRPr/>
            </a:pPr>
            <a:r>
              <a:rPr lang="en-US" sz="3100" b="1">
                <a:solidFill>
                  <a:srgbClr val="FFFFFF"/>
                </a:solidFill>
                <a:latin typeface="Raleway Bold"/>
                <a:ea typeface="Raleway Bold"/>
                <a:cs typeface="Raleway Bold"/>
              </a:rPr>
              <a:t>After creating features like lagged occupancy, time indicators (hour, day, is_weekend), and weather data, we merged everything into a final dataset called final_df. This dataframe contained all inputs needed to predict HVAC energy usage.</a:t>
            </a:r>
            <a:endParaRPr/>
          </a:p>
        </p:txBody>
      </p:sp>
      <p:sp>
        <p:nvSpPr>
          <p:cNvPr id="9" name="TextBox 9"/>
          <p:cNvSpPr txBox="1"/>
          <p:nvPr/>
        </p:nvSpPr>
        <p:spPr bwMode="auto">
          <a:xfrm rot="0">
            <a:off x="3365231" y="4860437"/>
            <a:ext cx="12586238" cy="3156882"/>
          </a:xfrm>
          <a:prstGeom prst="rect">
            <a:avLst/>
          </a:prstGeom>
        </p:spPr>
        <p:txBody>
          <a:bodyPr lIns="0" tIns="0" rIns="0" bIns="0" rtlCol="0" anchor="t">
            <a:spAutoFit/>
          </a:bodyPr>
          <a:lstStyle/>
          <a:p>
            <a:pPr algn="l">
              <a:lnSpc>
                <a:spcPts val="3602"/>
              </a:lnSpc>
              <a:defRPr/>
            </a:pPr>
            <a:r>
              <a:rPr lang="en-US" sz="2550" b="1">
                <a:solidFill>
                  <a:srgbClr val="FFFFFF"/>
                </a:solidFill>
                <a:latin typeface="Raleway Bold"/>
                <a:ea typeface="Raleway Bold"/>
                <a:cs typeface="Raleway Bold"/>
              </a:rPr>
              <a:t>Following are some important columns we engineered for this step:</a:t>
            </a:r>
            <a:endParaRPr/>
          </a:p>
          <a:p>
            <a:pPr algn="l">
              <a:lnSpc>
                <a:spcPts val="3602"/>
              </a:lnSpc>
              <a:defRPr/>
            </a:pPr>
            <a:r>
              <a:rPr lang="en-US" sz="2550" b="1">
                <a:solidFill>
                  <a:srgbClr val="FFFFFF"/>
                </a:solidFill>
                <a:latin typeface="Raleway Bold"/>
                <a:ea typeface="Raleway Bold"/>
                <a:cs typeface="Raleway Bold"/>
              </a:rPr>
              <a:t> • occupants_t, occupants_t_minus_30min, …, occupants_t_minus_2h: Occupancy </a:t>
            </a:r>
            <a:endParaRPr/>
          </a:p>
          <a:p>
            <a:pPr algn="l">
              <a:lnSpc>
                <a:spcPts val="3602"/>
              </a:lnSpc>
              <a:defRPr/>
            </a:pPr>
            <a:r>
              <a:rPr lang="en-US" sz="2550" b="1">
                <a:solidFill>
                  <a:srgbClr val="FFFFFF"/>
                </a:solidFill>
                <a:latin typeface="Raleway Bold"/>
                <a:ea typeface="Raleway Bold"/>
                <a:cs typeface="Raleway Bold"/>
              </a:rPr>
              <a:t>    history</a:t>
            </a:r>
            <a:endParaRPr/>
          </a:p>
          <a:p>
            <a:pPr algn="l">
              <a:lnSpc>
                <a:spcPts val="3602"/>
              </a:lnSpc>
              <a:defRPr/>
            </a:pPr>
            <a:r>
              <a:rPr lang="en-US" sz="2550" b="1">
                <a:solidFill>
                  <a:srgbClr val="FFFFFF"/>
                </a:solidFill>
                <a:latin typeface="Raleway Bold"/>
                <a:ea typeface="Raleway Bold"/>
                <a:cs typeface="Raleway Bold"/>
              </a:rPr>
              <a:t> • hour, minute, day_of_week, is_weekend, is_working_hour: Time context</a:t>
            </a:r>
            <a:endParaRPr/>
          </a:p>
          <a:p>
            <a:pPr algn="l">
              <a:lnSpc>
                <a:spcPts val="3602"/>
              </a:lnSpc>
              <a:defRPr/>
            </a:pPr>
            <a:r>
              <a:rPr lang="en-US" sz="2550" b="1">
                <a:solidFill>
                  <a:srgbClr val="FFFFFF"/>
                </a:solidFill>
                <a:latin typeface="Raleway Bold"/>
                <a:ea typeface="Raleway Bold"/>
                <a:cs typeface="Raleway Bold"/>
              </a:rPr>
              <a:t> • mean_temp, heat_deg_days, total_precip: Weather conditions</a:t>
            </a:r>
            <a:endParaRPr/>
          </a:p>
          <a:p>
            <a:pPr algn="l">
              <a:lnSpc>
                <a:spcPts val="3602"/>
              </a:lnSpc>
              <a:defRPr/>
            </a:pPr>
            <a:r>
              <a:rPr lang="en-US" sz="2550" b="1">
                <a:solidFill>
                  <a:srgbClr val="FFFFFF"/>
                </a:solidFill>
                <a:latin typeface="Raleway Bold"/>
                <a:ea typeface="Raleway Bold"/>
                <a:cs typeface="Raleway Bold"/>
              </a:rPr>
              <a:t> • hvac_energy_kWh: Simulated energy based on rule (target column)</a:t>
            </a:r>
            <a:endParaRPr/>
          </a:p>
          <a:p>
            <a:pPr algn="l">
              <a:lnSpc>
                <a:spcPts val="3602"/>
              </a:lnSpc>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Freeform 5"/>
          <p:cNvSpPr/>
          <p:nvPr/>
        </p:nvSpPr>
        <p:spPr bwMode="auto">
          <a:xfrm rot="0" flipH="0" flipV="0">
            <a:off x="12758188" y="7180569"/>
            <a:ext cx="5034668" cy="2810260"/>
          </a:xfrm>
          <a:custGeom>
            <a:avLst/>
            <a:gdLst/>
            <a:ahLst/>
            <a:cxnLst/>
            <a:rect l="l" t="t" r="r" b="b"/>
            <a:pathLst>
              <a:path w="5034668" h="2810260" fill="norm" stroke="1" extrusionOk="0">
                <a:moveTo>
                  <a:pt x="0" y="0"/>
                </a:moveTo>
                <a:lnTo>
                  <a:pt x="5034668" y="0"/>
                </a:lnTo>
                <a:lnTo>
                  <a:pt x="5034668" y="2810261"/>
                </a:lnTo>
                <a:lnTo>
                  <a:pt x="0" y="2810261"/>
                </a:lnTo>
                <a:lnTo>
                  <a:pt x="0" y="0"/>
                </a:lnTo>
                <a:close/>
              </a:path>
            </a:pathLst>
          </a:custGeom>
          <a:blipFill>
            <a:blip r:embed="rId3"/>
            <a:srcRect l="0" t="0" r="0" b="0"/>
            <a:stretch/>
          </a:blipFill>
        </p:spPr>
      </p:sp>
      <p:sp>
        <p:nvSpPr>
          <p:cNvPr id="6" name="Freeform 6"/>
          <p:cNvSpPr/>
          <p:nvPr/>
        </p:nvSpPr>
        <p:spPr bwMode="auto">
          <a:xfrm rot="0" flipH="0" flipV="0">
            <a:off x="354938" y="3738608"/>
            <a:ext cx="2843806" cy="1587360"/>
          </a:xfrm>
          <a:custGeom>
            <a:avLst/>
            <a:gdLst/>
            <a:ahLst/>
            <a:cxnLst/>
            <a:rect l="l" t="t" r="r" b="b"/>
            <a:pathLst>
              <a:path w="2843806" h="1587361" fill="norm" stroke="1" extrusionOk="0">
                <a:moveTo>
                  <a:pt x="0" y="0"/>
                </a:moveTo>
                <a:lnTo>
                  <a:pt x="2843806" y="0"/>
                </a:lnTo>
                <a:lnTo>
                  <a:pt x="2843806" y="1587361"/>
                </a:lnTo>
                <a:lnTo>
                  <a:pt x="0" y="1587361"/>
                </a:lnTo>
                <a:lnTo>
                  <a:pt x="0" y="0"/>
                </a:lnTo>
                <a:close/>
              </a:path>
            </a:pathLst>
          </a:custGeom>
          <a:blipFill>
            <a:blip r:embed="rId5"/>
            <a:srcRect l="0" t="0" r="0" b="0"/>
            <a:stretch/>
          </a:blipFill>
        </p:spPr>
      </p:sp>
      <p:sp>
        <p:nvSpPr>
          <p:cNvPr id="7" name="Freeform 7"/>
          <p:cNvSpPr/>
          <p:nvPr/>
        </p:nvSpPr>
        <p:spPr bwMode="auto">
          <a:xfrm rot="0" flipH="0" flipV="0">
            <a:off x="11434141" y="417489"/>
            <a:ext cx="6100108" cy="4114800"/>
          </a:xfrm>
          <a:custGeom>
            <a:avLst/>
            <a:gdLst/>
            <a:ahLst/>
            <a:cxnLst/>
            <a:rect l="l" t="t" r="r" b="b"/>
            <a:pathLst>
              <a:path w="6100108" h="4114800" fill="norm" stroke="1" extrusionOk="0">
                <a:moveTo>
                  <a:pt x="0" y="0"/>
                </a:moveTo>
                <a:lnTo>
                  <a:pt x="6100107" y="0"/>
                </a:lnTo>
                <a:lnTo>
                  <a:pt x="6100107" y="4114800"/>
                </a:lnTo>
                <a:lnTo>
                  <a:pt x="0" y="4114800"/>
                </a:lnTo>
                <a:lnTo>
                  <a:pt x="0" y="0"/>
                </a:lnTo>
                <a:close/>
              </a:path>
            </a:pathLst>
          </a:custGeom>
          <a:blipFill>
            <a:blip r:embed="rId6"/>
            <a:srcRect l="0" t="0" r="0" b="0"/>
            <a:stretch/>
          </a:blipFill>
        </p:spPr>
      </p:sp>
      <p:sp>
        <p:nvSpPr>
          <p:cNvPr id="8" name="TextBox 8"/>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08</a:t>
            </a:r>
            <a:endParaRPr/>
          </a:p>
        </p:txBody>
      </p:sp>
      <p:sp>
        <p:nvSpPr>
          <p:cNvPr id="9" name="TextBox 9"/>
          <p:cNvSpPr txBox="1"/>
          <p:nvPr/>
        </p:nvSpPr>
        <p:spPr bwMode="auto">
          <a:xfrm rot="0">
            <a:off x="881452" y="952129"/>
            <a:ext cx="12485862" cy="930275"/>
          </a:xfrm>
          <a:prstGeom prst="rect">
            <a:avLst/>
          </a:prstGeom>
        </p:spPr>
        <p:txBody>
          <a:bodyPr lIns="0" tIns="0" rIns="0" bIns="0" rtlCol="0" anchor="t">
            <a:spAutoFit/>
          </a:bodyPr>
          <a:lstStyle/>
          <a:p>
            <a:pPr algn="l">
              <a:lnSpc>
                <a:spcPts val="6999"/>
              </a:lnSpc>
              <a:defRPr/>
            </a:pPr>
            <a:r>
              <a:rPr lang="en-US" sz="7000" b="1">
                <a:solidFill>
                  <a:srgbClr val="FFFFFF"/>
                </a:solidFill>
                <a:latin typeface="Bebas Neue Bold"/>
                <a:ea typeface="Bebas Neue Bold"/>
                <a:cs typeface="Bebas Neue Bold"/>
              </a:rPr>
              <a:t>Simulating </a:t>
            </a:r>
            <a:r>
              <a:rPr lang="en-US" sz="7000" b="1">
                <a:solidFill>
                  <a:srgbClr val="D563A1"/>
                </a:solidFill>
                <a:latin typeface="Bebas Neue Bold"/>
                <a:ea typeface="Bebas Neue Bold"/>
                <a:cs typeface="Bebas Neue Bold"/>
              </a:rPr>
              <a:t>HVAC Energy</a:t>
            </a:r>
            <a:endParaRPr/>
          </a:p>
        </p:txBody>
      </p:sp>
      <p:sp>
        <p:nvSpPr>
          <p:cNvPr id="10" name="TextBox 10"/>
          <p:cNvSpPr txBox="1"/>
          <p:nvPr/>
        </p:nvSpPr>
        <p:spPr bwMode="auto">
          <a:xfrm rot="0">
            <a:off x="3428723" y="3499750"/>
            <a:ext cx="12241230" cy="2845931"/>
          </a:xfrm>
          <a:prstGeom prst="rect">
            <a:avLst/>
          </a:prstGeom>
        </p:spPr>
        <p:txBody>
          <a:bodyPr lIns="0" tIns="0" rIns="0" bIns="0" rtlCol="0" anchor="t">
            <a:spAutoFit/>
          </a:bodyPr>
          <a:lstStyle/>
          <a:p>
            <a:pPr marL="584114" lvl="1" indent="-292057" algn="l">
              <a:lnSpc>
                <a:spcPts val="3786"/>
              </a:lnSpc>
              <a:buFont typeface="Arial"/>
              <a:buChar char="•"/>
              <a:defRPr/>
            </a:pPr>
            <a:r>
              <a:rPr lang="en-US" sz="2700">
                <a:solidFill>
                  <a:srgbClr val="FFFFFF"/>
                </a:solidFill>
                <a:latin typeface="Raleway"/>
                <a:ea typeface="Raleway"/>
                <a:cs typeface="Raleway"/>
              </a:rPr>
              <a:t>If no occupants → 0.0 kWh (HVAC off)</a:t>
            </a:r>
            <a:endParaRPr/>
          </a:p>
          <a:p>
            <a:pPr marL="584114" lvl="1" indent="-292057" algn="l">
              <a:lnSpc>
                <a:spcPts val="3786"/>
              </a:lnSpc>
              <a:buFont typeface="Arial"/>
              <a:buChar char="•"/>
              <a:defRPr/>
            </a:pPr>
            <a:r>
              <a:rPr lang="en-US" sz="2700">
                <a:solidFill>
                  <a:srgbClr val="FFFFFF"/>
                </a:solidFill>
                <a:latin typeface="Raleway"/>
                <a:ea typeface="Raleway"/>
                <a:cs typeface="Raleway"/>
              </a:rPr>
              <a:t>If working hour (8 AM TO 6 PM) → 0.25 × occupants</a:t>
            </a:r>
            <a:endParaRPr/>
          </a:p>
          <a:p>
            <a:pPr marL="584114" lvl="1" indent="-292057" algn="l">
              <a:lnSpc>
                <a:spcPts val="3786"/>
              </a:lnSpc>
              <a:buFont typeface="Arial"/>
              <a:buChar char="•"/>
              <a:defRPr/>
            </a:pPr>
            <a:r>
              <a:rPr lang="en-US" sz="2700">
                <a:solidFill>
                  <a:srgbClr val="FFFFFF"/>
                </a:solidFill>
                <a:latin typeface="Raleway"/>
                <a:ea typeface="Raleway"/>
                <a:cs typeface="Raleway"/>
              </a:rPr>
              <a:t>Otherwise → 0.15 × occupants</a:t>
            </a:r>
            <a:endParaRPr/>
          </a:p>
          <a:p>
            <a:pPr marL="584114" lvl="1" indent="-292057" algn="l">
              <a:lnSpc>
                <a:spcPts val="3786"/>
              </a:lnSpc>
              <a:buFont typeface="Arial"/>
              <a:buChar char="•"/>
              <a:defRPr/>
            </a:pPr>
            <a:r>
              <a:rPr lang="en-US" sz="2700">
                <a:solidFill>
                  <a:srgbClr val="FFFFFF"/>
                </a:solidFill>
                <a:latin typeface="Raleway"/>
                <a:ea typeface="Raleway"/>
                <a:cs typeface="Raleway"/>
              </a:rPr>
              <a:t>Gives a baseline consumption estimate</a:t>
            </a:r>
            <a:endParaRPr/>
          </a:p>
          <a:p>
            <a:pPr algn="l">
              <a:lnSpc>
                <a:spcPts val="3786"/>
              </a:lnSpc>
              <a:defRPr/>
            </a:pPr>
            <a:endParaRPr/>
          </a:p>
          <a:p>
            <a:pPr algn="l">
              <a:lnSpc>
                <a:spcPts val="3786"/>
              </a:lnSpc>
              <a:spcBef>
                <a:spcPts val="0"/>
              </a:spcBef>
              <a:defRPr/>
            </a:pPr>
            <a:endParaRPr/>
          </a:p>
        </p:txBody>
      </p:sp>
      <p:sp>
        <p:nvSpPr>
          <p:cNvPr id="11" name="TextBox 11"/>
          <p:cNvSpPr txBox="1"/>
          <p:nvPr/>
        </p:nvSpPr>
        <p:spPr bwMode="auto">
          <a:xfrm rot="0">
            <a:off x="1378096" y="6766349"/>
            <a:ext cx="13106098" cy="1819351"/>
          </a:xfrm>
          <a:prstGeom prst="rect">
            <a:avLst/>
          </a:prstGeom>
        </p:spPr>
        <p:txBody>
          <a:bodyPr lIns="0" tIns="0" rIns="0" bIns="0" rtlCol="0" anchor="t">
            <a:spAutoFit/>
          </a:bodyPr>
          <a:lstStyle/>
          <a:p>
            <a:pPr algn="l">
              <a:lnSpc>
                <a:spcPts val="3605"/>
              </a:lnSpc>
              <a:defRPr/>
            </a:pPr>
            <a:r>
              <a:rPr lang="en-US" sz="2600">
                <a:solidFill>
                  <a:srgbClr val="FFFFFF"/>
                </a:solidFill>
                <a:latin typeface="Raleway"/>
                <a:ea typeface="Raleway"/>
                <a:cs typeface="Raleway"/>
              </a:rPr>
              <a:t>This logic reflects how HVAC systems behave in real life. The idea is to use more energy when the building is occupied and scale it down when it's empty. This provided us with a benchmark to later compare the performance of ML models.</a:t>
            </a:r>
            <a:endParaRPr/>
          </a:p>
          <a:p>
            <a:pPr algn="l">
              <a:lnSpc>
                <a:spcPts val="3605"/>
              </a:lnSpc>
              <a:spcBef>
                <a:spcPts val="0"/>
              </a:spcBef>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gradFill>
          <a:gsLst>
            <a:gs pos="0">
              <a:srgbClr val="2C2F6F">
                <a:alpha val="100000"/>
              </a:srgbClr>
            </a:gs>
            <a:gs pos="100000">
              <a:srgbClr val="490F3E">
                <a:alpha val="100000"/>
              </a:srgbClr>
            </a:gs>
          </a:gsLst>
          <a:lin ang="0" scaled="1"/>
        </a:gradFill>
      </p:bgPr>
    </p:bg>
    <p:spTree>
      <p:nvGrpSpPr>
        <p:cNvPr id="1" name=""/>
        <p:cNvGrpSpPr/>
        <p:nvPr/>
      </p:nvGrpSpPr>
      <p:grpSpPr bwMode="auto">
        <a:xfrm>
          <a:off x="0" y="0"/>
          <a:ext cx="0" cy="0"/>
          <a:chOff x="0" y="0"/>
          <a:chExt cx="0" cy="0"/>
        </a:xfrm>
      </p:grpSpPr>
      <p:grpSp>
        <p:nvGrpSpPr>
          <p:cNvPr id="2" name="Group 2"/>
          <p:cNvGrpSpPr/>
          <p:nvPr/>
        </p:nvGrpSpPr>
        <p:grpSpPr bwMode="auto">
          <a:xfrm rot="0">
            <a:off x="17579417" y="8585700"/>
            <a:ext cx="1075518" cy="708583"/>
            <a:chOff x="0" y="0"/>
            <a:chExt cx="283264" cy="186623"/>
          </a:xfrm>
        </p:grpSpPr>
        <p:sp>
          <p:nvSpPr>
            <p:cNvPr id="3" name="Freeform 3"/>
            <p:cNvSpPr/>
            <p:nvPr/>
          </p:nvSpPr>
          <p:spPr bwMode="auto">
            <a:xfrm rot="0" flipH="0" flipV="0">
              <a:off x="0" y="0"/>
              <a:ext cx="283264" cy="186623"/>
            </a:xfrm>
            <a:custGeom>
              <a:avLst/>
              <a:gdLst/>
              <a:ahLst/>
              <a:cxnLst/>
              <a:rect l="l" t="t" r="r" b="b"/>
              <a:pathLst>
                <a:path w="283264" h="186623" fill="norm" stroke="1" extrusionOk="0">
                  <a:moveTo>
                    <a:pt x="0" y="0"/>
                  </a:moveTo>
                  <a:lnTo>
                    <a:pt x="283264" y="0"/>
                  </a:lnTo>
                  <a:lnTo>
                    <a:pt x="283264" y="186623"/>
                  </a:lnTo>
                  <a:lnTo>
                    <a:pt x="0" y="186623"/>
                  </a:lnTo>
                  <a:close/>
                </a:path>
              </a:pathLst>
            </a:custGeom>
            <a:solidFill>
              <a:srgbClr val="E9E9E9"/>
            </a:solidFill>
          </p:spPr>
        </p:sp>
        <p:sp>
          <p:nvSpPr>
            <p:cNvPr id="4" name="TextBox 4"/>
            <p:cNvSpPr txBox="1"/>
            <p:nvPr/>
          </p:nvSpPr>
          <p:spPr bwMode="auto">
            <a:xfrm>
              <a:off x="0" y="-38100"/>
              <a:ext cx="283264" cy="224723"/>
            </a:xfrm>
            <a:prstGeom prst="rect">
              <a:avLst/>
            </a:prstGeom>
            <a:grpFill/>
          </p:spPr>
          <p:txBody>
            <a:bodyPr lIns="50800" tIns="50800" rIns="50800" bIns="50800" rtlCol="0" anchor="ctr"/>
            <a:lstStyle/>
            <a:p>
              <a:pPr algn="ctr">
                <a:lnSpc>
                  <a:spcPts val="2212"/>
                </a:lnSpc>
                <a:defRPr/>
              </a:pPr>
              <a:endParaRPr/>
            </a:p>
          </p:txBody>
        </p:sp>
      </p:grpSp>
      <p:sp>
        <p:nvSpPr>
          <p:cNvPr id="5" name="TextBox 5"/>
          <p:cNvSpPr txBox="1"/>
          <p:nvPr/>
        </p:nvSpPr>
        <p:spPr bwMode="auto">
          <a:xfrm rot="0">
            <a:off x="17792856" y="8741720"/>
            <a:ext cx="385473" cy="341244"/>
          </a:xfrm>
          <a:prstGeom prst="rect">
            <a:avLst/>
          </a:prstGeom>
        </p:spPr>
        <p:txBody>
          <a:bodyPr lIns="0" tIns="0" rIns="0" bIns="0" rtlCol="0" anchor="t">
            <a:spAutoFit/>
          </a:bodyPr>
          <a:lstStyle/>
          <a:p>
            <a:pPr algn="l">
              <a:lnSpc>
                <a:spcPts val="2715"/>
              </a:lnSpc>
              <a:spcBef>
                <a:spcPts val="0"/>
              </a:spcBef>
              <a:defRPr/>
            </a:pPr>
            <a:r>
              <a:rPr lang="en-US" sz="1950" b="1">
                <a:solidFill>
                  <a:srgbClr val="3D2882"/>
                </a:solidFill>
                <a:latin typeface="Raleway Bold"/>
                <a:ea typeface="Raleway Bold"/>
                <a:cs typeface="Raleway Bold"/>
              </a:rPr>
              <a:t>09</a:t>
            </a:r>
            <a:endParaRPr/>
          </a:p>
        </p:txBody>
      </p:sp>
      <p:sp>
        <p:nvSpPr>
          <p:cNvPr id="6" name="TextBox 6"/>
          <p:cNvSpPr txBox="1"/>
          <p:nvPr/>
        </p:nvSpPr>
        <p:spPr bwMode="auto">
          <a:xfrm rot="0">
            <a:off x="3460735" y="925582"/>
            <a:ext cx="7899128" cy="1120515"/>
          </a:xfrm>
          <a:prstGeom prst="rect">
            <a:avLst/>
          </a:prstGeom>
        </p:spPr>
        <p:txBody>
          <a:bodyPr lIns="0" tIns="0" rIns="0" bIns="0" rtlCol="0" anchor="t">
            <a:spAutoFit/>
          </a:bodyPr>
          <a:lstStyle/>
          <a:p>
            <a:pPr algn="l">
              <a:lnSpc>
                <a:spcPts val="8315"/>
              </a:lnSpc>
              <a:defRPr/>
            </a:pPr>
            <a:r>
              <a:rPr lang="en-US" sz="8300" b="1">
                <a:solidFill>
                  <a:srgbClr val="FFFFFF"/>
                </a:solidFill>
                <a:latin typeface="Bebas Neue Bold"/>
                <a:ea typeface="Bebas Neue Bold"/>
                <a:cs typeface="Bebas Neue Bold"/>
              </a:rPr>
              <a:t>HVAC ENERGY </a:t>
            </a:r>
            <a:endParaRPr/>
          </a:p>
        </p:txBody>
      </p:sp>
      <p:sp>
        <p:nvSpPr>
          <p:cNvPr id="7" name="TextBox 7"/>
          <p:cNvSpPr txBox="1"/>
          <p:nvPr/>
        </p:nvSpPr>
        <p:spPr bwMode="auto">
          <a:xfrm rot="0">
            <a:off x="7968509" y="925582"/>
            <a:ext cx="6782708" cy="1118175"/>
          </a:xfrm>
          <a:prstGeom prst="rect">
            <a:avLst/>
          </a:prstGeom>
        </p:spPr>
        <p:txBody>
          <a:bodyPr lIns="0" tIns="0" rIns="0" bIns="0" rtlCol="0" anchor="t">
            <a:spAutoFit/>
          </a:bodyPr>
          <a:lstStyle/>
          <a:p>
            <a:pPr algn="l">
              <a:lnSpc>
                <a:spcPts val="8315"/>
              </a:lnSpc>
              <a:defRPr/>
            </a:pPr>
            <a:r>
              <a:rPr lang="en-US" sz="8300" b="1">
                <a:solidFill>
                  <a:srgbClr val="D563A1"/>
                </a:solidFill>
                <a:latin typeface="Bebas Neue Bold"/>
                <a:ea typeface="Bebas Neue Bold"/>
                <a:cs typeface="Bebas Neue Bold"/>
              </a:rPr>
              <a:t>PREDICTION MODELS</a:t>
            </a:r>
            <a:endParaRPr/>
          </a:p>
        </p:txBody>
      </p:sp>
      <p:sp>
        <p:nvSpPr>
          <p:cNvPr id="8" name="TextBox 8"/>
          <p:cNvSpPr txBox="1"/>
          <p:nvPr/>
        </p:nvSpPr>
        <p:spPr bwMode="auto">
          <a:xfrm rot="0">
            <a:off x="1141284" y="2418283"/>
            <a:ext cx="13654451" cy="7220260"/>
          </a:xfrm>
          <a:prstGeom prst="rect">
            <a:avLst/>
          </a:prstGeom>
        </p:spPr>
        <p:txBody>
          <a:bodyPr lIns="0" tIns="0" rIns="0" bIns="0" rtlCol="0" anchor="t">
            <a:spAutoFit/>
          </a:bodyPr>
          <a:lstStyle/>
          <a:p>
            <a:pPr algn="l">
              <a:lnSpc>
                <a:spcPts val="3957"/>
              </a:lnSpc>
              <a:defRPr/>
            </a:pPr>
            <a:r>
              <a:rPr lang="en-US" sz="2850">
                <a:solidFill>
                  <a:srgbClr val="FFFFFF"/>
                </a:solidFill>
                <a:latin typeface="Raleway"/>
                <a:ea typeface="Raleway"/>
                <a:cs typeface="Raleway"/>
              </a:rPr>
              <a:t>We built two models:</a:t>
            </a:r>
            <a:endParaRPr/>
          </a:p>
          <a:p>
            <a:pPr algn="l">
              <a:lnSpc>
                <a:spcPts val="3957"/>
              </a:lnSpc>
              <a:defRPr/>
            </a:pPr>
            <a:r>
              <a:rPr lang="en-US" sz="2850" b="1">
                <a:solidFill>
                  <a:srgbClr val="FFFFFF"/>
                </a:solidFill>
                <a:latin typeface="Raleway Bold"/>
                <a:ea typeface="Raleway Bold"/>
                <a:cs typeface="Raleway Bold"/>
              </a:rPr>
              <a:t> 1. SVR (Support Vector Regressor)</a:t>
            </a:r>
            <a:endParaRPr/>
          </a:p>
          <a:p>
            <a:pPr algn="l">
              <a:lnSpc>
                <a:spcPts val="3957"/>
              </a:lnSpc>
              <a:defRPr/>
            </a:pPr>
            <a:r>
              <a:rPr lang="en-US" sz="2850" b="1">
                <a:solidFill>
                  <a:srgbClr val="FFFFFF"/>
                </a:solidFill>
                <a:latin typeface="Raleway Bold"/>
                <a:ea typeface="Raleway Bold"/>
                <a:cs typeface="Raleway Bold"/>
              </a:rPr>
              <a:t> 2. FNN (Feedforward Neural Network)</a:t>
            </a:r>
            <a:endParaRPr/>
          </a:p>
          <a:p>
            <a:pPr algn="l">
              <a:lnSpc>
                <a:spcPts val="3957"/>
              </a:lnSpc>
              <a:defRPr/>
            </a:pPr>
            <a:endParaRPr/>
          </a:p>
          <a:p>
            <a:pPr algn="l">
              <a:lnSpc>
                <a:spcPts val="3957"/>
              </a:lnSpc>
              <a:defRPr/>
            </a:pPr>
            <a:r>
              <a:rPr lang="en-US" sz="2850">
                <a:solidFill>
                  <a:srgbClr val="FFFFFF"/>
                </a:solidFill>
                <a:latin typeface="Raleway"/>
                <a:ea typeface="Raleway"/>
                <a:cs typeface="Raleway"/>
              </a:rPr>
              <a:t>These models learn from the patterns in occupancy, time, and weather to predict how much HVAC energy will be used.</a:t>
            </a:r>
            <a:endParaRPr/>
          </a:p>
          <a:p>
            <a:pPr algn="l">
              <a:lnSpc>
                <a:spcPts val="3957"/>
              </a:lnSpc>
              <a:defRPr/>
            </a:pPr>
            <a:endParaRPr/>
          </a:p>
          <a:p>
            <a:pPr algn="l">
              <a:lnSpc>
                <a:spcPts val="3779"/>
              </a:lnSpc>
              <a:defRPr/>
            </a:pPr>
            <a:r>
              <a:rPr lang="en-US" sz="2700">
                <a:solidFill>
                  <a:srgbClr val="FFFFFF"/>
                </a:solidFill>
                <a:latin typeface="Raleway"/>
                <a:ea typeface="Raleway"/>
                <a:cs typeface="Raleway"/>
              </a:rPr>
              <a:t>Real-world impact of this step:</a:t>
            </a:r>
            <a:endParaRPr/>
          </a:p>
          <a:p>
            <a:pPr algn="l">
              <a:lnSpc>
                <a:spcPts val="3779"/>
              </a:lnSpc>
              <a:defRPr/>
            </a:pPr>
            <a:endParaRPr/>
          </a:p>
          <a:p>
            <a:pPr algn="l">
              <a:lnSpc>
                <a:spcPts val="3779"/>
              </a:lnSpc>
              <a:defRPr/>
            </a:pPr>
            <a:r>
              <a:rPr lang="en-US" sz="2700">
                <a:solidFill>
                  <a:srgbClr val="FFFFFF"/>
                </a:solidFill>
                <a:latin typeface="Raleway"/>
                <a:ea typeface="Raleway"/>
                <a:cs typeface="Raleway"/>
              </a:rPr>
              <a:t>By training ML models to predict HVAC energy usage, facility managers can:</a:t>
            </a:r>
            <a:endParaRPr/>
          </a:p>
          <a:p>
            <a:pPr algn="l">
              <a:lnSpc>
                <a:spcPts val="3779"/>
              </a:lnSpc>
              <a:defRPr/>
            </a:pPr>
            <a:r>
              <a:rPr lang="en-US" sz="2700">
                <a:solidFill>
                  <a:srgbClr val="FFFFFF"/>
                </a:solidFill>
                <a:latin typeface="Raleway"/>
                <a:ea typeface="Raleway"/>
                <a:cs typeface="Raleway"/>
              </a:rPr>
              <a:t> • Forecast demand and plan for energy loads.</a:t>
            </a:r>
            <a:endParaRPr/>
          </a:p>
          <a:p>
            <a:pPr algn="l">
              <a:lnSpc>
                <a:spcPts val="3779"/>
              </a:lnSpc>
              <a:defRPr/>
            </a:pPr>
            <a:r>
              <a:rPr lang="en-US" sz="2700">
                <a:solidFill>
                  <a:srgbClr val="FFFFFF"/>
                </a:solidFill>
                <a:latin typeface="Raleway"/>
                <a:ea typeface="Raleway"/>
                <a:cs typeface="Raleway"/>
              </a:rPr>
              <a:t> • Use predictions to simulate and test HVAC schedules.</a:t>
            </a:r>
            <a:endParaRPr/>
          </a:p>
          <a:p>
            <a:pPr algn="l">
              <a:lnSpc>
                <a:spcPts val="3779"/>
              </a:lnSpc>
              <a:defRPr/>
            </a:pPr>
            <a:r>
              <a:rPr lang="en-US" sz="2700">
                <a:solidFill>
                  <a:srgbClr val="FFFFFF"/>
                </a:solidFill>
                <a:latin typeface="Raleway"/>
                <a:ea typeface="Raleway"/>
                <a:cs typeface="Raleway"/>
              </a:rPr>
              <a:t> • Integrate these forecasts into automation systems to dynamically adjust HVAC settings.</a:t>
            </a:r>
            <a:endParaRPr/>
          </a:p>
          <a:p>
            <a:pPr algn="l">
              <a:lnSpc>
                <a:spcPts val="3358"/>
              </a:lnSpc>
              <a:spcBef>
                <a:spcPts val="0"/>
              </a:spcBef>
              <a:defRPr/>
            </a:pPr>
            <a:endParaRPr/>
          </a:p>
        </p:txBody>
      </p:sp>
      <p:sp>
        <p:nvSpPr>
          <p:cNvPr id="9" name="Freeform 9"/>
          <p:cNvSpPr/>
          <p:nvPr/>
        </p:nvSpPr>
        <p:spPr bwMode="auto">
          <a:xfrm rot="0" flipH="0" flipV="0">
            <a:off x="13276131" y="7836343"/>
            <a:ext cx="7315200" cy="3604399"/>
          </a:xfrm>
          <a:custGeom>
            <a:avLst/>
            <a:gdLst/>
            <a:ahLst/>
            <a:cxnLst/>
            <a:rect l="l" t="t" r="r" b="b"/>
            <a:pathLst>
              <a:path w="7315200" h="3604399" fill="norm" stroke="1" extrusionOk="0">
                <a:moveTo>
                  <a:pt x="0" y="0"/>
                </a:moveTo>
                <a:lnTo>
                  <a:pt x="7315200" y="0"/>
                </a:lnTo>
                <a:lnTo>
                  <a:pt x="7315200" y="3604399"/>
                </a:lnTo>
                <a:lnTo>
                  <a:pt x="0" y="3604399"/>
                </a:lnTo>
                <a:lnTo>
                  <a:pt x="0" y="0"/>
                </a:lnTo>
                <a:close/>
              </a:path>
            </a:pathLst>
          </a:custGeom>
          <a:blipFill>
            <a:blip r:embed="rId3">
              <a:alphaModFix amt="44999"/>
            </a:blip>
            <a:srcRect l="0" t="0" r="0" b="0"/>
            <a:stretch/>
          </a:blipFill>
        </p:spPr>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14</Slides>
  <Notes>14</Notes>
  <HiddenSlides>0</HiddenSlides>
  <MMClips>2</MMClips>
  <ScaleCrop>0</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Illustration Modern Data Analysis For Business Presentation</dc:title>
  <dc:identifier>DAGjtskpbHk</dc:identifier>
  <cp:lastModifiedBy/>
  <cp:revision>2</cp:revision>
  <dcterms:created xsi:type="dcterms:W3CDTF">2006-08-16T00:00:00Z</dcterms:created>
  <dcterms:modified xsi:type="dcterms:W3CDTF">2025-04-16T20:03:39Z</dcterms:modified>
</cp:coreProperties>
</file>