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691" r:id="rId2"/>
    <p:sldId id="664" r:id="rId3"/>
    <p:sldId id="694" r:id="rId4"/>
    <p:sldId id="690" r:id="rId5"/>
    <p:sldId id="692" r:id="rId6"/>
    <p:sldId id="693" r:id="rId7"/>
    <p:sldId id="702" r:id="rId8"/>
    <p:sldId id="695" r:id="rId9"/>
    <p:sldId id="697" r:id="rId10"/>
    <p:sldId id="699" r:id="rId11"/>
    <p:sldId id="700" r:id="rId12"/>
  </p:sldIdLst>
  <p:sldSz cx="134397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s" id="{17437F8F-1520-614B-BF89-6ADED2571CEE}">
          <p14:sldIdLst>
            <p14:sldId id="691"/>
            <p14:sldId id="664"/>
            <p14:sldId id="694"/>
            <p14:sldId id="690"/>
            <p14:sldId id="692"/>
            <p14:sldId id="693"/>
            <p14:sldId id="702"/>
            <p14:sldId id="695"/>
            <p14:sldId id="697"/>
            <p14:sldId id="699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pos="2827" userDrawn="1">
          <p15:clr>
            <a:srgbClr val="A4A3A4"/>
          </p15:clr>
        </p15:guide>
        <p15:guide id="2" pos="5639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orient="horz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F7D00"/>
    <a:srgbClr val="48C0B3"/>
    <a:srgbClr val="48C0E3"/>
    <a:srgbClr val="F2F2F2"/>
    <a:srgbClr val="FF00FF"/>
    <a:srgbClr val="48BFB3"/>
    <a:srgbClr val="03C39B"/>
    <a:srgbClr val="B176D8"/>
    <a:srgbClr val="720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48A9E-F4DF-B4FD-6CF3-666925737CC4}" v="43" dt="2025-06-29T22:16:24.669"/>
    <p1510:client id="{CD6FBADA-B6D1-20C5-E610-8DBFFCD453AA}" v="61" dt="2025-06-29T22:34:46.991"/>
    <p1510:client id="{D97DDDB5-7AEA-4CA7-AD6C-B161635FD780}" v="5068" dt="2025-06-29T22:34:5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96" y="60"/>
      </p:cViewPr>
      <p:guideLst>
        <p:guide pos="2827"/>
        <p:guide pos="5639"/>
        <p:guide pos="264"/>
        <p:guide orient="horz"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D65D5-9D2C-4942-B9BD-DD9B7109DCB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7138-1A49-424C-A7DD-A3AE3662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33A1C-107C-73E1-9D52-EE182D11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F539A-BFC5-A6F0-B2FF-9BB423E35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B1EA6-3F49-4AD4-7581-50FA685BE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79D79-BD27-E9CD-D718-7AA57F50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7138-1A49-424C-A7DD-A3AE36624C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23" y="650963"/>
            <a:ext cx="12791915" cy="495155"/>
          </a:xfrm>
        </p:spPr>
        <p:txBody>
          <a:bodyPr lIns="72000" tIns="72000" rIns="72000" bIns="0" anchor="b" anchorCtr="0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223" y="1191027"/>
            <a:ext cx="12791916" cy="648787"/>
          </a:xfrm>
        </p:spPr>
        <p:txBody>
          <a:bodyPr lIns="72000" tIns="72000" rIns="72000" bIns="7200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600" i="1">
                <a:solidFill>
                  <a:schemeClr val="accent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1925" y="6937100"/>
            <a:ext cx="4535924" cy="439032"/>
          </a:xfrm>
        </p:spPr>
        <p:txBody>
          <a:bodyPr lIns="72000" tIns="72000" rIns="72000" bIns="72000"/>
          <a:lstStyle>
            <a:lvl1pPr algn="ctr">
              <a:defRPr sz="100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Confidential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61768" y="6937100"/>
            <a:ext cx="716095" cy="439032"/>
          </a:xfrm>
        </p:spPr>
        <p:txBody>
          <a:bodyPr lIns="0" tIns="72000" rIns="72000" bIns="72000"/>
          <a:lstStyle>
            <a:lvl1pPr algn="l">
              <a:defRPr sz="100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| </a:t>
            </a:r>
            <a:fld id="{3AA07942-A2DC-FF41-8FBA-17A323438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4EF47-F609-FB0A-8616-6963B89CD874}"/>
              </a:ext>
            </a:extLst>
          </p:cNvPr>
          <p:cNvSpPr txBox="1"/>
          <p:nvPr userDrawn="1"/>
        </p:nvSpPr>
        <p:spPr>
          <a:xfrm>
            <a:off x="9388063" y="6937099"/>
            <a:ext cx="3051672" cy="439032"/>
          </a:xfrm>
          <a:prstGeom prst="rect">
            <a:avLst/>
          </a:prstGeom>
        </p:spPr>
        <p:txBody>
          <a:bodyPr vert="horz" lIns="72000" tIns="72000" rIns="36000" bIns="72000" rtlCol="0" anchor="ctr"/>
          <a:lstStyle>
            <a:defPPr>
              <a:defRPr lang="en-US"/>
            </a:defPPr>
            <a:lvl1pPr algn="ctr">
              <a:defRPr sz="10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 algn="r"/>
            <a:r>
              <a:rPr lang="en-US"/>
              <a:t>My Consulting Company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2B6453-217D-DF8E-B36E-4AF51D865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" y="246063"/>
            <a:ext cx="12791914" cy="300037"/>
          </a:xfrm>
          <a:ln>
            <a:noFill/>
          </a:ln>
        </p:spPr>
        <p:txBody>
          <a:bodyPr wrap="none" anchor="ctr" anchorCtr="0"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C25A00-32A6-1D58-83C2-4F6424415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63" y="6755067"/>
            <a:ext cx="58700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Agenda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CA0C-7898-7084-117C-898AB8012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8012" y="770710"/>
            <a:ext cx="5473337" cy="5982788"/>
          </a:xfrm>
        </p:spPr>
        <p:txBody>
          <a:bodyPr lIns="72000" tIns="72000" rIns="72000" bIns="72000" anchor="ctr" anchorCtr="0">
            <a:noAutofit/>
          </a:bodyPr>
          <a:lstStyle>
            <a:lvl1pPr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/>
            </a:lvl1pPr>
            <a:lvl2pPr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/>
            </a:lvl2pPr>
            <a:lvl3pPr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/>
            </a:lvl3pPr>
            <a:lvl4pPr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/>
            </a:lvl4pPr>
            <a:lvl5pPr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D26C85-FE8C-D52D-8AF4-4FF5403CDA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0332" y="770710"/>
            <a:ext cx="5473337" cy="5982788"/>
          </a:xfrm>
        </p:spPr>
        <p:txBody>
          <a:bodyPr lIns="72000" tIns="72000" rIns="72000" bIns="7200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2400"/>
            </a:lvl1pPr>
            <a:lvl2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2400"/>
            </a:lvl2pPr>
            <a:lvl3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3pPr>
            <a:lvl4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4pPr>
            <a:lvl5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0AE4BA-A278-D61F-1635-D9DD4F51B1E7}"/>
              </a:ext>
            </a:extLst>
          </p:cNvPr>
          <p:cNvCxnSpPr/>
          <p:nvPr userDrawn="1"/>
        </p:nvCxnSpPr>
        <p:spPr>
          <a:xfrm>
            <a:off x="6719886" y="770710"/>
            <a:ext cx="0" cy="5982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7648B-0E5D-4EFB-AB88-BDC65C5F3D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0887" y="6755067"/>
            <a:ext cx="58700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KNOWN IF USE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AB7-63CB-030B-C7BE-96F53435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F12A5-C6BE-1865-4E0A-F50A593D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9856E-6EEB-212A-987B-FF5BF93F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4BA0-43DB-37E9-BD2A-A9097B5B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7942-A2DC-FF41-8FBA-17A32343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C25A00-32A6-1D58-83C2-4F6424415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63" y="6755067"/>
            <a:ext cx="58700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3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R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C25A00-32A6-1D58-83C2-4F6424415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0887" y="6755067"/>
            <a:ext cx="58700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eft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DAE2C8-FECA-3747-F6B7-8253E48A3AC9}"/>
              </a:ext>
            </a:extLst>
          </p:cNvPr>
          <p:cNvGrpSpPr/>
          <p:nvPr userDrawn="1"/>
        </p:nvGrpSpPr>
        <p:grpSpPr>
          <a:xfrm>
            <a:off x="349141" y="6558406"/>
            <a:ext cx="811293" cy="661408"/>
            <a:chOff x="4498452" y="3033863"/>
            <a:chExt cx="2757453" cy="224801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441AEB-5923-7F38-2F1C-A99432F7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0805" y="3097480"/>
              <a:ext cx="2705100" cy="218440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4365398-1E10-FF73-18D6-E9C1EDB8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8452" y="3033863"/>
              <a:ext cx="2705100" cy="2184400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2866C24-D237-9B31-7F7D-8868151E1D15}"/>
              </a:ext>
            </a:extLst>
          </p:cNvPr>
          <p:cNvSpPr txBox="1">
            <a:spLocks/>
          </p:cNvSpPr>
          <p:nvPr userDrawn="1"/>
        </p:nvSpPr>
        <p:spPr>
          <a:xfrm>
            <a:off x="1219356" y="6681334"/>
            <a:ext cx="4529978" cy="481230"/>
          </a:xfrm>
          <a:prstGeom prst="rect">
            <a:avLst/>
          </a:prstGeom>
        </p:spPr>
        <p:txBody>
          <a:bodyPr vert="horz" lIns="72000" tIns="72000" rIns="72000" bIns="72000" rtlCol="0" anchor="ctr" anchorCtr="0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My Consulting Company</a:t>
            </a:r>
          </a:p>
        </p:txBody>
      </p:sp>
    </p:spTree>
    <p:extLst>
      <p:ext uri="{BB962C8B-B14F-4D97-AF65-F5344CB8AC3E}">
        <p14:creationId xmlns:p14="http://schemas.microsoft.com/office/powerpoint/2010/main" val="12746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7942-A2DC-FF41-8FBA-17A32343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9" r:id="rId2"/>
    <p:sldLayoutId id="2147483680" r:id="rId3"/>
    <p:sldLayoutId id="2147483682" r:id="rId4"/>
    <p:sldLayoutId id="2147483683" r:id="rId5"/>
    <p:sldLayoutId id="2147483684" r:id="rId6"/>
  </p:sldLayoutIdLst>
  <p:hf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Wingdings" pitchFamily="2" charset="2"/>
        <a:buChar char="§"/>
        <a:defRPr sz="32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Wingdings" pitchFamily="2" charset="2"/>
        <a:buChar char="§"/>
        <a:defRPr sz="28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Wingdings" pitchFamily="2" charset="2"/>
        <a:buChar char="§"/>
        <a:defRPr sz="20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Wingdings" pitchFamily="2" charset="2"/>
        <a:buChar char="§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Wingdings" pitchFamily="2" charset="2"/>
        <a:buChar char="§"/>
        <a:defRPr sz="14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9EAA17-F8BF-34D0-DBE4-E80C74CE45D1}"/>
              </a:ext>
            </a:extLst>
          </p:cNvPr>
          <p:cNvSpPr/>
          <p:nvPr/>
        </p:nvSpPr>
        <p:spPr>
          <a:xfrm>
            <a:off x="8992467" y="6174529"/>
            <a:ext cx="3655454" cy="5542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8775C-8162-68A2-2840-D6F90DE96830}"/>
              </a:ext>
            </a:extLst>
          </p:cNvPr>
          <p:cNvSpPr txBox="1"/>
          <p:nvPr/>
        </p:nvSpPr>
        <p:spPr>
          <a:xfrm>
            <a:off x="594641" y="2845774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err="1"/>
              <a:t>SkyLink</a:t>
            </a:r>
            <a:r>
              <a:rPr lang="en-GB" sz="3600" b="1"/>
              <a:t> Airlines: Strategic International Expansion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23246-A642-A539-05A2-9A54A76C1A58}"/>
              </a:ext>
            </a:extLst>
          </p:cNvPr>
          <p:cNvSpPr txBox="1"/>
          <p:nvPr/>
        </p:nvSpPr>
        <p:spPr>
          <a:xfrm>
            <a:off x="386080" y="6705600"/>
            <a:ext cx="589280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E6430-61C2-5376-92F8-27E200A4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44" y="716552"/>
            <a:ext cx="1091370" cy="376174"/>
          </a:xfrm>
          <a:prstGeom prst="rect">
            <a:avLst/>
          </a:prstGeom>
        </p:spPr>
      </p:pic>
      <p:pic>
        <p:nvPicPr>
          <p:cNvPr id="3084" name="Picture 12" descr="Boston Consulting Group Logo">
            <a:extLst>
              <a:ext uri="{FF2B5EF4-FFF2-40B4-BE49-F238E27FC236}">
                <a16:creationId xmlns:a16="http://schemas.microsoft.com/office/drawing/2014/main" id="{40CC4436-CA03-BD22-EC26-985B86D3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7" y="775942"/>
            <a:ext cx="665765" cy="26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A2AC5-0DDE-DEC9-9943-9B9EC51128E7}"/>
              </a:ext>
            </a:extLst>
          </p:cNvPr>
          <p:cNvSpPr/>
          <p:nvPr/>
        </p:nvSpPr>
        <p:spPr>
          <a:xfrm>
            <a:off x="8696529" y="5993586"/>
            <a:ext cx="3951392" cy="4215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Free Busy Airport Terminal Image | Download at StockCake">
            <a:extLst>
              <a:ext uri="{FF2B5EF4-FFF2-40B4-BE49-F238E27FC236}">
                <a16:creationId xmlns:a16="http://schemas.microsoft.com/office/drawing/2014/main" id="{5AB280FA-3608-4124-C917-9F887BDA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 r="28000" b="-443"/>
          <a:stretch>
            <a:fillRect/>
          </a:stretch>
        </p:blipFill>
        <p:spPr bwMode="auto">
          <a:xfrm>
            <a:off x="8494153" y="788814"/>
            <a:ext cx="4153768" cy="5309034"/>
          </a:xfrm>
          <a:prstGeom prst="rect">
            <a:avLst/>
          </a:prstGeom>
          <a:noFill/>
          <a:ln w="5715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17D909-C958-A5FF-A964-E7770532D4C4}"/>
              </a:ext>
            </a:extLst>
          </p:cNvPr>
          <p:cNvSpPr/>
          <p:nvPr/>
        </p:nvSpPr>
        <p:spPr>
          <a:xfrm>
            <a:off x="422244" y="623951"/>
            <a:ext cx="12422889" cy="63117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DF179-B7D3-077D-7D71-A48F3BEBBED1}"/>
              </a:ext>
            </a:extLst>
          </p:cNvPr>
          <p:cNvSpPr txBox="1"/>
          <p:nvPr/>
        </p:nvSpPr>
        <p:spPr>
          <a:xfrm>
            <a:off x="594641" y="4111361"/>
            <a:ext cx="49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7D00"/>
                </a:solidFill>
              </a:rPr>
              <a:t>BCG Winter Case Competition 2025</a:t>
            </a:r>
            <a:endParaRPr lang="en-GB" sz="2400">
              <a:solidFill>
                <a:srgbClr val="FF7D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35ACA8-105E-6089-E5AB-B931961CD217}"/>
              </a:ext>
            </a:extLst>
          </p:cNvPr>
          <p:cNvCxnSpPr>
            <a:cxnSpLocks/>
          </p:cNvCxnSpPr>
          <p:nvPr/>
        </p:nvCxnSpPr>
        <p:spPr>
          <a:xfrm>
            <a:off x="422244" y="4747754"/>
            <a:ext cx="774639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928957-0C4C-5C75-8476-EF19F67F63D9}"/>
              </a:ext>
            </a:extLst>
          </p:cNvPr>
          <p:cNvSpPr txBox="1"/>
          <p:nvPr/>
        </p:nvSpPr>
        <p:spPr>
          <a:xfrm>
            <a:off x="594641" y="4834516"/>
            <a:ext cx="39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Sambaz</a:t>
            </a:r>
            <a:r>
              <a:rPr lang="en-GB"/>
              <a:t> Unal &amp; Alex Buddery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477FCF-AB98-163D-FB82-FF64F5475749}"/>
              </a:ext>
            </a:extLst>
          </p:cNvPr>
          <p:cNvSpPr/>
          <p:nvPr/>
        </p:nvSpPr>
        <p:spPr>
          <a:xfrm>
            <a:off x="11134846" y="7060557"/>
            <a:ext cx="1513075" cy="208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2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5">
            <a:extLst>
              <a:ext uri="{FF2B5EF4-FFF2-40B4-BE49-F238E27FC236}">
                <a16:creationId xmlns:a16="http://schemas.microsoft.com/office/drawing/2014/main" id="{487FE0B1-B155-C7B7-B977-42299523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203" y="567724"/>
            <a:ext cx="3024345" cy="770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1800" b="1">
                <a:solidFill>
                  <a:schemeClr val="bg1"/>
                </a:solidFill>
                <a:latin typeface="Arial"/>
                <a:cs typeface="Futura Medium"/>
              </a:rPr>
              <a:t>Risks &amp; Mitigations</a:t>
            </a:r>
            <a:endParaRPr lang="en-US" sz="18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40" name="Freeform 94">
            <a:extLst>
              <a:ext uri="{FF2B5EF4-FFF2-40B4-BE49-F238E27FC236}">
                <a16:creationId xmlns:a16="http://schemas.microsoft.com/office/drawing/2014/main" id="{7E29AE75-9ABC-7F56-2D28-AB69749D7043}"/>
              </a:ext>
            </a:extLst>
          </p:cNvPr>
          <p:cNvSpPr>
            <a:spLocks/>
          </p:cNvSpPr>
          <p:nvPr/>
        </p:nvSpPr>
        <p:spPr bwMode="auto">
          <a:xfrm>
            <a:off x="1635759" y="1634301"/>
            <a:ext cx="10251441" cy="285549"/>
          </a:xfrm>
          <a:custGeom>
            <a:avLst/>
            <a:gdLst>
              <a:gd name="T0" fmla="*/ 0 w 2304"/>
              <a:gd name="T1" fmla="*/ 289816381 h 115"/>
              <a:gd name="T2" fmla="*/ 0 w 2304"/>
              <a:gd name="T3" fmla="*/ 0 h 115"/>
              <a:gd name="T4" fmla="*/ 2147483646 w 2304"/>
              <a:gd name="T5" fmla="*/ 0 h 115"/>
              <a:gd name="T6" fmla="*/ 2147483646 w 2304"/>
              <a:gd name="T7" fmla="*/ 289816381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4" h="115">
                <a:moveTo>
                  <a:pt x="0" y="115"/>
                </a:moveTo>
                <a:lnTo>
                  <a:pt x="0" y="0"/>
                </a:lnTo>
                <a:lnTo>
                  <a:pt x="2304" y="0"/>
                </a:lnTo>
                <a:lnTo>
                  <a:pt x="2304" y="115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2" name="Line 95">
            <a:extLst>
              <a:ext uri="{FF2B5EF4-FFF2-40B4-BE49-F238E27FC236}">
                <a16:creationId xmlns:a16="http://schemas.microsoft.com/office/drawing/2014/main" id="{61CF999A-C81C-C339-7B07-E913AEAB1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7323" y="1639347"/>
            <a:ext cx="0" cy="25599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3" name="Rectangle 91">
            <a:extLst>
              <a:ext uri="{FF2B5EF4-FFF2-40B4-BE49-F238E27FC236}">
                <a16:creationId xmlns:a16="http://schemas.microsoft.com/office/drawing/2014/main" id="{04C28390-5251-2F92-5424-7145208C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760" y="1895343"/>
            <a:ext cx="2966468" cy="442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GB">
                <a:solidFill>
                  <a:schemeClr val="bg1"/>
                </a:solidFill>
                <a:latin typeface="Arial"/>
                <a:cs typeface="Arial"/>
              </a:rPr>
              <a:t>Macroeconomic &amp; Political Risk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44" name="Rectangle 92">
            <a:extLst>
              <a:ext uri="{FF2B5EF4-FFF2-40B4-BE49-F238E27FC236}">
                <a16:creationId xmlns:a16="http://schemas.microsoft.com/office/drawing/2014/main" id="{9A2ADC43-1E11-35FE-BCB2-64AE6E6B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760" y="2323978"/>
            <a:ext cx="2966467" cy="46324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Risks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Political shifts or regulatory changes may impact air rights, aviation taxes, or foreign carrier policies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Currency fluctuations (USD/COP) could affect fare attractiveness and operational costs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Social unrest, economic downturns, or infrastructure disruptions could impact tourism and flight reliability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Mitigations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Structure pilot route with low capital exposure to test market viability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Price in USD where possible and negotiate supplier contracts with currency flexibility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Monitor political landscape via local partners and maintain optionality for LATAM-wide diversification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1200"/>
          </a:p>
        </p:txBody>
      </p:sp>
      <p:sp>
        <p:nvSpPr>
          <p:cNvPr id="45" name="Line 95">
            <a:extLst>
              <a:ext uri="{FF2B5EF4-FFF2-40B4-BE49-F238E27FC236}">
                <a16:creationId xmlns:a16="http://schemas.microsoft.com/office/drawing/2014/main" id="{9EEFCF25-2643-6AA9-9068-EEB1764BA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560" y="1634301"/>
            <a:ext cx="0" cy="25599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sz="1200"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173BC1-CCD0-2804-97F5-3E2E90FE966D}"/>
              </a:ext>
            </a:extLst>
          </p:cNvPr>
          <p:cNvCxnSpPr/>
          <p:nvPr/>
        </p:nvCxnSpPr>
        <p:spPr>
          <a:xfrm>
            <a:off x="0" y="292479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F3520-EBCC-4AF3-62A8-A19B813277CC}"/>
              </a:ext>
            </a:extLst>
          </p:cNvPr>
          <p:cNvCxnSpPr/>
          <p:nvPr/>
        </p:nvCxnSpPr>
        <p:spPr>
          <a:xfrm>
            <a:off x="0" y="7264778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1">
            <a:extLst>
              <a:ext uri="{FF2B5EF4-FFF2-40B4-BE49-F238E27FC236}">
                <a16:creationId xmlns:a16="http://schemas.microsoft.com/office/drawing/2014/main" id="{0CA75676-9107-D186-C51D-53A8C29E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71" y="1884225"/>
            <a:ext cx="2966468" cy="454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GB">
                <a:solidFill>
                  <a:schemeClr val="bg1"/>
                </a:solidFill>
                <a:latin typeface="Arial"/>
                <a:cs typeface="Arial"/>
              </a:rPr>
              <a:t>Brand Awareness Gap</a:t>
            </a:r>
            <a:endParaRPr 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92">
            <a:extLst>
              <a:ext uri="{FF2B5EF4-FFF2-40B4-BE49-F238E27FC236}">
                <a16:creationId xmlns:a16="http://schemas.microsoft.com/office/drawing/2014/main" id="{D738620F-516B-099A-C1B3-260B9042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72" y="2323974"/>
            <a:ext cx="2966467" cy="462129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Risks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Arial"/>
              </a:rPr>
              <a:t>Lack of brand recognition in Colombia may reduce consumer trust and booking volumes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Arial"/>
              </a:rPr>
              <a:t>Local market may </a:t>
            </a:r>
            <a:r>
              <a:rPr lang="en-US" sz="1200" err="1">
                <a:latin typeface="Calibri"/>
                <a:ea typeface="Calibri"/>
                <a:cs typeface="Arial"/>
              </a:rPr>
              <a:t>favour</a:t>
            </a:r>
            <a:r>
              <a:rPr lang="en-US" sz="1200">
                <a:latin typeface="Calibri"/>
                <a:ea typeface="Calibri"/>
                <a:cs typeface="Arial"/>
              </a:rPr>
              <a:t> established domestic or legacy carriers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Arial"/>
              </a:rPr>
              <a:t>Service expectations may differ from U.S. market, risking brand misalignment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Mitigations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Form partnerships with tourism boards, hotel chains, and telecom providers to increase visibility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Target diaspora </a:t>
            </a:r>
            <a:r>
              <a:rPr lang="en-US" sz="1200" err="1">
                <a:latin typeface="Calibri"/>
                <a:ea typeface="Calibri"/>
                <a:cs typeface="Calibri"/>
              </a:rPr>
              <a:t>travellers</a:t>
            </a:r>
            <a:r>
              <a:rPr lang="en-US" sz="1200">
                <a:latin typeface="Calibri"/>
                <a:ea typeface="Calibri"/>
                <a:cs typeface="Calibri"/>
              </a:rPr>
              <a:t> familiar with </a:t>
            </a:r>
            <a:r>
              <a:rPr lang="en-US" sz="1200" err="1">
                <a:latin typeface="Calibri"/>
                <a:ea typeface="Calibri"/>
                <a:cs typeface="Calibri"/>
              </a:rPr>
              <a:t>SkyLink</a:t>
            </a:r>
            <a:r>
              <a:rPr lang="en-US" sz="1200">
                <a:latin typeface="Calibri"/>
                <a:ea typeface="Calibri"/>
                <a:cs typeface="Calibri"/>
              </a:rPr>
              <a:t> through digital channels and community outreach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Launch promotions and VFR-targeted loyalty </a:t>
            </a:r>
            <a:r>
              <a:rPr lang="en-US" sz="1200" err="1">
                <a:latin typeface="Calibri"/>
                <a:ea typeface="Calibri"/>
                <a:cs typeface="Calibri"/>
              </a:rPr>
              <a:t>programme</a:t>
            </a:r>
            <a:r>
              <a:rPr lang="en-US" sz="1200">
                <a:latin typeface="Calibri"/>
                <a:ea typeface="Calibri"/>
                <a:cs typeface="Calibri"/>
              </a:rPr>
              <a:t> to drive trial and build brand familiarity</a:t>
            </a:r>
            <a:endParaRPr lang="en-US" altLang="en-US" sz="1200">
              <a:latin typeface="Calibri"/>
              <a:ea typeface="Calibri"/>
              <a:cs typeface="Calibri"/>
            </a:endParaRPr>
          </a:p>
        </p:txBody>
      </p:sp>
      <p:sp>
        <p:nvSpPr>
          <p:cNvPr id="33" name="Rectangle 91">
            <a:extLst>
              <a:ext uri="{FF2B5EF4-FFF2-40B4-BE49-F238E27FC236}">
                <a16:creationId xmlns:a16="http://schemas.microsoft.com/office/drawing/2014/main" id="{D908422C-4EB7-1F60-1474-0E1258E2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276" y="1886427"/>
            <a:ext cx="2966468" cy="442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GB">
                <a:solidFill>
                  <a:schemeClr val="bg1"/>
                </a:solidFill>
                <a:latin typeface="Arial"/>
                <a:cs typeface="Arial"/>
              </a:rPr>
              <a:t>Client/Execution Risk</a:t>
            </a:r>
            <a:endParaRPr 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 92">
            <a:extLst>
              <a:ext uri="{FF2B5EF4-FFF2-40B4-BE49-F238E27FC236}">
                <a16:creationId xmlns:a16="http://schemas.microsoft.com/office/drawing/2014/main" id="{6F9E1B5B-91F6-4F7F-06B5-48571279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277" y="2329374"/>
            <a:ext cx="2966467" cy="46324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Risks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Limited international operating experience within </a:t>
            </a:r>
            <a:r>
              <a:rPr lang="en-US" sz="1200" err="1">
                <a:latin typeface="Calibri"/>
                <a:ea typeface="Calibri"/>
                <a:cs typeface="Calibri"/>
              </a:rPr>
              <a:t>SkyLink’s</a:t>
            </a:r>
            <a:r>
              <a:rPr lang="en-US" sz="1200">
                <a:latin typeface="Calibri"/>
                <a:ea typeface="Calibri"/>
                <a:cs typeface="Calibri"/>
              </a:rPr>
              <a:t> core team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Regulatory, legal, and airport process complexity may cause delays or compliance issues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Internal misalignment between departments (ops, legal, marketing) could disrupt rollout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Mitigations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Assemble a dedicated cross-functional international expansion team with external advisors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err="1">
                <a:latin typeface="Calibri"/>
                <a:ea typeface="Calibri"/>
                <a:cs typeface="Calibri"/>
              </a:rPr>
              <a:t>Utilise</a:t>
            </a:r>
            <a:r>
              <a:rPr lang="en-US" sz="1200">
                <a:latin typeface="Calibri"/>
                <a:ea typeface="Calibri"/>
                <a:cs typeface="Calibri"/>
              </a:rPr>
              <a:t> pilot phase to refine operations and establish a repeatable launch model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Leverage U.S.–Colombia Open Skies Agreement to reduce regulatory friction</a:t>
            </a:r>
            <a:endParaRPr lang="en-US" altLang="en-US" sz="1200">
              <a:latin typeface="Calibri"/>
              <a:ea typeface="Calibri"/>
              <a:cs typeface="Calibri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D6DA8140-0917-AB55-1AE8-5374AA0A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47" y="1881031"/>
            <a:ext cx="2966468" cy="4429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GB">
                <a:solidFill>
                  <a:schemeClr val="bg1"/>
                </a:solidFill>
              </a:rPr>
              <a:t>Competitive Risk Response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39" name="Rectangle 92">
            <a:extLst>
              <a:ext uri="{FF2B5EF4-FFF2-40B4-BE49-F238E27FC236}">
                <a16:creationId xmlns:a16="http://schemas.microsoft.com/office/drawing/2014/main" id="{5E5CB3DB-15E6-0EB3-2ECC-DE8147BE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48" y="2323978"/>
            <a:ext cx="2966467" cy="46324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lvl1pPr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Risks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Arial"/>
              </a:rPr>
              <a:t>Incumbent carriers (e.g. Avianca, Spirit) may respond with aggressive fare reductions, additional capacity, or increased frequency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Arial"/>
              </a:rPr>
              <a:t>Risk of intensified competition from regional LCCs like Wingo or re-entry by former players (e.g. Viva)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Arial"/>
              </a:rPr>
              <a:t>Price pressure could lower load factors and compress margins during launch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latin typeface="Calibri"/>
                <a:ea typeface="Calibri"/>
                <a:cs typeface="Calibri"/>
              </a:rPr>
              <a:t>Mitigations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Leverage </a:t>
            </a:r>
            <a:r>
              <a:rPr lang="en-US" sz="1200" err="1">
                <a:latin typeface="Calibri"/>
                <a:ea typeface="Calibri"/>
                <a:cs typeface="Calibri"/>
              </a:rPr>
              <a:t>SkyLink’s</a:t>
            </a:r>
            <a:r>
              <a:rPr lang="en-US" sz="1200">
                <a:latin typeface="Calibri"/>
                <a:ea typeface="Calibri"/>
                <a:cs typeface="Calibri"/>
              </a:rPr>
              <a:t> low-cost base and fuel-efficient fleet to remain profitable even with lower fares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Focus on underserved secondary routes (e.g. Medellín, Cartagena) to avoid direct competition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2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>
                <a:latin typeface="Calibri"/>
                <a:ea typeface="Calibri"/>
                <a:cs typeface="Calibri"/>
              </a:rPr>
              <a:t>Use pilot launch during high-demand season to build brand and early customer traction</a:t>
            </a:r>
            <a:endParaRPr lang="en-US" altLang="en-US" sz="1200">
              <a:latin typeface="Calibri"/>
              <a:ea typeface="Calibri"/>
              <a:cs typeface="Calibri"/>
            </a:endParaRPr>
          </a:p>
        </p:txBody>
      </p:sp>
      <p:sp>
        <p:nvSpPr>
          <p:cNvPr id="48" name="Line 95">
            <a:extLst>
              <a:ext uri="{FF2B5EF4-FFF2-40B4-BE49-F238E27FC236}">
                <a16:creationId xmlns:a16="http://schemas.microsoft.com/office/drawing/2014/main" id="{500616D2-4972-CCF8-CDCE-14460ED5A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7" y="1337938"/>
            <a:ext cx="0" cy="309969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B8609-BB93-BC3F-C4AF-B60B9881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593BC-15B2-933A-8752-507A0CA5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7942-A2DC-FF41-8FBA-17A32343897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 descr="An Insider's Travel Guide to Bogota, Colombia | TravelAge West">
            <a:extLst>
              <a:ext uri="{FF2B5EF4-FFF2-40B4-BE49-F238E27FC236}">
                <a16:creationId xmlns:a16="http://schemas.microsoft.com/office/drawing/2014/main" id="{8DB10F8D-7E7F-C381-44A2-53B26C22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" t="3663" r="35792" b="-18"/>
          <a:stretch>
            <a:fillRect/>
          </a:stretch>
        </p:blipFill>
        <p:spPr>
          <a:xfrm>
            <a:off x="4451008" y="1755"/>
            <a:ext cx="9102945" cy="7571213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D824613E-8884-149F-D6EB-F1BC0E9AF088}"/>
              </a:ext>
            </a:extLst>
          </p:cNvPr>
          <p:cNvSpPr/>
          <p:nvPr/>
        </p:nvSpPr>
        <p:spPr>
          <a:xfrm>
            <a:off x="154" y="486"/>
            <a:ext cx="11642797" cy="7569879"/>
          </a:xfrm>
          <a:custGeom>
            <a:avLst/>
            <a:gdLst>
              <a:gd name="connsiteX0" fmla="*/ 0 w 10234529"/>
              <a:gd name="connsiteY0" fmla="*/ 0 h 7559675"/>
              <a:gd name="connsiteX1" fmla="*/ 4488983 w 10234529"/>
              <a:gd name="connsiteY1" fmla="*/ 0 h 7559675"/>
              <a:gd name="connsiteX2" fmla="*/ 4487864 w 10234529"/>
              <a:gd name="connsiteY2" fmla="*/ 49210 h 7559675"/>
              <a:gd name="connsiteX3" fmla="*/ 9951696 w 10234529"/>
              <a:gd name="connsiteY3" fmla="*/ 7503513 h 7559675"/>
              <a:gd name="connsiteX4" fmla="*/ 10234529 w 10234529"/>
              <a:gd name="connsiteY4" fmla="*/ 7559675 h 7559675"/>
              <a:gd name="connsiteX5" fmla="*/ 0 w 10234529"/>
              <a:gd name="connsiteY5" fmla="*/ 7559675 h 755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529" h="7559675">
                <a:moveTo>
                  <a:pt x="0" y="0"/>
                </a:moveTo>
                <a:lnTo>
                  <a:pt x="4488983" y="0"/>
                </a:lnTo>
                <a:lnTo>
                  <a:pt x="4487864" y="49210"/>
                </a:lnTo>
                <a:cubicBezTo>
                  <a:pt x="4487864" y="3726199"/>
                  <a:pt x="6833494" y="6794012"/>
                  <a:pt x="9951696" y="7503513"/>
                </a:cubicBezTo>
                <a:lnTo>
                  <a:pt x="10234529" y="7559675"/>
                </a:lnTo>
                <a:lnTo>
                  <a:pt x="0" y="7559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DB25E-47AB-91B2-65D1-9FE1A034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74" y="224940"/>
            <a:ext cx="11591806" cy="1461188"/>
          </a:xfrm>
        </p:spPr>
        <p:txBody>
          <a:bodyPr/>
          <a:lstStyle/>
          <a:p>
            <a:r>
              <a:rPr lang="en-GB" sz="4000"/>
              <a:t>Conclusion</a:t>
            </a:r>
            <a:r>
              <a:rPr lang="en-GB" sz="4000">
                <a:cs typeface="Futura Medium"/>
              </a:rPr>
              <a:t> </a:t>
            </a:r>
            <a:endParaRPr lang="en-GB" sz="4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525C4-B71F-1C60-9D3F-A313E5ABBC31}"/>
              </a:ext>
            </a:extLst>
          </p:cNvPr>
          <p:cNvSpPr txBox="1"/>
          <p:nvPr/>
        </p:nvSpPr>
        <p:spPr>
          <a:xfrm>
            <a:off x="379974" y="1909313"/>
            <a:ext cx="5014163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Colombia is the optimal launchpad for </a:t>
            </a:r>
            <a:r>
              <a:rPr lang="en-US" altLang="en-US" sz="1500" err="1">
                <a:latin typeface="+mj-lt"/>
              </a:rPr>
              <a:t>SkyLink’s</a:t>
            </a:r>
            <a:r>
              <a:rPr lang="en-US" altLang="en-US" sz="1500">
                <a:latin typeface="+mj-lt"/>
              </a:rPr>
              <a:t> international growth strategy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>
              <a:latin typeface="+mj-lt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Entry via Medellín and Cartagena offers low-cost scalability and avoids slot constraints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>
              <a:latin typeface="+mj-lt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Pilot phase allows for data-led validation before broader roll-out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>
              <a:latin typeface="+mj-lt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Strategic partnerships and loyalty initiatives support early traction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>
              <a:latin typeface="+mj-lt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Flexible pricing model ensures competitiveness without sacrificing margins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>
              <a:latin typeface="+mj-lt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Risk-aware plan includes mitigations for political, operational, and brand challenges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 b="1">
                <a:latin typeface="+mj-lt"/>
              </a:rPr>
              <a:t>Future plan: </a:t>
            </a:r>
            <a:r>
              <a:rPr lang="en-US" altLang="en-US" sz="1500">
                <a:latin typeface="+mj-lt"/>
              </a:rPr>
              <a:t>Scale across Latin America using Colombia as a hub, expanding to high-potential markets like Peru and Central America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50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B25A1-62AE-FDD1-3B69-127D6321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Pentagon 17">
            <a:extLst>
              <a:ext uri="{FF2B5EF4-FFF2-40B4-BE49-F238E27FC236}">
                <a16:creationId xmlns:a16="http://schemas.microsoft.com/office/drawing/2014/main" id="{E20E4B03-7C14-0F05-A1B1-1169CAD5A3B6}"/>
              </a:ext>
            </a:extLst>
          </p:cNvPr>
          <p:cNvSpPr>
            <a:spLocks/>
          </p:cNvSpPr>
          <p:nvPr/>
        </p:nvSpPr>
        <p:spPr>
          <a:xfrm>
            <a:off x="718683" y="2128834"/>
            <a:ext cx="3316211" cy="100200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3200">
              <a:solidFill>
                <a:schemeClr val="accent1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4" name="Pentagon 16">
            <a:extLst>
              <a:ext uri="{FF2B5EF4-FFF2-40B4-BE49-F238E27FC236}">
                <a16:creationId xmlns:a16="http://schemas.microsoft.com/office/drawing/2014/main" id="{82B41849-54E9-1E16-709A-D1B83A443C75}"/>
              </a:ext>
            </a:extLst>
          </p:cNvPr>
          <p:cNvSpPr>
            <a:spLocks/>
          </p:cNvSpPr>
          <p:nvPr/>
        </p:nvSpPr>
        <p:spPr>
          <a:xfrm>
            <a:off x="5141342" y="2130216"/>
            <a:ext cx="3316211" cy="100200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rIns="72000" bIns="72000" rtlCol="0" anchor="ctr"/>
          <a:lstStyle/>
          <a:p>
            <a:pPr algn="ctr"/>
            <a:endParaRPr lang="en-US" sz="32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3" name="Pentagon 15">
            <a:extLst>
              <a:ext uri="{FF2B5EF4-FFF2-40B4-BE49-F238E27FC236}">
                <a16:creationId xmlns:a16="http://schemas.microsoft.com/office/drawing/2014/main" id="{614156AE-66C9-281B-3385-68E502DB7E47}"/>
              </a:ext>
            </a:extLst>
          </p:cNvPr>
          <p:cNvSpPr>
            <a:spLocks/>
          </p:cNvSpPr>
          <p:nvPr/>
        </p:nvSpPr>
        <p:spPr>
          <a:xfrm>
            <a:off x="9448017" y="2127039"/>
            <a:ext cx="3316211" cy="1002006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rIns="72000" bIns="72000" rtlCol="0" anchor="ctr"/>
          <a:lstStyle/>
          <a:p>
            <a:pPr algn="ctr"/>
            <a:endParaRPr lang="en-US" sz="32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DC5DD4-3D0E-8090-A1F2-946DB44B51C6}"/>
              </a:ext>
            </a:extLst>
          </p:cNvPr>
          <p:cNvSpPr txBox="1">
            <a:spLocks/>
          </p:cNvSpPr>
          <p:nvPr/>
        </p:nvSpPr>
        <p:spPr>
          <a:xfrm>
            <a:off x="401028" y="332532"/>
            <a:ext cx="10787672" cy="763084"/>
          </a:xfrm>
          <a:prstGeom prst="rect">
            <a:avLst/>
          </a:prstGeom>
        </p:spPr>
        <p:txBody>
          <a:bodyPr vert="horz" lIns="72000" tIns="72000" rIns="72000" bIns="72000" rtlCol="0" anchor="t" anchorCtr="0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 err="1"/>
              <a:t>Skylink</a:t>
            </a:r>
            <a:r>
              <a:rPr lang="en-US" sz="3500"/>
              <a:t> Airlines: International Expansion Strategy</a:t>
            </a:r>
          </a:p>
        </p:txBody>
      </p:sp>
      <p:sp>
        <p:nvSpPr>
          <p:cNvPr id="60" name="Pentagon 15">
            <a:extLst>
              <a:ext uri="{FF2B5EF4-FFF2-40B4-BE49-F238E27FC236}">
                <a16:creationId xmlns:a16="http://schemas.microsoft.com/office/drawing/2014/main" id="{A45D5835-3866-0D75-DE22-0BB870EFE27B}"/>
              </a:ext>
            </a:extLst>
          </p:cNvPr>
          <p:cNvSpPr>
            <a:spLocks/>
          </p:cNvSpPr>
          <p:nvPr/>
        </p:nvSpPr>
        <p:spPr>
          <a:xfrm>
            <a:off x="9283803" y="2127040"/>
            <a:ext cx="3316211" cy="1002006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rIns="72000" bIns="72000" rtlCol="0" anchor="ctr"/>
          <a:lstStyle/>
          <a:p>
            <a:pPr algn="ctr"/>
            <a:endParaRPr lang="en-US" sz="32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2" name="Pentagon 16">
            <a:extLst>
              <a:ext uri="{FF2B5EF4-FFF2-40B4-BE49-F238E27FC236}">
                <a16:creationId xmlns:a16="http://schemas.microsoft.com/office/drawing/2014/main" id="{6B5D1702-400E-ABF0-1AF7-9143144395FB}"/>
              </a:ext>
            </a:extLst>
          </p:cNvPr>
          <p:cNvSpPr>
            <a:spLocks/>
          </p:cNvSpPr>
          <p:nvPr/>
        </p:nvSpPr>
        <p:spPr>
          <a:xfrm>
            <a:off x="4962243" y="2130217"/>
            <a:ext cx="3316211" cy="100200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rIns="72000" bIns="72000" rtlCol="0" anchor="ctr"/>
          <a:lstStyle/>
          <a:p>
            <a:pPr algn="ctr"/>
            <a:endParaRPr lang="en-US" sz="32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072" name="Pentagon 17">
            <a:extLst>
              <a:ext uri="{FF2B5EF4-FFF2-40B4-BE49-F238E27FC236}">
                <a16:creationId xmlns:a16="http://schemas.microsoft.com/office/drawing/2014/main" id="{00F0F5D6-51BC-5B05-348D-CEF0A8F99EC8}"/>
              </a:ext>
            </a:extLst>
          </p:cNvPr>
          <p:cNvSpPr>
            <a:spLocks/>
          </p:cNvSpPr>
          <p:nvPr/>
        </p:nvSpPr>
        <p:spPr>
          <a:xfrm>
            <a:off x="537516" y="2128835"/>
            <a:ext cx="3316211" cy="100200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3200">
              <a:solidFill>
                <a:schemeClr val="accent1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AD99F-5B2B-F37F-4731-1C46715744A4}"/>
              </a:ext>
            </a:extLst>
          </p:cNvPr>
          <p:cNvSpPr txBox="1">
            <a:spLocks/>
          </p:cNvSpPr>
          <p:nvPr/>
        </p:nvSpPr>
        <p:spPr>
          <a:xfrm>
            <a:off x="9448800" y="2402804"/>
            <a:ext cx="274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Current Competition</a:t>
            </a:r>
          </a:p>
        </p:txBody>
      </p: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948E78B1-A683-4354-893C-E44763AB0429}"/>
              </a:ext>
            </a:extLst>
          </p:cNvPr>
          <p:cNvCxnSpPr>
            <a:cxnSpLocks/>
          </p:cNvCxnSpPr>
          <p:nvPr/>
        </p:nvCxnSpPr>
        <p:spPr>
          <a:xfrm>
            <a:off x="0" y="7163559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873D5417-1EFB-B527-1418-9F26646BFDB6}"/>
              </a:ext>
            </a:extLst>
          </p:cNvPr>
          <p:cNvCxnSpPr/>
          <p:nvPr/>
        </p:nvCxnSpPr>
        <p:spPr>
          <a:xfrm>
            <a:off x="0" y="1252199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3096">
            <a:extLst>
              <a:ext uri="{FF2B5EF4-FFF2-40B4-BE49-F238E27FC236}">
                <a16:creationId xmlns:a16="http://schemas.microsoft.com/office/drawing/2014/main" id="{D47D73E2-3431-4E07-80B4-29DD55512359}"/>
              </a:ext>
            </a:extLst>
          </p:cNvPr>
          <p:cNvSpPr txBox="1">
            <a:spLocks/>
          </p:cNvSpPr>
          <p:nvPr/>
        </p:nvSpPr>
        <p:spPr>
          <a:xfrm>
            <a:off x="537870" y="3462104"/>
            <a:ext cx="3497024" cy="3429359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Operates 540 aircraft — youngest fleet among competitors (avg. age 5.2 yrs) lower costs, better efficiency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Routes mostly domestic; limited international service (Canada, Mexico, Caribbean)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Positioned as a low-cost, high-efficiency carrier with strong customer satisfaction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Ancillary fees (baggage, seats, onboard purchases) are lowest among major U.S. competitors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High domestic load factor (85%) shows strong </a:t>
            </a:r>
            <a:r>
              <a:rPr lang="en-US" altLang="en-US" sz="1300" err="1">
                <a:latin typeface="+mj-lt"/>
              </a:rPr>
              <a:t>utilisation</a:t>
            </a:r>
            <a:r>
              <a:rPr lang="en-US" altLang="en-US" sz="1300">
                <a:latin typeface="+mj-lt"/>
              </a:rPr>
              <a:t> and network maturity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+mj-lt"/>
              </a:rPr>
              <a:t>International load factor at 72%, lower than competitors; early-stage international presence with room to grow and </a:t>
            </a:r>
            <a:r>
              <a:rPr lang="en-US" sz="1300" err="1">
                <a:latin typeface="+mj-lt"/>
              </a:rPr>
              <a:t>optimise</a:t>
            </a:r>
            <a:endParaRPr lang="en-US" altLang="en-US" sz="13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BBB7D-46C9-98DE-D3CF-DEE3D7A66E8C}"/>
              </a:ext>
            </a:extLst>
          </p:cNvPr>
          <p:cNvSpPr txBox="1">
            <a:spLocks/>
          </p:cNvSpPr>
          <p:nvPr/>
        </p:nvSpPr>
        <p:spPr>
          <a:xfrm>
            <a:off x="5523685" y="2397210"/>
            <a:ext cx="274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Target Market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B46FE-C295-E304-6285-53F9642BC0E7}"/>
              </a:ext>
            </a:extLst>
          </p:cNvPr>
          <p:cNvSpPr txBox="1">
            <a:spLocks/>
          </p:cNvSpPr>
          <p:nvPr/>
        </p:nvSpPr>
        <p:spPr>
          <a:xfrm>
            <a:off x="1290312" y="2397210"/>
            <a:ext cx="274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2883B-CBA0-6551-3414-883C2855B901}"/>
              </a:ext>
            </a:extLst>
          </p:cNvPr>
          <p:cNvSpPr txBox="1"/>
          <p:nvPr/>
        </p:nvSpPr>
        <p:spPr>
          <a:xfrm>
            <a:off x="580652" y="1518591"/>
            <a:ext cx="1218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“SkyLink aims to reduce reliance on the North American market by expanding internationally with a focused, data-driven plan.”</a:t>
            </a:r>
          </a:p>
          <a:p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5F5A4-4E38-C503-BBA1-E8433CABDFB1}"/>
              </a:ext>
            </a:extLst>
          </p:cNvPr>
          <p:cNvSpPr txBox="1">
            <a:spLocks/>
          </p:cNvSpPr>
          <p:nvPr/>
        </p:nvSpPr>
        <p:spPr>
          <a:xfrm>
            <a:off x="4968353" y="3465218"/>
            <a:ext cx="3497024" cy="3426242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SkyLink’s service model resonates with travellers who want a reliable, clean, and efficient experience at low cost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Target largely non-business passengers, including families, young adults, and independent tourists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Customers value transparent pricing and low additional charges for extras like baggage and seat selection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Budget-conscious leisure travellers who prioritise affordability and convenience over luxury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Attracts environmentally aware individuals through efforts like digital boarding passes and reduced single-use plastics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28D52C-37C3-818F-B90B-A33FB337F5C5}"/>
              </a:ext>
            </a:extLst>
          </p:cNvPr>
          <p:cNvSpPr txBox="1">
            <a:spLocks/>
          </p:cNvSpPr>
          <p:nvPr/>
        </p:nvSpPr>
        <p:spPr>
          <a:xfrm>
            <a:off x="9283803" y="3462104"/>
            <a:ext cx="3497024" cy="3429359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Competes with major U.S. carriers; Delta, United, and American Airlines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SkyLink’s annual revenue is $28.45B, smaller than Delta ($61.6B) and United ($57.06B), reflecting its leaner scale and growth phase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Operates fewer total routes (180) compared to Delta (311) and United (363), offering opportunity to expand network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Maintains a lower cost structure with reduced baggage, seat fees as well as cheaper in-flight purchases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altLang="en-US" sz="1300">
                <a:latin typeface="+mj-lt"/>
              </a:rPr>
              <a:t>Fleet is smaller but newer; average age of 5.2 years, significantly younger than Delta (14.9) and United (15.9), supporting fuel efficiency and lower maintenance</a:t>
            </a:r>
          </a:p>
        </p:txBody>
      </p:sp>
    </p:spTree>
    <p:extLst>
      <p:ext uri="{BB962C8B-B14F-4D97-AF65-F5344CB8AC3E}">
        <p14:creationId xmlns:p14="http://schemas.microsoft.com/office/powerpoint/2010/main" val="40873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73D4F-3DCD-064B-C538-AFAABD6C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4CCE9-694F-11D1-D160-E0780371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7942-A2DC-FF41-8FBA-17A3234389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EE423-13DB-DA59-CC3E-E22CCD4A9E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0920" y="7106920"/>
            <a:ext cx="12649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CEA1C-75F5-1695-E1CF-F16D56829D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289536" y="7106920"/>
            <a:ext cx="226254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6F09D8-8FB5-24CB-F9C4-9FA04160FCE4}"/>
              </a:ext>
            </a:extLst>
          </p:cNvPr>
          <p:cNvSpPr txBox="1">
            <a:spLocks/>
          </p:cNvSpPr>
          <p:nvPr/>
        </p:nvSpPr>
        <p:spPr>
          <a:xfrm>
            <a:off x="425679" y="194212"/>
            <a:ext cx="10787672" cy="763084"/>
          </a:xfrm>
          <a:prstGeom prst="rect">
            <a:avLst/>
          </a:prstGeom>
        </p:spPr>
        <p:txBody>
          <a:bodyPr vert="horz" lIns="72000" tIns="72000" rIns="72000" bIns="72000" rtlCol="0" anchor="t" anchorCtr="0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/>
              <a:t>Market Entry Criteria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C0CEDF-014D-3A11-4E68-2587EC3F882C}"/>
              </a:ext>
            </a:extLst>
          </p:cNvPr>
          <p:cNvGrpSpPr/>
          <p:nvPr/>
        </p:nvGrpSpPr>
        <p:grpSpPr>
          <a:xfrm>
            <a:off x="425679" y="1895594"/>
            <a:ext cx="12400101" cy="1085624"/>
            <a:chOff x="437254" y="2038163"/>
            <a:chExt cx="12400101" cy="10856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99A794-13C4-17F4-977C-387C046D3BBE}"/>
                </a:ext>
              </a:extLst>
            </p:cNvPr>
            <p:cNvSpPr/>
            <p:nvPr/>
          </p:nvSpPr>
          <p:spPr>
            <a:xfrm>
              <a:off x="437254" y="2038163"/>
              <a:ext cx="6152732" cy="409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 anchorCtr="0"/>
            <a:lstStyle/>
            <a:p>
              <a:r>
                <a:rPr lang="en-GB" sz="1900" b="1">
                  <a:solidFill>
                    <a:schemeClr val="tx1"/>
                  </a:solidFill>
                  <a:cs typeface="Futura Medium" panose="020B0602020204020303"/>
                </a:rPr>
                <a:t>Market Demand &amp; Connectivity </a:t>
              </a:r>
              <a:endParaRPr lang="en-US" sz="1900" b="1">
                <a:solidFill>
                  <a:schemeClr val="tx1"/>
                </a:solidFill>
                <a:cs typeface="Futura Medium" panose="020B0602020204020303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85191C-D708-AF00-5E9D-ECB7D6DAFE5F}"/>
                </a:ext>
              </a:extLst>
            </p:cNvPr>
            <p:cNvCxnSpPr>
              <a:cxnSpLocks/>
            </p:cNvCxnSpPr>
            <p:nvPr/>
          </p:nvCxnSpPr>
          <p:spPr>
            <a:xfrm>
              <a:off x="437254" y="2447337"/>
              <a:ext cx="123958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06BAA3-375C-99EF-83C8-AED69416607D}"/>
                </a:ext>
              </a:extLst>
            </p:cNvPr>
            <p:cNvSpPr/>
            <p:nvPr/>
          </p:nvSpPr>
          <p:spPr>
            <a:xfrm>
              <a:off x="977507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GB" sz="1600">
                  <a:solidFill>
                    <a:schemeClr val="tx1"/>
                  </a:solidFill>
                </a:rPr>
                <a:t>Inbound Tourism Volume</a:t>
              </a:r>
              <a:r>
                <a:rPr lang="en-US" sz="1600">
                  <a:solidFill>
                    <a:schemeClr val="tx1"/>
                  </a:solidFill>
                  <a:cs typeface="Futura Medium" panose="020B0602020204020303" pitchFamily="34" charset="-79"/>
                </a:rPr>
                <a:t>.</a:t>
              </a:r>
              <a:endParaRPr lang="en-US" sz="1600" i="1">
                <a:solidFill>
                  <a:schemeClr val="tx1"/>
                </a:solidFill>
                <a:cs typeface="Futura Medium" panose="020B0602020204020303" pitchFamily="34" charset="-79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53BC9AB-4389-F856-A83D-988F1DD64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254" y="2584284"/>
              <a:ext cx="540253" cy="50546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A070B73-C60C-D37A-A70E-1D6F6506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0447" y="2595063"/>
              <a:ext cx="484380" cy="47473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D83ECA-D07F-E8EC-B907-98D79058E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70137" y="2607601"/>
              <a:ext cx="504782" cy="47934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1CD290-DE01-F28A-FAC7-BE168F4D4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52819" y="2606713"/>
              <a:ext cx="464378" cy="4606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E91DE5-274E-F420-1883-5486708223ED}"/>
                </a:ext>
              </a:extLst>
            </p:cNvPr>
            <p:cNvSpPr/>
            <p:nvPr/>
          </p:nvSpPr>
          <p:spPr>
            <a:xfrm>
              <a:off x="4155135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cs typeface="Futura Medium" panose="020B0602020204020303" pitchFamily="34" charset="-79"/>
                </a:rPr>
                <a:t>VFR &amp; Diaspora Demand</a:t>
              </a:r>
              <a:endParaRPr lang="en-US" sz="1600" i="1">
                <a:solidFill>
                  <a:schemeClr val="tx1"/>
                </a:solidFill>
                <a:cs typeface="Futura Medium" panose="020B0602020204020303" pitchFamily="34" charset="-79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3F21F7-A5CC-F4CF-FB62-853042E68DF9}"/>
                </a:ext>
              </a:extLst>
            </p:cNvPr>
            <p:cNvSpPr/>
            <p:nvPr/>
          </p:nvSpPr>
          <p:spPr>
            <a:xfrm>
              <a:off x="7332763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cs typeface="Futura Medium" panose="020B0602020204020303" pitchFamily="34" charset="-79"/>
                </a:rPr>
                <a:t>Existing Air Connectivity</a:t>
              </a:r>
              <a:endParaRPr lang="en-US" sz="1600" i="1">
                <a:solidFill>
                  <a:schemeClr val="tx1"/>
                </a:solidFill>
                <a:cs typeface="Futura Medium" panose="020B0602020204020303" pitchFamily="34" charset="-79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CEF5EF-0866-756E-13BA-D88EF0D5B801}"/>
                </a:ext>
              </a:extLst>
            </p:cNvPr>
            <p:cNvSpPr/>
            <p:nvPr/>
          </p:nvSpPr>
          <p:spPr>
            <a:xfrm>
              <a:off x="10510390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cs typeface="Futura Medium" panose="020B0602020204020303" pitchFamily="34" charset="-79"/>
                </a:rPr>
                <a:t>Urban Population</a:t>
              </a:r>
              <a:endParaRPr lang="en-US" sz="1600" i="1">
                <a:solidFill>
                  <a:schemeClr val="tx1"/>
                </a:solidFill>
                <a:cs typeface="Futura Medium" panose="020B0602020204020303" pitchFamily="34" charset="-79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4C92D-809A-3A26-3FF9-D1E5E8B37BA6}"/>
              </a:ext>
            </a:extLst>
          </p:cNvPr>
          <p:cNvGrpSpPr/>
          <p:nvPr/>
        </p:nvGrpSpPr>
        <p:grpSpPr>
          <a:xfrm>
            <a:off x="425679" y="3496594"/>
            <a:ext cx="12400101" cy="1085624"/>
            <a:chOff x="437254" y="3336719"/>
            <a:chExt cx="12400101" cy="108562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BBA56B8-CEAA-6F19-5021-8155B2409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4976" y="3891616"/>
              <a:ext cx="508420" cy="47425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7862142-FE3D-4C2A-23A6-8D4B6121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33021" y="3855076"/>
              <a:ext cx="579014" cy="56099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3ACA55-E3CB-FBEC-967E-EA10078F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3257" y="3893619"/>
              <a:ext cx="603501" cy="52140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E14337B-67C8-EFBE-1B87-51D170E1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945" y="3959092"/>
              <a:ext cx="396872" cy="391952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B115B5-86C3-41A3-B50B-037114B4E463}"/>
                </a:ext>
              </a:extLst>
            </p:cNvPr>
            <p:cNvSpPr/>
            <p:nvPr/>
          </p:nvSpPr>
          <p:spPr>
            <a:xfrm>
              <a:off x="437254" y="3336719"/>
              <a:ext cx="6152732" cy="409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 anchorCtr="0"/>
            <a:lstStyle/>
            <a:p>
              <a:r>
                <a:rPr lang="en-US" sz="1900" b="1">
                  <a:solidFill>
                    <a:schemeClr val="tx1"/>
                  </a:solidFill>
                  <a:cs typeface="Futura Medium" panose="020B0602020204020303"/>
                </a:rPr>
                <a:t>Economic &amp; Competitive Landscape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DEF62D-2567-73C0-AA47-FCE434A066A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54" y="3745893"/>
              <a:ext cx="123958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58E3E2-003A-7252-9343-A2C825A6412B}"/>
                </a:ext>
              </a:extLst>
            </p:cNvPr>
            <p:cNvSpPr/>
            <p:nvPr/>
          </p:nvSpPr>
          <p:spPr>
            <a:xfrm>
              <a:off x="977507" y="3814827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GDP per Capita / Middle Class Size</a:t>
              </a:r>
              <a:br>
                <a:rPr lang="en-US" sz="1600">
                  <a:ea typeface="+mn-lt"/>
                  <a:cs typeface="+mn-lt"/>
                </a:rPr>
              </a:br>
              <a:endParaRPr lang="en-US" sz="160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F9F28B-7595-B601-D046-228EC7661763}"/>
                </a:ext>
              </a:extLst>
            </p:cNvPr>
            <p:cNvSpPr/>
            <p:nvPr/>
          </p:nvSpPr>
          <p:spPr>
            <a:xfrm>
              <a:off x="4155135" y="3814827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Regulatory Openness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8D2075-58D8-4546-5AC1-2A264FF596AF}"/>
                </a:ext>
              </a:extLst>
            </p:cNvPr>
            <p:cNvSpPr/>
            <p:nvPr/>
          </p:nvSpPr>
          <p:spPr>
            <a:xfrm>
              <a:off x="7332763" y="3814827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Competitive Intensity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E2B263-0D28-E272-AA6A-D40C31C29E33}"/>
                </a:ext>
              </a:extLst>
            </p:cNvPr>
            <p:cNvSpPr/>
            <p:nvPr/>
          </p:nvSpPr>
          <p:spPr>
            <a:xfrm>
              <a:off x="10510390" y="3814827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Fuel &amp; Airport Cost Environment</a:t>
              </a:r>
              <a:br>
                <a:rPr lang="en-US" sz="1600">
                  <a:ea typeface="+mn-lt"/>
                  <a:cs typeface="+mn-lt"/>
                </a:rPr>
              </a:br>
              <a:endParaRPr lang="en-US" sz="160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BA81F-D56E-D91B-71D6-7AE6CA9E349C}"/>
              </a:ext>
            </a:extLst>
          </p:cNvPr>
          <p:cNvGrpSpPr/>
          <p:nvPr/>
        </p:nvGrpSpPr>
        <p:grpSpPr>
          <a:xfrm>
            <a:off x="425679" y="5178250"/>
            <a:ext cx="12395877" cy="1085624"/>
            <a:chOff x="437254" y="2038163"/>
            <a:chExt cx="12395877" cy="108562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2A420F-C468-B140-CEF6-1249BDBBF60A}"/>
                </a:ext>
              </a:extLst>
            </p:cNvPr>
            <p:cNvSpPr/>
            <p:nvPr/>
          </p:nvSpPr>
          <p:spPr>
            <a:xfrm>
              <a:off x="437254" y="2038163"/>
              <a:ext cx="6152732" cy="409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 anchorCtr="0"/>
            <a:lstStyle/>
            <a:p>
              <a:r>
                <a:rPr lang="en-GB" sz="1900" b="1">
                  <a:solidFill>
                    <a:schemeClr val="tx1"/>
                  </a:solidFill>
                  <a:cs typeface="Futura Medium" panose="020B0602020204020303"/>
                </a:rPr>
                <a:t>Feasibility &amp; Strategic Fit</a:t>
              </a:r>
              <a:endParaRPr lang="en-US" sz="1900" b="1">
                <a:solidFill>
                  <a:schemeClr val="tx1"/>
                </a:solidFill>
                <a:cs typeface="Futura Medium" panose="020B0602020204020303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5F4364-EF26-1B1B-2EDB-CE0FC1ACD1FA}"/>
                </a:ext>
              </a:extLst>
            </p:cNvPr>
            <p:cNvCxnSpPr>
              <a:cxnSpLocks/>
            </p:cNvCxnSpPr>
            <p:nvPr/>
          </p:nvCxnSpPr>
          <p:spPr>
            <a:xfrm>
              <a:off x="437254" y="2447337"/>
              <a:ext cx="123958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0A6A7D-60FF-6C83-CC12-10911021FB9F}"/>
                </a:ext>
              </a:extLst>
            </p:cNvPr>
            <p:cNvSpPr/>
            <p:nvPr/>
          </p:nvSpPr>
          <p:spPr>
            <a:xfrm>
              <a:off x="977507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Slot Availability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95326F2-E026-969F-0D82-CD3AF3DF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254" y="2584284"/>
              <a:ext cx="540253" cy="50546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B7091A2-BBD7-8944-6911-3633106BA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2817" y="2627946"/>
              <a:ext cx="484380" cy="47473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A11929-D445-855E-5704-DC704C0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6997" y="2629368"/>
              <a:ext cx="464378" cy="46060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AC95B8-33A8-2E8F-30EF-B6FDA1DD1D64}"/>
                </a:ext>
              </a:extLst>
            </p:cNvPr>
            <p:cNvSpPr/>
            <p:nvPr/>
          </p:nvSpPr>
          <p:spPr>
            <a:xfrm>
              <a:off x="4155135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Geographic Fit / Hub Proximity</a:t>
              </a:r>
              <a:br>
                <a:rPr lang="en-US" sz="1600">
                  <a:ea typeface="+mn-lt"/>
                  <a:cs typeface="+mn-lt"/>
                </a:rPr>
              </a:br>
              <a:endParaRPr lang="en-US" sz="160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E809893-61B2-377B-80CC-F743E4E42F16}"/>
                </a:ext>
              </a:extLst>
            </p:cNvPr>
            <p:cNvSpPr/>
            <p:nvPr/>
          </p:nvSpPr>
          <p:spPr>
            <a:xfrm>
              <a:off x="7332763" y="2516271"/>
              <a:ext cx="2326965" cy="60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Aft>
                  <a:spcPts val="300"/>
                </a:spcAft>
              </a:pPr>
              <a:r>
                <a:rPr lang="en-US" sz="1600">
                  <a:solidFill>
                    <a:schemeClr val="tx1"/>
                  </a:solidFill>
                  <a:ea typeface="+mn-lt"/>
                  <a:cs typeface="+mn-lt"/>
                </a:rPr>
                <a:t>Political &amp; Operational Stability</a:t>
              </a:r>
              <a:br>
                <a:rPr lang="en-US" sz="1600">
                  <a:ea typeface="+mn-lt"/>
                  <a:cs typeface="+mn-lt"/>
                </a:rPr>
              </a:br>
              <a:endParaRPr lang="en-US" sz="160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81F899F-40B6-A2C4-CBC7-A3E4887988FB}"/>
              </a:ext>
            </a:extLst>
          </p:cNvPr>
          <p:cNvSpPr txBox="1"/>
          <p:nvPr/>
        </p:nvSpPr>
        <p:spPr>
          <a:xfrm>
            <a:off x="4451926" y="1328708"/>
            <a:ext cx="512182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i="1"/>
              <a:t>"Selecting the Right Market: Strategic Filters"</a:t>
            </a:r>
          </a:p>
          <a:p>
            <a:endParaRPr lang="en-GB" sz="200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3E93FFC-E9FC-745B-19DF-EBEC6D221CB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983" y="5744842"/>
            <a:ext cx="484380" cy="47473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9F5C6FD-39BB-30C8-83DC-3492C4C35677}"/>
              </a:ext>
            </a:extLst>
          </p:cNvPr>
          <p:cNvSpPr/>
          <p:nvPr/>
        </p:nvSpPr>
        <p:spPr>
          <a:xfrm>
            <a:off x="10435021" y="5666050"/>
            <a:ext cx="2326965" cy="6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spcAft>
                <a:spcPts val="300"/>
              </a:spcAft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Strategic Alignment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B5F340-21A6-F721-3544-C63F56E0A00C}"/>
              </a:ext>
            </a:extLst>
          </p:cNvPr>
          <p:cNvCxnSpPr/>
          <p:nvPr/>
        </p:nvCxnSpPr>
        <p:spPr>
          <a:xfrm>
            <a:off x="-1" y="1052831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DD5834B-E6A7-A566-233D-DE4EB195F1A7}"/>
              </a:ext>
            </a:extLst>
          </p:cNvPr>
          <p:cNvSpPr/>
          <p:nvPr/>
        </p:nvSpPr>
        <p:spPr>
          <a:xfrm>
            <a:off x="5053243" y="1681259"/>
            <a:ext cx="3958577" cy="409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600">
                <a:solidFill>
                  <a:schemeClr val="bg1"/>
                </a:solidFill>
                <a:latin typeface="Futura Medium" panose="020B0602020204020303" pitchFamily="34" charset="-79"/>
                <a:cs typeface="Futura Medium"/>
              </a:rPr>
              <a:t>Philippines</a:t>
            </a:r>
            <a:endParaRPr lang="en-US" sz="160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316F2969-1C3B-5C3D-097B-F1302C3FBE23}"/>
              </a:ext>
            </a:extLst>
          </p:cNvPr>
          <p:cNvSpPr txBox="1">
            <a:spLocks/>
          </p:cNvSpPr>
          <p:nvPr/>
        </p:nvSpPr>
        <p:spPr>
          <a:xfrm>
            <a:off x="352063" y="437336"/>
            <a:ext cx="12791915" cy="495155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3500">
                <a:latin typeface="Arial"/>
                <a:cs typeface="Futura Medium"/>
              </a:rPr>
              <a:t>Shortlisted Markets: Evaluating High-Potential Entry Options</a:t>
            </a:r>
            <a:endParaRPr lang="en-US"/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C969229-125F-63BB-2503-25415D18F0C9}"/>
              </a:ext>
            </a:extLst>
          </p:cNvPr>
          <p:cNvSpPr txBox="1">
            <a:spLocks/>
          </p:cNvSpPr>
          <p:nvPr/>
        </p:nvSpPr>
        <p:spPr>
          <a:xfrm>
            <a:off x="362223" y="987393"/>
            <a:ext cx="12791916" cy="4957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  <a:cs typeface="Futura Medium"/>
              </a:rPr>
              <a:t>A structured assessment of three promising international markets based on demand potential, diaspora links, connectivity gaps, and strategic fit with </a:t>
            </a:r>
            <a:r>
              <a:rPr lang="en-US" sz="1800" err="1">
                <a:solidFill>
                  <a:srgbClr val="0070C0"/>
                </a:solidFill>
                <a:cs typeface="Futura Medium"/>
              </a:rPr>
              <a:t>SkyLink’s</a:t>
            </a:r>
            <a:r>
              <a:rPr lang="en-US" sz="1800">
                <a:solidFill>
                  <a:srgbClr val="0070C0"/>
                </a:solidFill>
                <a:cs typeface="Futura Medium"/>
              </a:rPr>
              <a:t> business model.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9C0FA7-0F29-9264-D8D0-DF5A5F24D066}"/>
              </a:ext>
            </a:extLst>
          </p:cNvPr>
          <p:cNvSpPr/>
          <p:nvPr/>
        </p:nvSpPr>
        <p:spPr>
          <a:xfrm>
            <a:off x="9274498" y="1681259"/>
            <a:ext cx="3958577" cy="40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Futura Medium"/>
              </a:rPr>
              <a:t>Morocco</a:t>
            </a:r>
            <a:endParaRPr lang="en-US" sz="1600">
              <a:solidFill>
                <a:schemeClr val="bg1"/>
              </a:solidFill>
              <a:cs typeface="Futura Medium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BED457-3CBA-44CD-EF05-609FFAB221E7}"/>
              </a:ext>
            </a:extLst>
          </p:cNvPr>
          <p:cNvSpPr/>
          <p:nvPr/>
        </p:nvSpPr>
        <p:spPr>
          <a:xfrm>
            <a:off x="862577" y="1681259"/>
            <a:ext cx="3958577" cy="409430"/>
          </a:xfrm>
          <a:prstGeom prst="rect">
            <a:avLst/>
          </a:prstGeom>
          <a:solidFill>
            <a:srgbClr val="48C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900">
                <a:solidFill>
                  <a:schemeClr val="bg1"/>
                </a:solidFill>
                <a:cs typeface="Futura Medium"/>
              </a:rPr>
              <a:t>Colombia</a:t>
            </a:r>
            <a:endParaRPr lang="en-US" sz="19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342AE3-3D5E-F390-7C07-97257919CEC4}"/>
              </a:ext>
            </a:extLst>
          </p:cNvPr>
          <p:cNvSpPr txBox="1">
            <a:spLocks/>
          </p:cNvSpPr>
          <p:nvPr/>
        </p:nvSpPr>
        <p:spPr>
          <a:xfrm>
            <a:off x="864151" y="2214955"/>
            <a:ext cx="3956241" cy="2296938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Attracted 6.7M tourists in 2024, with the US accounting for 25% of international arrivals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1.4M Colombians living in the US, supporting strong VFR (visiting friends and relatives) demand</a:t>
            </a:r>
            <a:endParaRPr lang="en-US" altLang="en-US" sz="1300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Key cities like Medellín and Cartagena remain underserved by direct US routes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Collapse of Viva Air creates an immediate market gap for LCC entry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Strong cultural and geographic alignment with US leisure </a:t>
            </a:r>
            <a:r>
              <a:rPr lang="en-US" sz="1300" err="1">
                <a:latin typeface="Calibri Light"/>
                <a:ea typeface="+mn-lt"/>
                <a:cs typeface="+mn-lt"/>
              </a:rPr>
              <a:t>travellers</a:t>
            </a:r>
            <a:endParaRPr lang="en-US">
              <a:latin typeface="Calibri Light"/>
              <a:ea typeface="Calibri"/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B32BA1-7D88-3483-D5A2-CF330E6E7411}"/>
              </a:ext>
            </a:extLst>
          </p:cNvPr>
          <p:cNvSpPr txBox="1">
            <a:spLocks/>
          </p:cNvSpPr>
          <p:nvPr/>
        </p:nvSpPr>
        <p:spPr>
          <a:xfrm>
            <a:off x="5054817" y="2214955"/>
            <a:ext cx="3956241" cy="2296938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Welcomes 950k US tourists annually, bolstered by 4.2M Filipino diaspora in the US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No major low-cost carrier competition on direct US–Philippines routes</a:t>
            </a:r>
            <a:endParaRPr lang="en-US">
              <a:latin typeface="Calibri Light"/>
              <a:ea typeface="Calibri"/>
              <a:cs typeface="Calibri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English-speaking, tourism-friendly destination — but long-haul flight time increases costs and complexity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Regulatory environment is more restrictive and bureaucratic, requiring cautious entry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endParaRPr lang="en-US" altLang="en-US" sz="1300">
              <a:latin typeface="+mj-lt"/>
              <a:ea typeface="Calibri Light"/>
              <a:cs typeface="Calibri Ligh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E665D7-80E3-CFAF-960C-C9E6A5834CF0}"/>
              </a:ext>
            </a:extLst>
          </p:cNvPr>
          <p:cNvSpPr txBox="1">
            <a:spLocks/>
          </p:cNvSpPr>
          <p:nvPr/>
        </p:nvSpPr>
        <p:spPr>
          <a:xfrm>
            <a:off x="9276073" y="2214955"/>
            <a:ext cx="3956241" cy="2296938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Calibri Light"/>
                <a:cs typeface="Calibri Light"/>
              </a:rPr>
              <a:t>Receives 300k US tourists/year, with growing appeal as a leisure destination</a:t>
            </a:r>
            <a:endParaRPr lang="en-US" altLang="en-US" sz="1300">
              <a:latin typeface="Calibri Light"/>
              <a:ea typeface="Calibri Light"/>
              <a:cs typeface="Calibri Ligh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Calibri Light"/>
                <a:cs typeface="Calibri Light"/>
              </a:rPr>
              <a:t>Strong brand image in Europe; potential to act as a hub into North African</a:t>
            </a:r>
            <a:endParaRPr lang="en-US" altLang="en-US" sz="1300">
              <a:latin typeface="Calibri Light"/>
              <a:ea typeface="Calibri Light"/>
              <a:cs typeface="Calibri Ligh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Calibri Light"/>
                <a:cs typeface="Calibri Light"/>
              </a:rPr>
              <a:t>Underserved by direct US flights, particularly from secondary cities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Calibri Light"/>
                <a:cs typeface="Calibri Light"/>
              </a:rPr>
              <a:t>Limited diaspora presence in the US and less alignment with SkyLink’s core leisure demographic</a:t>
            </a:r>
            <a:endParaRPr lang="en-US" altLang="en-US" sz="1300">
              <a:latin typeface="Calibri Light"/>
              <a:ea typeface="Calibri Light"/>
              <a:cs typeface="Calibri Light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9752F2C-7D8B-34CA-267A-C8A66697E8F2}"/>
              </a:ext>
            </a:extLst>
          </p:cNvPr>
          <p:cNvCxnSpPr/>
          <p:nvPr/>
        </p:nvCxnSpPr>
        <p:spPr>
          <a:xfrm>
            <a:off x="-2716" y="316959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6E63B7-80C5-B86E-AAE6-13DEAA5A2349}"/>
              </a:ext>
            </a:extLst>
          </p:cNvPr>
          <p:cNvCxnSpPr/>
          <p:nvPr/>
        </p:nvCxnSpPr>
        <p:spPr>
          <a:xfrm>
            <a:off x="-2716" y="7074863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74EB3F6-248B-7EF3-4226-2C5A2E104CCE}"/>
              </a:ext>
            </a:extLst>
          </p:cNvPr>
          <p:cNvSpPr/>
          <p:nvPr/>
        </p:nvSpPr>
        <p:spPr>
          <a:xfrm rot="16200000">
            <a:off x="-757929" y="3119843"/>
            <a:ext cx="2295188" cy="480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700">
                <a:solidFill>
                  <a:schemeClr val="bg1"/>
                </a:solidFill>
                <a:cs typeface="Futura Medium"/>
              </a:rPr>
              <a:t>Analysis</a:t>
            </a:r>
            <a:endParaRPr lang="en-US" sz="17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5CD9CD-A8BC-9AEE-C209-EF0DBD03C9EA}"/>
              </a:ext>
            </a:extLst>
          </p:cNvPr>
          <p:cNvSpPr/>
          <p:nvPr/>
        </p:nvSpPr>
        <p:spPr>
          <a:xfrm rot="16200000">
            <a:off x="-479629" y="5267759"/>
            <a:ext cx="1738935" cy="4808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700">
                <a:solidFill>
                  <a:schemeClr val="bg1"/>
                </a:solidFill>
                <a:cs typeface="Futura Medium"/>
              </a:rPr>
              <a:t>Why</a:t>
            </a:r>
            <a:endParaRPr lang="en-US" sz="17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525259-0001-761F-37F6-D2719D3DDB65}"/>
              </a:ext>
            </a:extLst>
          </p:cNvPr>
          <p:cNvSpPr txBox="1">
            <a:spLocks/>
          </p:cNvSpPr>
          <p:nvPr/>
        </p:nvSpPr>
        <p:spPr>
          <a:xfrm>
            <a:off x="864151" y="4661376"/>
            <a:ext cx="3956241" cy="1716272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Clear demand-side strength from both tourism and diaspora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 err="1">
                <a:latin typeface="Calibri Light"/>
                <a:ea typeface="+mn-lt"/>
                <a:cs typeface="+mn-lt"/>
              </a:rPr>
              <a:t>SkyLink</a:t>
            </a:r>
            <a:r>
              <a:rPr lang="en-US" sz="1300">
                <a:latin typeface="Calibri Light"/>
                <a:ea typeface="+mn-lt"/>
                <a:cs typeface="+mn-lt"/>
              </a:rPr>
              <a:t> can quickly fill market void left by Viva Air</a:t>
            </a:r>
            <a:endParaRPr lang="en-US" altLang="en-US" sz="1300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Route distances and airport readiness make it operationally easy to launch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Matches </a:t>
            </a:r>
            <a:r>
              <a:rPr lang="en-US" sz="1300" err="1">
                <a:latin typeface="Calibri Light"/>
                <a:ea typeface="+mn-lt"/>
                <a:cs typeface="+mn-lt"/>
              </a:rPr>
              <a:t>SkyLink’s</a:t>
            </a:r>
            <a:r>
              <a:rPr lang="en-US" sz="1300">
                <a:latin typeface="Calibri Light"/>
                <a:ea typeface="+mn-lt"/>
                <a:cs typeface="+mn-lt"/>
              </a:rPr>
              <a:t> low-cost, leisure-focused strategy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BBF275-E7F2-AAF2-7C26-E0784DF1EEDC}"/>
              </a:ext>
            </a:extLst>
          </p:cNvPr>
          <p:cNvSpPr txBox="1">
            <a:spLocks/>
          </p:cNvSpPr>
          <p:nvPr/>
        </p:nvSpPr>
        <p:spPr>
          <a:xfrm>
            <a:off x="5054817" y="4661376"/>
            <a:ext cx="3956241" cy="1716271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Strong diaspora and tourism base aligns with VFR/leisure segment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White space in LCC long-haul market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Strategic opportunity if </a:t>
            </a:r>
            <a:r>
              <a:rPr lang="en-US" sz="1300" err="1">
                <a:latin typeface="Calibri Light"/>
                <a:ea typeface="+mn-lt"/>
                <a:cs typeface="+mn-lt"/>
              </a:rPr>
              <a:t>SkyLink</a:t>
            </a:r>
            <a:r>
              <a:rPr lang="en-US" sz="1300">
                <a:latin typeface="Calibri Light"/>
                <a:ea typeface="+mn-lt"/>
                <a:cs typeface="+mn-lt"/>
              </a:rPr>
              <a:t> can absorb long-haul complexity</a:t>
            </a: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A more ambitious, high-reward option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AE81AC-F7DF-9ABB-0414-CF394461D7F7}"/>
              </a:ext>
            </a:extLst>
          </p:cNvPr>
          <p:cNvSpPr txBox="1">
            <a:spLocks/>
          </p:cNvSpPr>
          <p:nvPr/>
        </p:nvSpPr>
        <p:spPr>
          <a:xfrm>
            <a:off x="9276073" y="4651175"/>
            <a:ext cx="3956241" cy="1709908"/>
          </a:xfrm>
          <a:prstGeom prst="roundRect">
            <a:avLst>
              <a:gd name="adj" fmla="val 8275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 anchor="t" anchorCtr="0">
            <a:no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Represents a longer-term growth play</a:t>
            </a:r>
            <a:endParaRPr lang="en-US" altLang="en-US" sz="1300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Fits LCC disruption model in a market not yet saturated</a:t>
            </a:r>
            <a:endParaRPr lang="en-US" altLang="en-US" sz="1300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Unique geography (Africa-Europe bridge) offers future hub potential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r>
              <a:rPr lang="en-US" sz="1300">
                <a:latin typeface="Calibri Light"/>
                <a:ea typeface="+mn-lt"/>
                <a:cs typeface="+mn-lt"/>
              </a:rPr>
              <a:t>Lower strategic alignment with </a:t>
            </a:r>
            <a:r>
              <a:rPr lang="en-US" sz="1300" err="1">
                <a:latin typeface="Calibri Light"/>
                <a:ea typeface="+mn-lt"/>
                <a:cs typeface="+mn-lt"/>
              </a:rPr>
              <a:t>SkyLink’s</a:t>
            </a:r>
            <a:r>
              <a:rPr lang="en-US" sz="1300">
                <a:latin typeface="Calibri Light"/>
                <a:ea typeface="+mn-lt"/>
                <a:cs typeface="+mn-lt"/>
              </a:rPr>
              <a:t> current base but still viable</a:t>
            </a:r>
            <a:endParaRPr lang="en-US" altLang="en-US" sz="1300">
              <a:latin typeface="Calibri Light"/>
              <a:ea typeface="+mn-lt"/>
              <a:cs typeface="+mn-lt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→"/>
            </a:pPr>
            <a:endParaRPr lang="en-US" sz="13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61654E-2DFD-4D1C-DA18-80A0895778A4}"/>
              </a:ext>
            </a:extLst>
          </p:cNvPr>
          <p:cNvSpPr txBox="1">
            <a:spLocks/>
          </p:cNvSpPr>
          <p:nvPr/>
        </p:nvSpPr>
        <p:spPr>
          <a:xfrm>
            <a:off x="2606137" y="6524203"/>
            <a:ext cx="8621721" cy="4549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>
                <a:solidFill>
                  <a:srgbClr val="0070C0"/>
                </a:solidFill>
                <a:cs typeface="Futura Medium"/>
              </a:rPr>
              <a:t>"Colombia scores highest across demand, ease of launch and </a:t>
            </a:r>
            <a:r>
              <a:rPr lang="en-US" sz="1800" i="1" err="1">
                <a:solidFill>
                  <a:srgbClr val="0070C0"/>
                </a:solidFill>
                <a:cs typeface="Futura Medium"/>
              </a:rPr>
              <a:t>SkyLink</a:t>
            </a:r>
            <a:r>
              <a:rPr lang="en-US" sz="1800" i="1">
                <a:solidFill>
                  <a:srgbClr val="0070C0"/>
                </a:solidFill>
                <a:cs typeface="Futura Medium"/>
              </a:rPr>
              <a:t> strategic fit"</a:t>
            </a:r>
            <a:endParaRPr lang="en-US" i="1"/>
          </a:p>
          <a:p>
            <a:pPr marL="251460" indent="-251460"/>
            <a:endParaRPr lang="en-US">
              <a:solidFill>
                <a:srgbClr val="0070C0"/>
              </a:solidFill>
              <a:cs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600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8A008011-2DF1-384D-3929-362D606C6F5C}"/>
              </a:ext>
            </a:extLst>
          </p:cNvPr>
          <p:cNvSpPr/>
          <p:nvPr/>
        </p:nvSpPr>
        <p:spPr>
          <a:xfrm>
            <a:off x="282870" y="6901427"/>
            <a:ext cx="944046" cy="602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map of a country with a flag&#10;&#10;AI-generated content may be incorrect.">
            <a:extLst>
              <a:ext uri="{FF2B5EF4-FFF2-40B4-BE49-F238E27FC236}">
                <a16:creationId xmlns:a16="http://schemas.microsoft.com/office/drawing/2014/main" id="{C7656837-CBB0-2484-ADD8-29FE7CCC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77" y="158135"/>
            <a:ext cx="1374867" cy="1881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A5FCC-E05A-FB12-1C8E-08C2B2239D5D}"/>
              </a:ext>
            </a:extLst>
          </p:cNvPr>
          <p:cNvSpPr txBox="1"/>
          <p:nvPr/>
        </p:nvSpPr>
        <p:spPr>
          <a:xfrm>
            <a:off x="4039839" y="749879"/>
            <a:ext cx="451828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>
                <a:latin typeface="HYGungSo-Bold" panose="02030600000101010101" pitchFamily="18" charset="-127"/>
                <a:ea typeface="HYGungSo-Bold" panose="02030600000101010101" pitchFamily="18" charset="-127"/>
              </a:rPr>
              <a:t>Colombia </a:t>
            </a:r>
            <a:endParaRPr lang="en-US" sz="3200">
              <a:latin typeface="HYGungSo-Bold" panose="02030600000101010101" pitchFamily="18" charset="-127"/>
              <a:ea typeface="HYGungSo-Bold" panose="02030600000101010101" pitchFamily="18" charset="-12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78E7BD-B329-DEF4-76DC-57A01056A2BD}"/>
              </a:ext>
            </a:extLst>
          </p:cNvPr>
          <p:cNvSpPr/>
          <p:nvPr/>
        </p:nvSpPr>
        <p:spPr>
          <a:xfrm>
            <a:off x="352415" y="160973"/>
            <a:ext cx="1941864" cy="18804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B91E58-6769-C1E2-7F20-E19A23D5B275}"/>
              </a:ext>
            </a:extLst>
          </p:cNvPr>
          <p:cNvSpPr/>
          <p:nvPr/>
        </p:nvSpPr>
        <p:spPr>
          <a:xfrm>
            <a:off x="513746" y="307810"/>
            <a:ext cx="1591000" cy="15908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C9DADB-39D4-B634-270F-B406BB78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721224" y="516072"/>
            <a:ext cx="1214625" cy="11734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1A0889-D8E4-08C8-ECC5-0AE15ADDCD52}"/>
              </a:ext>
            </a:extLst>
          </p:cNvPr>
          <p:cNvSpPr txBox="1"/>
          <p:nvPr/>
        </p:nvSpPr>
        <p:spPr>
          <a:xfrm>
            <a:off x="419165" y="2184696"/>
            <a:ext cx="18751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Tourism Growth</a:t>
            </a:r>
            <a:endParaRPr lang="en-US" sz="2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FE389D-0F6F-0BDA-E224-E379BFE083B9}"/>
              </a:ext>
            </a:extLst>
          </p:cNvPr>
          <p:cNvCxnSpPr/>
          <p:nvPr/>
        </p:nvCxnSpPr>
        <p:spPr>
          <a:xfrm>
            <a:off x="352357" y="2635368"/>
            <a:ext cx="1950630" cy="90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1A1B98-7299-8BF4-67F5-9FE7117BF47F}"/>
              </a:ext>
            </a:extLst>
          </p:cNvPr>
          <p:cNvSpPr txBox="1"/>
          <p:nvPr/>
        </p:nvSpPr>
        <p:spPr>
          <a:xfrm>
            <a:off x="113132" y="2886889"/>
            <a:ext cx="4235812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14% YoY growth in international tourism in 2024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2024 arrivals exceeded pre-pandemic levels by 60%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Strong long-term outlook with </a:t>
            </a:r>
            <a:r>
              <a:rPr lang="en-US" altLang="en-US" sz="1600">
                <a:latin typeface="+mj-lt"/>
              </a:rPr>
              <a:t>sustained</a:t>
            </a:r>
            <a:r>
              <a:rPr lang="en-US" altLang="en-US" sz="1500">
                <a:latin typeface="+mj-lt"/>
              </a:rPr>
              <a:t> growth in visitor volume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834FC7-C6E8-CCC5-297B-88BB71338D91}"/>
              </a:ext>
            </a:extLst>
          </p:cNvPr>
          <p:cNvSpPr/>
          <p:nvPr/>
        </p:nvSpPr>
        <p:spPr>
          <a:xfrm>
            <a:off x="5482917" y="2557158"/>
            <a:ext cx="1941864" cy="18804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A9B5CD-E3EB-D5B0-F99E-598DF3561B4D}"/>
              </a:ext>
            </a:extLst>
          </p:cNvPr>
          <p:cNvSpPr/>
          <p:nvPr/>
        </p:nvSpPr>
        <p:spPr>
          <a:xfrm>
            <a:off x="5654354" y="2703995"/>
            <a:ext cx="1591000" cy="15908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33" name="Picture 32" descr="A black and white image of a location&#10;&#10;AI-generated content may be incorrect.">
            <a:extLst>
              <a:ext uri="{FF2B5EF4-FFF2-40B4-BE49-F238E27FC236}">
                <a16:creationId xmlns:a16="http://schemas.microsoft.com/office/drawing/2014/main" id="{4FDC38F3-377E-4212-DEE3-AB213561F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698" y="2664779"/>
            <a:ext cx="1687653" cy="16871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EA4EDC-77C6-5C87-5580-6B5CA59916F0}"/>
              </a:ext>
            </a:extLst>
          </p:cNvPr>
          <p:cNvSpPr txBox="1"/>
          <p:nvPr/>
        </p:nvSpPr>
        <p:spPr>
          <a:xfrm>
            <a:off x="5966678" y="4574585"/>
            <a:ext cx="16803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Location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18D8F5-38D2-CC62-AC45-ADCF439683F1}"/>
              </a:ext>
            </a:extLst>
          </p:cNvPr>
          <p:cNvCxnSpPr>
            <a:cxnSpLocks/>
          </p:cNvCxnSpPr>
          <p:nvPr/>
        </p:nvCxnSpPr>
        <p:spPr>
          <a:xfrm>
            <a:off x="5544289" y="5031554"/>
            <a:ext cx="1950630" cy="90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B1C254-3473-37F6-2E90-6FA3427EBD0B}"/>
              </a:ext>
            </a:extLst>
          </p:cNvPr>
          <p:cNvSpPr txBox="1"/>
          <p:nvPr/>
        </p:nvSpPr>
        <p:spPr>
          <a:xfrm>
            <a:off x="4975299" y="5230768"/>
            <a:ext cx="3800075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Underserved cities like Cartagena and Medellín account for ~40% of Colombia’s tourist arrivals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Below 6-hour flight time meets customer expectations and avoids comfort complaints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Acts as a strategic bridge between North and South America, enabling future network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742CB2-CAD1-4390-76D3-0306769DC3BD}"/>
              </a:ext>
            </a:extLst>
          </p:cNvPr>
          <p:cNvSpPr/>
          <p:nvPr/>
        </p:nvSpPr>
        <p:spPr>
          <a:xfrm>
            <a:off x="10027911" y="388355"/>
            <a:ext cx="1941864" cy="18804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A8B78D-7F36-A470-36A1-4ADF619FE63D}"/>
              </a:ext>
            </a:extLst>
          </p:cNvPr>
          <p:cNvSpPr/>
          <p:nvPr/>
        </p:nvSpPr>
        <p:spPr>
          <a:xfrm>
            <a:off x="10189197" y="535192"/>
            <a:ext cx="1591000" cy="15908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CB357DC-84B6-E683-E867-378A5C35A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957" y="723035"/>
            <a:ext cx="1194216" cy="122448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B5D578-C6EC-5F83-85F9-E3EEDFA3AD40}"/>
              </a:ext>
            </a:extLst>
          </p:cNvPr>
          <p:cNvSpPr txBox="1"/>
          <p:nvPr/>
        </p:nvSpPr>
        <p:spPr>
          <a:xfrm>
            <a:off x="10472005" y="2415621"/>
            <a:ext cx="16803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Travellers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8FB2F6-DFB9-D3E1-D5A0-1E7655C90220}"/>
              </a:ext>
            </a:extLst>
          </p:cNvPr>
          <p:cNvCxnSpPr>
            <a:cxnSpLocks/>
          </p:cNvCxnSpPr>
          <p:nvPr/>
        </p:nvCxnSpPr>
        <p:spPr>
          <a:xfrm>
            <a:off x="10189882" y="2842362"/>
            <a:ext cx="1950630" cy="90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CDA155-07CA-E6D4-BAB8-A4315BD1E4EE}"/>
              </a:ext>
            </a:extLst>
          </p:cNvPr>
          <p:cNvCxnSpPr>
            <a:cxnSpLocks/>
          </p:cNvCxnSpPr>
          <p:nvPr/>
        </p:nvCxnSpPr>
        <p:spPr>
          <a:xfrm>
            <a:off x="2686498" y="1371203"/>
            <a:ext cx="2297945" cy="153511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0579E1-ED6A-D03A-F6C6-FE94B097A19D}"/>
              </a:ext>
            </a:extLst>
          </p:cNvPr>
          <p:cNvCxnSpPr>
            <a:cxnSpLocks/>
          </p:cNvCxnSpPr>
          <p:nvPr/>
        </p:nvCxnSpPr>
        <p:spPr>
          <a:xfrm flipV="1">
            <a:off x="7873272" y="1532963"/>
            <a:ext cx="1816016" cy="150137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903C3-709C-8EB3-67C4-799D4035634D}"/>
              </a:ext>
            </a:extLst>
          </p:cNvPr>
          <p:cNvGrpSpPr/>
          <p:nvPr/>
        </p:nvGrpSpPr>
        <p:grpSpPr>
          <a:xfrm>
            <a:off x="113313" y="4171049"/>
            <a:ext cx="4641716" cy="3229404"/>
            <a:chOff x="103108" y="3921831"/>
            <a:chExt cx="5338673" cy="37234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FA562B-9457-8D66-B763-2095B08BEC3F}"/>
                </a:ext>
              </a:extLst>
            </p:cNvPr>
            <p:cNvSpPr/>
            <p:nvPr/>
          </p:nvSpPr>
          <p:spPr>
            <a:xfrm>
              <a:off x="298124" y="6667355"/>
              <a:ext cx="859939" cy="731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C12F71-EE91-ED3F-86F6-9D4ECDC9DBA3}"/>
                </a:ext>
              </a:extLst>
            </p:cNvPr>
            <p:cNvSpPr txBox="1"/>
            <p:nvPr/>
          </p:nvSpPr>
          <p:spPr>
            <a:xfrm>
              <a:off x="103108" y="6823342"/>
              <a:ext cx="624986" cy="8219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  <p:pic>
          <p:nvPicPr>
            <p:cNvPr id="30" name="Picture 29" descr="A graph of a graph&#10;&#10;AI-generated content may be incorrect.">
              <a:extLst>
                <a:ext uri="{FF2B5EF4-FFF2-40B4-BE49-F238E27FC236}">
                  <a16:creationId xmlns:a16="http://schemas.microsoft.com/office/drawing/2014/main" id="{F12690D6-D8B2-8B81-9C98-22D1286F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238" y="3921831"/>
              <a:ext cx="5305543" cy="368684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D88739-8878-2C41-0A69-1A586CB66047}"/>
                </a:ext>
              </a:extLst>
            </p:cNvPr>
            <p:cNvSpPr/>
            <p:nvPr/>
          </p:nvSpPr>
          <p:spPr>
            <a:xfrm>
              <a:off x="4761603" y="4470615"/>
              <a:ext cx="532663" cy="25993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89BF44-81AE-D50E-17DB-43BC4D0DCFD4}"/>
              </a:ext>
            </a:extLst>
          </p:cNvPr>
          <p:cNvSpPr txBox="1"/>
          <p:nvPr/>
        </p:nvSpPr>
        <p:spPr>
          <a:xfrm>
            <a:off x="8722939" y="2976474"/>
            <a:ext cx="4725955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500">
                <a:latin typeface="+mj-lt"/>
              </a:rPr>
              <a:t>Price-</a:t>
            </a:r>
            <a:r>
              <a:rPr lang="en-US" sz="1500">
                <a:latin typeface="+mj-lt"/>
              </a:rPr>
              <a:t>sensitive leisure segment aligns with </a:t>
            </a:r>
            <a:r>
              <a:rPr lang="en-US" sz="1500" err="1">
                <a:latin typeface="+mj-lt"/>
              </a:rPr>
              <a:t>SkyLink’s</a:t>
            </a:r>
            <a:r>
              <a:rPr lang="en-US" sz="1500">
                <a:latin typeface="+mj-lt"/>
              </a:rPr>
              <a:t> low-cost model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500">
                <a:latin typeface="+mj-lt"/>
              </a:rPr>
              <a:t>1.4M Colombian diaspora in the U.S. drives strong VFR demand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500">
                <a:latin typeface="+mj-lt"/>
              </a:rPr>
              <a:t>High cultural familiarity and Spanish-language alignment reduce market friction</a:t>
            </a:r>
            <a:endParaRPr lang="en-US" altLang="en-US" sz="15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7A771B32-B48E-C004-EA37-002F45B9F12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</a:blip>
          <a:srcRect t="14266"/>
          <a:stretch>
            <a:fillRect/>
          </a:stretch>
        </p:blipFill>
        <p:spPr>
          <a:xfrm>
            <a:off x="9758159" y="5031554"/>
            <a:ext cx="2814076" cy="20406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2B902-73D8-759F-5789-4824C29A2F4B}"/>
              </a:ext>
            </a:extLst>
          </p:cNvPr>
          <p:cNvSpPr txBox="1"/>
          <p:nvPr/>
        </p:nvSpPr>
        <p:spPr>
          <a:xfrm>
            <a:off x="9338280" y="4625480"/>
            <a:ext cx="3796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>
                <a:ea typeface="Calibri"/>
                <a:cs typeface="Calibri"/>
              </a:rPr>
              <a:t>“Tourist Arrival By Country – 2024”</a:t>
            </a:r>
          </a:p>
        </p:txBody>
      </p:sp>
    </p:spTree>
    <p:extLst>
      <p:ext uri="{BB962C8B-B14F-4D97-AF65-F5344CB8AC3E}">
        <p14:creationId xmlns:p14="http://schemas.microsoft.com/office/powerpoint/2010/main" val="88439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4C7E04A2-70FD-659B-57D2-EB3FF6BE1D1F}"/>
              </a:ext>
            </a:extLst>
          </p:cNvPr>
          <p:cNvSpPr/>
          <p:nvPr/>
        </p:nvSpPr>
        <p:spPr>
          <a:xfrm>
            <a:off x="5647672" y="5841402"/>
            <a:ext cx="7347568" cy="1053982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56CE7348-5CFC-CF4E-141C-4AB4FA8C8EF2}"/>
              </a:ext>
            </a:extLst>
          </p:cNvPr>
          <p:cNvSpPr/>
          <p:nvPr/>
        </p:nvSpPr>
        <p:spPr>
          <a:xfrm>
            <a:off x="144385" y="1137434"/>
            <a:ext cx="5020135" cy="5571681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A2B9B-7EFD-9498-9025-9A1168D8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13" y="245546"/>
            <a:ext cx="12791915" cy="495155"/>
          </a:xfrm>
        </p:spPr>
        <p:txBody>
          <a:bodyPr/>
          <a:lstStyle/>
          <a:p>
            <a:r>
              <a:rPr lang="en-GB"/>
              <a:t>Competitive Landscape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8F42-DE50-5012-4AF3-33A94578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98F87-7504-E021-9235-D5EC9710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</a:t>
            </a:r>
            <a:fld id="{3AA07942-A2DC-FF41-8FBA-17A32343897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20DE8-C4A0-EC78-C737-5ABB77F18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93862"/>
              </p:ext>
            </p:extLst>
          </p:nvPr>
        </p:nvGraphicFramePr>
        <p:xfrm>
          <a:off x="5647672" y="1345458"/>
          <a:ext cx="7347568" cy="429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892">
                  <a:extLst>
                    <a:ext uri="{9D8B030D-6E8A-4147-A177-3AD203B41FA5}">
                      <a16:colId xmlns:a16="http://schemas.microsoft.com/office/drawing/2014/main" val="1194797180"/>
                    </a:ext>
                  </a:extLst>
                </a:gridCol>
                <a:gridCol w="1836892">
                  <a:extLst>
                    <a:ext uri="{9D8B030D-6E8A-4147-A177-3AD203B41FA5}">
                      <a16:colId xmlns:a16="http://schemas.microsoft.com/office/drawing/2014/main" val="303063214"/>
                    </a:ext>
                  </a:extLst>
                </a:gridCol>
                <a:gridCol w="1836892">
                  <a:extLst>
                    <a:ext uri="{9D8B030D-6E8A-4147-A177-3AD203B41FA5}">
                      <a16:colId xmlns:a16="http://schemas.microsoft.com/office/drawing/2014/main" val="2471896290"/>
                    </a:ext>
                  </a:extLst>
                </a:gridCol>
                <a:gridCol w="1836892">
                  <a:extLst>
                    <a:ext uri="{9D8B030D-6E8A-4147-A177-3AD203B41FA5}">
                      <a16:colId xmlns:a16="http://schemas.microsoft.com/office/drawing/2014/main" val="2109811812"/>
                    </a:ext>
                  </a:extLst>
                </a:gridCol>
              </a:tblGrid>
              <a:tr h="53713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tx1"/>
                          </a:solidFill>
                        </a:rPr>
                        <a:t>Airline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Price Model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Weakness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77460"/>
                  </a:ext>
                </a:extLst>
              </a:tr>
              <a:tr h="751478">
                <a:tc>
                  <a:txBody>
                    <a:bodyPr/>
                    <a:lstStyle/>
                    <a:p>
                      <a:pPr algn="l"/>
                      <a:r>
                        <a:rPr lang="en-GB" sz="1600" b="0"/>
                        <a:t>Avianca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Hybrid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Broad Colombian network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Post restructure brand recovering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465754"/>
                  </a:ext>
                </a:extLst>
              </a:tr>
              <a:tr h="751478">
                <a:tc>
                  <a:txBody>
                    <a:bodyPr/>
                    <a:lstStyle/>
                    <a:p>
                      <a:pPr algn="l"/>
                      <a:r>
                        <a:rPr lang="en-GB" sz="1600" b="0"/>
                        <a:t>United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Legacy Carrier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Reliable US connections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Limited routes in Colombia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991148"/>
                  </a:ext>
                </a:extLst>
              </a:tr>
              <a:tr h="751478">
                <a:tc>
                  <a:txBody>
                    <a:bodyPr/>
                    <a:lstStyle/>
                    <a:p>
                      <a:pPr algn="l"/>
                      <a:r>
                        <a:rPr lang="en-GB" sz="1600" b="0"/>
                        <a:t>American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Legacy Carrier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High frequency from key US hubs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High ticket fares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99594"/>
                  </a:ext>
                </a:extLst>
              </a:tr>
              <a:tr h="751478">
                <a:tc>
                  <a:txBody>
                    <a:bodyPr/>
                    <a:lstStyle/>
                    <a:p>
                      <a:pPr algn="l"/>
                      <a:r>
                        <a:rPr lang="en-GB" sz="1600" b="0"/>
                        <a:t>LATAM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Legacy Carrier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Network all over South America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Few direct US – Colombia routes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71453"/>
                  </a:ext>
                </a:extLst>
              </a:tr>
              <a:tr h="751478">
                <a:tc>
                  <a:txBody>
                    <a:bodyPr/>
                    <a:lstStyle/>
                    <a:p>
                      <a:pPr algn="l"/>
                      <a:r>
                        <a:rPr lang="en-GB" sz="1600" b="0"/>
                        <a:t>Spirit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Low-Cost Carrier (LCC)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Cheap fares &amp; direct routes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Poor service quality 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27661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11C5DBD-5738-9610-4236-DB83F189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4276E50-251C-1881-CA73-2DA280B2F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A19D57-BA31-78B1-27C4-7486A935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1" y="1933533"/>
            <a:ext cx="4623782" cy="44215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D2FF75-5897-5D71-1454-3BD4E717F582}"/>
              </a:ext>
            </a:extLst>
          </p:cNvPr>
          <p:cNvSpPr>
            <a:spLocks/>
          </p:cNvSpPr>
          <p:nvPr/>
        </p:nvSpPr>
        <p:spPr>
          <a:xfrm>
            <a:off x="254421" y="7042121"/>
            <a:ext cx="12616628" cy="36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992E09-44C2-5B3E-FDAD-1EEECBADEB34}"/>
              </a:ext>
            </a:extLst>
          </p:cNvPr>
          <p:cNvCxnSpPr/>
          <p:nvPr/>
        </p:nvCxnSpPr>
        <p:spPr>
          <a:xfrm>
            <a:off x="0" y="944858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EFD414-06F1-0974-0234-98AB5D97EF1F}"/>
              </a:ext>
            </a:extLst>
          </p:cNvPr>
          <p:cNvCxnSpPr/>
          <p:nvPr/>
        </p:nvCxnSpPr>
        <p:spPr>
          <a:xfrm>
            <a:off x="-2718" y="7260538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8">
            <a:extLst>
              <a:ext uri="{FF2B5EF4-FFF2-40B4-BE49-F238E27FC236}">
                <a16:creationId xmlns:a16="http://schemas.microsoft.com/office/drawing/2014/main" id="{3B899FBC-48D1-B64C-F183-C433B229BBB4}"/>
              </a:ext>
            </a:extLst>
          </p:cNvPr>
          <p:cNvSpPr/>
          <p:nvPr/>
        </p:nvSpPr>
        <p:spPr>
          <a:xfrm>
            <a:off x="856981" y="1325255"/>
            <a:ext cx="3594944" cy="436354"/>
          </a:xfrm>
          <a:custGeom>
            <a:avLst/>
            <a:gdLst>
              <a:gd name="connsiteX0" fmla="*/ 3087592 w 3211391"/>
              <a:gd name="connsiteY0" fmla="*/ 1 h 706057"/>
              <a:gd name="connsiteX1" fmla="*/ 3211391 w 3211391"/>
              <a:gd name="connsiteY1" fmla="*/ 353028 h 706057"/>
              <a:gd name="connsiteX2" fmla="*/ 3087592 w 3211391"/>
              <a:gd name="connsiteY2" fmla="*/ 706053 h 706057"/>
              <a:gd name="connsiteX3" fmla="*/ 3087592 w 3211391"/>
              <a:gd name="connsiteY3" fmla="*/ 706057 h 706057"/>
              <a:gd name="connsiteX4" fmla="*/ 123800 w 3211391"/>
              <a:gd name="connsiteY4" fmla="*/ 706057 h 706057"/>
              <a:gd name="connsiteX5" fmla="*/ 123800 w 3211391"/>
              <a:gd name="connsiteY5" fmla="*/ 2 h 706057"/>
              <a:gd name="connsiteX6" fmla="*/ 3087592 w 3211391"/>
              <a:gd name="connsiteY6" fmla="*/ 2 h 706057"/>
              <a:gd name="connsiteX7" fmla="*/ 123799 w 3211391"/>
              <a:gd name="connsiteY7" fmla="*/ 0 h 706057"/>
              <a:gd name="connsiteX8" fmla="*/ 123799 w 3211391"/>
              <a:gd name="connsiteY8" fmla="*/ 706055 h 706057"/>
              <a:gd name="connsiteX9" fmla="*/ 0 w 3211391"/>
              <a:gd name="connsiteY9" fmla="*/ 353028 h 7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1391" h="706057">
                <a:moveTo>
                  <a:pt x="3087592" y="1"/>
                </a:moveTo>
                <a:lnTo>
                  <a:pt x="3211391" y="353028"/>
                </a:lnTo>
                <a:lnTo>
                  <a:pt x="3087592" y="706053"/>
                </a:lnTo>
                <a:lnTo>
                  <a:pt x="3087592" y="706057"/>
                </a:lnTo>
                <a:lnTo>
                  <a:pt x="123800" y="706057"/>
                </a:lnTo>
                <a:lnTo>
                  <a:pt x="123800" y="2"/>
                </a:lnTo>
                <a:lnTo>
                  <a:pt x="3087592" y="2"/>
                </a:lnTo>
                <a:close/>
                <a:moveTo>
                  <a:pt x="123799" y="0"/>
                </a:moveTo>
                <a:lnTo>
                  <a:pt x="123799" y="706055"/>
                </a:lnTo>
                <a:lnTo>
                  <a:pt x="0" y="353028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GB" sz="1450">
                <a:solidFill>
                  <a:schemeClr val="tx1"/>
                </a:solidFill>
              </a:rPr>
              <a:t>Market Share (%) of US – Colombia routes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DA6820-E5C8-08D6-B259-2D02A027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1690" y="1274476"/>
            <a:ext cx="165312" cy="56963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B928239-C9F3-225A-834E-46AD3276E6C2}"/>
              </a:ext>
            </a:extLst>
          </p:cNvPr>
          <p:cNvSpPr/>
          <p:nvPr/>
        </p:nvSpPr>
        <p:spPr>
          <a:xfrm>
            <a:off x="924346" y="1253490"/>
            <a:ext cx="188174" cy="55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59763-E6CD-5032-D49F-F05CA93FECB2}"/>
              </a:ext>
            </a:extLst>
          </p:cNvPr>
          <p:cNvSpPr txBox="1"/>
          <p:nvPr/>
        </p:nvSpPr>
        <p:spPr>
          <a:xfrm>
            <a:off x="5647672" y="5859882"/>
            <a:ext cx="7465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latin typeface="+mj-lt"/>
              </a:rPr>
              <a:t>Others:</a:t>
            </a:r>
            <a:r>
              <a:rPr lang="en-GB" sz="1600">
                <a:latin typeface="+mj-lt"/>
              </a:rPr>
              <a:t> </a:t>
            </a:r>
            <a:r>
              <a:rPr lang="en-US" sz="1600">
                <a:latin typeface="+mj-lt"/>
              </a:rPr>
              <a:t>Includes JetBlue, Delta, Copa, and regional operators. These carriers either operate non-direct or low-frequency US–Colombia routes, have limited network presence within Colombia, or serve niche segments. Combined, they hold a small market share (~7%) and pose minimal competitive threat to </a:t>
            </a:r>
            <a:r>
              <a:rPr lang="en-US" sz="1600" err="1">
                <a:latin typeface="+mj-lt"/>
              </a:rPr>
              <a:t>SkyLink’s</a:t>
            </a:r>
            <a:r>
              <a:rPr lang="en-US" sz="1600">
                <a:latin typeface="+mj-lt"/>
              </a:rPr>
              <a:t> direct, low-cost model.</a:t>
            </a:r>
            <a:endParaRPr lang="en-GB" sz="1600">
              <a:latin typeface="+mj-lt"/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746C1CAF-F027-84F7-C2BF-AC30D0F7D060}"/>
              </a:ext>
            </a:extLst>
          </p:cNvPr>
          <p:cNvSpPr/>
          <p:nvPr/>
        </p:nvSpPr>
        <p:spPr>
          <a:xfrm>
            <a:off x="208280" y="6736044"/>
            <a:ext cx="904240" cy="439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8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D327-D1FF-2083-861B-F4C6169E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C5BF6D-EA48-AFF3-FF06-2CC6B02438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5" y="6751321"/>
            <a:ext cx="636608" cy="702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ounded Rectangle 12">
            <a:extLst>
              <a:ext uri="{FF2B5EF4-FFF2-40B4-BE49-F238E27FC236}">
                <a16:creationId xmlns:a16="http://schemas.microsoft.com/office/drawing/2014/main" id="{B4167439-EBA3-2A75-CF08-17551F73B835}"/>
              </a:ext>
            </a:extLst>
          </p:cNvPr>
          <p:cNvSpPr/>
          <p:nvPr/>
        </p:nvSpPr>
        <p:spPr>
          <a:xfrm>
            <a:off x="443842" y="1485368"/>
            <a:ext cx="6074195" cy="2705710"/>
          </a:xfrm>
          <a:prstGeom prst="roundRect">
            <a:avLst>
              <a:gd name="adj" fmla="val 63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algn="ctr"/>
            <a:r>
              <a:rPr lang="en-US" sz="1600" i="1">
                <a:solidFill>
                  <a:schemeClr val="tx1"/>
                </a:solidFill>
              </a:rPr>
              <a:t>VIVA &amp; Wingo collapse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+mn-lt"/>
                <a:cs typeface="+mn-lt"/>
              </a:rPr>
              <a:t>Over-expansion and weak cash positions left both airlines exposed to demand swings and cost increases.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+mn-lt"/>
                <a:cs typeface="+mn-lt"/>
              </a:rPr>
              <a:t>Heavy reliance on Bogotá led to congestion and damaging fare competition.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+mn-lt"/>
                <a:cs typeface="+mn-lt"/>
              </a:rPr>
              <a:t>Regulatory setbacks, including failed merger approvals, hurt credibility.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+mn-lt"/>
                <a:cs typeface="+mn-lt"/>
              </a:rPr>
              <a:t>Takeaway: The market remains attractive but demands a cautious, flexible entry strategy with better route selection and financial resilience.</a:t>
            </a:r>
            <a:endParaRPr lang="en-US" sz="1600">
              <a:solidFill>
                <a:schemeClr val="tx1"/>
              </a:solidFill>
              <a:ea typeface="Calibri"/>
              <a:cs typeface="Futura Medium"/>
            </a:endParaRPr>
          </a:p>
        </p:txBody>
      </p:sp>
      <p:sp>
        <p:nvSpPr>
          <p:cNvPr id="346" name="Title 1">
            <a:extLst>
              <a:ext uri="{FF2B5EF4-FFF2-40B4-BE49-F238E27FC236}">
                <a16:creationId xmlns:a16="http://schemas.microsoft.com/office/drawing/2014/main" id="{30127915-9560-B2AD-9977-746AF146338C}"/>
              </a:ext>
            </a:extLst>
          </p:cNvPr>
          <p:cNvSpPr txBox="1">
            <a:spLocks/>
          </p:cNvSpPr>
          <p:nvPr/>
        </p:nvSpPr>
        <p:spPr>
          <a:xfrm>
            <a:off x="321474" y="223274"/>
            <a:ext cx="12791915" cy="495155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3500">
                <a:latin typeface="Arial"/>
                <a:cs typeface="Futura Medium"/>
              </a:rPr>
              <a:t>Low-Cost Carriers (LCC) Landscape &amp; </a:t>
            </a:r>
            <a:r>
              <a:rPr lang="en-US" sz="3500" err="1">
                <a:latin typeface="Arial"/>
                <a:cs typeface="Futura Medium"/>
              </a:rPr>
              <a:t>SkyLink's</a:t>
            </a:r>
            <a:r>
              <a:rPr lang="en-US" sz="3500">
                <a:latin typeface="Arial"/>
                <a:cs typeface="Futura Medium"/>
              </a:rPr>
              <a:t> Differentiation</a:t>
            </a:r>
            <a:endParaRPr lang="en-US"/>
          </a:p>
        </p:txBody>
      </p:sp>
      <p:sp>
        <p:nvSpPr>
          <p:cNvPr id="469" name="Rounded Rectangle 12">
            <a:extLst>
              <a:ext uri="{FF2B5EF4-FFF2-40B4-BE49-F238E27FC236}">
                <a16:creationId xmlns:a16="http://schemas.microsoft.com/office/drawing/2014/main" id="{3CBD4FE3-248D-E746-D380-A4133ECFE20D}"/>
              </a:ext>
            </a:extLst>
          </p:cNvPr>
          <p:cNvSpPr/>
          <p:nvPr/>
        </p:nvSpPr>
        <p:spPr>
          <a:xfrm>
            <a:off x="3537330" y="4659174"/>
            <a:ext cx="6360200" cy="2490502"/>
          </a:xfrm>
          <a:prstGeom prst="roundRect">
            <a:avLst>
              <a:gd name="adj" fmla="val 63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Efficient, sustainable fleet reduces operating costs and emissions.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Secondary city focus avoids congestion and taps into underserved demand.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Local partnerships boost visibility and customer appeal.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Diaspora engagement builds trust through cultural familiarity.</a:t>
            </a:r>
          </a:p>
          <a:p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Sustainability focus appeals to conscious </a:t>
            </a:r>
            <a:r>
              <a:rPr lang="en-US" sz="1500" err="1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travellers</a:t>
            </a: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and aligns with global trends.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F08CCE5-4EFE-8A9B-6169-C9A1C6F26312}"/>
              </a:ext>
            </a:extLst>
          </p:cNvPr>
          <p:cNvCxnSpPr/>
          <p:nvPr/>
        </p:nvCxnSpPr>
        <p:spPr>
          <a:xfrm>
            <a:off x="0" y="853117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68EB177-B30D-5D43-DEFC-FCDF518023CA}"/>
              </a:ext>
            </a:extLst>
          </p:cNvPr>
          <p:cNvCxnSpPr>
            <a:cxnSpLocks/>
          </p:cNvCxnSpPr>
          <p:nvPr/>
        </p:nvCxnSpPr>
        <p:spPr>
          <a:xfrm>
            <a:off x="-2458" y="7283961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Title 1">
            <a:extLst>
              <a:ext uri="{FF2B5EF4-FFF2-40B4-BE49-F238E27FC236}">
                <a16:creationId xmlns:a16="http://schemas.microsoft.com/office/drawing/2014/main" id="{18792FBD-B59B-7AE0-795F-A4AF96A10B1F}"/>
              </a:ext>
            </a:extLst>
          </p:cNvPr>
          <p:cNvSpPr txBox="1">
            <a:spLocks/>
          </p:cNvSpPr>
          <p:nvPr/>
        </p:nvSpPr>
        <p:spPr>
          <a:xfrm>
            <a:off x="3821731" y="949185"/>
            <a:ext cx="5791395" cy="525760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 algn="ctr"/>
            <a:r>
              <a:rPr lang="en-US" sz="1800" b="1" i="1">
                <a:latin typeface="+mn-lt"/>
                <a:ea typeface="+mn-lt"/>
                <a:cs typeface="+mn-lt"/>
              </a:rPr>
              <a:t>LCC Landscape</a:t>
            </a:r>
          </a:p>
        </p:txBody>
      </p:sp>
      <p:sp>
        <p:nvSpPr>
          <p:cNvPr id="3" name="Rounded Rectangle 12">
            <a:extLst>
              <a:ext uri="{FF2B5EF4-FFF2-40B4-BE49-F238E27FC236}">
                <a16:creationId xmlns:a16="http://schemas.microsoft.com/office/drawing/2014/main" id="{EFCA0ECC-9BD7-910F-7069-8F5CFBFE1B5A}"/>
              </a:ext>
            </a:extLst>
          </p:cNvPr>
          <p:cNvSpPr/>
          <p:nvPr/>
        </p:nvSpPr>
        <p:spPr>
          <a:xfrm>
            <a:off x="6921739" y="1524453"/>
            <a:ext cx="6360200" cy="2666625"/>
          </a:xfrm>
          <a:prstGeom prst="roundRect">
            <a:avLst>
              <a:gd name="adj" fmla="val 63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lvl="4">
              <a:spcBef>
                <a:spcPct val="0"/>
              </a:spcBef>
              <a:spcAft>
                <a:spcPct val="0"/>
              </a:spcAft>
            </a:pPr>
            <a:r>
              <a:rPr lang="en-GB" sz="1600" i="1">
                <a:solidFill>
                  <a:schemeClr val="tx1"/>
                </a:solidFill>
              </a:rPr>
              <a:t>Common Strategies &amp; Gap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Competitors focus on ultra-low fares, high aircraft use, and minimal extras.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Many are concentrated in Bogotá, leading to delays and pricing pressure.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Limited flexibility in route strategy, with most airlines sticking to traditional corridors.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r>
              <a:rPr lang="en-US" sz="15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There is little brand differentiation beyond price, creating space for a new entrant with a sharper value proposition.</a:t>
            </a:r>
          </a:p>
          <a:p>
            <a:pPr>
              <a:buFont typeface="Arial"/>
              <a:buChar char="•"/>
            </a:pPr>
            <a:endParaRPr lang="en-US" sz="15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5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ea typeface="Calibri"/>
                <a:cs typeface="Futura Medium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33DD-0F0A-B14B-DA6B-72445E1AC3CE}"/>
              </a:ext>
            </a:extLst>
          </p:cNvPr>
          <p:cNvSpPr txBox="1"/>
          <p:nvPr/>
        </p:nvSpPr>
        <p:spPr>
          <a:xfrm>
            <a:off x="5116868" y="4240460"/>
            <a:ext cx="32011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i="1" err="1">
                <a:ea typeface="+mn-lt"/>
                <a:cs typeface="+mn-lt"/>
              </a:rPr>
              <a:t>SkyLink</a:t>
            </a:r>
            <a:r>
              <a:rPr lang="en-US" b="1" i="1">
                <a:ea typeface="+mn-lt"/>
                <a:cs typeface="+mn-lt"/>
              </a:rPr>
              <a:t> Advantage</a:t>
            </a:r>
          </a:p>
        </p:txBody>
      </p:sp>
      <p:pic>
        <p:nvPicPr>
          <p:cNvPr id="9" name="Picture 8" descr="Vintage Boarding Pass Images – Browse 5,544 Stock Photos, Vectors, and  Video | Adobe Stock">
            <a:extLst>
              <a:ext uri="{FF2B5EF4-FFF2-40B4-BE49-F238E27FC236}">
                <a16:creationId xmlns:a16="http://schemas.microsoft.com/office/drawing/2014/main" id="{6AE011C0-EE4A-7272-580C-B4E0493B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40" b="667"/>
          <a:stretch>
            <a:fillRect/>
          </a:stretch>
        </p:blipFill>
        <p:spPr>
          <a:xfrm>
            <a:off x="10043680" y="4862413"/>
            <a:ext cx="3125086" cy="1511089"/>
          </a:xfrm>
          <a:prstGeom prst="rect">
            <a:avLst/>
          </a:prstGeom>
        </p:spPr>
      </p:pic>
      <p:pic>
        <p:nvPicPr>
          <p:cNvPr id="8" name="Picture 7" descr="Sustainable Airline Fuel PNG Transparent Images Free Download | Vector  Files | Pngtree">
            <a:extLst>
              <a:ext uri="{FF2B5EF4-FFF2-40B4-BE49-F238E27FC236}">
                <a16:creationId xmlns:a16="http://schemas.microsoft.com/office/drawing/2014/main" id="{07AF16A3-B4A7-B4D2-7553-AFCC4EA9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3" y="4862468"/>
            <a:ext cx="2431939" cy="2287397"/>
          </a:xfrm>
          <a:prstGeom prst="rect">
            <a:avLst/>
          </a:prstGeom>
        </p:spPr>
      </p:pic>
      <p:pic>
        <p:nvPicPr>
          <p:cNvPr id="6" name="Picture 5" descr="Viva Air Colombia - Wikipedia">
            <a:extLst>
              <a:ext uri="{FF2B5EF4-FFF2-40B4-BE49-F238E27FC236}">
                <a16:creationId xmlns:a16="http://schemas.microsoft.com/office/drawing/2014/main" id="{0BA8C0CC-D291-A416-D432-58A7C77F7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09" y="4464085"/>
            <a:ext cx="1507163" cy="7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E5D1E9-F31C-282B-0C51-DA46657C0381}"/>
              </a:ext>
            </a:extLst>
          </p:cNvPr>
          <p:cNvCxnSpPr>
            <a:cxnSpLocks/>
          </p:cNvCxnSpPr>
          <p:nvPr/>
        </p:nvCxnSpPr>
        <p:spPr>
          <a:xfrm>
            <a:off x="8771829" y="990425"/>
            <a:ext cx="3136770" cy="213562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C01EFD-A35D-4C0A-1919-EE5AEFCA1CEC}"/>
              </a:ext>
            </a:extLst>
          </p:cNvPr>
          <p:cNvCxnSpPr>
            <a:cxnSpLocks/>
          </p:cNvCxnSpPr>
          <p:nvPr/>
        </p:nvCxnSpPr>
        <p:spPr>
          <a:xfrm>
            <a:off x="11598410" y="1833246"/>
            <a:ext cx="368828" cy="133017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7B44EBC-7AF2-200E-4781-0BE9647BDBA7}"/>
              </a:ext>
            </a:extLst>
          </p:cNvPr>
          <p:cNvSpPr/>
          <p:nvPr/>
        </p:nvSpPr>
        <p:spPr>
          <a:xfrm>
            <a:off x="6502400" y="1424369"/>
            <a:ext cx="6611172" cy="2751392"/>
          </a:xfrm>
          <a:prstGeom prst="roundRect">
            <a:avLst>
              <a:gd name="adj" fmla="val 63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algn="ctr"/>
            <a:endParaRPr lang="en-US" sz="1600">
              <a:solidFill>
                <a:schemeClr val="tx1"/>
              </a:solidFill>
              <a:ea typeface="+mn-lt"/>
              <a:cs typeface="Futura Medium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15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5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sz="1600">
              <a:solidFill>
                <a:schemeClr val="tx1"/>
              </a:solidFill>
              <a:ea typeface="Calibri"/>
              <a:cs typeface="Futura Medium"/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5FE7B48D-D06A-CBFB-03A0-B5416F4D6483}"/>
              </a:ext>
            </a:extLst>
          </p:cNvPr>
          <p:cNvSpPr/>
          <p:nvPr/>
        </p:nvSpPr>
        <p:spPr>
          <a:xfrm>
            <a:off x="6502400" y="4748154"/>
            <a:ext cx="6611172" cy="2594573"/>
          </a:xfrm>
          <a:prstGeom prst="roundRect">
            <a:avLst>
              <a:gd name="adj" fmla="val 63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</a:rPr>
              <a:t>Local Hotels &amp; Resorts: Bundle offers help boost perceived value for customers without cutting ticket prices; also tap into existing hospitality loyalty </a:t>
            </a:r>
            <a:r>
              <a:rPr lang="en-US" sz="1600" err="1">
                <a:solidFill>
                  <a:schemeClr val="tx1"/>
                </a:solidFill>
              </a:rPr>
              <a:t>programmes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</a:rPr>
              <a:t>Local Government: Co-market routes via digital &amp; local campaigns; governments often support route launches with promotional grants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</a:rPr>
              <a:t>Car Rental Companies: Loyalty tie-ins and long-stay </a:t>
            </a:r>
            <a:r>
              <a:rPr lang="en-US" sz="1600" err="1">
                <a:solidFill>
                  <a:schemeClr val="tx1"/>
                </a:solidFill>
              </a:rPr>
              <a:t>traveller</a:t>
            </a:r>
            <a:r>
              <a:rPr lang="en-US" sz="1600">
                <a:solidFill>
                  <a:schemeClr val="tx1"/>
                </a:solidFill>
              </a:rPr>
              <a:t> 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</a:rPr>
              <a:t>Telecom Bundles for SIM/data - good for diaspora/VFR traffic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76EFE-8639-43C0-92D4-7E41C4E1A1C0}"/>
              </a:ext>
            </a:extLst>
          </p:cNvPr>
          <p:cNvSpPr txBox="1"/>
          <p:nvPr/>
        </p:nvSpPr>
        <p:spPr>
          <a:xfrm>
            <a:off x="191690" y="135668"/>
            <a:ext cx="131989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Arial"/>
                <a:ea typeface="+mj-ea"/>
                <a:cs typeface="Futura Medium"/>
              </a:rPr>
              <a:t>Market Entry Strategy: Routes, Partnerships &amp; Demand Activation</a:t>
            </a:r>
            <a:endParaRPr lang="en-GB" sz="3500">
              <a:latin typeface="Arial"/>
              <a:ea typeface="+mj-ea"/>
              <a:cs typeface="Futura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843390-3530-6AE9-A996-134AB439AA78}"/>
              </a:ext>
            </a:extLst>
          </p:cNvPr>
          <p:cNvCxnSpPr/>
          <p:nvPr/>
        </p:nvCxnSpPr>
        <p:spPr>
          <a:xfrm>
            <a:off x="0" y="853117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4863FD-3BDE-BF3B-7926-AB8F5E70D3E9}"/>
              </a:ext>
            </a:extLst>
          </p:cNvPr>
          <p:cNvSpPr txBox="1"/>
          <p:nvPr/>
        </p:nvSpPr>
        <p:spPr>
          <a:xfrm>
            <a:off x="8221482" y="1030799"/>
            <a:ext cx="42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Routes &amp; Demand Activations</a:t>
            </a:r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562CB-65DB-A197-4057-2AE30E4E4C21}"/>
              </a:ext>
            </a:extLst>
          </p:cNvPr>
          <p:cNvSpPr txBox="1"/>
          <p:nvPr/>
        </p:nvSpPr>
        <p:spPr>
          <a:xfrm>
            <a:off x="8020226" y="4340332"/>
            <a:ext cx="42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Brand Positioning and Partnerships</a:t>
            </a:r>
            <a:endParaRPr lang="en-GB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B70CB-8A6A-E554-F491-79EEDA492208}"/>
              </a:ext>
            </a:extLst>
          </p:cNvPr>
          <p:cNvSpPr txBox="1"/>
          <p:nvPr/>
        </p:nvSpPr>
        <p:spPr>
          <a:xfrm>
            <a:off x="6502400" y="1522792"/>
            <a:ext cx="647859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/>
              <a:t>Pilot route from Miami to Medellín and Cartagena, avoiding Bogotá due to limited slots and higher congestion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/>
              <a:t>Operates for 6 months, with 2–4 weekly flights to test demand and </a:t>
            </a:r>
            <a:r>
              <a:rPr lang="en-US" altLang="en-US" sz="1600" err="1"/>
              <a:t>optimise</a:t>
            </a:r>
            <a:r>
              <a:rPr lang="en-US" altLang="en-US" sz="1600"/>
              <a:t> route economics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/>
              <a:t>2% market share goal, translating to approximately 160 flights per year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/>
              <a:t>Flight schedule concentrated in peak travel seasons to </a:t>
            </a:r>
            <a:r>
              <a:rPr lang="en-US" altLang="en-US" sz="1600" err="1"/>
              <a:t>maximise</a:t>
            </a:r>
            <a:r>
              <a:rPr lang="en-US" altLang="en-US" sz="1600"/>
              <a:t> visibility, drive early bookings, and build brand awareness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6DCE9A-AAB5-FAA2-3D62-8F6430C8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6" y="1078873"/>
            <a:ext cx="5320068" cy="62804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A960F4-3C17-40F1-A747-CE721EF55B36}"/>
              </a:ext>
            </a:extLst>
          </p:cNvPr>
          <p:cNvSpPr txBox="1">
            <a:spLocks/>
          </p:cNvSpPr>
          <p:nvPr/>
        </p:nvSpPr>
        <p:spPr>
          <a:xfrm>
            <a:off x="2708039" y="1090060"/>
            <a:ext cx="3290197" cy="581345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 algn="ctr"/>
            <a:r>
              <a:rPr lang="en-US" sz="1200" i="1">
                <a:solidFill>
                  <a:schemeClr val="bg1"/>
                </a:solidFill>
                <a:latin typeface="Calibri"/>
                <a:ea typeface="Calibri"/>
                <a:cs typeface="Futura Medium"/>
              </a:rPr>
              <a:t>"Route's from Miami to </a:t>
            </a:r>
            <a:r>
              <a:rPr lang="en-US" sz="1200" i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Medellín and Cartagena</a:t>
            </a:r>
            <a:r>
              <a:rPr lang="en-US" sz="1200" i="1">
                <a:solidFill>
                  <a:schemeClr val="bg1"/>
                </a:solidFill>
                <a:latin typeface="Calibri"/>
                <a:ea typeface="Calibri"/>
                <a:cs typeface="Futura Medium"/>
              </a:rPr>
              <a:t>"</a:t>
            </a:r>
            <a:endParaRPr lang="en-US" sz="1200" i="1">
              <a:solidFill>
                <a:schemeClr val="bg1"/>
              </a:solidFill>
              <a:latin typeface="Calibri"/>
              <a:ea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814D7C-7888-8A7F-826A-DFD13419F6B0}"/>
              </a:ext>
            </a:extLst>
          </p:cNvPr>
          <p:cNvCxnSpPr/>
          <p:nvPr/>
        </p:nvCxnSpPr>
        <p:spPr>
          <a:xfrm>
            <a:off x="2955127" y="2364535"/>
            <a:ext cx="831873" cy="283805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B241688-697F-DE09-901F-7C65B0C3A189}"/>
              </a:ext>
            </a:extLst>
          </p:cNvPr>
          <p:cNvCxnSpPr/>
          <p:nvPr/>
        </p:nvCxnSpPr>
        <p:spPr>
          <a:xfrm flipH="1" flipV="1">
            <a:off x="2966001" y="2343057"/>
            <a:ext cx="811709" cy="355850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7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5E14-229D-F810-6404-D882ED01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0" y="-233982"/>
            <a:ext cx="11468824" cy="1461188"/>
          </a:xfrm>
        </p:spPr>
        <p:txBody>
          <a:bodyPr/>
          <a:lstStyle/>
          <a:p>
            <a:r>
              <a:rPr lang="en-GB" sz="3200"/>
              <a:t>Pricing Strategy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37D9-3761-A4FC-1DE0-ABF857AD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2FE69-FE28-EBCD-6AB2-5C3336C6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7942-A2DC-FF41-8FBA-17A3234389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DF04A-DCFE-8D03-6C24-12B021CAE22D}"/>
              </a:ext>
            </a:extLst>
          </p:cNvPr>
          <p:cNvSpPr/>
          <p:nvPr/>
        </p:nvSpPr>
        <p:spPr>
          <a:xfrm>
            <a:off x="6024282" y="7110805"/>
            <a:ext cx="1452283" cy="204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F8A65-5C5F-ED00-85C4-C39CF29B13C4}"/>
              </a:ext>
            </a:extLst>
          </p:cNvPr>
          <p:cNvSpPr/>
          <p:nvPr/>
        </p:nvSpPr>
        <p:spPr>
          <a:xfrm>
            <a:off x="12145384" y="7006699"/>
            <a:ext cx="370406" cy="308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681DE1-CBBC-0684-0EB3-91D21CC7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3745"/>
              </p:ext>
            </p:extLst>
          </p:nvPr>
        </p:nvGraphicFramePr>
        <p:xfrm>
          <a:off x="451820" y="5146699"/>
          <a:ext cx="782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290">
                  <a:extLst>
                    <a:ext uri="{9D8B030D-6E8A-4147-A177-3AD203B41FA5}">
                      <a16:colId xmlns:a16="http://schemas.microsoft.com/office/drawing/2014/main" val="3089929564"/>
                    </a:ext>
                  </a:extLst>
                </a:gridCol>
                <a:gridCol w="3914290">
                  <a:extLst>
                    <a:ext uri="{9D8B030D-6E8A-4147-A177-3AD203B41FA5}">
                      <a16:colId xmlns:a16="http://schemas.microsoft.com/office/drawing/2014/main" val="308619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Airline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Average One-Way Fare (USD)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Avianca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$200 - $250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6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American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$250 - $300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United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$300 - $350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1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LATAM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$250 - $300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7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Spirit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$150 - $200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4579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6B9641-AF3F-90F0-8D8C-CA1F85A7669B}"/>
              </a:ext>
            </a:extLst>
          </p:cNvPr>
          <p:cNvCxnSpPr/>
          <p:nvPr/>
        </p:nvCxnSpPr>
        <p:spPr>
          <a:xfrm>
            <a:off x="0" y="853117"/>
            <a:ext cx="13439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D55831B-A553-871E-3A37-0C9E1807153B}"/>
              </a:ext>
            </a:extLst>
          </p:cNvPr>
          <p:cNvSpPr/>
          <p:nvPr/>
        </p:nvSpPr>
        <p:spPr>
          <a:xfrm>
            <a:off x="9135891" y="2301608"/>
            <a:ext cx="3605470" cy="2031999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5027B56F-A2F1-45D7-0C34-6B7A2E95B75F}"/>
              </a:ext>
            </a:extLst>
          </p:cNvPr>
          <p:cNvSpPr/>
          <p:nvPr/>
        </p:nvSpPr>
        <p:spPr>
          <a:xfrm>
            <a:off x="451820" y="1016030"/>
            <a:ext cx="7828580" cy="3967757"/>
          </a:xfrm>
          <a:prstGeom prst="roundRect">
            <a:avLst>
              <a:gd name="adj" fmla="val 636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72000" rIns="0" bIns="72000" rtlCol="0" anchor="t" anchorCtr="0"/>
          <a:lstStyle/>
          <a:p>
            <a:r>
              <a:rPr lang="en-US" sz="1600" u="sng"/>
              <a:t>Cost Breakdown to Fly from US (Miami) – Colombia</a:t>
            </a:r>
          </a:p>
          <a:p>
            <a:endParaRPr lang="en-US" sz="1500" u="sng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Fuel: 3.5 hour flight – 3000 </a:t>
            </a:r>
            <a:r>
              <a:rPr lang="en-US" sz="1500" err="1"/>
              <a:t>litres</a:t>
            </a:r>
            <a:r>
              <a:rPr lang="en-US" sz="1500"/>
              <a:t>/hour = 10,500 </a:t>
            </a:r>
            <a:r>
              <a:rPr lang="en-US" sz="1500" err="1"/>
              <a:t>litres</a:t>
            </a:r>
            <a:r>
              <a:rPr lang="en-US" sz="1500"/>
              <a:t> at $0.56/L = </a:t>
            </a:r>
            <a:r>
              <a:rPr lang="en-US" sz="1500" b="1"/>
              <a:t>$5900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Crew: 2 pilots and 5 cabin crew = </a:t>
            </a:r>
            <a:r>
              <a:rPr lang="en-US" sz="1500" b="1"/>
              <a:t>$1500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Maintenance: $300/hour = </a:t>
            </a:r>
            <a:r>
              <a:rPr lang="en-US" sz="1500" b="1"/>
              <a:t>$900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Airport Fees: Landing, handling and terminal use = </a:t>
            </a:r>
            <a:r>
              <a:rPr lang="en-US" sz="1500" b="1"/>
              <a:t>$2000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Overheads: Spread over all flights (lower than legacy since smaller fleet) = </a:t>
            </a:r>
            <a:r>
              <a:rPr lang="en-US" sz="1500" b="1"/>
              <a:t>$1000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Taxes and Fees of US airport = </a:t>
            </a:r>
            <a:r>
              <a:rPr lang="en-US" sz="1500" b="1"/>
              <a:t>$1000</a:t>
            </a:r>
            <a:endParaRPr lang="en-US" sz="15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Average total seats in plane used for 3 hour flight: </a:t>
            </a:r>
            <a:r>
              <a:rPr lang="en-US" sz="1500" b="1"/>
              <a:t>200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Assuming a </a:t>
            </a:r>
            <a:r>
              <a:rPr lang="en-US" sz="1500" i="1"/>
              <a:t>72% load factor </a:t>
            </a:r>
            <a:r>
              <a:rPr lang="en-US" sz="1500"/>
              <a:t>(as stated in case for international flights) = </a:t>
            </a:r>
            <a:r>
              <a:rPr lang="en-US" sz="1500" b="1"/>
              <a:t>144 passengers/flight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Entry tax for Colombia (included in costs): $38/person = </a:t>
            </a:r>
            <a:r>
              <a:rPr lang="en-US" sz="1500" b="1"/>
              <a:t>$5500</a:t>
            </a:r>
            <a:endParaRPr lang="en-US" sz="15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/>
              <a:t>Total Costs for </a:t>
            </a:r>
            <a:r>
              <a:rPr lang="en-US" sz="1500" err="1"/>
              <a:t>Skylink</a:t>
            </a:r>
            <a:r>
              <a:rPr lang="en-US" sz="1500"/>
              <a:t>/plane = </a:t>
            </a:r>
            <a:r>
              <a:rPr lang="en-US" sz="1500" b="1"/>
              <a:t>$17,800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/>
              <a:t>Total Cost per Passenger = </a:t>
            </a:r>
            <a:r>
              <a:rPr lang="en-US" sz="1500" b="1" u="sng">
                <a:solidFill>
                  <a:srgbClr val="0070C0"/>
                </a:solidFill>
              </a:rPr>
              <a:t>$123</a:t>
            </a:r>
            <a:endParaRPr lang="en-US" sz="1500" u="sng">
              <a:solidFill>
                <a:srgbClr val="0070C0"/>
              </a:solidFill>
            </a:endParaRPr>
          </a:p>
          <a:p>
            <a:pPr marL="285750" indent="-285750">
              <a:buFont typeface="Wingdings,Sans-Serif"/>
              <a:buChar char="Ø"/>
            </a:pPr>
            <a:endParaRPr lang="en-US" sz="15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60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EE064-0071-1AE6-9F45-E787B95CD1F1}"/>
              </a:ext>
            </a:extLst>
          </p:cNvPr>
          <p:cNvSpPr txBox="1"/>
          <p:nvPr/>
        </p:nvSpPr>
        <p:spPr>
          <a:xfrm>
            <a:off x="9935084" y="2740322"/>
            <a:ext cx="3747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Break-even: $123</a:t>
            </a:r>
          </a:p>
          <a:p>
            <a:endParaRPr lang="en-US" sz="2000"/>
          </a:p>
          <a:p>
            <a:r>
              <a:rPr lang="en-US" sz="2000"/>
              <a:t>Target Price Range:</a:t>
            </a:r>
          </a:p>
          <a:p>
            <a:r>
              <a:rPr lang="en-US" sz="2000" b="1"/>
              <a:t>     $160 - $180 </a:t>
            </a:r>
            <a:endParaRPr lang="en-GB" sz="2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3079B-DD78-0C08-D760-B80ACC990D0A}"/>
              </a:ext>
            </a:extLst>
          </p:cNvPr>
          <p:cNvSpPr txBox="1"/>
          <p:nvPr/>
        </p:nvSpPr>
        <p:spPr>
          <a:xfrm>
            <a:off x="8670664" y="4733366"/>
            <a:ext cx="4535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“Target price undercuts all other carriers with a   30% - 45% profit margins and if competitors respond with price drops, our newer, fuel-efficient fleet lets us lower fares further, without taking losses”</a:t>
            </a:r>
            <a:endParaRPr lang="en-GB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4674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Mark Nold - Business Template">
      <a:dk1>
        <a:srgbClr val="000000"/>
      </a:dk1>
      <a:lt1>
        <a:srgbClr val="FFFFFF"/>
      </a:lt1>
      <a:dk2>
        <a:srgbClr val="D10000"/>
      </a:dk2>
      <a:lt2>
        <a:srgbClr val="E8D9A5"/>
      </a:lt2>
      <a:accent1>
        <a:srgbClr val="0265C7"/>
      </a:accent1>
      <a:accent2>
        <a:srgbClr val="FB8400"/>
      </a:accent2>
      <a:accent3>
        <a:srgbClr val="88C524"/>
      </a:accent3>
      <a:accent4>
        <a:srgbClr val="710AB6"/>
      </a:accent4>
      <a:accent5>
        <a:srgbClr val="48BFB3"/>
      </a:accent5>
      <a:accent6>
        <a:srgbClr val="FFBA06"/>
      </a:accent6>
      <a:hlink>
        <a:srgbClr val="0464C6"/>
      </a:hlink>
      <a:folHlink>
        <a:srgbClr val="B076D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k Nold Custom Theme" id="{04A5AC6E-8765-4B41-9628-515547FF1675}" vid="{FE1B8802-C863-654D-B1CB-B64BED744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6CE358-B27F-42BB-A218-E3FA485B2D20}">
  <we:reference id="3e0fcce7-415c-4081-926c-b4e449c650e4" version="1.1.0.2" store="EXCatalog" storeType="EXCatalog"/>
  <we:alternateReferences>
    <we:reference id="WA200004709" version="1.1.0.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Mark Nold Custom Theme</Template>
  <TotalTime>0</TotalTime>
  <Words>2013</Words>
  <Application>Microsoft Office PowerPoint</Application>
  <PresentationFormat>Custom</PresentationFormat>
  <Paragraphs>289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Futura Medium</vt:lpstr>
      <vt:lpstr>HYGungSo-Bold</vt:lpstr>
      <vt:lpstr>Wingdings</vt:lpstr>
      <vt:lpstr>Wingdings,Sans-Serif</vt:lpstr>
      <vt:lpstr>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Competitive Landscape</vt:lpstr>
      <vt:lpstr>PowerPoint Presentation</vt:lpstr>
      <vt:lpstr>PowerPoint Presentation</vt:lpstr>
      <vt:lpstr>Pricing Strategy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nold</dc:creator>
  <cp:lastModifiedBy>Sambaz Unal</cp:lastModifiedBy>
  <cp:revision>65</cp:revision>
  <dcterms:created xsi:type="dcterms:W3CDTF">2023-11-21T01:56:51Z</dcterms:created>
  <dcterms:modified xsi:type="dcterms:W3CDTF">2025-06-29T22:35:31Z</dcterms:modified>
</cp:coreProperties>
</file>