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7"/>
  </p:notesMasterIdLst>
  <p:sldIdLst>
    <p:sldId id="256" r:id="rId2"/>
    <p:sldId id="257" r:id="rId3"/>
    <p:sldId id="258" r:id="rId4"/>
    <p:sldId id="259" r:id="rId5"/>
    <p:sldId id="260" r:id="rId6"/>
    <p:sldId id="272" r:id="rId7"/>
    <p:sldId id="263" r:id="rId8"/>
    <p:sldId id="264" r:id="rId9"/>
    <p:sldId id="265" r:id="rId10"/>
    <p:sldId id="266" r:id="rId11"/>
    <p:sldId id="267" r:id="rId12"/>
    <p:sldId id="268" r:id="rId13"/>
    <p:sldId id="269" r:id="rId14"/>
    <p:sldId id="27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8356B-D564-4BD1-B839-557F9F1FBF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ACDDB8-12AB-4F90-A8AC-FC309BB6C0EE}">
      <dgm:prSet/>
      <dgm:spPr/>
      <dgm:t>
        <a:bodyPr/>
        <a:lstStyle/>
        <a:p>
          <a:r>
            <a:rPr lang="en-US"/>
            <a:t>1. Sourcing and loading </a:t>
          </a:r>
        </a:p>
      </dgm:t>
    </dgm:pt>
    <dgm:pt modelId="{FB3C3300-61B1-4270-BF4E-E4E70D376175}" type="parTrans" cxnId="{6931F6B4-38F5-4688-87BE-1982157F10B2}">
      <dgm:prSet/>
      <dgm:spPr/>
      <dgm:t>
        <a:bodyPr/>
        <a:lstStyle/>
        <a:p>
          <a:endParaRPr lang="en-US"/>
        </a:p>
      </dgm:t>
    </dgm:pt>
    <dgm:pt modelId="{41ECAC24-7196-4168-8FE8-AD23731E8D27}" type="sibTrans" cxnId="{6931F6B4-38F5-4688-87BE-1982157F10B2}">
      <dgm:prSet/>
      <dgm:spPr/>
      <dgm:t>
        <a:bodyPr/>
        <a:lstStyle/>
        <a:p>
          <a:endParaRPr lang="en-US"/>
        </a:p>
      </dgm:t>
    </dgm:pt>
    <dgm:pt modelId="{903D706B-8D8D-4FEE-8489-235673E69661}">
      <dgm:prSet/>
      <dgm:spPr/>
      <dgm:t>
        <a:bodyPr/>
        <a:lstStyle/>
        <a:p>
          <a:r>
            <a:rPr lang="en-US"/>
            <a:t>2. Cleaning, transforming, and visualizing </a:t>
          </a:r>
        </a:p>
      </dgm:t>
    </dgm:pt>
    <dgm:pt modelId="{FDADB5FD-8E79-421C-B317-186516B79FF9}" type="parTrans" cxnId="{52274792-DC1C-47EF-91EE-851D0EE4F824}">
      <dgm:prSet/>
      <dgm:spPr/>
      <dgm:t>
        <a:bodyPr/>
        <a:lstStyle/>
        <a:p>
          <a:endParaRPr lang="en-US"/>
        </a:p>
      </dgm:t>
    </dgm:pt>
    <dgm:pt modelId="{EE407AD0-1F7A-4852-AF51-BBDC6EF52C84}" type="sibTrans" cxnId="{52274792-DC1C-47EF-91EE-851D0EE4F824}">
      <dgm:prSet/>
      <dgm:spPr/>
      <dgm:t>
        <a:bodyPr/>
        <a:lstStyle/>
        <a:p>
          <a:endParaRPr lang="en-US"/>
        </a:p>
      </dgm:t>
    </dgm:pt>
    <dgm:pt modelId="{64A62DFC-8B63-4D29-8EA9-033929E0739F}">
      <dgm:prSet/>
      <dgm:spPr/>
      <dgm:t>
        <a:bodyPr/>
        <a:lstStyle/>
        <a:p>
          <a:r>
            <a:rPr lang="en-US"/>
            <a:t>3. Modeling </a:t>
          </a:r>
        </a:p>
      </dgm:t>
    </dgm:pt>
    <dgm:pt modelId="{C9B25569-1F19-455A-9E6E-A412F79F4EEF}" type="parTrans" cxnId="{64EA0C31-4B15-4085-9674-9702B5A1AB8F}">
      <dgm:prSet/>
      <dgm:spPr/>
      <dgm:t>
        <a:bodyPr/>
        <a:lstStyle/>
        <a:p>
          <a:endParaRPr lang="en-US"/>
        </a:p>
      </dgm:t>
    </dgm:pt>
    <dgm:pt modelId="{864FAB95-62C2-494C-89DA-F867B6A14F7F}" type="sibTrans" cxnId="{64EA0C31-4B15-4085-9674-9702B5A1AB8F}">
      <dgm:prSet/>
      <dgm:spPr/>
      <dgm:t>
        <a:bodyPr/>
        <a:lstStyle/>
        <a:p>
          <a:endParaRPr lang="en-US"/>
        </a:p>
      </dgm:t>
    </dgm:pt>
    <dgm:pt modelId="{524E04FC-CB53-41BD-AB45-962FAE499A86}">
      <dgm:prSet/>
      <dgm:spPr/>
      <dgm:t>
        <a:bodyPr/>
        <a:lstStyle/>
        <a:p>
          <a:r>
            <a:rPr lang="en-US"/>
            <a:t>4. Evaluating and concluding </a:t>
          </a:r>
        </a:p>
      </dgm:t>
    </dgm:pt>
    <dgm:pt modelId="{ED95497B-92AD-4DEE-AA84-21191BEB1312}" type="parTrans" cxnId="{67C6F296-87FC-486B-8B18-608B0011BF31}">
      <dgm:prSet/>
      <dgm:spPr/>
      <dgm:t>
        <a:bodyPr/>
        <a:lstStyle/>
        <a:p>
          <a:endParaRPr lang="en-US"/>
        </a:p>
      </dgm:t>
    </dgm:pt>
    <dgm:pt modelId="{878049B8-68BD-48D0-8CD8-014EDAA47A8B}" type="sibTrans" cxnId="{67C6F296-87FC-486B-8B18-608B0011BF31}">
      <dgm:prSet/>
      <dgm:spPr/>
      <dgm:t>
        <a:bodyPr/>
        <a:lstStyle/>
        <a:p>
          <a:endParaRPr lang="en-US"/>
        </a:p>
      </dgm:t>
    </dgm:pt>
    <dgm:pt modelId="{FFA8CDD5-75F6-4E97-9C3C-608C836BA0B6}" type="pres">
      <dgm:prSet presAssocID="{B3B8356B-D564-4BD1-B839-557F9F1FBF4C}" presName="root" presStyleCnt="0">
        <dgm:presLayoutVars>
          <dgm:dir/>
          <dgm:resizeHandles val="exact"/>
        </dgm:presLayoutVars>
      </dgm:prSet>
      <dgm:spPr/>
    </dgm:pt>
    <dgm:pt modelId="{33B84581-F383-46CA-8D92-07940ECF0882}" type="pres">
      <dgm:prSet presAssocID="{6EACDDB8-12AB-4F90-A8AC-FC309BB6C0EE}" presName="compNode" presStyleCnt="0"/>
      <dgm:spPr/>
    </dgm:pt>
    <dgm:pt modelId="{4F981224-D175-4509-9E52-0B2409379CF2}" type="pres">
      <dgm:prSet presAssocID="{6EACDDB8-12AB-4F90-A8AC-FC309BB6C0EE}" presName="bgRect" presStyleLbl="bgShp" presStyleIdx="0" presStyleCnt="4"/>
      <dgm:spPr/>
    </dgm:pt>
    <dgm:pt modelId="{3CAEF2D8-C946-4A99-9724-44169CCBFC99}" type="pres">
      <dgm:prSet presAssocID="{6EACDDB8-12AB-4F90-A8AC-FC309BB6C0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1DA9F4A9-C481-4698-9D93-D059A3387A28}" type="pres">
      <dgm:prSet presAssocID="{6EACDDB8-12AB-4F90-A8AC-FC309BB6C0EE}" presName="spaceRect" presStyleCnt="0"/>
      <dgm:spPr/>
    </dgm:pt>
    <dgm:pt modelId="{497E7D4D-A329-4503-A9CE-F9501A7DEC07}" type="pres">
      <dgm:prSet presAssocID="{6EACDDB8-12AB-4F90-A8AC-FC309BB6C0EE}" presName="parTx" presStyleLbl="revTx" presStyleIdx="0" presStyleCnt="4">
        <dgm:presLayoutVars>
          <dgm:chMax val="0"/>
          <dgm:chPref val="0"/>
        </dgm:presLayoutVars>
      </dgm:prSet>
      <dgm:spPr/>
    </dgm:pt>
    <dgm:pt modelId="{CBC84E7B-C0A1-4D95-86DE-870950A3E08C}" type="pres">
      <dgm:prSet presAssocID="{41ECAC24-7196-4168-8FE8-AD23731E8D27}" presName="sibTrans" presStyleCnt="0"/>
      <dgm:spPr/>
    </dgm:pt>
    <dgm:pt modelId="{570AF5BF-EA62-4A16-A377-11972B3DC0BC}" type="pres">
      <dgm:prSet presAssocID="{903D706B-8D8D-4FEE-8489-235673E69661}" presName="compNode" presStyleCnt="0"/>
      <dgm:spPr/>
    </dgm:pt>
    <dgm:pt modelId="{D45E6561-E94D-4267-85E2-662DAF031878}" type="pres">
      <dgm:prSet presAssocID="{903D706B-8D8D-4FEE-8489-235673E69661}" presName="bgRect" presStyleLbl="bgShp" presStyleIdx="1" presStyleCnt="4"/>
      <dgm:spPr/>
    </dgm:pt>
    <dgm:pt modelId="{F211CC0E-957A-4516-82C9-D626CD871110}" type="pres">
      <dgm:prSet presAssocID="{903D706B-8D8D-4FEE-8489-235673E696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84F3A8B4-6D5C-495E-B4D3-9A3F6825231D}" type="pres">
      <dgm:prSet presAssocID="{903D706B-8D8D-4FEE-8489-235673E69661}" presName="spaceRect" presStyleCnt="0"/>
      <dgm:spPr/>
    </dgm:pt>
    <dgm:pt modelId="{A30A708E-E997-4A3D-ADF2-0C626AE3333B}" type="pres">
      <dgm:prSet presAssocID="{903D706B-8D8D-4FEE-8489-235673E69661}" presName="parTx" presStyleLbl="revTx" presStyleIdx="1" presStyleCnt="4">
        <dgm:presLayoutVars>
          <dgm:chMax val="0"/>
          <dgm:chPref val="0"/>
        </dgm:presLayoutVars>
      </dgm:prSet>
      <dgm:spPr/>
    </dgm:pt>
    <dgm:pt modelId="{5C5E505F-8A8A-4461-88FF-130513FD7AC5}" type="pres">
      <dgm:prSet presAssocID="{EE407AD0-1F7A-4852-AF51-BBDC6EF52C84}" presName="sibTrans" presStyleCnt="0"/>
      <dgm:spPr/>
    </dgm:pt>
    <dgm:pt modelId="{D01DFA9E-E2AF-426C-B77A-2E0CFA5B5797}" type="pres">
      <dgm:prSet presAssocID="{64A62DFC-8B63-4D29-8EA9-033929E0739F}" presName="compNode" presStyleCnt="0"/>
      <dgm:spPr/>
    </dgm:pt>
    <dgm:pt modelId="{E1A5C22E-6253-401E-A42A-CA89917CFD3F}" type="pres">
      <dgm:prSet presAssocID="{64A62DFC-8B63-4D29-8EA9-033929E0739F}" presName="bgRect" presStyleLbl="bgShp" presStyleIdx="2" presStyleCnt="4"/>
      <dgm:spPr/>
    </dgm:pt>
    <dgm:pt modelId="{D2F52614-1631-404C-83F1-09508B457F03}" type="pres">
      <dgm:prSet presAssocID="{64A62DFC-8B63-4D29-8EA9-033929E0739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95D8516-F99E-4365-BEBC-CD8C96E72ABE}" type="pres">
      <dgm:prSet presAssocID="{64A62DFC-8B63-4D29-8EA9-033929E0739F}" presName="spaceRect" presStyleCnt="0"/>
      <dgm:spPr/>
    </dgm:pt>
    <dgm:pt modelId="{BDF1A3DC-3415-4342-B499-BC9B1C4F54AA}" type="pres">
      <dgm:prSet presAssocID="{64A62DFC-8B63-4D29-8EA9-033929E0739F}" presName="parTx" presStyleLbl="revTx" presStyleIdx="2" presStyleCnt="4">
        <dgm:presLayoutVars>
          <dgm:chMax val="0"/>
          <dgm:chPref val="0"/>
        </dgm:presLayoutVars>
      </dgm:prSet>
      <dgm:spPr/>
    </dgm:pt>
    <dgm:pt modelId="{2B4EBD71-0C2B-4D9C-9ADE-73A03C24CCB3}" type="pres">
      <dgm:prSet presAssocID="{864FAB95-62C2-494C-89DA-F867B6A14F7F}" presName="sibTrans" presStyleCnt="0"/>
      <dgm:spPr/>
    </dgm:pt>
    <dgm:pt modelId="{E62BA88D-6DBE-4014-95ED-1F8D3FEABFA3}" type="pres">
      <dgm:prSet presAssocID="{524E04FC-CB53-41BD-AB45-962FAE499A86}" presName="compNode" presStyleCnt="0"/>
      <dgm:spPr/>
    </dgm:pt>
    <dgm:pt modelId="{0E1211A8-CEA7-443A-9EB2-8505B7AEF9F8}" type="pres">
      <dgm:prSet presAssocID="{524E04FC-CB53-41BD-AB45-962FAE499A86}" presName="bgRect" presStyleLbl="bgShp" presStyleIdx="3" presStyleCnt="4"/>
      <dgm:spPr/>
    </dgm:pt>
    <dgm:pt modelId="{89A82FE9-39A8-4DAF-B2B3-3BED7D2ADB5E}" type="pres">
      <dgm:prSet presAssocID="{524E04FC-CB53-41BD-AB45-962FAE499A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BA0A14A5-5CA0-4270-82BA-5D5B4E4DF13C}" type="pres">
      <dgm:prSet presAssocID="{524E04FC-CB53-41BD-AB45-962FAE499A86}" presName="spaceRect" presStyleCnt="0"/>
      <dgm:spPr/>
    </dgm:pt>
    <dgm:pt modelId="{F6E00990-CAAB-47E6-B623-2AA7D59273FA}" type="pres">
      <dgm:prSet presAssocID="{524E04FC-CB53-41BD-AB45-962FAE499A86}" presName="parTx" presStyleLbl="revTx" presStyleIdx="3" presStyleCnt="4">
        <dgm:presLayoutVars>
          <dgm:chMax val="0"/>
          <dgm:chPref val="0"/>
        </dgm:presLayoutVars>
      </dgm:prSet>
      <dgm:spPr/>
    </dgm:pt>
  </dgm:ptLst>
  <dgm:cxnLst>
    <dgm:cxn modelId="{64EA0C31-4B15-4085-9674-9702B5A1AB8F}" srcId="{B3B8356B-D564-4BD1-B839-557F9F1FBF4C}" destId="{64A62DFC-8B63-4D29-8EA9-033929E0739F}" srcOrd="2" destOrd="0" parTransId="{C9B25569-1F19-455A-9E6E-A412F79F4EEF}" sibTransId="{864FAB95-62C2-494C-89DA-F867B6A14F7F}"/>
    <dgm:cxn modelId="{03139731-2ACC-4905-9B0A-B7C444BE7A95}" type="presOf" srcId="{903D706B-8D8D-4FEE-8489-235673E69661}" destId="{A30A708E-E997-4A3D-ADF2-0C626AE3333B}" srcOrd="0" destOrd="0" presId="urn:microsoft.com/office/officeart/2018/2/layout/IconVerticalSolidList"/>
    <dgm:cxn modelId="{13252146-87B4-494A-AAF9-1ECC636F6348}" type="presOf" srcId="{524E04FC-CB53-41BD-AB45-962FAE499A86}" destId="{F6E00990-CAAB-47E6-B623-2AA7D59273FA}" srcOrd="0" destOrd="0" presId="urn:microsoft.com/office/officeart/2018/2/layout/IconVerticalSolidList"/>
    <dgm:cxn modelId="{EFB3018B-D39E-4B40-A204-4454C70FDCBE}" type="presOf" srcId="{B3B8356B-D564-4BD1-B839-557F9F1FBF4C}" destId="{FFA8CDD5-75F6-4E97-9C3C-608C836BA0B6}" srcOrd="0" destOrd="0" presId="urn:microsoft.com/office/officeart/2018/2/layout/IconVerticalSolidList"/>
    <dgm:cxn modelId="{95FE9191-BA5E-488B-936D-F5904D0A70F5}" type="presOf" srcId="{6EACDDB8-12AB-4F90-A8AC-FC309BB6C0EE}" destId="{497E7D4D-A329-4503-A9CE-F9501A7DEC07}" srcOrd="0" destOrd="0" presId="urn:microsoft.com/office/officeart/2018/2/layout/IconVerticalSolidList"/>
    <dgm:cxn modelId="{52274792-DC1C-47EF-91EE-851D0EE4F824}" srcId="{B3B8356B-D564-4BD1-B839-557F9F1FBF4C}" destId="{903D706B-8D8D-4FEE-8489-235673E69661}" srcOrd="1" destOrd="0" parTransId="{FDADB5FD-8E79-421C-B317-186516B79FF9}" sibTransId="{EE407AD0-1F7A-4852-AF51-BBDC6EF52C84}"/>
    <dgm:cxn modelId="{67C6F296-87FC-486B-8B18-608B0011BF31}" srcId="{B3B8356B-D564-4BD1-B839-557F9F1FBF4C}" destId="{524E04FC-CB53-41BD-AB45-962FAE499A86}" srcOrd="3" destOrd="0" parTransId="{ED95497B-92AD-4DEE-AA84-21191BEB1312}" sibTransId="{878049B8-68BD-48D0-8CD8-014EDAA47A8B}"/>
    <dgm:cxn modelId="{6931F6B4-38F5-4688-87BE-1982157F10B2}" srcId="{B3B8356B-D564-4BD1-B839-557F9F1FBF4C}" destId="{6EACDDB8-12AB-4F90-A8AC-FC309BB6C0EE}" srcOrd="0" destOrd="0" parTransId="{FB3C3300-61B1-4270-BF4E-E4E70D376175}" sibTransId="{41ECAC24-7196-4168-8FE8-AD23731E8D27}"/>
    <dgm:cxn modelId="{153F30C4-08F5-4BB3-83F4-150E2D6A321C}" type="presOf" srcId="{64A62DFC-8B63-4D29-8EA9-033929E0739F}" destId="{BDF1A3DC-3415-4342-B499-BC9B1C4F54AA}" srcOrd="0" destOrd="0" presId="urn:microsoft.com/office/officeart/2018/2/layout/IconVerticalSolidList"/>
    <dgm:cxn modelId="{50E1E582-924D-4871-9838-2CD9C85BC702}" type="presParOf" srcId="{FFA8CDD5-75F6-4E97-9C3C-608C836BA0B6}" destId="{33B84581-F383-46CA-8D92-07940ECF0882}" srcOrd="0" destOrd="0" presId="urn:microsoft.com/office/officeart/2018/2/layout/IconVerticalSolidList"/>
    <dgm:cxn modelId="{D8D9115B-1BB3-426F-8E34-1CE6BC46C49F}" type="presParOf" srcId="{33B84581-F383-46CA-8D92-07940ECF0882}" destId="{4F981224-D175-4509-9E52-0B2409379CF2}" srcOrd="0" destOrd="0" presId="urn:microsoft.com/office/officeart/2018/2/layout/IconVerticalSolidList"/>
    <dgm:cxn modelId="{897EF3A4-0E64-4528-BD99-8E9F43E339F8}" type="presParOf" srcId="{33B84581-F383-46CA-8D92-07940ECF0882}" destId="{3CAEF2D8-C946-4A99-9724-44169CCBFC99}" srcOrd="1" destOrd="0" presId="urn:microsoft.com/office/officeart/2018/2/layout/IconVerticalSolidList"/>
    <dgm:cxn modelId="{1CC1FC00-5F0F-49EB-8952-D5EE4069204D}" type="presParOf" srcId="{33B84581-F383-46CA-8D92-07940ECF0882}" destId="{1DA9F4A9-C481-4698-9D93-D059A3387A28}" srcOrd="2" destOrd="0" presId="urn:microsoft.com/office/officeart/2018/2/layout/IconVerticalSolidList"/>
    <dgm:cxn modelId="{5D51E080-FAEE-4113-8438-E17C136D884B}" type="presParOf" srcId="{33B84581-F383-46CA-8D92-07940ECF0882}" destId="{497E7D4D-A329-4503-A9CE-F9501A7DEC07}" srcOrd="3" destOrd="0" presId="urn:microsoft.com/office/officeart/2018/2/layout/IconVerticalSolidList"/>
    <dgm:cxn modelId="{D0F1CF39-6EF9-467B-B1C5-1945B33C4434}" type="presParOf" srcId="{FFA8CDD5-75F6-4E97-9C3C-608C836BA0B6}" destId="{CBC84E7B-C0A1-4D95-86DE-870950A3E08C}" srcOrd="1" destOrd="0" presId="urn:microsoft.com/office/officeart/2018/2/layout/IconVerticalSolidList"/>
    <dgm:cxn modelId="{58017E7D-444C-4EC3-8F93-2675A8C648D8}" type="presParOf" srcId="{FFA8CDD5-75F6-4E97-9C3C-608C836BA0B6}" destId="{570AF5BF-EA62-4A16-A377-11972B3DC0BC}" srcOrd="2" destOrd="0" presId="urn:microsoft.com/office/officeart/2018/2/layout/IconVerticalSolidList"/>
    <dgm:cxn modelId="{FB12712E-36AC-42B2-BC40-5E748BF8CE7E}" type="presParOf" srcId="{570AF5BF-EA62-4A16-A377-11972B3DC0BC}" destId="{D45E6561-E94D-4267-85E2-662DAF031878}" srcOrd="0" destOrd="0" presId="urn:microsoft.com/office/officeart/2018/2/layout/IconVerticalSolidList"/>
    <dgm:cxn modelId="{B4438803-A811-47AC-A682-2F1048C82E52}" type="presParOf" srcId="{570AF5BF-EA62-4A16-A377-11972B3DC0BC}" destId="{F211CC0E-957A-4516-82C9-D626CD871110}" srcOrd="1" destOrd="0" presId="urn:microsoft.com/office/officeart/2018/2/layout/IconVerticalSolidList"/>
    <dgm:cxn modelId="{A3547BD9-FBE7-4BCB-92FE-E57416659AFD}" type="presParOf" srcId="{570AF5BF-EA62-4A16-A377-11972B3DC0BC}" destId="{84F3A8B4-6D5C-495E-B4D3-9A3F6825231D}" srcOrd="2" destOrd="0" presId="urn:microsoft.com/office/officeart/2018/2/layout/IconVerticalSolidList"/>
    <dgm:cxn modelId="{CA470075-A72B-4A93-844A-46102519F6C8}" type="presParOf" srcId="{570AF5BF-EA62-4A16-A377-11972B3DC0BC}" destId="{A30A708E-E997-4A3D-ADF2-0C626AE3333B}" srcOrd="3" destOrd="0" presId="urn:microsoft.com/office/officeart/2018/2/layout/IconVerticalSolidList"/>
    <dgm:cxn modelId="{59C69251-5095-4F42-8956-68887DFAC1D9}" type="presParOf" srcId="{FFA8CDD5-75F6-4E97-9C3C-608C836BA0B6}" destId="{5C5E505F-8A8A-4461-88FF-130513FD7AC5}" srcOrd="3" destOrd="0" presId="urn:microsoft.com/office/officeart/2018/2/layout/IconVerticalSolidList"/>
    <dgm:cxn modelId="{E3A1B761-54B6-4400-A589-8BD5C99A7D67}" type="presParOf" srcId="{FFA8CDD5-75F6-4E97-9C3C-608C836BA0B6}" destId="{D01DFA9E-E2AF-426C-B77A-2E0CFA5B5797}" srcOrd="4" destOrd="0" presId="urn:microsoft.com/office/officeart/2018/2/layout/IconVerticalSolidList"/>
    <dgm:cxn modelId="{9FCC4BE9-BC2D-41C7-86A1-A965E258A3A0}" type="presParOf" srcId="{D01DFA9E-E2AF-426C-B77A-2E0CFA5B5797}" destId="{E1A5C22E-6253-401E-A42A-CA89917CFD3F}" srcOrd="0" destOrd="0" presId="urn:microsoft.com/office/officeart/2018/2/layout/IconVerticalSolidList"/>
    <dgm:cxn modelId="{64267D54-B9C3-4B86-9084-599B3FECFB8B}" type="presParOf" srcId="{D01DFA9E-E2AF-426C-B77A-2E0CFA5B5797}" destId="{D2F52614-1631-404C-83F1-09508B457F03}" srcOrd="1" destOrd="0" presId="urn:microsoft.com/office/officeart/2018/2/layout/IconVerticalSolidList"/>
    <dgm:cxn modelId="{21E6CA87-A286-4740-86C0-89A207F158CB}" type="presParOf" srcId="{D01DFA9E-E2AF-426C-B77A-2E0CFA5B5797}" destId="{F95D8516-F99E-4365-BEBC-CD8C96E72ABE}" srcOrd="2" destOrd="0" presId="urn:microsoft.com/office/officeart/2018/2/layout/IconVerticalSolidList"/>
    <dgm:cxn modelId="{F5F37746-61EA-4B7A-BD3C-3347296C6DAF}" type="presParOf" srcId="{D01DFA9E-E2AF-426C-B77A-2E0CFA5B5797}" destId="{BDF1A3DC-3415-4342-B499-BC9B1C4F54AA}" srcOrd="3" destOrd="0" presId="urn:microsoft.com/office/officeart/2018/2/layout/IconVerticalSolidList"/>
    <dgm:cxn modelId="{35F341AD-C99C-4D4E-B0AA-8453436FBFE8}" type="presParOf" srcId="{FFA8CDD5-75F6-4E97-9C3C-608C836BA0B6}" destId="{2B4EBD71-0C2B-4D9C-9ADE-73A03C24CCB3}" srcOrd="5" destOrd="0" presId="urn:microsoft.com/office/officeart/2018/2/layout/IconVerticalSolidList"/>
    <dgm:cxn modelId="{92AADA7E-4CA0-4D7E-A5E0-4A477C75B995}" type="presParOf" srcId="{FFA8CDD5-75F6-4E97-9C3C-608C836BA0B6}" destId="{E62BA88D-6DBE-4014-95ED-1F8D3FEABFA3}" srcOrd="6" destOrd="0" presId="urn:microsoft.com/office/officeart/2018/2/layout/IconVerticalSolidList"/>
    <dgm:cxn modelId="{3FED113C-674F-419D-A992-F8ED33601A26}" type="presParOf" srcId="{E62BA88D-6DBE-4014-95ED-1F8D3FEABFA3}" destId="{0E1211A8-CEA7-443A-9EB2-8505B7AEF9F8}" srcOrd="0" destOrd="0" presId="urn:microsoft.com/office/officeart/2018/2/layout/IconVerticalSolidList"/>
    <dgm:cxn modelId="{00286D50-3C94-413D-AAAD-788BF95A8D91}" type="presParOf" srcId="{E62BA88D-6DBE-4014-95ED-1F8D3FEABFA3}" destId="{89A82FE9-39A8-4DAF-B2B3-3BED7D2ADB5E}" srcOrd="1" destOrd="0" presId="urn:microsoft.com/office/officeart/2018/2/layout/IconVerticalSolidList"/>
    <dgm:cxn modelId="{6CEE9CF7-5733-4AFD-A96B-A7CCF5D1B2CA}" type="presParOf" srcId="{E62BA88D-6DBE-4014-95ED-1F8D3FEABFA3}" destId="{BA0A14A5-5CA0-4270-82BA-5D5B4E4DF13C}" srcOrd="2" destOrd="0" presId="urn:microsoft.com/office/officeart/2018/2/layout/IconVerticalSolidList"/>
    <dgm:cxn modelId="{5F028B9B-1BF1-46F6-B57B-5D8B1107259E}" type="presParOf" srcId="{E62BA88D-6DBE-4014-95ED-1F8D3FEABFA3}" destId="{F6E00990-CAAB-47E6-B623-2AA7D59273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C0D2A-A4B4-4035-9017-AAB0E175E47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43865C2-8AFA-40E2-8BB5-4CF68B36951F}">
      <dgm:prSet/>
      <dgm:spPr/>
      <dgm:t>
        <a:bodyPr/>
        <a:lstStyle/>
        <a:p>
          <a:r>
            <a:rPr lang="en-US" dirty="0"/>
            <a:t>Non-London Boroughs and the missing Values were present in the dataset. Thus, removed all the null values and Non-London Boroughs to filter the dataset for getting relevant information.</a:t>
          </a:r>
        </a:p>
      </dgm:t>
    </dgm:pt>
    <dgm:pt modelId="{AC25DE71-E786-414A-8D8A-A05A8B6CD537}" type="parTrans" cxnId="{7ADEA8A5-DA79-47F4-9476-2108C8F73F45}">
      <dgm:prSet/>
      <dgm:spPr/>
      <dgm:t>
        <a:bodyPr/>
        <a:lstStyle/>
        <a:p>
          <a:endParaRPr lang="en-US"/>
        </a:p>
      </dgm:t>
    </dgm:pt>
    <dgm:pt modelId="{D4B58F05-4113-47A8-A3FC-5AFD2737EAB3}" type="sibTrans" cxnId="{7ADEA8A5-DA79-47F4-9476-2108C8F73F45}">
      <dgm:prSet/>
      <dgm:spPr/>
      <dgm:t>
        <a:bodyPr/>
        <a:lstStyle/>
        <a:p>
          <a:endParaRPr lang="en-US"/>
        </a:p>
      </dgm:t>
    </dgm:pt>
    <dgm:pt modelId="{D6F41429-3083-436D-BAEA-A112D6C7C7EA}">
      <dgm:prSet/>
      <dgm:spPr/>
      <dgm:t>
        <a:bodyPr/>
        <a:lstStyle/>
        <a:p>
          <a:r>
            <a:rPr lang="en-US"/>
            <a:t>Also, Instead of taking the average price of houses for every single month of the year from 2000 to 2018 we calculated the Average Price of houses every year to limit the number of data points.</a:t>
          </a:r>
        </a:p>
      </dgm:t>
    </dgm:pt>
    <dgm:pt modelId="{C20C996F-6280-40B0-8DA6-D8EF2ACD2CE3}" type="parTrans" cxnId="{429D2AAE-ADD0-4CB2-9A76-B99A17BA4764}">
      <dgm:prSet/>
      <dgm:spPr/>
      <dgm:t>
        <a:bodyPr/>
        <a:lstStyle/>
        <a:p>
          <a:endParaRPr lang="en-US"/>
        </a:p>
      </dgm:t>
    </dgm:pt>
    <dgm:pt modelId="{89EBF425-43F5-4749-B8D1-DBB7374FB325}" type="sibTrans" cxnId="{429D2AAE-ADD0-4CB2-9A76-B99A17BA4764}">
      <dgm:prSet/>
      <dgm:spPr/>
      <dgm:t>
        <a:bodyPr/>
        <a:lstStyle/>
        <a:p>
          <a:endParaRPr lang="en-US"/>
        </a:p>
      </dgm:t>
    </dgm:pt>
    <dgm:pt modelId="{18CF6757-868C-C94D-A9AE-2BA92B198D43}" type="pres">
      <dgm:prSet presAssocID="{437C0D2A-A4B4-4035-9017-AAB0E175E470}" presName="linear" presStyleCnt="0">
        <dgm:presLayoutVars>
          <dgm:animLvl val="lvl"/>
          <dgm:resizeHandles val="exact"/>
        </dgm:presLayoutVars>
      </dgm:prSet>
      <dgm:spPr/>
    </dgm:pt>
    <dgm:pt modelId="{3470E036-E7D0-F547-81FB-3839CC6A5A08}" type="pres">
      <dgm:prSet presAssocID="{243865C2-8AFA-40E2-8BB5-4CF68B36951F}" presName="parentText" presStyleLbl="node1" presStyleIdx="0" presStyleCnt="2">
        <dgm:presLayoutVars>
          <dgm:chMax val="0"/>
          <dgm:bulletEnabled val="1"/>
        </dgm:presLayoutVars>
      </dgm:prSet>
      <dgm:spPr/>
    </dgm:pt>
    <dgm:pt modelId="{E462C0F3-3818-C34F-8CC3-649F24CFA68A}" type="pres">
      <dgm:prSet presAssocID="{D4B58F05-4113-47A8-A3FC-5AFD2737EAB3}" presName="spacer" presStyleCnt="0"/>
      <dgm:spPr/>
    </dgm:pt>
    <dgm:pt modelId="{3BB157E2-5CE8-8440-A863-AB09135C283F}" type="pres">
      <dgm:prSet presAssocID="{D6F41429-3083-436D-BAEA-A112D6C7C7EA}" presName="parentText" presStyleLbl="node1" presStyleIdx="1" presStyleCnt="2">
        <dgm:presLayoutVars>
          <dgm:chMax val="0"/>
          <dgm:bulletEnabled val="1"/>
        </dgm:presLayoutVars>
      </dgm:prSet>
      <dgm:spPr/>
    </dgm:pt>
  </dgm:ptLst>
  <dgm:cxnLst>
    <dgm:cxn modelId="{D8E3640B-7A8F-414C-BA40-83F437FAA1D1}" type="presOf" srcId="{437C0D2A-A4B4-4035-9017-AAB0E175E470}" destId="{18CF6757-868C-C94D-A9AE-2BA92B198D43}" srcOrd="0" destOrd="0" presId="urn:microsoft.com/office/officeart/2005/8/layout/vList2"/>
    <dgm:cxn modelId="{DD24D597-46BE-9343-AD6E-985FB3BCD546}" type="presOf" srcId="{243865C2-8AFA-40E2-8BB5-4CF68B36951F}" destId="{3470E036-E7D0-F547-81FB-3839CC6A5A08}" srcOrd="0" destOrd="0" presId="urn:microsoft.com/office/officeart/2005/8/layout/vList2"/>
    <dgm:cxn modelId="{7ADEA8A5-DA79-47F4-9476-2108C8F73F45}" srcId="{437C0D2A-A4B4-4035-9017-AAB0E175E470}" destId="{243865C2-8AFA-40E2-8BB5-4CF68B36951F}" srcOrd="0" destOrd="0" parTransId="{AC25DE71-E786-414A-8D8A-A05A8B6CD537}" sibTransId="{D4B58F05-4113-47A8-A3FC-5AFD2737EAB3}"/>
    <dgm:cxn modelId="{429D2AAE-ADD0-4CB2-9A76-B99A17BA4764}" srcId="{437C0D2A-A4B4-4035-9017-AAB0E175E470}" destId="{D6F41429-3083-436D-BAEA-A112D6C7C7EA}" srcOrd="1" destOrd="0" parTransId="{C20C996F-6280-40B0-8DA6-D8EF2ACD2CE3}" sibTransId="{89EBF425-43F5-4749-B8D1-DBB7374FB325}"/>
    <dgm:cxn modelId="{D2AB6FFA-A3ED-5E47-83F3-F8FB6647865C}" type="presOf" srcId="{D6F41429-3083-436D-BAEA-A112D6C7C7EA}" destId="{3BB157E2-5CE8-8440-A863-AB09135C283F}" srcOrd="0" destOrd="0" presId="urn:microsoft.com/office/officeart/2005/8/layout/vList2"/>
    <dgm:cxn modelId="{2EC8D215-8436-CD4B-96D0-9FCE0193148A}" type="presParOf" srcId="{18CF6757-868C-C94D-A9AE-2BA92B198D43}" destId="{3470E036-E7D0-F547-81FB-3839CC6A5A08}" srcOrd="0" destOrd="0" presId="urn:microsoft.com/office/officeart/2005/8/layout/vList2"/>
    <dgm:cxn modelId="{7BBACA4E-C9E7-7244-872D-6508D6C4B417}" type="presParOf" srcId="{18CF6757-868C-C94D-A9AE-2BA92B198D43}" destId="{E462C0F3-3818-C34F-8CC3-649F24CFA68A}" srcOrd="1" destOrd="0" presId="urn:microsoft.com/office/officeart/2005/8/layout/vList2"/>
    <dgm:cxn modelId="{34F8CB01-F02A-1E4A-A84B-7E162BE8D9BC}" type="presParOf" srcId="{18CF6757-868C-C94D-A9AE-2BA92B198D43}" destId="{3BB157E2-5CE8-8440-A863-AB09135C283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81224-D175-4509-9E52-0B2409379CF2}">
      <dsp:nvSpPr>
        <dsp:cNvPr id="0" name=""/>
        <dsp:cNvSpPr/>
      </dsp:nvSpPr>
      <dsp:spPr>
        <a:xfrm>
          <a:off x="0" y="2466"/>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EF2D8-C946-4A99-9724-44169CCBFC99}">
      <dsp:nvSpPr>
        <dsp:cNvPr id="0" name=""/>
        <dsp:cNvSpPr/>
      </dsp:nvSpPr>
      <dsp:spPr>
        <a:xfrm>
          <a:off x="378199" y="283772"/>
          <a:ext cx="687635" cy="687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7E7D4D-A329-4503-A9CE-F9501A7DEC07}">
      <dsp:nvSpPr>
        <dsp:cNvPr id="0" name=""/>
        <dsp:cNvSpPr/>
      </dsp:nvSpPr>
      <dsp:spPr>
        <a:xfrm>
          <a:off x="1444033" y="2466"/>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1. Sourcing and loading </a:t>
          </a:r>
        </a:p>
      </dsp:txBody>
      <dsp:txXfrm>
        <a:off x="1444033" y="2466"/>
        <a:ext cx="5796112" cy="1250245"/>
      </dsp:txXfrm>
    </dsp:sp>
    <dsp:sp modelId="{D45E6561-E94D-4267-85E2-662DAF031878}">
      <dsp:nvSpPr>
        <dsp:cNvPr id="0" name=""/>
        <dsp:cNvSpPr/>
      </dsp:nvSpPr>
      <dsp:spPr>
        <a:xfrm>
          <a:off x="0" y="1565273"/>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1CC0E-957A-4516-82C9-D626CD871110}">
      <dsp:nvSpPr>
        <dsp:cNvPr id="0" name=""/>
        <dsp:cNvSpPr/>
      </dsp:nvSpPr>
      <dsp:spPr>
        <a:xfrm>
          <a:off x="378199" y="1846579"/>
          <a:ext cx="687635" cy="687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A708E-E997-4A3D-ADF2-0C626AE3333B}">
      <dsp:nvSpPr>
        <dsp:cNvPr id="0" name=""/>
        <dsp:cNvSpPr/>
      </dsp:nvSpPr>
      <dsp:spPr>
        <a:xfrm>
          <a:off x="1444033" y="1565273"/>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2. Cleaning, transforming, and visualizing </a:t>
          </a:r>
        </a:p>
      </dsp:txBody>
      <dsp:txXfrm>
        <a:off x="1444033" y="1565273"/>
        <a:ext cx="5796112" cy="1250245"/>
      </dsp:txXfrm>
    </dsp:sp>
    <dsp:sp modelId="{E1A5C22E-6253-401E-A42A-CA89917CFD3F}">
      <dsp:nvSpPr>
        <dsp:cNvPr id="0" name=""/>
        <dsp:cNvSpPr/>
      </dsp:nvSpPr>
      <dsp:spPr>
        <a:xfrm>
          <a:off x="0" y="3128080"/>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52614-1631-404C-83F1-09508B457F03}">
      <dsp:nvSpPr>
        <dsp:cNvPr id="0" name=""/>
        <dsp:cNvSpPr/>
      </dsp:nvSpPr>
      <dsp:spPr>
        <a:xfrm>
          <a:off x="378199" y="3409385"/>
          <a:ext cx="687635" cy="687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F1A3DC-3415-4342-B499-BC9B1C4F54AA}">
      <dsp:nvSpPr>
        <dsp:cNvPr id="0" name=""/>
        <dsp:cNvSpPr/>
      </dsp:nvSpPr>
      <dsp:spPr>
        <a:xfrm>
          <a:off x="1444033" y="3128080"/>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3. Modeling </a:t>
          </a:r>
        </a:p>
      </dsp:txBody>
      <dsp:txXfrm>
        <a:off x="1444033" y="3128080"/>
        <a:ext cx="5796112" cy="1250245"/>
      </dsp:txXfrm>
    </dsp:sp>
    <dsp:sp modelId="{0E1211A8-CEA7-443A-9EB2-8505B7AEF9F8}">
      <dsp:nvSpPr>
        <dsp:cNvPr id="0" name=""/>
        <dsp:cNvSpPr/>
      </dsp:nvSpPr>
      <dsp:spPr>
        <a:xfrm>
          <a:off x="0" y="4690887"/>
          <a:ext cx="7240146" cy="1250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82FE9-39A8-4DAF-B2B3-3BED7D2ADB5E}">
      <dsp:nvSpPr>
        <dsp:cNvPr id="0" name=""/>
        <dsp:cNvSpPr/>
      </dsp:nvSpPr>
      <dsp:spPr>
        <a:xfrm>
          <a:off x="378199" y="4972192"/>
          <a:ext cx="687635" cy="687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E00990-CAAB-47E6-B623-2AA7D59273FA}">
      <dsp:nvSpPr>
        <dsp:cNvPr id="0" name=""/>
        <dsp:cNvSpPr/>
      </dsp:nvSpPr>
      <dsp:spPr>
        <a:xfrm>
          <a:off x="1444033" y="4690887"/>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4. Evaluating and concluding </a:t>
          </a:r>
        </a:p>
      </dsp:txBody>
      <dsp:txXfrm>
        <a:off x="1444033" y="4690887"/>
        <a:ext cx="5796112" cy="1250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0E036-E7D0-F547-81FB-3839CC6A5A08}">
      <dsp:nvSpPr>
        <dsp:cNvPr id="0" name=""/>
        <dsp:cNvSpPr/>
      </dsp:nvSpPr>
      <dsp:spPr>
        <a:xfrm>
          <a:off x="0" y="236474"/>
          <a:ext cx="11033029" cy="1813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Non-London Boroughs and the missing Values were present in the dataset. Thus, removed all the null values and Non-London Boroughs to filter the dataset for getting relevant information.</a:t>
          </a:r>
        </a:p>
      </dsp:txBody>
      <dsp:txXfrm>
        <a:off x="88528" y="325002"/>
        <a:ext cx="10855973" cy="1636444"/>
      </dsp:txXfrm>
    </dsp:sp>
    <dsp:sp modelId="{3BB157E2-5CE8-8440-A863-AB09135C283F}">
      <dsp:nvSpPr>
        <dsp:cNvPr id="0" name=""/>
        <dsp:cNvSpPr/>
      </dsp:nvSpPr>
      <dsp:spPr>
        <a:xfrm>
          <a:off x="0" y="2139254"/>
          <a:ext cx="11033029" cy="1813500"/>
        </a:xfrm>
        <a:prstGeom prst="roundRect">
          <a:avLst/>
        </a:prstGeom>
        <a:solidFill>
          <a:schemeClr val="accent2">
            <a:hueOff val="3022523"/>
            <a:satOff val="17642"/>
            <a:lumOff val="1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Also, Instead of taking the average price of houses for every single month of the year from 2000 to 2018 we calculated the Average Price of houses every year to limit the number of data points.</a:t>
          </a:r>
        </a:p>
      </dsp:txBody>
      <dsp:txXfrm>
        <a:off x="88528" y="2227782"/>
        <a:ext cx="10855973" cy="16364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6E24F-9C92-9940-B815-43363F70D845}"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53958-936C-8B43-B748-D45E691B5180}" type="slidenum">
              <a:rPr lang="en-US" smtClean="0"/>
              <a:t>‹#›</a:t>
            </a:fld>
            <a:endParaRPr lang="en-US"/>
          </a:p>
        </p:txBody>
      </p:sp>
    </p:spTree>
    <p:extLst>
      <p:ext uri="{BB962C8B-B14F-4D97-AF65-F5344CB8AC3E}">
        <p14:creationId xmlns:p14="http://schemas.microsoft.com/office/powerpoint/2010/main" val="413655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A53958-936C-8B43-B748-D45E691B5180}" type="slidenum">
              <a:rPr lang="en-US" smtClean="0"/>
              <a:t>10</a:t>
            </a:fld>
            <a:endParaRPr lang="en-US"/>
          </a:p>
        </p:txBody>
      </p:sp>
    </p:spTree>
    <p:extLst>
      <p:ext uri="{BB962C8B-B14F-4D97-AF65-F5344CB8AC3E}">
        <p14:creationId xmlns:p14="http://schemas.microsoft.com/office/powerpoint/2010/main" val="22490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April 27,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3836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April 27,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2814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April 27,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5516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April 27,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5686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April 27,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181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April 27,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328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April 27,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101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April 27,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9263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April 27,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099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April 27,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674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April 27,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784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April 27,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93038235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ata.london.gov.uk/download/uk-house-price-index/70ac0766-8902-4eb5-aab5-01951aaed773/UK%20House%20price%20index.x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2CCFD-1D8C-0A48-837E-19E1C21C1F45}"/>
              </a:ext>
            </a:extLst>
          </p:cNvPr>
          <p:cNvSpPr>
            <a:spLocks noGrp="1"/>
          </p:cNvSpPr>
          <p:nvPr>
            <p:ph type="ctrTitle"/>
          </p:nvPr>
        </p:nvSpPr>
        <p:spPr>
          <a:xfrm>
            <a:off x="128588" y="5322048"/>
            <a:ext cx="12063412" cy="1558064"/>
          </a:xfrm>
        </p:spPr>
        <p:txBody>
          <a:bodyPr anchor="ctr">
            <a:normAutofit/>
          </a:bodyPr>
          <a:lstStyle/>
          <a:p>
            <a:pPr algn="l">
              <a:lnSpc>
                <a:spcPct val="90000"/>
              </a:lnSpc>
            </a:pPr>
            <a:r>
              <a:rPr lang="en-US" sz="2500" dirty="0">
                <a:solidFill>
                  <a:schemeClr val="bg1"/>
                </a:solidFill>
              </a:rPr>
              <a:t>Greatest increase in housing prices in London boroughs</a:t>
            </a:r>
          </a:p>
        </p:txBody>
      </p:sp>
      <p:pic>
        <p:nvPicPr>
          <p:cNvPr id="19" name="Picture 18" descr="Skyscrapers against sunset">
            <a:extLst>
              <a:ext uri="{FF2B5EF4-FFF2-40B4-BE49-F238E27FC236}">
                <a16:creationId xmlns:a16="http://schemas.microsoft.com/office/drawing/2014/main" id="{B33365D6-B2F8-435C-9F64-BC4A443FE667}"/>
              </a:ext>
            </a:extLst>
          </p:cNvPr>
          <p:cNvPicPr>
            <a:picLocks noChangeAspect="1"/>
          </p:cNvPicPr>
          <p:nvPr/>
        </p:nvPicPr>
        <p:blipFill rotWithShape="1">
          <a:blip r:embed="rId2"/>
          <a:srcRect t="881"/>
          <a:stretch/>
        </p:blipFill>
        <p:spPr>
          <a:xfrm>
            <a:off x="2181458" y="457200"/>
            <a:ext cx="7835809" cy="4407647"/>
          </a:xfrm>
          <a:prstGeom prst="rect">
            <a:avLst/>
          </a:prstGeom>
        </p:spPr>
      </p:pic>
    </p:spTree>
    <p:extLst>
      <p:ext uri="{BB962C8B-B14F-4D97-AF65-F5344CB8AC3E}">
        <p14:creationId xmlns:p14="http://schemas.microsoft.com/office/powerpoint/2010/main" val="133124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74" name="Picture 2">
            <a:extLst>
              <a:ext uri="{FF2B5EF4-FFF2-40B4-BE49-F238E27FC236}">
                <a16:creationId xmlns:a16="http://schemas.microsoft.com/office/drawing/2014/main" id="{9BC07E8B-8804-0848-B0B5-A68DA33C026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143840" y="478712"/>
            <a:ext cx="7214138" cy="4643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A4D266-FCF0-D044-9E38-15088BF3DA83}"/>
              </a:ext>
            </a:extLst>
          </p:cNvPr>
          <p:cNvSpPr txBox="1"/>
          <p:nvPr/>
        </p:nvSpPr>
        <p:spPr>
          <a:xfrm>
            <a:off x="184129" y="2460815"/>
            <a:ext cx="4012331" cy="1569660"/>
          </a:xfrm>
          <a:prstGeom prst="rect">
            <a:avLst/>
          </a:prstGeom>
          <a:noFill/>
        </p:spPr>
        <p:txBody>
          <a:bodyPr wrap="square" rtlCol="0">
            <a:spAutoFit/>
          </a:bodyPr>
          <a:lstStyle/>
          <a:p>
            <a:r>
              <a:rPr lang="en-US" sz="3200" b="1" dirty="0">
                <a:solidFill>
                  <a:schemeClr val="bg1"/>
                </a:solidFill>
                <a:latin typeface="+mj-lt"/>
              </a:rPr>
              <a:t>PRICE INCREASE IN CITY OF LONDON</a:t>
            </a:r>
          </a:p>
        </p:txBody>
      </p:sp>
      <p:sp>
        <p:nvSpPr>
          <p:cNvPr id="6" name="TextBox 5">
            <a:extLst>
              <a:ext uri="{FF2B5EF4-FFF2-40B4-BE49-F238E27FC236}">
                <a16:creationId xmlns:a16="http://schemas.microsoft.com/office/drawing/2014/main" id="{602A57CD-1CC0-5642-AF69-5337854B477E}"/>
              </a:ext>
            </a:extLst>
          </p:cNvPr>
          <p:cNvSpPr txBox="1"/>
          <p:nvPr/>
        </p:nvSpPr>
        <p:spPr>
          <a:xfrm>
            <a:off x="5104714" y="5502445"/>
            <a:ext cx="6782486" cy="1323439"/>
          </a:xfrm>
          <a:prstGeom prst="rect">
            <a:avLst/>
          </a:prstGeom>
          <a:noFill/>
        </p:spPr>
        <p:txBody>
          <a:bodyPr wrap="square" rtlCol="0">
            <a:spAutoFit/>
          </a:bodyPr>
          <a:lstStyle/>
          <a:p>
            <a:r>
              <a:rPr lang="en-US" sz="2000" dirty="0"/>
              <a:t>During the Analysis, we compared the price of houses in 1998 to the price in 2018 and found that house prices in London have increased equally almost across all London boroughs but the prices increased rapidly from year 2014-2018</a:t>
            </a:r>
          </a:p>
        </p:txBody>
      </p:sp>
    </p:spTree>
    <p:extLst>
      <p:ext uri="{BB962C8B-B14F-4D97-AF65-F5344CB8AC3E}">
        <p14:creationId xmlns:p14="http://schemas.microsoft.com/office/powerpoint/2010/main" val="279318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F6EAEA9B-2E1C-4FAD-8BCE-BCDAA88A0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8DDDDE9-F719-466E-8023-442157AD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39"/>
            <a:ext cx="12203210" cy="1594273"/>
          </a:xfrm>
          <a:prstGeom prst="rect">
            <a:avLst/>
          </a:prstGeom>
          <a:gradFill>
            <a:gsLst>
              <a:gs pos="0">
                <a:schemeClr val="accent5"/>
              </a:gs>
              <a:gs pos="100000">
                <a:schemeClr val="accent6"/>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939F77F6-77CF-46C0-AC00-152962613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9" y="-15839"/>
            <a:ext cx="8126510" cy="1594273"/>
          </a:xfrm>
          <a:prstGeom prst="rect">
            <a:avLst/>
          </a:prstGeom>
          <a:gradFill>
            <a:gsLst>
              <a:gs pos="0">
                <a:schemeClr val="accent5">
                  <a:alpha val="17000"/>
                </a:schemeClr>
              </a:gs>
              <a:gs pos="99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181D6D53-7DE2-4564-9C40-9B261437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5440" y="-3031424"/>
            <a:ext cx="1594275" cy="7625444"/>
          </a:xfrm>
          <a:prstGeom prst="rect">
            <a:avLst/>
          </a:prstGeom>
          <a:gradFill>
            <a:gsLst>
              <a:gs pos="23000">
                <a:schemeClr val="accent4">
                  <a:alpha val="0"/>
                </a:schemeClr>
              </a:gs>
              <a:gs pos="99000">
                <a:schemeClr val="accent6">
                  <a:alpha val="59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DDAD81-7911-8D48-A84F-61B53660D24D}"/>
              </a:ext>
            </a:extLst>
          </p:cNvPr>
          <p:cNvSpPr>
            <a:spLocks noGrp="1"/>
          </p:cNvSpPr>
          <p:nvPr>
            <p:ph type="title"/>
          </p:nvPr>
        </p:nvSpPr>
        <p:spPr>
          <a:xfrm>
            <a:off x="1099297" y="264469"/>
            <a:ext cx="9993406" cy="1085850"/>
          </a:xfrm>
        </p:spPr>
        <p:txBody>
          <a:bodyPr vert="horz" lIns="0" tIns="0" rIns="0" bIns="0" rtlCol="0" anchor="ctr">
            <a:normAutofit fontScale="90000"/>
          </a:bodyPr>
          <a:lstStyle/>
          <a:p>
            <a:pPr>
              <a:lnSpc>
                <a:spcPct val="90000"/>
              </a:lnSpc>
            </a:pPr>
            <a:r>
              <a:rPr lang="en-US" sz="2800" spc="750" dirty="0">
                <a:solidFill>
                  <a:schemeClr val="bg1"/>
                </a:solidFill>
              </a:rPr>
              <a:t>AVERAGE PRICE INCREASE FOR EACH BOROUGH DURING LAST TWO DECADES</a:t>
            </a:r>
          </a:p>
        </p:txBody>
      </p:sp>
      <p:pic>
        <p:nvPicPr>
          <p:cNvPr id="5" name="Picture 4">
            <a:extLst>
              <a:ext uri="{FF2B5EF4-FFF2-40B4-BE49-F238E27FC236}">
                <a16:creationId xmlns:a16="http://schemas.microsoft.com/office/drawing/2014/main" id="{0FE9B599-AE8F-7F4B-864D-406566C29F76}"/>
              </a:ext>
            </a:extLst>
          </p:cNvPr>
          <p:cNvPicPr>
            <a:picLocks noChangeAspect="1"/>
          </p:cNvPicPr>
          <p:nvPr/>
        </p:nvPicPr>
        <p:blipFill>
          <a:blip r:embed="rId2"/>
          <a:stretch>
            <a:fillRect/>
          </a:stretch>
        </p:blipFill>
        <p:spPr>
          <a:xfrm>
            <a:off x="6096000" y="1901163"/>
            <a:ext cx="5235660" cy="4785387"/>
          </a:xfrm>
          <a:prstGeom prst="rect">
            <a:avLst/>
          </a:prstGeom>
        </p:spPr>
      </p:pic>
      <p:pic>
        <p:nvPicPr>
          <p:cNvPr id="4" name="Content Placeholder 3">
            <a:extLst>
              <a:ext uri="{FF2B5EF4-FFF2-40B4-BE49-F238E27FC236}">
                <a16:creationId xmlns:a16="http://schemas.microsoft.com/office/drawing/2014/main" id="{52053B14-E2DB-DB47-8389-07DC54BAF537}"/>
              </a:ext>
            </a:extLst>
          </p:cNvPr>
          <p:cNvPicPr>
            <a:picLocks noGrp="1" noChangeAspect="1"/>
          </p:cNvPicPr>
          <p:nvPr>
            <p:ph idx="1"/>
          </p:nvPr>
        </p:nvPicPr>
        <p:blipFill rotWithShape="1">
          <a:blip r:embed="rId3"/>
          <a:srcRect t="12448" r="1" b="7832"/>
          <a:stretch/>
        </p:blipFill>
        <p:spPr>
          <a:xfrm>
            <a:off x="242888" y="1699761"/>
            <a:ext cx="4172401" cy="4986789"/>
          </a:xfrm>
          <a:prstGeom prst="rect">
            <a:avLst/>
          </a:prstGeom>
        </p:spPr>
      </p:pic>
    </p:spTree>
    <p:extLst>
      <p:ext uri="{BB962C8B-B14F-4D97-AF65-F5344CB8AC3E}">
        <p14:creationId xmlns:p14="http://schemas.microsoft.com/office/powerpoint/2010/main" val="1128531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15596D0-7A93-45AB-A289-2A2B141E0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F53E0B-F862-BF4F-82DB-32D4EC47E7B7}"/>
              </a:ext>
            </a:extLst>
          </p:cNvPr>
          <p:cNvSpPr>
            <a:spLocks noGrp="1"/>
          </p:cNvSpPr>
          <p:nvPr>
            <p:ph type="title"/>
          </p:nvPr>
        </p:nvSpPr>
        <p:spPr>
          <a:xfrm>
            <a:off x="749493" y="2463419"/>
            <a:ext cx="2929372" cy="3145812"/>
          </a:xfrm>
        </p:spPr>
        <p:txBody>
          <a:bodyPr vert="horz" lIns="0" tIns="0" rIns="0" bIns="0" rtlCol="0" anchor="t">
            <a:normAutofit/>
          </a:bodyPr>
          <a:lstStyle/>
          <a:p>
            <a:endParaRPr lang="en-US" sz="3200" spc="750">
              <a:solidFill>
                <a:schemeClr val="bg1"/>
              </a:solidFill>
            </a:endParaRPr>
          </a:p>
        </p:txBody>
      </p:sp>
      <p:pic>
        <p:nvPicPr>
          <p:cNvPr id="4" name="Content Placeholder 3">
            <a:extLst>
              <a:ext uri="{FF2B5EF4-FFF2-40B4-BE49-F238E27FC236}">
                <a16:creationId xmlns:a16="http://schemas.microsoft.com/office/drawing/2014/main" id="{7983093B-850D-8A4A-A214-010C4A1CD46A}"/>
              </a:ext>
            </a:extLst>
          </p:cNvPr>
          <p:cNvPicPr>
            <a:picLocks noGrp="1" noChangeAspect="1"/>
          </p:cNvPicPr>
          <p:nvPr>
            <p:ph idx="1"/>
          </p:nvPr>
        </p:nvPicPr>
        <p:blipFill>
          <a:blip r:embed="rId2"/>
          <a:stretch>
            <a:fillRect/>
          </a:stretch>
        </p:blipFill>
        <p:spPr>
          <a:xfrm>
            <a:off x="4354096" y="749490"/>
            <a:ext cx="3581402" cy="5363251"/>
          </a:xfrm>
          <a:prstGeom prst="rect">
            <a:avLst/>
          </a:prstGeom>
        </p:spPr>
      </p:pic>
      <p:pic>
        <p:nvPicPr>
          <p:cNvPr id="5" name="Picture 4">
            <a:extLst>
              <a:ext uri="{FF2B5EF4-FFF2-40B4-BE49-F238E27FC236}">
                <a16:creationId xmlns:a16="http://schemas.microsoft.com/office/drawing/2014/main" id="{475897C1-48A1-2A46-8EE9-CF81197A7181}"/>
              </a:ext>
            </a:extLst>
          </p:cNvPr>
          <p:cNvPicPr>
            <a:picLocks noChangeAspect="1"/>
          </p:cNvPicPr>
          <p:nvPr/>
        </p:nvPicPr>
        <p:blipFill>
          <a:blip r:embed="rId3"/>
          <a:stretch>
            <a:fillRect/>
          </a:stretch>
        </p:blipFill>
        <p:spPr>
          <a:xfrm>
            <a:off x="8260974" y="749490"/>
            <a:ext cx="3581402" cy="5363251"/>
          </a:xfrm>
          <a:prstGeom prst="rect">
            <a:avLst/>
          </a:prstGeom>
        </p:spPr>
      </p:pic>
    </p:spTree>
    <p:extLst>
      <p:ext uri="{BB962C8B-B14F-4D97-AF65-F5344CB8AC3E}">
        <p14:creationId xmlns:p14="http://schemas.microsoft.com/office/powerpoint/2010/main" val="408960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F86C5FA-C689-6049-ABAB-7BE34750F12C}"/>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MOST EXPENSIVE BOROUGHS</a:t>
            </a:r>
          </a:p>
        </p:txBody>
      </p:sp>
      <p:pic>
        <p:nvPicPr>
          <p:cNvPr id="4100" name="Picture 4">
            <a:extLst>
              <a:ext uri="{FF2B5EF4-FFF2-40B4-BE49-F238E27FC236}">
                <a16:creationId xmlns:a16="http://schemas.microsoft.com/office/drawing/2014/main" id="{00E91C99-5FED-2047-90C4-397A16B39D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12078" y="457200"/>
            <a:ext cx="7446560" cy="5951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B3B098E-BA46-3044-9877-382B99BA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2" y="2140839"/>
            <a:ext cx="4597400" cy="42742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171D239-7336-A24F-B2A2-77EDB35DB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240" y="2140839"/>
            <a:ext cx="4724400" cy="42742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4FD081-7707-9D42-88C4-86EF33C2FAA9}"/>
              </a:ext>
            </a:extLst>
          </p:cNvPr>
          <p:cNvSpPr txBox="1"/>
          <p:nvPr/>
        </p:nvSpPr>
        <p:spPr>
          <a:xfrm>
            <a:off x="342901" y="1012270"/>
            <a:ext cx="5620702" cy="461665"/>
          </a:xfrm>
          <a:prstGeom prst="rect">
            <a:avLst/>
          </a:prstGeom>
          <a:noFill/>
        </p:spPr>
        <p:txBody>
          <a:bodyPr wrap="square" rtlCol="0">
            <a:spAutoFit/>
          </a:bodyPr>
          <a:lstStyle/>
          <a:p>
            <a:r>
              <a:rPr lang="en-US" sz="2400" b="1" dirty="0"/>
              <a:t>MOST EXPENSIVE PLACES TO LIVE</a:t>
            </a:r>
          </a:p>
        </p:txBody>
      </p:sp>
      <p:sp>
        <p:nvSpPr>
          <p:cNvPr id="5" name="TextBox 4">
            <a:extLst>
              <a:ext uri="{FF2B5EF4-FFF2-40B4-BE49-F238E27FC236}">
                <a16:creationId xmlns:a16="http://schemas.microsoft.com/office/drawing/2014/main" id="{A38CA586-2763-144A-89CE-ED887F5B264D}"/>
              </a:ext>
            </a:extLst>
          </p:cNvPr>
          <p:cNvSpPr txBox="1"/>
          <p:nvPr/>
        </p:nvSpPr>
        <p:spPr>
          <a:xfrm>
            <a:off x="6357938" y="1012270"/>
            <a:ext cx="5834062" cy="461665"/>
          </a:xfrm>
          <a:prstGeom prst="rect">
            <a:avLst/>
          </a:prstGeom>
          <a:noFill/>
        </p:spPr>
        <p:txBody>
          <a:bodyPr wrap="square" rtlCol="0">
            <a:spAutoFit/>
          </a:bodyPr>
          <a:lstStyle/>
          <a:p>
            <a:r>
              <a:rPr lang="en-US" sz="2400" b="1" dirty="0"/>
              <a:t>MOST AFFORDABLE PLACES TO LIVE</a:t>
            </a:r>
          </a:p>
        </p:txBody>
      </p:sp>
    </p:spTree>
    <p:extLst>
      <p:ext uri="{BB962C8B-B14F-4D97-AF65-F5344CB8AC3E}">
        <p14:creationId xmlns:p14="http://schemas.microsoft.com/office/powerpoint/2010/main" val="12127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F6EAEA9B-2E1C-4FAD-8BCE-BCDAA88A0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8DDDDE9-F719-466E-8023-442157AD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39"/>
            <a:ext cx="12203210" cy="1594273"/>
          </a:xfrm>
          <a:prstGeom prst="rect">
            <a:avLst/>
          </a:prstGeom>
          <a:gradFill>
            <a:gsLst>
              <a:gs pos="0">
                <a:schemeClr val="accent5"/>
              </a:gs>
              <a:gs pos="100000">
                <a:schemeClr val="accent6"/>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939F77F6-77CF-46C0-AC00-152962613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9" y="-15839"/>
            <a:ext cx="8126510" cy="1594273"/>
          </a:xfrm>
          <a:prstGeom prst="rect">
            <a:avLst/>
          </a:prstGeom>
          <a:gradFill>
            <a:gsLst>
              <a:gs pos="0">
                <a:schemeClr val="accent5">
                  <a:alpha val="17000"/>
                </a:schemeClr>
              </a:gs>
              <a:gs pos="99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181D6D53-7DE2-4564-9C40-9B261437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5440" y="-3031424"/>
            <a:ext cx="1594275" cy="7625444"/>
          </a:xfrm>
          <a:prstGeom prst="rect">
            <a:avLst/>
          </a:prstGeom>
          <a:gradFill>
            <a:gsLst>
              <a:gs pos="23000">
                <a:schemeClr val="accent4">
                  <a:alpha val="0"/>
                </a:schemeClr>
              </a:gs>
              <a:gs pos="99000">
                <a:schemeClr val="accent6">
                  <a:alpha val="59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DDAD81-7911-8D48-A84F-61B53660D24D}"/>
              </a:ext>
            </a:extLst>
          </p:cNvPr>
          <p:cNvSpPr>
            <a:spLocks noGrp="1"/>
          </p:cNvSpPr>
          <p:nvPr>
            <p:ph type="title"/>
          </p:nvPr>
        </p:nvSpPr>
        <p:spPr>
          <a:xfrm>
            <a:off x="1099297" y="264469"/>
            <a:ext cx="9993406" cy="1085850"/>
          </a:xfrm>
        </p:spPr>
        <p:txBody>
          <a:bodyPr vert="horz" lIns="0" tIns="0" rIns="0" bIns="0" rtlCol="0" anchor="ctr">
            <a:normAutofit/>
          </a:bodyPr>
          <a:lstStyle/>
          <a:p>
            <a:pPr>
              <a:lnSpc>
                <a:spcPct val="90000"/>
              </a:lnSpc>
            </a:pPr>
            <a:r>
              <a:rPr lang="en-US" sz="4400" spc="750" dirty="0">
                <a:solidFill>
                  <a:schemeClr val="bg1"/>
                </a:solidFill>
              </a:rPr>
              <a:t>conclusion</a:t>
            </a:r>
          </a:p>
        </p:txBody>
      </p:sp>
      <p:sp>
        <p:nvSpPr>
          <p:cNvPr id="6" name="Content Placeholder 5">
            <a:extLst>
              <a:ext uri="{FF2B5EF4-FFF2-40B4-BE49-F238E27FC236}">
                <a16:creationId xmlns:a16="http://schemas.microsoft.com/office/drawing/2014/main" id="{E5991661-0F33-2946-9DFB-4DD032399C23}"/>
              </a:ext>
            </a:extLst>
          </p:cNvPr>
          <p:cNvSpPr>
            <a:spLocks noGrp="1"/>
          </p:cNvSpPr>
          <p:nvPr>
            <p:ph idx="1"/>
          </p:nvPr>
        </p:nvSpPr>
        <p:spPr>
          <a:xfrm>
            <a:off x="1099296" y="2213330"/>
            <a:ext cx="10493435" cy="3959352"/>
          </a:xfrm>
        </p:spPr>
        <p:txBody>
          <a:bodyPr/>
          <a:lstStyle/>
          <a:p>
            <a:r>
              <a:rPr lang="en-US" sz="2400" dirty="0"/>
              <a:t>After analyzing the all 33 London Boroughs we came to a conclusion that over the last 2 decades from 1998 to 2018 the greatest increase in the housing prices, on average were in the boroughs: </a:t>
            </a:r>
            <a:r>
              <a:rPr lang="en-US" sz="2400" b="1" dirty="0"/>
              <a:t>'Hackney’, 'Waltham Forest’, 'Southwark’,  '</a:t>
            </a:r>
            <a:r>
              <a:rPr lang="en-US" sz="2400" b="1" dirty="0" err="1"/>
              <a:t>Lewisham</a:t>
            </a:r>
            <a:r>
              <a:rPr lang="en-US" sz="2400" b="1" dirty="0"/>
              <a:t>’. </a:t>
            </a:r>
          </a:p>
          <a:p>
            <a:r>
              <a:rPr lang="en-US" sz="2400" dirty="0"/>
              <a:t>The boroughs where there was least increase in housing prices, on average, were:</a:t>
            </a:r>
            <a:r>
              <a:rPr lang="en-US" sz="2400" b="1" dirty="0"/>
              <a:t> 'Hounslow</a:t>
            </a:r>
            <a:r>
              <a:rPr lang="en-US" sz="2400" dirty="0"/>
              <a:t>'</a:t>
            </a:r>
            <a:r>
              <a:rPr lang="en-US" sz="2400" b="1" dirty="0"/>
              <a:t>,</a:t>
            </a:r>
            <a:r>
              <a:rPr lang="en-US" sz="2400" dirty="0"/>
              <a:t> </a:t>
            </a:r>
            <a:r>
              <a:rPr lang="en-US" sz="2400" b="1" dirty="0"/>
              <a:t>'Richmond upon Thames', ‘Harrow’ ,'Bromley'. </a:t>
            </a:r>
            <a:r>
              <a:rPr lang="en-US" sz="2400" dirty="0"/>
              <a:t>Thus these 5 boroughs are best areas to live in due to rising rent prices.</a:t>
            </a:r>
          </a:p>
          <a:p>
            <a:endParaRPr lang="en-US" dirty="0"/>
          </a:p>
        </p:txBody>
      </p:sp>
    </p:spTree>
    <p:extLst>
      <p:ext uri="{BB962C8B-B14F-4D97-AF65-F5344CB8AC3E}">
        <p14:creationId xmlns:p14="http://schemas.microsoft.com/office/powerpoint/2010/main" val="156270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7478B-0195-8F4A-AA42-72E5D013A8D7}"/>
              </a:ext>
            </a:extLst>
          </p:cNvPr>
          <p:cNvSpPr>
            <a:spLocks noGrp="1"/>
          </p:cNvSpPr>
          <p:nvPr>
            <p:ph type="title"/>
          </p:nvPr>
        </p:nvSpPr>
        <p:spPr>
          <a:xfrm>
            <a:off x="1486929" y="887198"/>
            <a:ext cx="9144000" cy="1197404"/>
          </a:xfrm>
        </p:spPr>
        <p:txBody>
          <a:bodyPr vert="horz" lIns="0" tIns="0" rIns="0" bIns="0" rtlCol="0" anchor="ctr">
            <a:noAutofit/>
          </a:bodyPr>
          <a:lstStyle/>
          <a:p>
            <a:pPr algn="ctr"/>
            <a:r>
              <a:rPr lang="en-US" sz="5400" spc="750" dirty="0">
                <a:solidFill>
                  <a:schemeClr val="bg1"/>
                </a:solidFill>
              </a:rPr>
              <a:t>GOAL</a:t>
            </a:r>
          </a:p>
        </p:txBody>
      </p:sp>
      <p:sp>
        <p:nvSpPr>
          <p:cNvPr id="3" name="Content Placeholder 2">
            <a:extLst>
              <a:ext uri="{FF2B5EF4-FFF2-40B4-BE49-F238E27FC236}">
                <a16:creationId xmlns:a16="http://schemas.microsoft.com/office/drawing/2014/main" id="{B61219AF-42B1-7A45-A1D8-A7E33B9E77E9}"/>
              </a:ext>
            </a:extLst>
          </p:cNvPr>
          <p:cNvSpPr>
            <a:spLocks noGrp="1"/>
          </p:cNvSpPr>
          <p:nvPr>
            <p:ph idx="1"/>
          </p:nvPr>
        </p:nvSpPr>
        <p:spPr>
          <a:xfrm>
            <a:off x="593124" y="2545492"/>
            <a:ext cx="11145795" cy="3457427"/>
          </a:xfrm>
        </p:spPr>
        <p:txBody>
          <a:bodyPr vert="horz" lIns="0" tIns="0" rIns="0" bIns="0" rtlCol="0" anchor="ctr">
            <a:noAutofit/>
          </a:bodyPr>
          <a:lstStyle/>
          <a:p>
            <a:pPr marL="0" indent="0" algn="ctr">
              <a:lnSpc>
                <a:spcPct val="150000"/>
              </a:lnSpc>
              <a:buNone/>
            </a:pPr>
            <a:r>
              <a:rPr lang="en-US" sz="2400" b="1" spc="600" dirty="0">
                <a:solidFill>
                  <a:schemeClr val="bg1"/>
                </a:solidFill>
              </a:rPr>
              <a:t>DETERMINING WHICH BOROUGHS OF LONDON HAVE SEEN THE GREATEST INCREASE IN HOUSING PRICES, ON AVERAGE, OVER THE LAST TWO DECADES AND FINDING THE MOST DESIRABLE AREA TO LIVE IN</a:t>
            </a:r>
          </a:p>
        </p:txBody>
      </p:sp>
    </p:spTree>
    <p:extLst>
      <p:ext uri="{BB962C8B-B14F-4D97-AF65-F5344CB8AC3E}">
        <p14:creationId xmlns:p14="http://schemas.microsoft.com/office/powerpoint/2010/main" val="101794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B4BE2-37C6-324A-AA57-11F07422179B}"/>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latin typeface="Calibri" panose="020F0502020204030204" pitchFamily="34" charset="0"/>
                <a:cs typeface="Calibri" panose="020F0502020204030204" pitchFamily="34" charset="0"/>
              </a:rPr>
              <a:t>PROJECT MODULES:</a:t>
            </a:r>
          </a:p>
        </p:txBody>
      </p:sp>
      <p:graphicFrame>
        <p:nvGraphicFramePr>
          <p:cNvPr id="18" name="Content Placeholder 2">
            <a:extLst>
              <a:ext uri="{FF2B5EF4-FFF2-40B4-BE49-F238E27FC236}">
                <a16:creationId xmlns:a16="http://schemas.microsoft.com/office/drawing/2014/main" id="{888B0B07-F48C-42A6-AEEE-67262BCAD394}"/>
              </a:ext>
            </a:extLst>
          </p:cNvPr>
          <p:cNvGraphicFramePr>
            <a:graphicFrameLocks noGrp="1"/>
          </p:cNvGraphicFramePr>
          <p:nvPr>
            <p:ph idx="1"/>
            <p:extLst>
              <p:ext uri="{D42A27DB-BD31-4B8C-83A1-F6EECF244321}">
                <p14:modId xmlns:p14="http://schemas.microsoft.com/office/powerpoint/2010/main" val="271161119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45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80EEDA-7292-3340-8477-7055F69CE368}"/>
              </a:ext>
            </a:extLst>
          </p:cNvPr>
          <p:cNvSpPr>
            <a:spLocks noGrp="1"/>
          </p:cNvSpPr>
          <p:nvPr>
            <p:ph type="title"/>
          </p:nvPr>
        </p:nvSpPr>
        <p:spPr>
          <a:xfrm>
            <a:off x="914400" y="5602884"/>
            <a:ext cx="10698103" cy="827037"/>
          </a:xfrm>
        </p:spPr>
        <p:txBody>
          <a:bodyPr anchor="ctr">
            <a:normAutofit/>
          </a:bodyPr>
          <a:lstStyle/>
          <a:p>
            <a:r>
              <a:rPr lang="en-US" sz="3200" dirty="0">
                <a:solidFill>
                  <a:schemeClr val="bg1"/>
                </a:solidFill>
              </a:rPr>
              <a:t>DATA RESOURSE</a:t>
            </a:r>
          </a:p>
        </p:txBody>
      </p:sp>
      <p:sp>
        <p:nvSpPr>
          <p:cNvPr id="3" name="Content Placeholder 2">
            <a:extLst>
              <a:ext uri="{FF2B5EF4-FFF2-40B4-BE49-F238E27FC236}">
                <a16:creationId xmlns:a16="http://schemas.microsoft.com/office/drawing/2014/main" id="{9B901D3C-66EC-CA4B-A9E1-D192120B6F33}"/>
              </a:ext>
            </a:extLst>
          </p:cNvPr>
          <p:cNvSpPr>
            <a:spLocks noGrp="1"/>
          </p:cNvSpPr>
          <p:nvPr>
            <p:ph idx="1"/>
          </p:nvPr>
        </p:nvSpPr>
        <p:spPr>
          <a:xfrm>
            <a:off x="187997" y="939114"/>
            <a:ext cx="5301872" cy="3632886"/>
          </a:xfrm>
        </p:spPr>
        <p:txBody>
          <a:bodyPr>
            <a:normAutofit/>
          </a:bodyPr>
          <a:lstStyle/>
          <a:p>
            <a:r>
              <a:rPr lang="en-US" dirty="0">
                <a:latin typeface="Calibri" panose="020F0502020204030204" pitchFamily="34" charset="0"/>
                <a:cs typeface="Calibri" panose="020F0502020204030204" pitchFamily="34" charset="0"/>
              </a:rPr>
              <a:t>Data comes from the [London Datastore] </a:t>
            </a:r>
            <a:r>
              <a:rPr lang="en-US" dirty="0">
                <a:latin typeface="Calibri" panose="020F0502020204030204" pitchFamily="34" charset="0"/>
                <a:cs typeface="Calibri" panose="020F0502020204030204" pitchFamily="34" charset="0"/>
                <a:hlinkClick r:id="rId2"/>
              </a:rPr>
              <a:t>https://data.london.gov.uk/download/uk-house-price-index/70ac0766-8902-4eb5-aab5-01951aaed773/UK%20House%20price%20index.xls</a:t>
            </a:r>
            <a:r>
              <a:rPr lang="en-US" dirty="0">
                <a:latin typeface="Calibri" panose="020F0502020204030204" pitchFamily="34" charset="0"/>
                <a:cs typeface="Calibri" panose="020F0502020204030204" pitchFamily="34" charset="0"/>
              </a:rPr>
              <a:t> , A free, open-source data-sharing portal for London-oriented datasets. </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There are total 32 London Boroughs and the City of London which is not a borough.</a:t>
            </a:r>
          </a:p>
        </p:txBody>
      </p:sp>
      <p:pic>
        <p:nvPicPr>
          <p:cNvPr id="9" name="Picture 4" descr="Map of Greater London and its borough boundaries, labelled with the name of each borough">
            <a:extLst>
              <a:ext uri="{FF2B5EF4-FFF2-40B4-BE49-F238E27FC236}">
                <a16:creationId xmlns:a16="http://schemas.microsoft.com/office/drawing/2014/main" id="{4CD6B711-14DA-2A44-B221-42E7B1574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007" y="306466"/>
            <a:ext cx="6095996" cy="464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0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E10EC-D06D-634F-896C-64937B010005}"/>
              </a:ext>
            </a:extLst>
          </p:cNvPr>
          <p:cNvSpPr>
            <a:spLocks noGrp="1"/>
          </p:cNvSpPr>
          <p:nvPr>
            <p:ph type="title"/>
          </p:nvPr>
        </p:nvSpPr>
        <p:spPr>
          <a:xfrm>
            <a:off x="885825" y="457200"/>
            <a:ext cx="6528229" cy="778362"/>
          </a:xfrm>
        </p:spPr>
        <p:txBody>
          <a:bodyPr anchor="b">
            <a:normAutofit/>
          </a:bodyPr>
          <a:lstStyle/>
          <a:p>
            <a:r>
              <a:rPr lang="en-US" dirty="0"/>
              <a:t>Dataset overview:</a:t>
            </a:r>
          </a:p>
        </p:txBody>
      </p:sp>
      <p:sp>
        <p:nvSpPr>
          <p:cNvPr id="137" name="Rectangle 13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FC1565DC-CE56-5745-B4E6-B56A53997267}"/>
              </a:ext>
            </a:extLst>
          </p:cNvPr>
          <p:cNvSpPr>
            <a:spLocks noGrp="1"/>
          </p:cNvSpPr>
          <p:nvPr>
            <p:ph idx="1"/>
          </p:nvPr>
        </p:nvSpPr>
        <p:spPr>
          <a:xfrm>
            <a:off x="8732516" y="1600196"/>
            <a:ext cx="3459484" cy="4233114"/>
          </a:xfrm>
        </p:spPr>
        <p:txBody>
          <a:bodyPr/>
          <a:lstStyle/>
          <a:p>
            <a:pPr marL="0" indent="0">
              <a:buNone/>
            </a:pPr>
            <a:endParaRPr lang="en-US" dirty="0"/>
          </a:p>
        </p:txBody>
      </p:sp>
      <p:pic>
        <p:nvPicPr>
          <p:cNvPr id="13" name="Picture 12">
            <a:extLst>
              <a:ext uri="{FF2B5EF4-FFF2-40B4-BE49-F238E27FC236}">
                <a16:creationId xmlns:a16="http://schemas.microsoft.com/office/drawing/2014/main" id="{E33FBB1E-AA0D-2F4A-8754-88A1A3A0F60B}"/>
              </a:ext>
            </a:extLst>
          </p:cNvPr>
          <p:cNvPicPr>
            <a:picLocks noChangeAspect="1"/>
          </p:cNvPicPr>
          <p:nvPr/>
        </p:nvPicPr>
        <p:blipFill>
          <a:blip r:embed="rId2"/>
          <a:stretch>
            <a:fillRect/>
          </a:stretch>
        </p:blipFill>
        <p:spPr>
          <a:xfrm>
            <a:off x="1098103" y="1600194"/>
            <a:ext cx="8153396" cy="4506872"/>
          </a:xfrm>
          <a:prstGeom prst="rect">
            <a:avLst/>
          </a:prstGeom>
        </p:spPr>
      </p:pic>
    </p:spTree>
    <p:extLst>
      <p:ext uri="{BB962C8B-B14F-4D97-AF65-F5344CB8AC3E}">
        <p14:creationId xmlns:p14="http://schemas.microsoft.com/office/powerpoint/2010/main" val="290209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D96AA-60EB-F145-808F-846963640CEA}"/>
              </a:ext>
            </a:extLst>
          </p:cNvPr>
          <p:cNvSpPr>
            <a:spLocks noGrp="1"/>
          </p:cNvSpPr>
          <p:nvPr>
            <p:ph type="title"/>
          </p:nvPr>
        </p:nvSpPr>
        <p:spPr>
          <a:xfrm>
            <a:off x="1157084" y="374427"/>
            <a:ext cx="10374517" cy="971512"/>
          </a:xfrm>
        </p:spPr>
        <p:txBody>
          <a:bodyPr anchor="ctr">
            <a:normAutofit/>
          </a:bodyPr>
          <a:lstStyle/>
          <a:p>
            <a:r>
              <a:rPr lang="en-US" sz="4800" dirty="0">
                <a:solidFill>
                  <a:schemeClr val="bg1"/>
                </a:solidFill>
              </a:rPr>
              <a:t>challenges</a:t>
            </a:r>
          </a:p>
        </p:txBody>
      </p:sp>
      <p:graphicFrame>
        <p:nvGraphicFramePr>
          <p:cNvPr id="5" name="Content Placeholder 2">
            <a:extLst>
              <a:ext uri="{FF2B5EF4-FFF2-40B4-BE49-F238E27FC236}">
                <a16:creationId xmlns:a16="http://schemas.microsoft.com/office/drawing/2014/main" id="{BA096CB3-FB1A-4490-BCA1-D866DC461CE2}"/>
              </a:ext>
            </a:extLst>
          </p:cNvPr>
          <p:cNvGraphicFramePr>
            <a:graphicFrameLocks noGrp="1"/>
          </p:cNvGraphicFramePr>
          <p:nvPr>
            <p:ph idx="1"/>
            <p:extLst>
              <p:ext uri="{D42A27DB-BD31-4B8C-83A1-F6EECF244321}">
                <p14:modId xmlns:p14="http://schemas.microsoft.com/office/powerpoint/2010/main" val="384454482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40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AE20970-A1C9-2A4B-B34A-5489B8B8E225}"/>
              </a:ext>
            </a:extLst>
          </p:cNvPr>
          <p:cNvSpPr>
            <a:spLocks noGrp="1"/>
          </p:cNvSpPr>
          <p:nvPr>
            <p:ph type="title"/>
          </p:nvPr>
        </p:nvSpPr>
        <p:spPr>
          <a:xfrm>
            <a:off x="0" y="2496065"/>
            <a:ext cx="4037454" cy="1598264"/>
          </a:xfrm>
        </p:spPr>
        <p:txBody>
          <a:bodyPr vert="horz" lIns="0" tIns="0" rIns="0" bIns="0" rtlCol="0" anchor="b">
            <a:normAutofit/>
          </a:bodyPr>
          <a:lstStyle/>
          <a:p>
            <a:pPr algn="r"/>
            <a:r>
              <a:rPr lang="en-US" sz="2700" dirty="0">
                <a:solidFill>
                  <a:schemeClr val="bg1"/>
                </a:solidFill>
              </a:rPr>
              <a:t>Transforming the data</a:t>
            </a:r>
          </a:p>
        </p:txBody>
      </p:sp>
      <p:sp>
        <p:nvSpPr>
          <p:cNvPr id="5" name="TextBox 4">
            <a:extLst>
              <a:ext uri="{FF2B5EF4-FFF2-40B4-BE49-F238E27FC236}">
                <a16:creationId xmlns:a16="http://schemas.microsoft.com/office/drawing/2014/main" id="{B80971B9-06FB-5B40-B5F9-71C7EFE16134}"/>
              </a:ext>
            </a:extLst>
          </p:cNvPr>
          <p:cNvSpPr txBox="1"/>
          <p:nvPr/>
        </p:nvSpPr>
        <p:spPr>
          <a:xfrm>
            <a:off x="4292957" y="291676"/>
            <a:ext cx="3860444" cy="598009"/>
          </a:xfrm>
          <a:prstGeom prst="rect">
            <a:avLst/>
          </a:prstGeom>
        </p:spPr>
        <p:txBody>
          <a:bodyPr vert="horz" lIns="0" tIns="0" rIns="0" bIns="0" rtlCol="0">
            <a:normAutofit/>
          </a:bodyPr>
          <a:lstStyle/>
          <a:p>
            <a:pPr indent="-228600">
              <a:lnSpc>
                <a:spcPct val="120000"/>
              </a:lnSpc>
              <a:spcAft>
                <a:spcPts val="600"/>
              </a:spcAft>
              <a:buFont typeface="Arial" panose="020B0604020202020204" pitchFamily="34" charset="0"/>
              <a:buChar char="•"/>
            </a:pPr>
            <a:r>
              <a:rPr lang="en-US" sz="2800" dirty="0"/>
              <a:t>Melting the </a:t>
            </a:r>
            <a:r>
              <a:rPr lang="en-US" sz="2800" dirty="0" err="1"/>
              <a:t>DataFrame</a:t>
            </a:r>
            <a:endParaRPr lang="en-US" sz="2800" dirty="0"/>
          </a:p>
        </p:txBody>
      </p:sp>
      <p:pic>
        <p:nvPicPr>
          <p:cNvPr id="6" name="Picture 5">
            <a:extLst>
              <a:ext uri="{FF2B5EF4-FFF2-40B4-BE49-F238E27FC236}">
                <a16:creationId xmlns:a16="http://schemas.microsoft.com/office/drawing/2014/main" id="{E6F5F395-B77A-A940-9403-312427FD45FB}"/>
              </a:ext>
            </a:extLst>
          </p:cNvPr>
          <p:cNvPicPr>
            <a:picLocks noChangeAspect="1"/>
          </p:cNvPicPr>
          <p:nvPr/>
        </p:nvPicPr>
        <p:blipFill>
          <a:blip r:embed="rId2"/>
          <a:stretch>
            <a:fillRect/>
          </a:stretch>
        </p:blipFill>
        <p:spPr>
          <a:xfrm>
            <a:off x="5107460" y="1511004"/>
            <a:ext cx="6091881" cy="4370813"/>
          </a:xfrm>
          <a:prstGeom prst="rect">
            <a:avLst/>
          </a:prstGeom>
        </p:spPr>
      </p:pic>
    </p:spTree>
    <p:extLst>
      <p:ext uri="{BB962C8B-B14F-4D97-AF65-F5344CB8AC3E}">
        <p14:creationId xmlns:p14="http://schemas.microsoft.com/office/powerpoint/2010/main" val="395657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316DD70-F752-204C-83B6-4F9912218238}"/>
              </a:ext>
            </a:extLst>
          </p:cNvPr>
          <p:cNvSpPr>
            <a:spLocks noGrp="1"/>
          </p:cNvSpPr>
          <p:nvPr>
            <p:ph type="title"/>
          </p:nvPr>
        </p:nvSpPr>
        <p:spPr>
          <a:xfrm>
            <a:off x="338015" y="1298360"/>
            <a:ext cx="3361038" cy="1108240"/>
          </a:xfrm>
        </p:spPr>
        <p:txBody>
          <a:bodyPr anchor="b">
            <a:normAutofit/>
          </a:bodyPr>
          <a:lstStyle/>
          <a:p>
            <a:pPr algn="r"/>
            <a:r>
              <a:rPr lang="en-US" dirty="0">
                <a:solidFill>
                  <a:schemeClr val="bg1"/>
                </a:solidFill>
              </a:rPr>
              <a:t>CLEANING THE DATA</a:t>
            </a:r>
          </a:p>
        </p:txBody>
      </p:sp>
      <p:pic>
        <p:nvPicPr>
          <p:cNvPr id="4" name="Picture 3" descr="Text&#10;&#10;Description automatically generated">
            <a:extLst>
              <a:ext uri="{FF2B5EF4-FFF2-40B4-BE49-F238E27FC236}">
                <a16:creationId xmlns:a16="http://schemas.microsoft.com/office/drawing/2014/main" id="{2A2F6A11-22B3-3144-A7B9-4954843A6C2D}"/>
              </a:ext>
            </a:extLst>
          </p:cNvPr>
          <p:cNvPicPr>
            <a:picLocks noChangeAspect="1"/>
          </p:cNvPicPr>
          <p:nvPr/>
        </p:nvPicPr>
        <p:blipFill>
          <a:blip r:embed="rId2"/>
          <a:stretch>
            <a:fillRect/>
          </a:stretch>
        </p:blipFill>
        <p:spPr>
          <a:xfrm>
            <a:off x="4493888" y="257176"/>
            <a:ext cx="5893125" cy="2728912"/>
          </a:xfrm>
          <a:prstGeom prst="rect">
            <a:avLst/>
          </a:prstGeom>
        </p:spPr>
      </p:pic>
      <p:sp>
        <p:nvSpPr>
          <p:cNvPr id="5" name="TextBox 4">
            <a:extLst>
              <a:ext uri="{FF2B5EF4-FFF2-40B4-BE49-F238E27FC236}">
                <a16:creationId xmlns:a16="http://schemas.microsoft.com/office/drawing/2014/main" id="{54FFC758-ED20-CC45-AF6F-C594FDF67BF9}"/>
              </a:ext>
            </a:extLst>
          </p:cNvPr>
          <p:cNvSpPr txBox="1"/>
          <p:nvPr/>
        </p:nvSpPr>
        <p:spPr>
          <a:xfrm>
            <a:off x="544662" y="3915815"/>
            <a:ext cx="336103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Here we have records which are not a London Borough. </a:t>
            </a:r>
          </a:p>
          <a:p>
            <a:pPr marL="285750" indent="-285750">
              <a:buFont typeface="Arial" panose="020B0604020202020204" pitchFamily="34" charset="0"/>
              <a:buChar char="•"/>
            </a:pPr>
            <a:r>
              <a:rPr lang="en-US" sz="2400" dirty="0">
                <a:solidFill>
                  <a:schemeClr val="bg1"/>
                </a:solidFill>
              </a:rPr>
              <a:t>Also, we have null values in the dataset.</a:t>
            </a:r>
          </a:p>
        </p:txBody>
      </p:sp>
      <p:pic>
        <p:nvPicPr>
          <p:cNvPr id="6" name="Picture 5">
            <a:extLst>
              <a:ext uri="{FF2B5EF4-FFF2-40B4-BE49-F238E27FC236}">
                <a16:creationId xmlns:a16="http://schemas.microsoft.com/office/drawing/2014/main" id="{36E514DB-D2C2-104F-ABF4-CB0ABA355381}"/>
              </a:ext>
            </a:extLst>
          </p:cNvPr>
          <p:cNvPicPr>
            <a:picLocks noChangeAspect="1"/>
          </p:cNvPicPr>
          <p:nvPr/>
        </p:nvPicPr>
        <p:blipFill>
          <a:blip r:embed="rId3"/>
          <a:stretch>
            <a:fillRect/>
          </a:stretch>
        </p:blipFill>
        <p:spPr>
          <a:xfrm>
            <a:off x="5334147" y="3167718"/>
            <a:ext cx="4597400" cy="3689855"/>
          </a:xfrm>
          <a:prstGeom prst="rect">
            <a:avLst/>
          </a:prstGeom>
        </p:spPr>
      </p:pic>
    </p:spTree>
    <p:extLst>
      <p:ext uri="{BB962C8B-B14F-4D97-AF65-F5344CB8AC3E}">
        <p14:creationId xmlns:p14="http://schemas.microsoft.com/office/powerpoint/2010/main" val="236178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596F36-409E-EB48-8AB0-6B9B1F5CB6E8}"/>
              </a:ext>
            </a:extLst>
          </p:cNvPr>
          <p:cNvSpPr>
            <a:spLocks noGrp="1"/>
          </p:cNvSpPr>
          <p:nvPr>
            <p:ph type="title"/>
          </p:nvPr>
        </p:nvSpPr>
        <p:spPr>
          <a:xfrm>
            <a:off x="919111" y="238589"/>
            <a:ext cx="10353774" cy="950759"/>
          </a:xfrm>
        </p:spPr>
        <p:txBody>
          <a:bodyPr vert="horz" lIns="0" tIns="0" rIns="0" bIns="0" rtlCol="0" anchor="ctr">
            <a:normAutofit/>
          </a:bodyPr>
          <a:lstStyle/>
          <a:p>
            <a:pPr algn="ctr"/>
            <a:r>
              <a:rPr lang="en-US" sz="4000" spc="750" dirty="0">
                <a:solidFill>
                  <a:schemeClr val="bg1"/>
                </a:solidFill>
              </a:rPr>
              <a:t>Comparison</a:t>
            </a:r>
          </a:p>
        </p:txBody>
      </p:sp>
      <p:pic>
        <p:nvPicPr>
          <p:cNvPr id="5" name="Picture 4">
            <a:extLst>
              <a:ext uri="{FF2B5EF4-FFF2-40B4-BE49-F238E27FC236}">
                <a16:creationId xmlns:a16="http://schemas.microsoft.com/office/drawing/2014/main" id="{E7434A5D-1996-EA42-AE0C-6BB3E4BBF82C}"/>
              </a:ext>
            </a:extLst>
          </p:cNvPr>
          <p:cNvPicPr>
            <a:picLocks noChangeAspect="1"/>
          </p:cNvPicPr>
          <p:nvPr/>
        </p:nvPicPr>
        <p:blipFill>
          <a:blip r:embed="rId2"/>
          <a:stretch>
            <a:fillRect/>
          </a:stretch>
        </p:blipFill>
        <p:spPr>
          <a:xfrm>
            <a:off x="143618" y="1596326"/>
            <a:ext cx="5952150" cy="5273468"/>
          </a:xfrm>
          <a:prstGeom prst="rect">
            <a:avLst/>
          </a:prstGeom>
        </p:spPr>
      </p:pic>
      <p:pic>
        <p:nvPicPr>
          <p:cNvPr id="6" name="Content Placeholder 5">
            <a:extLst>
              <a:ext uri="{FF2B5EF4-FFF2-40B4-BE49-F238E27FC236}">
                <a16:creationId xmlns:a16="http://schemas.microsoft.com/office/drawing/2014/main" id="{832FDE79-0DB3-1844-9863-B9AD02D176B5}"/>
              </a:ext>
            </a:extLst>
          </p:cNvPr>
          <p:cNvPicPr>
            <a:picLocks noGrp="1" noChangeAspect="1"/>
          </p:cNvPicPr>
          <p:nvPr>
            <p:ph idx="1"/>
          </p:nvPr>
        </p:nvPicPr>
        <p:blipFill>
          <a:blip r:embed="rId3"/>
          <a:stretch>
            <a:fillRect/>
          </a:stretch>
        </p:blipFill>
        <p:spPr>
          <a:xfrm>
            <a:off x="6277303" y="1596326"/>
            <a:ext cx="5767060" cy="5261245"/>
          </a:xfrm>
          <a:prstGeom prst="rect">
            <a:avLst/>
          </a:prstGeom>
        </p:spPr>
      </p:pic>
    </p:spTree>
    <p:extLst>
      <p:ext uri="{BB962C8B-B14F-4D97-AF65-F5344CB8AC3E}">
        <p14:creationId xmlns:p14="http://schemas.microsoft.com/office/powerpoint/2010/main" val="2393731942"/>
      </p:ext>
    </p:extLst>
  </p:cSld>
  <p:clrMapOvr>
    <a:masterClrMapping/>
  </p:clrMapOvr>
</p:sld>
</file>

<file path=ppt/theme/theme1.xml><?xml version="1.0" encoding="utf-8"?>
<a:theme xmlns:a="http://schemas.openxmlformats.org/drawingml/2006/main" name="GradientRiseVTI">
  <a:themeElements>
    <a:clrScheme name="AnalogousFromLightSeed_2SEEDS">
      <a:dk1>
        <a:srgbClr val="000000"/>
      </a:dk1>
      <a:lt1>
        <a:srgbClr val="FFFFFF"/>
      </a:lt1>
      <a:dk2>
        <a:srgbClr val="2B2441"/>
      </a:dk2>
      <a:lt2>
        <a:srgbClr val="E8E4E2"/>
      </a:lt2>
      <a:accent1>
        <a:srgbClr val="71A8C8"/>
      </a:accent1>
      <a:accent2>
        <a:srgbClr val="72ADAA"/>
      </a:accent2>
      <a:accent3>
        <a:srgbClr val="8B9AD2"/>
      </a:accent3>
      <a:accent4>
        <a:srgbClr val="C88071"/>
      </a:accent4>
      <a:accent5>
        <a:srgbClr val="C29C65"/>
      </a:accent5>
      <a:accent6>
        <a:srgbClr val="A5A55E"/>
      </a:accent6>
      <a:hlink>
        <a:srgbClr val="A7775B"/>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392</Words>
  <Application>Microsoft Macintosh PowerPoint</Application>
  <PresentationFormat>Widescreen</PresentationFormat>
  <Paragraphs>32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Nova</vt:lpstr>
      <vt:lpstr>GradientRiseVTI</vt:lpstr>
      <vt:lpstr>Greatest increase in housing prices in London boroughs</vt:lpstr>
      <vt:lpstr>GOAL</vt:lpstr>
      <vt:lpstr>PROJECT MODULES:</vt:lpstr>
      <vt:lpstr>DATA RESOURSE</vt:lpstr>
      <vt:lpstr>Dataset overview:</vt:lpstr>
      <vt:lpstr>challenges</vt:lpstr>
      <vt:lpstr>Transforming the data</vt:lpstr>
      <vt:lpstr>CLEANING THE DATA</vt:lpstr>
      <vt:lpstr>Comparison</vt:lpstr>
      <vt:lpstr>PowerPoint Presentation</vt:lpstr>
      <vt:lpstr>AVERAGE PRICE INCREASE FOR EACH BOROUGH DURING LAST TWO DECADES</vt:lpstr>
      <vt:lpstr>PowerPoint Presentation</vt:lpstr>
      <vt:lpstr>MOST EXPENSIVE BOROUGHS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Greatest increase in housing prices in London boroughs</dc:title>
  <dc:creator>Sunanda Sharma</dc:creator>
  <cp:lastModifiedBy>Sunanda Sharma</cp:lastModifiedBy>
  <cp:revision>25</cp:revision>
  <dcterms:created xsi:type="dcterms:W3CDTF">2021-04-25T21:56:39Z</dcterms:created>
  <dcterms:modified xsi:type="dcterms:W3CDTF">2021-04-27T22:01:13Z</dcterms:modified>
</cp:coreProperties>
</file>