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91" r:id="rId43"/>
  </p:sldIdLst>
  <p:sldSz cx="9144000" cy="5143500" type="screen16x9"/>
  <p:notesSz cx="6858000" cy="9144000"/>
  <p:embeddedFontLst>
    <p:embeddedFont>
      <p:font typeface="Montserrat" charset="0"/>
      <p:regular r:id="rId45"/>
      <p:bold r:id="rId46"/>
      <p:italic r:id="rId47"/>
      <p:boldItalic r:id="rId48"/>
    </p:embeddedFont>
    <p:embeddedFont>
      <p:font typeface="Raleway" charset="0"/>
      <p:regular r:id="rId49"/>
      <p:bold r:id="rId50"/>
      <p:italic r:id="rId51"/>
      <p:boldItalic r:id="rId52"/>
    </p:embeddedFont>
    <p:embeddedFont>
      <p:font typeface="Lato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082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7c68d65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7c68d65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7c68d65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7c68d65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7c68d65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7c68d65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7c68d65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7c68d65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7c68d65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7c68d65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778d01f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778d01f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778d01f5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778d01f5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778d01f5_0_2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778d01f5_0_2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778d01f5_0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778d01f5_0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778d01f5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778d01f5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7c68d6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7c68d6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778d01f5_0_2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f778d01f5_0_2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79ce54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79ce54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79ce542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79ce542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778d01f5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778d01f5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778d01f5_0_2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778d01f5_0_2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778d01f5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778d01f5_0_2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778d01f5_0_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778d01f5_0_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778d01f5_0_2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778d01f5_0_2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7c68d6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7c68d6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778d01f5_0_2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778d01f5_0_2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7c68d65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7c68d65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7c68d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7c68d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7c68d6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7c68d6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7c68d6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7c68d6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For every node v, we need to find out the earliest visited vertex (the vertex with minimum discovery time) that can be reached from subtree rooted with v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there is a subtree rooted at a children of v which does not have a back edge connecting to a SMALLER discovery time than discover[v], then v is an articulation point.</a:t>
            </a:r>
            <a:endParaRPr sz="15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7c68d6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7c68d6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f7c68d65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f7c68d65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f79ce542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f79ce542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79ce542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f79ce542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f79ce542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f79ce542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f79ce542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f79ce542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f79ce542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f79ce542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7c68d65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7c68d65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f79ce542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f79ce542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f79ce542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f79ce542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79ce5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79ce5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7c68d65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7c68d65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7c68d65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7c68d65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7c68d65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f7c68d65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7c68d65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7c68d65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778d01f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778d01f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316925" y="1782300"/>
            <a:ext cx="4291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  TRAVERSAL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74275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7650" y="16642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Suppose we have an undirected graph and we want to color all the vertices with two colors </a:t>
            </a:r>
            <a:r>
              <a:rPr lang="en" sz="2000" b="1" i="1">
                <a:solidFill>
                  <a:srgbClr val="FF0000"/>
                </a:solidFill>
              </a:rPr>
              <a:t>red</a:t>
            </a:r>
            <a:r>
              <a:rPr lang="en" sz="2000"/>
              <a:t> and </a:t>
            </a:r>
            <a:r>
              <a:rPr lang="en" sz="2000" b="1" i="1">
                <a:solidFill>
                  <a:srgbClr val="0000FF"/>
                </a:solidFill>
              </a:rPr>
              <a:t>blue</a:t>
            </a:r>
            <a:r>
              <a:rPr lang="en" sz="2000"/>
              <a:t> such that no two neighbors have the same color. Design an </a:t>
            </a:r>
            <a:r>
              <a:rPr lang="en" sz="2000" b="1"/>
              <a:t>O(V+ E)</a:t>
            </a:r>
            <a:r>
              <a:rPr lang="en" sz="2000"/>
              <a:t> time algorithm which finds such a coloring if possible or determines that there is no such coloring. 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use BFS or DFS?</a:t>
            </a:r>
            <a:endParaRPr sz="19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1192050"/>
            <a:ext cx="76887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use BFS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00" y="2616925"/>
            <a:ext cx="1800950" cy="22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25" y="2616925"/>
            <a:ext cx="1702684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Coloring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1192050"/>
            <a:ext cx="76887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with an arbitrary vertex v, color it, and run BFS from there.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 &lt;- remove(queue)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each neighbor w of v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is uncolored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give it color opposite(color(v)) and put w into queue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is colored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 to color of v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different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move on to next w.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same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halt with failure.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-3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an adjacency-matrix representation is used, most graph algorithms require time Ω(V</a:t>
            </a:r>
            <a:r>
              <a:rPr lang="en" sz="2000" baseline="30000"/>
              <a:t> 2</a:t>
            </a:r>
            <a:r>
              <a:rPr lang="en" sz="2000"/>
              <a:t>), but there are some exceptions.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Given an adjacency matrix for a directed graph G, determine whether G contains a </a:t>
            </a:r>
            <a:r>
              <a:rPr lang="en" sz="2000" b="1" i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universal sink</a:t>
            </a:r>
            <a:r>
              <a:rPr lang="en" sz="2000"/>
              <a:t> </a:t>
            </a:r>
            <a:r>
              <a:rPr lang="en" sz="2000" i="1"/>
              <a:t>(a vertex with in-degree |V | − 1 and out-degree  0) </a:t>
            </a:r>
            <a:r>
              <a:rPr lang="en" sz="2000"/>
              <a:t>in time </a:t>
            </a:r>
            <a:r>
              <a:rPr lang="en" sz="2000" b="1"/>
              <a:t>O(V )</a:t>
            </a:r>
            <a:r>
              <a:rPr lang="en" sz="2000"/>
              <a:t>.</a:t>
            </a:r>
            <a:endParaRPr sz="200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25" y="1682975"/>
            <a:ext cx="5164850" cy="28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whether a given vertex u is a universal sink?</a:t>
            </a:r>
            <a:endParaRPr sz="190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whether a given vertex u is a universal sink?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u-row must contain 0’s only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u-column must contain 1’s only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A[u][u]=0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- 1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751400" y="1703300"/>
            <a:ext cx="4392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4751400" y="1703300"/>
            <a:ext cx="4392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O(V</a:t>
            </a:r>
            <a:r>
              <a:rPr lang="en" sz="1800" b="1" baseline="30000"/>
              <a:t>2</a:t>
            </a:r>
            <a:r>
              <a:rPr lang="en" sz="1700" b="1"/>
              <a:t>)</a:t>
            </a:r>
            <a:endParaRPr sz="1800" b="1"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729450" y="567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Is-Sink(A, k)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ik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 and i ≠ k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4420275" y="1736425"/>
            <a:ext cx="4597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long would it take to determine whether a given graph contains a universal sink if you were to check every single vertex in the graph?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O(V</a:t>
            </a:r>
            <a:r>
              <a:rPr lang="en" sz="1800" b="1" baseline="30000"/>
              <a:t>2</a:t>
            </a:r>
            <a:r>
              <a:rPr lang="en" sz="1700" b="1"/>
              <a:t>)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</a:rPr>
              <a:t>Can you suggest an algorithm in O(V) ?</a:t>
            </a:r>
            <a:endParaRPr sz="1800" b="1">
              <a:solidFill>
                <a:srgbClr val="1155CC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729450" y="62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92890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sz="21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A[u][v]=1, then u cannot be a universal sink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A[u][v]=0, then v cannot be a universal sink</a:t>
            </a:r>
            <a:endParaRPr sz="21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617400" y="590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8875"/>
            <a:ext cx="5164850" cy="283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3487275" y="2153775"/>
            <a:ext cx="289200" cy="90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7"/>
          <p:cNvCxnSpPr/>
          <p:nvPr/>
        </p:nvCxnSpPr>
        <p:spPr>
          <a:xfrm>
            <a:off x="3975850" y="2153775"/>
            <a:ext cx="289200" cy="90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4486850" y="2153775"/>
            <a:ext cx="289200" cy="90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37"/>
          <p:cNvCxnSpPr/>
          <p:nvPr/>
        </p:nvCxnSpPr>
        <p:spPr>
          <a:xfrm>
            <a:off x="4930575" y="3328150"/>
            <a:ext cx="289200" cy="90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7"/>
          <p:cNvCxnSpPr/>
          <p:nvPr/>
        </p:nvCxnSpPr>
        <p:spPr>
          <a:xfrm flipH="1">
            <a:off x="4930575" y="2162775"/>
            <a:ext cx="11100" cy="3474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7"/>
          <p:cNvCxnSpPr/>
          <p:nvPr/>
        </p:nvCxnSpPr>
        <p:spPr>
          <a:xfrm flipH="1">
            <a:off x="4930575" y="2651350"/>
            <a:ext cx="11100" cy="3474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1680875" y="3424275"/>
            <a:ext cx="1412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2801475" y="3231850"/>
            <a:ext cx="31377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4720000" y="1444884"/>
            <a:ext cx="289200" cy="273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Sink (Contd..)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727650" y="1213650"/>
            <a:ext cx="7688700" cy="24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Universal-Sink(A)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   let A be |V|×|V|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2   i = j 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3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i≤|V| and j≤|V|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4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500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5          i = i + 1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6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7           j = j + 1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8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&gt; |V|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9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“no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Is-Sink(A,i) == FALSE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11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“no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12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13      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“is a universal sink”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- 4</a:t>
            </a:r>
            <a:endParaRPr sz="2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94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729450" y="1518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G = (V, E) be an undirected graph. A vertex v ∈ V is called a </a:t>
            </a:r>
            <a:r>
              <a:rPr lang="en" sz="2000" b="1" i="1">
                <a:solidFill>
                  <a:srgbClr val="A61C00"/>
                </a:solidFill>
              </a:rPr>
              <a:t>cut vertex </a:t>
            </a:r>
            <a:r>
              <a:rPr lang="en" sz="2000"/>
              <a:t>or an </a:t>
            </a:r>
            <a:r>
              <a:rPr lang="en" sz="2000" b="1" i="1">
                <a:solidFill>
                  <a:srgbClr val="A61C00"/>
                </a:solidFill>
              </a:rPr>
              <a:t>articulation point</a:t>
            </a:r>
            <a:r>
              <a:rPr lang="en" sz="2000"/>
              <a:t> if the removal of v (and all edges incident upon v) increases the number of connected components in G.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Find all cut vertices in G in O(V+E)</a:t>
            </a:r>
            <a:endParaRPr sz="2000"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1675100"/>
            <a:ext cx="4515149" cy="18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/>
          <p:nvPr/>
        </p:nvSpPr>
        <p:spPr>
          <a:xfrm>
            <a:off x="2581150" y="2053050"/>
            <a:ext cx="466800" cy="4572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2835100" y="24493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4481675" y="2510250"/>
            <a:ext cx="466800" cy="4572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784625" y="1372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sz="21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DFS tree and back edge</a:t>
            </a:r>
            <a:endParaRPr sz="19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74275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16642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There are N variables x</a:t>
            </a:r>
            <a:r>
              <a:rPr lang="en" sz="2000" baseline="-25000"/>
              <a:t>1</a:t>
            </a:r>
            <a:r>
              <a:rPr lang="en" sz="2000"/>
              <a:t>,x</a:t>
            </a:r>
            <a:r>
              <a:rPr lang="en" sz="2000" baseline="-25000"/>
              <a:t>2</a:t>
            </a:r>
            <a:r>
              <a:rPr lang="en" sz="2000"/>
              <a:t>,...,x</a:t>
            </a:r>
            <a:r>
              <a:rPr lang="en" sz="2000" baseline="-25000"/>
              <a:t>N</a:t>
            </a:r>
            <a:r>
              <a:rPr lang="en" sz="2000"/>
              <a:t> and M relations of the form x</a:t>
            </a:r>
            <a:r>
              <a:rPr lang="en" sz="2000" baseline="-25000"/>
              <a:t>i</a:t>
            </a:r>
            <a:r>
              <a:rPr lang="en" sz="2000"/>
              <a:t> &lt; x</a:t>
            </a:r>
            <a:r>
              <a:rPr lang="en" sz="2000" baseline="-25000"/>
              <a:t>j </a:t>
            </a:r>
            <a:r>
              <a:rPr lang="en" sz="2000"/>
              <a:t>where i != j. A subset S of relations is called inconsistent if there does not exist any assignment of variables that satisfies all the relations in S. e.g, {x</a:t>
            </a:r>
            <a:r>
              <a:rPr lang="en" sz="2000" baseline="-25000"/>
              <a:t>1</a:t>
            </a:r>
            <a:r>
              <a:rPr lang="en" sz="2000"/>
              <a:t> &lt; x</a:t>
            </a:r>
            <a:r>
              <a:rPr lang="en" sz="2000" baseline="-25000"/>
              <a:t>2</a:t>
            </a:r>
            <a:r>
              <a:rPr lang="en" sz="2000"/>
              <a:t>, x</a:t>
            </a:r>
            <a:r>
              <a:rPr lang="en" sz="2000" baseline="-25000"/>
              <a:t>2</a:t>
            </a:r>
            <a:r>
              <a:rPr lang="en" sz="2000"/>
              <a:t> &lt; x</a:t>
            </a:r>
            <a:r>
              <a:rPr lang="en" sz="2000" baseline="-25000"/>
              <a:t>3 </a:t>
            </a:r>
            <a:r>
              <a:rPr lang="en" sz="2000"/>
              <a:t>, x</a:t>
            </a:r>
            <a:r>
              <a:rPr lang="en" sz="2000" baseline="-25000"/>
              <a:t>3</a:t>
            </a:r>
            <a:r>
              <a:rPr lang="en" sz="2000"/>
              <a:t> &lt; x</a:t>
            </a:r>
            <a:r>
              <a:rPr lang="en" sz="2000" baseline="-25000"/>
              <a:t>1 </a:t>
            </a:r>
            <a:r>
              <a:rPr lang="en" sz="2000"/>
              <a:t>} is inconsistent. You need to find if there is an inconsistent subset of M.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784625" y="1372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sz="21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900" b="1" i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DFS tree is an articulation point if and only if it has </a:t>
            </a:r>
            <a:r>
              <a:rPr lang="en" sz="1900" b="1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at least two children (subtree)</a:t>
            </a:r>
            <a:endParaRPr sz="1900" b="1" i="1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900" b="1" i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non-root vertex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of a DFS-tree is an articulation point of G if and only if has a child s such that there is </a:t>
            </a:r>
            <a:r>
              <a:rPr lang="en" sz="1900" b="1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no back edge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s or any descendant of s to a proper ancestor of v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b="1" i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Leaves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DFS-tree are </a:t>
            </a:r>
            <a:r>
              <a:rPr lang="en" sz="1900" b="1" i="1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articulation points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1244300"/>
            <a:ext cx="4261029" cy="3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3565075" y="3274525"/>
            <a:ext cx="466800" cy="4572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2408600" y="1566700"/>
            <a:ext cx="393000" cy="3936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784625" y="1372475"/>
            <a:ext cx="7688700" cy="3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know a subtree has  a back edge climbing to an upper part of the tree?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low[v] = min { discover[v]; discover[w] : (u,w)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is a back edge for some descendant </a:t>
            </a:r>
            <a:r>
              <a:rPr lang="en" sz="1900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900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9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articulation point if it has a descendant </a:t>
            </a:r>
            <a:r>
              <a:rPr lang="en" sz="1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low(v)&gt;=discover [u]</a:t>
            </a:r>
            <a:endParaRPr sz="19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title"/>
          </p:nvPr>
        </p:nvSpPr>
        <p:spPr>
          <a:xfrm>
            <a:off x="729450" y="579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Articulation Point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body" idx="1"/>
          </p:nvPr>
        </p:nvSpPr>
        <p:spPr>
          <a:xfrm>
            <a:off x="729450" y="1165325"/>
            <a:ext cx="82242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GetArticulationPoints(i, d)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visited[i] = true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discover[i] = 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low[i] = 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childCount = 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isArticulation = false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each ni in adj[i]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not visited[ni]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parent[ni] = i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GetArticulationPoints(ni, d + 1)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childCount = childCount + 1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low[ni] &gt;= discover[i]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isArticulation = true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low[i] = Min(low[i], low[ni])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ni != parent[i]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low[i] = Min(low[i], discover[ni])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(parent[i] != null and isArticulation) or (parent[i] == null and childCount &gt;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i as articulation point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9"/>
          <p:cNvSpPr txBox="1">
            <a:spLocks noGrp="1"/>
          </p:cNvSpPr>
          <p:nvPr>
            <p:ph type="body" idx="1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- 5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359" name="Google Shape;359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You are given an </a:t>
            </a:r>
            <a:r>
              <a:rPr lang="en" sz="2000" b="1" i="1">
                <a:solidFill>
                  <a:srgbClr val="1155CC"/>
                </a:solidFill>
              </a:rPr>
              <a:t>undirected acyclic graph</a:t>
            </a:r>
            <a:r>
              <a:rPr lang="en" sz="2000"/>
              <a:t> G(V,E). You need to find a pair of vertices (i,j) such that the </a:t>
            </a:r>
            <a:r>
              <a:rPr lang="en" sz="2000" b="1" i="1">
                <a:solidFill>
                  <a:srgbClr val="B45F06"/>
                </a:solidFill>
              </a:rPr>
              <a:t>length of the path between i and j is maximum</a:t>
            </a:r>
            <a:r>
              <a:rPr lang="en" sz="2000" b="1"/>
              <a:t> </a:t>
            </a:r>
            <a:r>
              <a:rPr lang="en" sz="2000"/>
              <a:t>among all such pairs. The length of a path is the number of edges on the path.</a:t>
            </a:r>
            <a:endParaRPr sz="2000"/>
          </a:p>
        </p:txBody>
      </p:sp>
      <p:sp>
        <p:nvSpPr>
          <p:cNvPr id="366" name="Google Shape;366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body" idx="1"/>
          </p:nvPr>
        </p:nvSpPr>
        <p:spPr>
          <a:xfrm>
            <a:off x="1066725" y="1807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trivial O(V.(V + E)) algorithm to solve this</a:t>
            </a:r>
            <a:endParaRPr sz="1900"/>
          </a:p>
        </p:txBody>
      </p:sp>
      <p:sp>
        <p:nvSpPr>
          <p:cNvPr id="373" name="Google Shape;373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2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 sol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BFS V times starting from each vertex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 max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O(V(V+E))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 sol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BFS V times starting from each vertex.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 max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O(V(V+E))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Can you give an O(V + E) algorithm?</a:t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4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do BFS twice. How?</a:t>
            </a:r>
            <a:endParaRPr sz="1900"/>
          </a:p>
        </p:txBody>
      </p:sp>
      <p:sp>
        <p:nvSpPr>
          <p:cNvPr id="394" name="Google Shape;394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creating a directed graph</a:t>
            </a:r>
            <a:endParaRPr sz="19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5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sol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 BFS from any node x and find a node with the longest distance from x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another BFS from this endpoint to find the actual longest path.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6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26000" cy="29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Q.  Prove that the end point found after the first BFS must be an end point of the longest path.</a:t>
            </a:r>
            <a:endParaRPr sz="15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4015000" y="2316325"/>
            <a:ext cx="37491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3600"/>
          </a:p>
        </p:txBody>
      </p:sp>
      <p:sp>
        <p:nvSpPr>
          <p:cNvPr id="352" name="Google Shape;352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1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creating a directed graph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2000">
                <a:solidFill>
                  <a:srgbClr val="000000"/>
                </a:solidFill>
              </a:rPr>
              <a:t>V =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,...,x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/>
              <a:t> </a:t>
            </a:r>
            <a:endParaRPr sz="20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E = {(x</a:t>
            </a:r>
            <a:r>
              <a:rPr lang="en" sz="1900" baseline="-25000">
                <a:solidFill>
                  <a:srgbClr val="000000"/>
                </a:solidFill>
              </a:rPr>
              <a:t>i</a:t>
            </a:r>
            <a:r>
              <a:rPr lang="en" sz="1900">
                <a:solidFill>
                  <a:srgbClr val="000000"/>
                </a:solidFill>
              </a:rPr>
              <a:t>,  x</a:t>
            </a:r>
            <a:r>
              <a:rPr lang="en" sz="1900" baseline="-25000">
                <a:solidFill>
                  <a:srgbClr val="000000"/>
                </a:solidFill>
              </a:rPr>
              <a:t>j</a:t>
            </a:r>
            <a:r>
              <a:rPr lang="en" sz="1900">
                <a:solidFill>
                  <a:srgbClr val="000000"/>
                </a:solidFill>
              </a:rPr>
              <a:t>) iff (x</a:t>
            </a:r>
            <a:r>
              <a:rPr lang="en" sz="1900" baseline="-25000">
                <a:solidFill>
                  <a:srgbClr val="000000"/>
                </a:solidFill>
              </a:rPr>
              <a:t>i </a:t>
            </a:r>
            <a:r>
              <a:rPr lang="en" sz="1900">
                <a:solidFill>
                  <a:srgbClr val="000000"/>
                </a:solidFill>
              </a:rPr>
              <a:t>&lt;  x</a:t>
            </a:r>
            <a:r>
              <a:rPr lang="en" sz="1900" baseline="-25000">
                <a:solidFill>
                  <a:srgbClr val="000000"/>
                </a:solidFill>
              </a:rPr>
              <a:t>j</a:t>
            </a:r>
            <a:r>
              <a:rPr lang="en" sz="1900">
                <a:solidFill>
                  <a:srgbClr val="000000"/>
                </a:solidFill>
              </a:rPr>
              <a:t>) in S}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you detect inconsistency in the graph?</a:t>
            </a:r>
            <a:endParaRPr sz="190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597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Hint 2 </a:t>
            </a:r>
            <a:endParaRPr b="1"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you detect inconsistency in the graph?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cycle in the graph</a:t>
            </a:r>
            <a:endParaRPr sz="190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590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Subset (Contd..)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9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 DFS to detect cycle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if we encounter a vertex which is already on the stack, we found a loop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 vertices are unvisited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 stack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v onto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is non-empty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peek at the top u of S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has neighbour which in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is a cycle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has a unvisited neighbour w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w onto S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mark u as finished and pop 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375925" y="2285350"/>
            <a:ext cx="43614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-2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Microsoft Office PowerPoint</Application>
  <PresentationFormat>On-screen Show (16:9)</PresentationFormat>
  <Paragraphs>265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Montserrat</vt:lpstr>
      <vt:lpstr>Raleway</vt:lpstr>
      <vt:lpstr>Lato</vt:lpstr>
      <vt:lpstr>Courier New</vt:lpstr>
      <vt:lpstr>Streamline</vt:lpstr>
      <vt:lpstr>GRAPH   TRAVERSAL</vt:lpstr>
      <vt:lpstr>PowerPoint Presentation</vt:lpstr>
      <vt:lpstr>Inconsistent Subset  </vt:lpstr>
      <vt:lpstr>Inconsistent Subset (Contd..) </vt:lpstr>
      <vt:lpstr>Inconsistent Subset (Contd..) </vt:lpstr>
      <vt:lpstr>Inconsistent Subset (Contd..) </vt:lpstr>
      <vt:lpstr>Inconsistent Subset (Contd..) </vt:lpstr>
      <vt:lpstr>Inconsistent Subset (Contd..) </vt:lpstr>
      <vt:lpstr>PowerPoint Presentation</vt:lpstr>
      <vt:lpstr>Two Coloring  </vt:lpstr>
      <vt:lpstr>Two Coloring (Contd..) </vt:lpstr>
      <vt:lpstr>Two Coloring (Contd..) </vt:lpstr>
      <vt:lpstr>Two Coloring (Contd..) </vt:lpstr>
      <vt:lpstr>PowerPoint Presentation</vt:lpstr>
      <vt:lpstr>Universal Sink</vt:lpstr>
      <vt:lpstr>Universal Sink (Contd..) </vt:lpstr>
      <vt:lpstr>Universal Sink (Contd..) </vt:lpstr>
      <vt:lpstr>Universal Sink (Contd..) </vt:lpstr>
      <vt:lpstr>Universal Sink (Contd..)  </vt:lpstr>
      <vt:lpstr>Universal Sink (Contd..)  </vt:lpstr>
      <vt:lpstr>Universal Sink (Contd..)  </vt:lpstr>
      <vt:lpstr>Universal Sink (Contd..)  </vt:lpstr>
      <vt:lpstr>Universal Sink (Contd..) </vt:lpstr>
      <vt:lpstr>Universal Sink (Contd..)</vt:lpstr>
      <vt:lpstr>Universal Sink (Contd..)</vt:lpstr>
      <vt:lpstr>PowerPoint Presentation</vt:lpstr>
      <vt:lpstr>Articulation Point</vt:lpstr>
      <vt:lpstr>Articulation Point (Contd..) </vt:lpstr>
      <vt:lpstr>Articulation Point (Contd..) </vt:lpstr>
      <vt:lpstr>Articulation Point (Contd..) </vt:lpstr>
      <vt:lpstr>Articulation Point (Contd..) </vt:lpstr>
      <vt:lpstr>Articulation Point (Contd..) </vt:lpstr>
      <vt:lpstr>Articulation Point (Contd..) </vt:lpstr>
      <vt:lpstr>PowerPoint Presentation</vt:lpstr>
      <vt:lpstr>Longest Path</vt:lpstr>
      <vt:lpstr>Longest Path (Contd..) </vt:lpstr>
      <vt:lpstr>Longest Path (Contd..) </vt:lpstr>
      <vt:lpstr>Longest Path (Contd..) </vt:lpstr>
      <vt:lpstr>Longest Path (Contd..) </vt:lpstr>
      <vt:lpstr>Longest Path (Contd..) </vt:lpstr>
      <vt:lpstr>Longest Path (Contd..)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  TRAVERSAL</dc:title>
  <cp:lastModifiedBy>A</cp:lastModifiedBy>
  <cp:revision>1</cp:revision>
  <dcterms:modified xsi:type="dcterms:W3CDTF">2020-09-17T07:52:41Z</dcterms:modified>
</cp:coreProperties>
</file>