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7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8.xml" ContentType="application/vnd.openxmlformats-officedocument.theme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9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theme/theme10.xml" ContentType="application/vnd.openxmlformats-officedocument.theme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theme/theme11.xml" ContentType="application/vnd.openxmlformats-officedocument.theme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theme/theme12.xml" ContentType="application/vnd.openxmlformats-officedocument.theme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theme/theme13.xml" ContentType="application/vnd.openxmlformats-officedocument.theme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heme/theme14.xml" ContentType="application/vnd.openxmlformats-officedocument.theme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theme/theme15.xml" ContentType="application/vnd.openxmlformats-officedocument.theme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theme/theme16.xml" ContentType="application/vnd.openxmlformats-officedocument.theme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theme/theme17.xml" ContentType="application/vnd.openxmlformats-officedocument.theme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theme/theme18.xml" ContentType="application/vnd.openxmlformats-officedocument.theme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1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5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6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31.xml" ContentType="application/vnd.openxmlformats-officedocument.presentationml.notesSlide+xml"/>
  <Override PartName="/ppt/tags/tag10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  <p:sldMasterId id="2147483697" r:id="rId4"/>
    <p:sldMasterId id="2147483723" r:id="rId5"/>
    <p:sldMasterId id="2147483748" r:id="rId6"/>
    <p:sldMasterId id="2147483825" r:id="rId7"/>
    <p:sldMasterId id="2147483838" r:id="rId8"/>
    <p:sldMasterId id="2147483875" r:id="rId9"/>
    <p:sldMasterId id="2147483900" r:id="rId10"/>
    <p:sldMasterId id="2147483925" r:id="rId11"/>
    <p:sldMasterId id="2147483949" r:id="rId12"/>
    <p:sldMasterId id="2147483963" r:id="rId13"/>
    <p:sldMasterId id="2147483975" r:id="rId14"/>
    <p:sldMasterId id="2147483987" r:id="rId15"/>
    <p:sldMasterId id="2147484022" r:id="rId16"/>
    <p:sldMasterId id="2147484034" r:id="rId17"/>
    <p:sldMasterId id="2147484059" r:id="rId18"/>
    <p:sldMasterId id="2147484072" r:id="rId19"/>
  </p:sldMasterIdLst>
  <p:notesMasterIdLst>
    <p:notesMasterId r:id="rId107"/>
  </p:notesMasterIdLst>
  <p:handoutMasterIdLst>
    <p:handoutMasterId r:id="rId108"/>
  </p:handoutMasterIdLst>
  <p:sldIdLst>
    <p:sldId id="1501" r:id="rId20"/>
    <p:sldId id="1720" r:id="rId21"/>
    <p:sldId id="1426" r:id="rId22"/>
    <p:sldId id="1719" r:id="rId23"/>
    <p:sldId id="1558" r:id="rId24"/>
    <p:sldId id="419" r:id="rId25"/>
    <p:sldId id="1576" r:id="rId26"/>
    <p:sldId id="1718" r:id="rId27"/>
    <p:sldId id="357" r:id="rId28"/>
    <p:sldId id="1625" r:id="rId29"/>
    <p:sldId id="554" r:id="rId30"/>
    <p:sldId id="1627" r:id="rId31"/>
    <p:sldId id="367" r:id="rId32"/>
    <p:sldId id="1630" r:id="rId33"/>
    <p:sldId id="1722" r:id="rId34"/>
    <p:sldId id="496" r:id="rId35"/>
    <p:sldId id="498" r:id="rId36"/>
    <p:sldId id="499" r:id="rId37"/>
    <p:sldId id="500" r:id="rId38"/>
    <p:sldId id="1679" r:id="rId39"/>
    <p:sldId id="517" r:id="rId40"/>
    <p:sldId id="1629" r:id="rId41"/>
    <p:sldId id="1638" r:id="rId42"/>
    <p:sldId id="1724" r:id="rId43"/>
    <p:sldId id="1730" r:id="rId44"/>
    <p:sldId id="1726" r:id="rId45"/>
    <p:sldId id="1725" r:id="rId46"/>
    <p:sldId id="1632" r:id="rId47"/>
    <p:sldId id="391" r:id="rId48"/>
    <p:sldId id="1672" r:id="rId49"/>
    <p:sldId id="505" r:id="rId50"/>
    <p:sldId id="1643" r:id="rId51"/>
    <p:sldId id="1633" r:id="rId52"/>
    <p:sldId id="1723" r:id="rId53"/>
    <p:sldId id="1634" r:id="rId54"/>
    <p:sldId id="1635" r:id="rId55"/>
    <p:sldId id="1637" r:id="rId56"/>
    <p:sldId id="1673" r:id="rId57"/>
    <p:sldId id="1639" r:id="rId58"/>
    <p:sldId id="1642" r:id="rId59"/>
    <p:sldId id="1727" r:id="rId60"/>
    <p:sldId id="486" r:id="rId61"/>
    <p:sldId id="1645" r:id="rId62"/>
    <p:sldId id="1641" r:id="rId63"/>
    <p:sldId id="1657" r:id="rId64"/>
    <p:sldId id="1640" r:id="rId65"/>
    <p:sldId id="1644" r:id="rId66"/>
    <p:sldId id="1646" r:id="rId67"/>
    <p:sldId id="1647" r:id="rId68"/>
    <p:sldId id="1649" r:id="rId69"/>
    <p:sldId id="1653" r:id="rId70"/>
    <p:sldId id="1731" r:id="rId71"/>
    <p:sldId id="1651" r:id="rId72"/>
    <p:sldId id="1728" r:id="rId73"/>
    <p:sldId id="1652" r:id="rId74"/>
    <p:sldId id="1737" r:id="rId75"/>
    <p:sldId id="1736" r:id="rId76"/>
    <p:sldId id="1668" r:id="rId77"/>
    <p:sldId id="1654" r:id="rId78"/>
    <p:sldId id="1734" r:id="rId79"/>
    <p:sldId id="1733" r:id="rId80"/>
    <p:sldId id="1735" r:id="rId81"/>
    <p:sldId id="354" r:id="rId82"/>
    <p:sldId id="552" r:id="rId83"/>
    <p:sldId id="553" r:id="rId84"/>
    <p:sldId id="1655" r:id="rId85"/>
    <p:sldId id="344" r:id="rId86"/>
    <p:sldId id="1683" r:id="rId87"/>
    <p:sldId id="1741" r:id="rId88"/>
    <p:sldId id="1674" r:id="rId89"/>
    <p:sldId id="1675" r:id="rId90"/>
    <p:sldId id="1676" r:id="rId91"/>
    <p:sldId id="1677" r:id="rId92"/>
    <p:sldId id="1682" r:id="rId93"/>
    <p:sldId id="283" r:id="rId94"/>
    <p:sldId id="1684" r:id="rId95"/>
    <p:sldId id="284" r:id="rId96"/>
    <p:sldId id="285" r:id="rId97"/>
    <p:sldId id="348" r:id="rId98"/>
    <p:sldId id="349" r:id="rId99"/>
    <p:sldId id="260" r:id="rId100"/>
    <p:sldId id="1742" r:id="rId101"/>
    <p:sldId id="262" r:id="rId102"/>
    <p:sldId id="1738" r:id="rId103"/>
    <p:sldId id="1739" r:id="rId104"/>
    <p:sldId id="306" r:id="rId105"/>
    <p:sldId id="1740" r:id="rId10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hargab Bhatta" initials="BB" lastIdx="2" clrIdx="0">
    <p:extLst>
      <p:ext uri="{19B8F6BF-5375-455C-9EA6-DF929625EA0E}">
        <p15:presenceInfo xmlns:p15="http://schemas.microsoft.com/office/powerpoint/2012/main" userId="327740b07aed180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FFFF"/>
    <a:srgbClr val="E2F4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061" autoAdjust="0"/>
    <p:restoredTop sz="95256" autoAdjust="0"/>
  </p:normalViewPr>
  <p:slideViewPr>
    <p:cSldViewPr>
      <p:cViewPr varScale="1">
        <p:scale>
          <a:sx n="86" d="100"/>
          <a:sy n="86" d="100"/>
        </p:scale>
        <p:origin x="1819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7.xml"/><Relationship Id="rId21" Type="http://schemas.openxmlformats.org/officeDocument/2006/relationships/slide" Target="slides/slide2.xml"/><Relationship Id="rId42" Type="http://schemas.openxmlformats.org/officeDocument/2006/relationships/slide" Target="slides/slide23.xml"/><Relationship Id="rId47" Type="http://schemas.openxmlformats.org/officeDocument/2006/relationships/slide" Target="slides/slide28.xml"/><Relationship Id="rId63" Type="http://schemas.openxmlformats.org/officeDocument/2006/relationships/slide" Target="slides/slide44.xml"/><Relationship Id="rId68" Type="http://schemas.openxmlformats.org/officeDocument/2006/relationships/slide" Target="slides/slide49.xml"/><Relationship Id="rId84" Type="http://schemas.openxmlformats.org/officeDocument/2006/relationships/slide" Target="slides/slide65.xml"/><Relationship Id="rId89" Type="http://schemas.openxmlformats.org/officeDocument/2006/relationships/slide" Target="slides/slide70.xml"/><Relationship Id="rId112" Type="http://schemas.openxmlformats.org/officeDocument/2006/relationships/theme" Target="theme/theme1.xml"/><Relationship Id="rId16" Type="http://schemas.openxmlformats.org/officeDocument/2006/relationships/slideMaster" Target="slideMasters/slideMaster16.xml"/><Relationship Id="rId107" Type="http://schemas.openxmlformats.org/officeDocument/2006/relationships/notesMaster" Target="notesMasters/notesMaster1.xml"/><Relationship Id="rId11" Type="http://schemas.openxmlformats.org/officeDocument/2006/relationships/slideMaster" Target="slideMasters/slideMaster11.xml"/><Relationship Id="rId32" Type="http://schemas.openxmlformats.org/officeDocument/2006/relationships/slide" Target="slides/slide13.xml"/><Relationship Id="rId37" Type="http://schemas.openxmlformats.org/officeDocument/2006/relationships/slide" Target="slides/slide18.xml"/><Relationship Id="rId53" Type="http://schemas.openxmlformats.org/officeDocument/2006/relationships/slide" Target="slides/slide34.xml"/><Relationship Id="rId58" Type="http://schemas.openxmlformats.org/officeDocument/2006/relationships/slide" Target="slides/slide39.xml"/><Relationship Id="rId74" Type="http://schemas.openxmlformats.org/officeDocument/2006/relationships/slide" Target="slides/slide55.xml"/><Relationship Id="rId79" Type="http://schemas.openxmlformats.org/officeDocument/2006/relationships/slide" Target="slides/slide60.xml"/><Relationship Id="rId102" Type="http://schemas.openxmlformats.org/officeDocument/2006/relationships/slide" Target="slides/slide83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71.xml"/><Relationship Id="rId95" Type="http://schemas.openxmlformats.org/officeDocument/2006/relationships/slide" Target="slides/slide76.xml"/><Relationship Id="rId22" Type="http://schemas.openxmlformats.org/officeDocument/2006/relationships/slide" Target="slides/slide3.xml"/><Relationship Id="rId27" Type="http://schemas.openxmlformats.org/officeDocument/2006/relationships/slide" Target="slides/slide8.xml"/><Relationship Id="rId43" Type="http://schemas.openxmlformats.org/officeDocument/2006/relationships/slide" Target="slides/slide24.xml"/><Relationship Id="rId48" Type="http://schemas.openxmlformats.org/officeDocument/2006/relationships/slide" Target="slides/slide29.xml"/><Relationship Id="rId64" Type="http://schemas.openxmlformats.org/officeDocument/2006/relationships/slide" Target="slides/slide45.xml"/><Relationship Id="rId69" Type="http://schemas.openxmlformats.org/officeDocument/2006/relationships/slide" Target="slides/slide50.xml"/><Relationship Id="rId113" Type="http://schemas.openxmlformats.org/officeDocument/2006/relationships/tableStyles" Target="tableStyles.xml"/><Relationship Id="rId80" Type="http://schemas.openxmlformats.org/officeDocument/2006/relationships/slide" Target="slides/slide61.xml"/><Relationship Id="rId85" Type="http://schemas.openxmlformats.org/officeDocument/2006/relationships/slide" Target="slides/slide66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33" Type="http://schemas.openxmlformats.org/officeDocument/2006/relationships/slide" Target="slides/slide14.xml"/><Relationship Id="rId38" Type="http://schemas.openxmlformats.org/officeDocument/2006/relationships/slide" Target="slides/slide19.xml"/><Relationship Id="rId59" Type="http://schemas.openxmlformats.org/officeDocument/2006/relationships/slide" Target="slides/slide40.xml"/><Relationship Id="rId103" Type="http://schemas.openxmlformats.org/officeDocument/2006/relationships/slide" Target="slides/slide84.xml"/><Relationship Id="rId108" Type="http://schemas.openxmlformats.org/officeDocument/2006/relationships/handoutMaster" Target="handoutMasters/handoutMaster1.xml"/><Relationship Id="rId54" Type="http://schemas.openxmlformats.org/officeDocument/2006/relationships/slide" Target="slides/slide35.xml"/><Relationship Id="rId70" Type="http://schemas.openxmlformats.org/officeDocument/2006/relationships/slide" Target="slides/slide51.xml"/><Relationship Id="rId75" Type="http://schemas.openxmlformats.org/officeDocument/2006/relationships/slide" Target="slides/slide56.xml"/><Relationship Id="rId91" Type="http://schemas.openxmlformats.org/officeDocument/2006/relationships/slide" Target="slides/slide72.xml"/><Relationship Id="rId96" Type="http://schemas.openxmlformats.org/officeDocument/2006/relationships/slide" Target="slides/slide7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4.xml"/><Relationship Id="rId28" Type="http://schemas.openxmlformats.org/officeDocument/2006/relationships/slide" Target="slides/slide9.xml"/><Relationship Id="rId36" Type="http://schemas.openxmlformats.org/officeDocument/2006/relationships/slide" Target="slides/slide17.xml"/><Relationship Id="rId49" Type="http://schemas.openxmlformats.org/officeDocument/2006/relationships/slide" Target="slides/slide30.xml"/><Relationship Id="rId57" Type="http://schemas.openxmlformats.org/officeDocument/2006/relationships/slide" Target="slides/slide38.xml"/><Relationship Id="rId106" Type="http://schemas.openxmlformats.org/officeDocument/2006/relationships/slide" Target="slides/slide87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2.xml"/><Relationship Id="rId44" Type="http://schemas.openxmlformats.org/officeDocument/2006/relationships/slide" Target="slides/slide25.xml"/><Relationship Id="rId52" Type="http://schemas.openxmlformats.org/officeDocument/2006/relationships/slide" Target="slides/slide33.xml"/><Relationship Id="rId60" Type="http://schemas.openxmlformats.org/officeDocument/2006/relationships/slide" Target="slides/slide41.xml"/><Relationship Id="rId65" Type="http://schemas.openxmlformats.org/officeDocument/2006/relationships/slide" Target="slides/slide46.xml"/><Relationship Id="rId73" Type="http://schemas.openxmlformats.org/officeDocument/2006/relationships/slide" Target="slides/slide54.xml"/><Relationship Id="rId78" Type="http://schemas.openxmlformats.org/officeDocument/2006/relationships/slide" Target="slides/slide59.xml"/><Relationship Id="rId81" Type="http://schemas.openxmlformats.org/officeDocument/2006/relationships/slide" Target="slides/slide62.xml"/><Relationship Id="rId86" Type="http://schemas.openxmlformats.org/officeDocument/2006/relationships/slide" Target="slides/slide67.xml"/><Relationship Id="rId94" Type="http://schemas.openxmlformats.org/officeDocument/2006/relationships/slide" Target="slides/slide75.xml"/><Relationship Id="rId99" Type="http://schemas.openxmlformats.org/officeDocument/2006/relationships/slide" Target="slides/slide80.xml"/><Relationship Id="rId101" Type="http://schemas.openxmlformats.org/officeDocument/2006/relationships/slide" Target="slides/slide8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" Target="slides/slide20.xml"/><Relationship Id="rId109" Type="http://schemas.openxmlformats.org/officeDocument/2006/relationships/commentAuthors" Target="commentAuthors.xml"/><Relationship Id="rId34" Type="http://schemas.openxmlformats.org/officeDocument/2006/relationships/slide" Target="slides/slide15.xml"/><Relationship Id="rId50" Type="http://schemas.openxmlformats.org/officeDocument/2006/relationships/slide" Target="slides/slide31.xml"/><Relationship Id="rId55" Type="http://schemas.openxmlformats.org/officeDocument/2006/relationships/slide" Target="slides/slide36.xml"/><Relationship Id="rId76" Type="http://schemas.openxmlformats.org/officeDocument/2006/relationships/slide" Target="slides/slide57.xml"/><Relationship Id="rId97" Type="http://schemas.openxmlformats.org/officeDocument/2006/relationships/slide" Target="slides/slide78.xml"/><Relationship Id="rId104" Type="http://schemas.openxmlformats.org/officeDocument/2006/relationships/slide" Target="slides/slide85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52.xml"/><Relationship Id="rId92" Type="http://schemas.openxmlformats.org/officeDocument/2006/relationships/slide" Target="slides/slide73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10.xml"/><Relationship Id="rId24" Type="http://schemas.openxmlformats.org/officeDocument/2006/relationships/slide" Target="slides/slide5.xml"/><Relationship Id="rId40" Type="http://schemas.openxmlformats.org/officeDocument/2006/relationships/slide" Target="slides/slide21.xml"/><Relationship Id="rId45" Type="http://schemas.openxmlformats.org/officeDocument/2006/relationships/slide" Target="slides/slide26.xml"/><Relationship Id="rId66" Type="http://schemas.openxmlformats.org/officeDocument/2006/relationships/slide" Target="slides/slide47.xml"/><Relationship Id="rId87" Type="http://schemas.openxmlformats.org/officeDocument/2006/relationships/slide" Target="slides/slide68.xml"/><Relationship Id="rId110" Type="http://schemas.openxmlformats.org/officeDocument/2006/relationships/presProps" Target="presProps.xml"/><Relationship Id="rId61" Type="http://schemas.openxmlformats.org/officeDocument/2006/relationships/slide" Target="slides/slide42.xml"/><Relationship Id="rId82" Type="http://schemas.openxmlformats.org/officeDocument/2006/relationships/slide" Target="slides/slide63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30" Type="http://schemas.openxmlformats.org/officeDocument/2006/relationships/slide" Target="slides/slide11.xml"/><Relationship Id="rId35" Type="http://schemas.openxmlformats.org/officeDocument/2006/relationships/slide" Target="slides/slide16.xml"/><Relationship Id="rId56" Type="http://schemas.openxmlformats.org/officeDocument/2006/relationships/slide" Target="slides/slide37.xml"/><Relationship Id="rId77" Type="http://schemas.openxmlformats.org/officeDocument/2006/relationships/slide" Target="slides/slide58.xml"/><Relationship Id="rId100" Type="http://schemas.openxmlformats.org/officeDocument/2006/relationships/slide" Target="slides/slide81.xml"/><Relationship Id="rId105" Type="http://schemas.openxmlformats.org/officeDocument/2006/relationships/slide" Target="slides/slide86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2.xml"/><Relationship Id="rId72" Type="http://schemas.openxmlformats.org/officeDocument/2006/relationships/slide" Target="slides/slide53.xml"/><Relationship Id="rId93" Type="http://schemas.openxmlformats.org/officeDocument/2006/relationships/slide" Target="slides/slide74.xml"/><Relationship Id="rId98" Type="http://schemas.openxmlformats.org/officeDocument/2006/relationships/slide" Target="slides/slide79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6.xml"/><Relationship Id="rId46" Type="http://schemas.openxmlformats.org/officeDocument/2006/relationships/slide" Target="slides/slide27.xml"/><Relationship Id="rId67" Type="http://schemas.openxmlformats.org/officeDocument/2006/relationships/slide" Target="slides/slide48.xml"/><Relationship Id="rId20" Type="http://schemas.openxmlformats.org/officeDocument/2006/relationships/slide" Target="slides/slide1.xml"/><Relationship Id="rId41" Type="http://schemas.openxmlformats.org/officeDocument/2006/relationships/slide" Target="slides/slide22.xml"/><Relationship Id="rId62" Type="http://schemas.openxmlformats.org/officeDocument/2006/relationships/slide" Target="slides/slide43.xml"/><Relationship Id="rId83" Type="http://schemas.openxmlformats.org/officeDocument/2006/relationships/slide" Target="slides/slide64.xml"/><Relationship Id="rId88" Type="http://schemas.openxmlformats.org/officeDocument/2006/relationships/slide" Target="slides/slide69.xml"/><Relationship Id="rId111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5.xml"/><Relationship Id="rId3" Type="http://schemas.openxmlformats.org/officeDocument/2006/relationships/slide" Target="slides/slide4.xml"/><Relationship Id="rId7" Type="http://schemas.openxmlformats.org/officeDocument/2006/relationships/slide" Target="slides/slide14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13.xml"/><Relationship Id="rId5" Type="http://schemas.openxmlformats.org/officeDocument/2006/relationships/slide" Target="slides/slide12.xml"/><Relationship Id="rId10" Type="http://schemas.openxmlformats.org/officeDocument/2006/relationships/slide" Target="slides/slide28.xml"/><Relationship Id="rId4" Type="http://schemas.openxmlformats.org/officeDocument/2006/relationships/slide" Target="slides/slide11.xml"/><Relationship Id="rId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341813"/>
            <a:ext cx="5030787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075" tIns="44450" rIns="92075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77FDEE-1376-41CC-851B-77C887702F98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6899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</p:spPr>
      </p:sp>
      <p:sp>
        <p:nvSpPr>
          <p:cNvPr id="468996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/>
              <a:t>Good Morning! </a:t>
            </a:r>
          </a:p>
          <a:p>
            <a:r>
              <a:rPr lang="en-US"/>
              <a:t>The title of today’s talk is “On some Planar Partitioning Problems”.</a:t>
            </a:r>
          </a:p>
        </p:txBody>
      </p:sp>
    </p:spTree>
    <p:extLst>
      <p:ext uri="{BB962C8B-B14F-4D97-AF65-F5344CB8AC3E}">
        <p14:creationId xmlns:p14="http://schemas.microsoft.com/office/powerpoint/2010/main" val="3628256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956" cy="458030"/>
          </a:xfrm>
          <a:prstGeom prst="rect">
            <a:avLst/>
          </a:prstGeom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http://www.ece.umn.edu/users/kia/Courses/EE5324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972"/>
            <a:ext cx="2971956" cy="455956"/>
          </a:xfrm>
          <a:prstGeom prst="rect">
            <a:avLst/>
          </a:prstGeom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VLSI Design II – © Kia Bazargan</a:t>
            </a:r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/>
              <a:t>The time unit is the delay for one full adder to compute its S and Cout signals</a:t>
            </a:r>
          </a:p>
          <a:p>
            <a:pPr>
              <a:buFontTx/>
              <a:buChar char="-"/>
            </a:pPr>
            <a:r>
              <a:rPr lang="en-US"/>
              <a:t>What is the meaning of the intermediate (T=1..3) values of S?</a:t>
            </a:r>
          </a:p>
          <a:p>
            <a:pPr>
              <a:buFontTx/>
              <a:buChar char="-"/>
            </a:pPr>
            <a:r>
              <a:rPr lang="en-US"/>
              <a:t>How long should the clock period be?</a:t>
            </a:r>
          </a:p>
          <a:p>
            <a:pPr>
              <a:buFontTx/>
              <a:buChar char="-"/>
            </a:pPr>
            <a:r>
              <a:rPr lang="en-US"/>
              <a:t>What effect does the carry chain delay have on the clock frequency?</a:t>
            </a:r>
          </a:p>
        </p:txBody>
      </p:sp>
    </p:spTree>
    <p:extLst>
      <p:ext uri="{BB962C8B-B14F-4D97-AF65-F5344CB8AC3E}">
        <p14:creationId xmlns:p14="http://schemas.microsoft.com/office/powerpoint/2010/main" val="959146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E82F7F-9281-47B3-BB27-1175D8A257D3}" type="slidenum"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39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77FDEE-1376-41CC-851B-77C887702F98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6899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</p:spPr>
      </p:sp>
      <p:sp>
        <p:nvSpPr>
          <p:cNvPr id="468996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/>
              <a:t>Good Morning! </a:t>
            </a:r>
          </a:p>
          <a:p>
            <a:r>
              <a:rPr lang="en-US"/>
              <a:t>The title of today’s talk is “On some Planar Partitioning Problems”.</a:t>
            </a:r>
          </a:p>
        </p:txBody>
      </p:sp>
    </p:spTree>
    <p:extLst>
      <p:ext uri="{BB962C8B-B14F-4D97-AF65-F5344CB8AC3E}">
        <p14:creationId xmlns:p14="http://schemas.microsoft.com/office/powerpoint/2010/main" val="1659643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77FDEE-1376-41CC-851B-77C887702F98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6899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</p:spPr>
      </p:sp>
      <p:sp>
        <p:nvSpPr>
          <p:cNvPr id="468996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Good Morning! </a:t>
            </a:r>
          </a:p>
          <a:p>
            <a:r>
              <a:rPr lang="en-US" dirty="0"/>
              <a:t>The title of today’s </a:t>
            </a:r>
            <a:r>
              <a:rPr lang="en-US" dirty="0" err="1"/>
              <a:t>tComputer</a:t>
            </a:r>
            <a:r>
              <a:rPr lang="en-US" dirty="0"/>
              <a:t> </a:t>
            </a:r>
            <a:r>
              <a:rPr lang="en-US" dirty="0" err="1"/>
              <a:t>alk</a:t>
            </a:r>
            <a:r>
              <a:rPr lang="en-US" dirty="0"/>
              <a:t> is “On some Planar Partitioning Problems”.</a:t>
            </a:r>
          </a:p>
        </p:txBody>
      </p:sp>
    </p:spTree>
    <p:extLst>
      <p:ext uri="{BB962C8B-B14F-4D97-AF65-F5344CB8AC3E}">
        <p14:creationId xmlns:p14="http://schemas.microsoft.com/office/powerpoint/2010/main" val="10170737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956" cy="458030"/>
          </a:xfrm>
          <a:prstGeom prst="rect">
            <a:avLst/>
          </a:prstGeom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http://www.ece.umn.edu/users/kia/Courses/EE5324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972"/>
            <a:ext cx="2971956" cy="455956"/>
          </a:xfrm>
          <a:prstGeom prst="rect">
            <a:avLst/>
          </a:prstGeom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VLSI Design II – © Kia Bazargan</a:t>
            </a: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30588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the example,</a:t>
            </a:r>
          </a:p>
          <a:p>
            <a:r>
              <a:rPr lang="en-US"/>
              <a:t>   By looking at (A4,B4), we can say for sure that C5=0, no matter what C4 is.</a:t>
            </a:r>
          </a:p>
          <a:p>
            <a:r>
              <a:rPr lang="en-US"/>
              <a:t>   By looking at (A2,B2), we can say for sure that C3=1.</a:t>
            </a:r>
          </a:p>
          <a:p>
            <a:r>
              <a:rPr lang="en-US"/>
              <a:t>   C3, “generated” by (A2,B2) (or by A0,B0 if you wish), “propagated” as far as C4, and then got “killed” by (A4,B4)</a:t>
            </a:r>
          </a:p>
          <a:p>
            <a:r>
              <a:rPr lang="en-US"/>
              <a:t>The idea is, can we look at A(3..0) and B(3..0) and determine the value of C4 in one shot?</a:t>
            </a:r>
          </a:p>
        </p:txBody>
      </p:sp>
    </p:spTree>
    <p:extLst>
      <p:ext uri="{BB962C8B-B14F-4D97-AF65-F5344CB8AC3E}">
        <p14:creationId xmlns:p14="http://schemas.microsoft.com/office/powerpoint/2010/main" val="3357744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F45D80D-246F-4D66-8471-B3A1887F7783}" type="slidenum"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601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F45D80D-246F-4D66-8471-B3A1887F7783}" type="slidenum"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726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F45D80D-246F-4D66-8471-B3A1887F7783}" type="slidenum"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208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956" cy="458030"/>
          </a:xfrm>
          <a:prstGeom prst="rect">
            <a:avLst/>
          </a:prstGeom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http://www.ece.umn.edu/users/kia/Courses/EE5324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972"/>
            <a:ext cx="2971956" cy="455956"/>
          </a:xfrm>
          <a:prstGeom prst="rect">
            <a:avLst/>
          </a:prstGeom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VLSI Design II – © Kia Bazargan</a:t>
            </a: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30588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881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956" cy="458030"/>
          </a:xfrm>
          <a:prstGeom prst="rect">
            <a:avLst/>
          </a:prstGeom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http://www.ece.umn.edu/users/kia/Courses/EE5324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972"/>
            <a:ext cx="2971956" cy="455956"/>
          </a:xfrm>
          <a:prstGeom prst="rect">
            <a:avLst/>
          </a:prstGeom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VLSI Design II – © Kia Bazargan</a:t>
            </a: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30588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the example,</a:t>
            </a:r>
          </a:p>
          <a:p>
            <a:r>
              <a:rPr lang="en-US"/>
              <a:t>   By looking at (A4,B4), we can say for sure that C5=0, no matter what C4 is.</a:t>
            </a:r>
          </a:p>
          <a:p>
            <a:r>
              <a:rPr lang="en-US"/>
              <a:t>   By looking at (A2,B2), we can say for sure that C3=1.</a:t>
            </a:r>
          </a:p>
          <a:p>
            <a:r>
              <a:rPr lang="en-US"/>
              <a:t>   C3, “generated” by (A2,B2) (or by A0,B0 if you wish), “propagated” as far as C4, and then got “killed” by (A4,B4)</a:t>
            </a:r>
          </a:p>
          <a:p>
            <a:r>
              <a:rPr lang="en-US"/>
              <a:t>The idea is, can we look at A(3..0) and B(3..0) and determine the value of C4 in one shot?</a:t>
            </a:r>
          </a:p>
        </p:txBody>
      </p:sp>
    </p:spTree>
    <p:extLst>
      <p:ext uri="{BB962C8B-B14F-4D97-AF65-F5344CB8AC3E}">
        <p14:creationId xmlns:p14="http://schemas.microsoft.com/office/powerpoint/2010/main" val="572604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7">
            <a:extLst>
              <a:ext uri="{FF2B5EF4-FFF2-40B4-BE49-F238E27FC236}">
                <a16:creationId xmlns:a16="http://schemas.microsoft.com/office/drawing/2014/main" id="{ADAB2206-90E2-43BD-B429-04F3D54CF6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D49DE2-8317-4A9A-884F-9FD2CE1D060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8595" name="Rectangle 1026">
            <a:extLst>
              <a:ext uri="{FF2B5EF4-FFF2-40B4-BE49-F238E27FC236}">
                <a16:creationId xmlns:a16="http://schemas.microsoft.com/office/drawing/2014/main" id="{EEF44A57-5EDF-40BD-ACB4-D0C6B9B030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</p:spPr>
      </p:sp>
      <p:sp>
        <p:nvSpPr>
          <p:cNvPr id="238596" name="Rectangle 1027">
            <a:extLst>
              <a:ext uri="{FF2B5EF4-FFF2-40B4-BE49-F238E27FC236}">
                <a16:creationId xmlns:a16="http://schemas.microsoft.com/office/drawing/2014/main" id="{2264BC9C-C670-4FE0-B202-0BB16017E7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956" cy="458030"/>
          </a:xfrm>
          <a:prstGeom prst="rect">
            <a:avLst/>
          </a:prstGeom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http://www.ece.umn.edu/users/kia/Courses/EE5324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972"/>
            <a:ext cx="2971956" cy="455956"/>
          </a:xfrm>
          <a:prstGeom prst="rect">
            <a:avLst/>
          </a:prstGeom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VLSI Design II – © Kia Bazargan</a:t>
            </a:r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/>
              <a:t>The timing is not realistic. I have assumed:</a:t>
            </a:r>
          </a:p>
          <a:p>
            <a:pPr lvl="1">
              <a:buFontTx/>
              <a:buChar char="-"/>
            </a:pPr>
            <a:r>
              <a:rPr lang="en-US"/>
              <a:t>p_i and g_i computations take 1 cycle</a:t>
            </a:r>
          </a:p>
          <a:p>
            <a:pPr lvl="1">
              <a:buFontTx/>
              <a:buChar char="-"/>
            </a:pPr>
            <a:r>
              <a:rPr lang="en-US"/>
              <a:t>Carry generation block take 1 cycle to generate the last carry</a:t>
            </a:r>
          </a:p>
          <a:p>
            <a:pPr lvl="1">
              <a:buFontTx/>
              <a:buChar char="-"/>
            </a:pPr>
            <a:r>
              <a:rPr lang="en-US"/>
              <a:t>Hence, the second row shows T=2 (p,g calc + carry gen), while other rows show 1 cycle (only carry generation)</a:t>
            </a:r>
          </a:p>
        </p:txBody>
      </p:sp>
    </p:spTree>
    <p:extLst>
      <p:ext uri="{BB962C8B-B14F-4D97-AF65-F5344CB8AC3E}">
        <p14:creationId xmlns:p14="http://schemas.microsoft.com/office/powerpoint/2010/main" val="37946535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>
            <a:extLst>
              <a:ext uri="{FF2B5EF4-FFF2-40B4-BE49-F238E27FC236}">
                <a16:creationId xmlns:a16="http://schemas.microsoft.com/office/drawing/2014/main" id="{A6C45CB6-76F8-42D3-87AA-0E3F3DD2A4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59300"/>
            <a:ext cx="5362575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633" tIns="46977" rIns="95633" bIns="46977"/>
          <a:lstStyle/>
          <a:p>
            <a:endParaRPr lang="en-US" altLang="en-US"/>
          </a:p>
        </p:txBody>
      </p:sp>
      <p:sp>
        <p:nvSpPr>
          <p:cNvPr id="205827" name="Rectangle 3">
            <a:extLst>
              <a:ext uri="{FF2B5EF4-FFF2-40B4-BE49-F238E27FC236}">
                <a16:creationId xmlns:a16="http://schemas.microsoft.com/office/drawing/2014/main" id="{63C199F7-117F-4DDB-9B5B-52BFB73C8564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77FDEE-1376-41CC-851B-77C887702F98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6899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</p:spPr>
      </p:sp>
      <p:sp>
        <p:nvSpPr>
          <p:cNvPr id="468996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/>
              <a:t>Good Morning! </a:t>
            </a:r>
          </a:p>
          <a:p>
            <a:r>
              <a:rPr lang="en-US"/>
              <a:t>The title of today’s talk is “On some Planar Partitioning Problems”.</a:t>
            </a:r>
          </a:p>
        </p:txBody>
      </p:sp>
    </p:spTree>
    <p:extLst>
      <p:ext uri="{BB962C8B-B14F-4D97-AF65-F5344CB8AC3E}">
        <p14:creationId xmlns:p14="http://schemas.microsoft.com/office/powerpoint/2010/main" val="34900810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956" cy="458030"/>
          </a:xfrm>
          <a:prstGeom prst="rect">
            <a:avLst/>
          </a:prstGeom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http://www.ece.umn.edu/users/kia/Courses/EE5324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972"/>
            <a:ext cx="2971956" cy="455956"/>
          </a:xfrm>
          <a:prstGeom prst="rect">
            <a:avLst/>
          </a:prstGeom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VLSI Design II – © Kia Bazargan</a:t>
            </a:r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 One disadvantage of this adder is the high fanout of the output of C7. Other adder structures like the Kogg-Stone tree are designed to reduce the fanout.</a:t>
            </a:r>
          </a:p>
        </p:txBody>
      </p:sp>
    </p:spTree>
    <p:extLst>
      <p:ext uri="{BB962C8B-B14F-4D97-AF65-F5344CB8AC3E}">
        <p14:creationId xmlns:p14="http://schemas.microsoft.com/office/powerpoint/2010/main" val="24898563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956" cy="458030"/>
          </a:xfrm>
          <a:prstGeom prst="rect">
            <a:avLst/>
          </a:prstGeom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http://www.ece.umn.edu/users/kia/Courses/EE5324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972"/>
            <a:ext cx="2971956" cy="455956"/>
          </a:xfrm>
          <a:prstGeom prst="rect">
            <a:avLst/>
          </a:prstGeom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VLSI Design II – © Kia Bazargan</a:t>
            </a:r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 One disadvantage of this adder is the high fanout of the output of C7. Other adder structures like the Kogg-Stone tree are designed to reduce the fanout.</a:t>
            </a:r>
          </a:p>
        </p:txBody>
      </p:sp>
    </p:spTree>
    <p:extLst>
      <p:ext uri="{BB962C8B-B14F-4D97-AF65-F5344CB8AC3E}">
        <p14:creationId xmlns:p14="http://schemas.microsoft.com/office/powerpoint/2010/main" val="33918230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956" cy="458030"/>
          </a:xfrm>
          <a:prstGeom prst="rect">
            <a:avLst/>
          </a:prstGeom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http://www.ece.umn.edu/users/kia/Courses/EE5324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972"/>
            <a:ext cx="2971956" cy="455956"/>
          </a:xfrm>
          <a:prstGeom prst="rect">
            <a:avLst/>
          </a:prstGeom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VLSI Design II – © Kia Bazargan</a:t>
            </a:r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 One disadvantage of this adder is the high fanout of the output of C7. Other adder structures like the Kogg-Stone tree are designed to reduce the fanout.</a:t>
            </a:r>
          </a:p>
        </p:txBody>
      </p:sp>
    </p:spTree>
    <p:extLst>
      <p:ext uri="{BB962C8B-B14F-4D97-AF65-F5344CB8AC3E}">
        <p14:creationId xmlns:p14="http://schemas.microsoft.com/office/powerpoint/2010/main" val="36632806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956" cy="458030"/>
          </a:xfrm>
          <a:prstGeom prst="rect">
            <a:avLst/>
          </a:prstGeom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http://www.ece.umn.edu/users/kia/Courses/EE5324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972"/>
            <a:ext cx="2971956" cy="455956"/>
          </a:xfrm>
          <a:prstGeom prst="rect">
            <a:avLst/>
          </a:prstGeom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VLSI Design II – © Kia Bazargan</a:t>
            </a:r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tree generating C7 is called “forward tree”, and the rest is called “backward tree”</a:t>
            </a:r>
          </a:p>
          <a:p>
            <a:r>
              <a:rPr lang="en-US"/>
              <a:t>What do the inputs to module generating C5 mean?</a:t>
            </a:r>
          </a:p>
          <a:p>
            <a:r>
              <a:rPr lang="en-US"/>
              <a:t>[Par00] p. 101 shows a 16-bit Brent-Kung tree structure.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449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956" cy="458030"/>
          </a:xfrm>
          <a:prstGeom prst="rect">
            <a:avLst/>
          </a:prstGeom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http://www.ece.umn.edu/users/kia/Courses/EE5324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972"/>
            <a:ext cx="2971956" cy="455956"/>
          </a:xfrm>
          <a:prstGeom prst="rect">
            <a:avLst/>
          </a:prstGeom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VLSI Design II – © Kia Bazargan</a:t>
            </a:r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tree generating C7 is called “forward tree”, and the rest is called “backward tree”</a:t>
            </a:r>
          </a:p>
          <a:p>
            <a:r>
              <a:rPr lang="en-US"/>
              <a:t>What do the inputs to module generating C5 mean?</a:t>
            </a:r>
          </a:p>
          <a:p>
            <a:r>
              <a:rPr lang="en-US"/>
              <a:t>[Par00] p. 101 shows a 16-bit Brent-Kung tree structure.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85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956" cy="458030"/>
          </a:xfrm>
          <a:prstGeom prst="rect">
            <a:avLst/>
          </a:prstGeom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http://www.ece.umn.edu/users/kia/Courses/EE5324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972"/>
            <a:ext cx="2971956" cy="455956"/>
          </a:xfrm>
          <a:prstGeom prst="rect">
            <a:avLst/>
          </a:prstGeom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VLSI Design II – © Kia Bazargan</a:t>
            </a:r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tree generating C7 is called “forward tree”, and the rest is called “backward tree”</a:t>
            </a:r>
          </a:p>
          <a:p>
            <a:r>
              <a:rPr lang="en-US"/>
              <a:t>What do the inputs to module generating C5 mean?</a:t>
            </a:r>
          </a:p>
          <a:p>
            <a:r>
              <a:rPr lang="en-US"/>
              <a:t>[Par00] p. 101 shows a 16-bit Brent-Kung tree structure.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088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956" cy="458030"/>
          </a:xfrm>
          <a:prstGeom prst="rect">
            <a:avLst/>
          </a:prstGeom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http://www.ece.umn.edu/users/kia/Courses/EE5324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972"/>
            <a:ext cx="2971956" cy="455956"/>
          </a:xfrm>
          <a:prstGeom prst="rect">
            <a:avLst/>
          </a:prstGeom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VLSI Design II – © Kia Bazargan</a:t>
            </a:r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tree generating C7 is called “forward tree”, and the rest is called “backward tree”</a:t>
            </a:r>
          </a:p>
          <a:p>
            <a:r>
              <a:rPr lang="en-US"/>
              <a:t>What do the inputs to module generating C5 mean?</a:t>
            </a:r>
          </a:p>
          <a:p>
            <a:r>
              <a:rPr lang="en-US"/>
              <a:t>[Par00] p. 101 shows a 16-bit Brent-Kung tree structure.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07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7">
            <a:extLst>
              <a:ext uri="{FF2B5EF4-FFF2-40B4-BE49-F238E27FC236}">
                <a16:creationId xmlns:a16="http://schemas.microsoft.com/office/drawing/2014/main" id="{ADAB2206-90E2-43BD-B429-04F3D54CF6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D49DE2-8317-4A9A-884F-9FD2CE1D060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8595" name="Rectangle 1026">
            <a:extLst>
              <a:ext uri="{FF2B5EF4-FFF2-40B4-BE49-F238E27FC236}">
                <a16:creationId xmlns:a16="http://schemas.microsoft.com/office/drawing/2014/main" id="{EEF44A57-5EDF-40BD-ACB4-D0C6B9B030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</p:spPr>
      </p:sp>
      <p:sp>
        <p:nvSpPr>
          <p:cNvPr id="238596" name="Rectangle 1027">
            <a:extLst>
              <a:ext uri="{FF2B5EF4-FFF2-40B4-BE49-F238E27FC236}">
                <a16:creationId xmlns:a16="http://schemas.microsoft.com/office/drawing/2014/main" id="{2264BC9C-C670-4FE0-B202-0BB16017E7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185254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>
            <a:extLst>
              <a:ext uri="{FF2B5EF4-FFF2-40B4-BE49-F238E27FC236}">
                <a16:creationId xmlns:a16="http://schemas.microsoft.com/office/drawing/2014/main" id="{A2B14681-6FCE-4C2E-8A01-E5F37AFB49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268291" name="Rectangle 3">
            <a:extLst>
              <a:ext uri="{FF2B5EF4-FFF2-40B4-BE49-F238E27FC236}">
                <a16:creationId xmlns:a16="http://schemas.microsoft.com/office/drawing/2014/main" id="{5CA6858C-690B-46EB-AD5F-6C64132229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26530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77FDEE-1376-41CC-851B-77C887702F98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6899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</p:spPr>
      </p:sp>
      <p:sp>
        <p:nvSpPr>
          <p:cNvPr id="468996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/>
              <a:t>Good Morning! </a:t>
            </a:r>
          </a:p>
          <a:p>
            <a:r>
              <a:rPr lang="en-US"/>
              <a:t>The title of today’s talk is “On some Planar Partitioning Problems”.</a:t>
            </a:r>
          </a:p>
        </p:txBody>
      </p:sp>
    </p:spTree>
    <p:extLst>
      <p:ext uri="{BB962C8B-B14F-4D97-AF65-F5344CB8AC3E}">
        <p14:creationId xmlns:p14="http://schemas.microsoft.com/office/powerpoint/2010/main" val="40797519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>
            <a:extLst>
              <a:ext uri="{FF2B5EF4-FFF2-40B4-BE49-F238E27FC236}">
                <a16:creationId xmlns:a16="http://schemas.microsoft.com/office/drawing/2014/main" id="{42A9ED3A-4AC5-4642-9D95-FB36C90B0FB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1443" name="Notes Placeholder 2">
            <a:extLst>
              <a:ext uri="{FF2B5EF4-FFF2-40B4-BE49-F238E27FC236}">
                <a16:creationId xmlns:a16="http://schemas.microsoft.com/office/drawing/2014/main" id="{269F12F9-CB95-427E-B85B-266FB60DD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1444" name="Slide Number Placeholder 3">
            <a:extLst>
              <a:ext uri="{FF2B5EF4-FFF2-40B4-BE49-F238E27FC236}">
                <a16:creationId xmlns:a16="http://schemas.microsoft.com/office/drawing/2014/main" id="{FDC55791-B29E-4437-BC55-52736C7D4B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FB97B4F-177D-4501-BBA7-CC2224E4E9E2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55210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F56A729F-C78E-45CC-816B-6CC0E0429CC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6C9CFBC8-1AD2-4F54-9D42-E2C9D72B6C6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A685C97-072F-42CA-93BC-AC7A4307DD40}" type="datetime3">
              <a:rPr kumimoji="0" lang="en-AU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 October, 2021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4516" name="Rectangle 6">
            <a:extLst>
              <a:ext uri="{FF2B5EF4-FFF2-40B4-BE49-F238E27FC236}">
                <a16:creationId xmlns:a16="http://schemas.microsoft.com/office/drawing/2014/main" id="{8DD27D4C-B6EA-4921-B5FF-3DA7CDB6D99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3 — Arithmetic for Computers</a:t>
            </a:r>
          </a:p>
        </p:txBody>
      </p:sp>
      <p:sp>
        <p:nvSpPr>
          <p:cNvPr id="64517" name="Rectangle 7">
            <a:extLst>
              <a:ext uri="{FF2B5EF4-FFF2-40B4-BE49-F238E27FC236}">
                <a16:creationId xmlns:a16="http://schemas.microsoft.com/office/drawing/2014/main" id="{BA8660B1-0F62-4AB7-8927-3F71FC8D78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E8281D-9304-42D6-8C21-610073AFE4C0}" type="slidenum">
              <a:rPr kumimoji="0" lang="en-AU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4518" name="Rectangle 2">
            <a:extLst>
              <a:ext uri="{FF2B5EF4-FFF2-40B4-BE49-F238E27FC236}">
                <a16:creationId xmlns:a16="http://schemas.microsoft.com/office/drawing/2014/main" id="{BE069293-DE99-4B7D-A689-B88195162D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4519" name="Rectangle 3">
            <a:extLst>
              <a:ext uri="{FF2B5EF4-FFF2-40B4-BE49-F238E27FC236}">
                <a16:creationId xmlns:a16="http://schemas.microsoft.com/office/drawing/2014/main" id="{189D98CC-45D3-4C64-A1F9-5645C653AD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B81B01FF-54F6-4B5B-8123-9B1D6338DA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34A8CB03-27F8-412C-AFFF-AC97B3E81A6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917CE5-2A71-411C-801F-28ACDE43D033}" type="datetime3">
              <a:rPr kumimoji="0" lang="en-AU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 October, 2021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5540" name="Rectangle 6">
            <a:extLst>
              <a:ext uri="{FF2B5EF4-FFF2-40B4-BE49-F238E27FC236}">
                <a16:creationId xmlns:a16="http://schemas.microsoft.com/office/drawing/2014/main" id="{8ED18190-1BB7-4938-B568-0C5A5D3A693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3 — Arithmetic for Computers</a:t>
            </a:r>
          </a:p>
        </p:txBody>
      </p:sp>
      <p:sp>
        <p:nvSpPr>
          <p:cNvPr id="65541" name="Rectangle 7">
            <a:extLst>
              <a:ext uri="{FF2B5EF4-FFF2-40B4-BE49-F238E27FC236}">
                <a16:creationId xmlns:a16="http://schemas.microsoft.com/office/drawing/2014/main" id="{42936963-CE8A-43CA-BE08-8EA231AE9C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B2956F-E5C3-4EAA-9756-942162989B84}" type="slidenum">
              <a:rPr kumimoji="0" lang="en-AU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5542" name="Rectangle 2">
            <a:extLst>
              <a:ext uri="{FF2B5EF4-FFF2-40B4-BE49-F238E27FC236}">
                <a16:creationId xmlns:a16="http://schemas.microsoft.com/office/drawing/2014/main" id="{02F01DBC-A38C-458A-8148-4B33359CBB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5543" name="Rectangle 3">
            <a:extLst>
              <a:ext uri="{FF2B5EF4-FFF2-40B4-BE49-F238E27FC236}">
                <a16:creationId xmlns:a16="http://schemas.microsoft.com/office/drawing/2014/main" id="{7C6504F7-B05D-4E89-B9E3-7BA71E4567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FA63E5D5-D11C-4719-925D-1BE1F656359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169DD172-4FF6-46AF-BF98-42630448860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5D2E5E-7C48-4F8C-8A64-C9225DE20ADC}" type="datetime3">
              <a:rPr kumimoji="0" lang="en-AU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 October, 2021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6564" name="Rectangle 6">
            <a:extLst>
              <a:ext uri="{FF2B5EF4-FFF2-40B4-BE49-F238E27FC236}">
                <a16:creationId xmlns:a16="http://schemas.microsoft.com/office/drawing/2014/main" id="{DCE3337D-D105-4748-8CAB-477B04E18B7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3 — Arithmetic for Computers</a:t>
            </a:r>
          </a:p>
        </p:txBody>
      </p:sp>
      <p:sp>
        <p:nvSpPr>
          <p:cNvPr id="66565" name="Rectangle 7">
            <a:extLst>
              <a:ext uri="{FF2B5EF4-FFF2-40B4-BE49-F238E27FC236}">
                <a16:creationId xmlns:a16="http://schemas.microsoft.com/office/drawing/2014/main" id="{110C95D8-9DC8-4735-BDC3-7126DB78C1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D68E96-117C-4C45-AA8A-F74856F41B9D}" type="slidenum">
              <a:rPr kumimoji="0" lang="en-AU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6566" name="Rectangle 2">
            <a:extLst>
              <a:ext uri="{FF2B5EF4-FFF2-40B4-BE49-F238E27FC236}">
                <a16:creationId xmlns:a16="http://schemas.microsoft.com/office/drawing/2014/main" id="{1CC11E03-133C-4C72-9D33-93C071949F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6567" name="Rectangle 3">
            <a:extLst>
              <a:ext uri="{FF2B5EF4-FFF2-40B4-BE49-F238E27FC236}">
                <a16:creationId xmlns:a16="http://schemas.microsoft.com/office/drawing/2014/main" id="{49D2BEB3-42B5-48BB-AE63-1296C5ACCC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>
            <a:extLst>
              <a:ext uri="{FF2B5EF4-FFF2-40B4-BE49-F238E27FC236}">
                <a16:creationId xmlns:a16="http://schemas.microsoft.com/office/drawing/2014/main" id="{84E6809A-F8B6-496C-B3AA-E24A9060BA4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8115" name="Rectangle 3">
            <a:extLst>
              <a:ext uri="{FF2B5EF4-FFF2-40B4-BE49-F238E27FC236}">
                <a16:creationId xmlns:a16="http://schemas.microsoft.com/office/drawing/2014/main" id="{E62DEEED-C8CB-4632-B7AB-83991C1C3E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59300"/>
            <a:ext cx="5362575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641" tIns="46981" rIns="95641" bIns="46981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35400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4782B3BC-3647-4275-B1CF-F0BF8C738B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180B83-9B42-4FB3-BDEE-831B06AA4D8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BD2EE72E-F201-4707-A61C-A66BE11D99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E0D0613F-FDA9-479F-890F-7A84147AAE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5988" y="4344988"/>
            <a:ext cx="5026025" cy="41132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08178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4782B3BC-3647-4275-B1CF-F0BF8C738B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180B83-9B42-4FB3-BDEE-831B06AA4D8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BD2EE72E-F201-4707-A61C-A66BE11D99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E0D0613F-FDA9-479F-890F-7A84147AAE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5988" y="4344988"/>
            <a:ext cx="5026025" cy="41132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0027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7">
            <a:extLst>
              <a:ext uri="{FF2B5EF4-FFF2-40B4-BE49-F238E27FC236}">
                <a16:creationId xmlns:a16="http://schemas.microsoft.com/office/drawing/2014/main" id="{34F1A42D-DD2B-4ACF-B79B-646CEE09C5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29AB960-4135-45A8-BC91-2D4F1FEEE9D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6483" name="Rectangle 2">
            <a:extLst>
              <a:ext uri="{FF2B5EF4-FFF2-40B4-BE49-F238E27FC236}">
                <a16:creationId xmlns:a16="http://schemas.microsoft.com/office/drawing/2014/main" id="{75C0F79E-7A05-42C8-AC8F-819E671588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5938" y="4341813"/>
            <a:ext cx="5910262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69" tIns="45080" rIns="91769" bIns="45080"/>
          <a:lstStyle/>
          <a:p>
            <a:r>
              <a:rPr lang="en-US" altLang="en-US">
                <a:ea typeface="ＭＳ Ｐゴシック" panose="020B0600070205080204" pitchFamily="34" charset="-128"/>
              </a:rPr>
              <a:t>1. The input devices bring the object code and input data from the outside world into the computer.</a:t>
            </a:r>
          </a:p>
        </p:txBody>
      </p:sp>
      <p:sp>
        <p:nvSpPr>
          <p:cNvPr id="276484" name="Rectangle 3">
            <a:extLst>
              <a:ext uri="{FF2B5EF4-FFF2-40B4-BE49-F238E27FC236}">
                <a16:creationId xmlns:a16="http://schemas.microsoft.com/office/drawing/2014/main" id="{A30748C0-F6D7-4AA9-B2E3-FF02133F8A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588963"/>
            <a:ext cx="4551362" cy="3414712"/>
          </a:xfr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4782B3BC-3647-4275-B1CF-F0BF8C738B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180B83-9B42-4FB3-BDEE-831B06AA4D8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BD2EE72E-F201-4707-A61C-A66BE11D99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E0D0613F-FDA9-479F-890F-7A84147AAE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5988" y="4344988"/>
            <a:ext cx="5026025" cy="41132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648184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4EA1594E-A227-4A54-9295-031CED565B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C510A9-43B3-4B73-9ED3-77B5FC6A28F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452B46FB-1DBA-424C-96BB-3CA693C74A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8B78ED85-8272-4A57-B794-6B5F804A67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5988" y="4344988"/>
            <a:ext cx="5026025" cy="41132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>
                <a:latin typeface="Comic Sans MS" panose="030F0702030302020204" pitchFamily="66" charset="0"/>
                <a:ea typeface="ＭＳ Ｐゴシック" panose="020B0600070205080204" pitchFamily="34" charset="-128"/>
              </a:rPr>
              <a:t>Karatsuba: also works for multiplying two degree N univariate polynomials</a:t>
            </a:r>
          </a:p>
        </p:txBody>
      </p:sp>
    </p:spTree>
    <p:extLst>
      <p:ext uri="{BB962C8B-B14F-4D97-AF65-F5344CB8AC3E}">
        <p14:creationId xmlns:p14="http://schemas.microsoft.com/office/powerpoint/2010/main" val="31829143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4EA1594E-A227-4A54-9295-031CED565B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C510A9-43B3-4B73-9ED3-77B5FC6A28F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452B46FB-1DBA-424C-96BB-3CA693C74A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8B78ED85-8272-4A57-B794-6B5F804A67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5988" y="4344988"/>
            <a:ext cx="5026025" cy="41132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>
                <a:latin typeface="Comic Sans MS" panose="030F0702030302020204" pitchFamily="66" charset="0"/>
                <a:ea typeface="ＭＳ Ｐゴシック" panose="020B0600070205080204" pitchFamily="34" charset="-128"/>
              </a:rPr>
              <a:t>Karatsuba: also works for multiplying two degree N univariate polynomials</a:t>
            </a:r>
          </a:p>
        </p:txBody>
      </p:sp>
    </p:spTree>
    <p:extLst>
      <p:ext uri="{BB962C8B-B14F-4D97-AF65-F5344CB8AC3E}">
        <p14:creationId xmlns:p14="http://schemas.microsoft.com/office/powerpoint/2010/main" val="3473677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CF6FF5-21C0-4FFC-9F80-EAD451871BD9}" type="datetime3">
              <a:rPr kumimoji="0" lang="en-AU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 October, 2021</a:t>
            </a:fld>
            <a:endParaRPr kumimoji="0" lang="en-AU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2404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Chapter 3 — Arithmetic for Computers</a:t>
            </a:r>
          </a:p>
        </p:txBody>
      </p:sp>
      <p:sp>
        <p:nvSpPr>
          <p:cNvPr id="10240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90D3CD-263B-4A43-B427-DEB2BB82E6BE}" type="slidenum">
              <a:rPr kumimoji="0" lang="en-AU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AU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24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24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26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695325"/>
            <a:ext cx="4545012" cy="340995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60071904-05FD-4E49-94EF-2136C4D4876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The University of Adelaide, School of Computer Science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0942BDC4-D962-4C36-925E-C11F9CAB4B6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E857A52-B659-44B4-B581-F63B7C2C5F55}" type="datetime3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 October 2021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5476" name="Rectangle 6">
            <a:extLst>
              <a:ext uri="{FF2B5EF4-FFF2-40B4-BE49-F238E27FC236}">
                <a16:creationId xmlns:a16="http://schemas.microsoft.com/office/drawing/2014/main" id="{680ACE61-3057-40EF-A46A-47BA6C3535E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2 — Instructions: Language of the Computer</a:t>
            </a:r>
          </a:p>
        </p:txBody>
      </p:sp>
      <p:sp>
        <p:nvSpPr>
          <p:cNvPr id="105477" name="Rectangle 7">
            <a:extLst>
              <a:ext uri="{FF2B5EF4-FFF2-40B4-BE49-F238E27FC236}">
                <a16:creationId xmlns:a16="http://schemas.microsoft.com/office/drawing/2014/main" id="{7562EEBA-00E3-4DDA-BAD4-8E6C490BBB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D75F27-23D2-48A6-81A0-988D375CBBF2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4310" name="Rectangle 2">
            <a:extLst>
              <a:ext uri="{FF2B5EF4-FFF2-40B4-BE49-F238E27FC236}">
                <a16:creationId xmlns:a16="http://schemas.microsoft.com/office/drawing/2014/main" id="{53B63902-177F-4EBC-9BA3-CD39CDFC6E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54311" name="Rectangle 3">
            <a:extLst>
              <a:ext uri="{FF2B5EF4-FFF2-40B4-BE49-F238E27FC236}">
                <a16:creationId xmlns:a16="http://schemas.microsoft.com/office/drawing/2014/main" id="{D81BD2D9-52D7-4F13-908D-5A736D4DBF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956" cy="458030"/>
          </a:xfrm>
          <a:prstGeom prst="rect">
            <a:avLst/>
          </a:prstGeom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http://www.ece.umn.edu/users/kia/Courses/EE5324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972"/>
            <a:ext cx="2971956" cy="455956"/>
          </a:xfrm>
          <a:prstGeom prst="rect">
            <a:avLst/>
          </a:prstGeom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VLSI Design II – © Kia Bazargan</a:t>
            </a: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30588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Can we use HA to add two n-bit numbers? No! Carry propagation.</a:t>
            </a:r>
          </a:p>
        </p:txBody>
      </p:sp>
    </p:spTree>
    <p:extLst>
      <p:ext uri="{BB962C8B-B14F-4D97-AF65-F5344CB8AC3E}">
        <p14:creationId xmlns:p14="http://schemas.microsoft.com/office/powerpoint/2010/main" val="2713843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956" cy="458030"/>
          </a:xfrm>
          <a:prstGeom prst="rect">
            <a:avLst/>
          </a:prstGeom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http://www.ece.umn.edu/users/kia/Courses/EE5324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972"/>
            <a:ext cx="2971956" cy="455956"/>
          </a:xfrm>
          <a:prstGeom prst="rect">
            <a:avLst/>
          </a:prstGeom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VLSI Design II – © Kia Bazargan</a:t>
            </a: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30588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C0? </a:t>
            </a:r>
            <a:r>
              <a:rPr lang="en-US" dirty="0" err="1"/>
              <a:t>C_n</a:t>
            </a:r>
            <a:r>
              <a:rPr lang="en-US" dirty="0"/>
              <a:t>?</a:t>
            </a:r>
          </a:p>
          <a:p>
            <a:r>
              <a:rPr lang="en-US" dirty="0"/>
              <a:t>This architecture is called Ripple-carry adder: the simplest!</a:t>
            </a:r>
          </a:p>
          <a:p>
            <a:r>
              <a:rPr lang="en-US" dirty="0"/>
              <a:t>Carry delay is important</a:t>
            </a:r>
          </a:p>
        </p:txBody>
      </p:sp>
    </p:spTree>
    <p:extLst>
      <p:ext uri="{BB962C8B-B14F-4D97-AF65-F5344CB8AC3E}">
        <p14:creationId xmlns:p14="http://schemas.microsoft.com/office/powerpoint/2010/main" val="2380134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988BA-F914-46C9-852A-A79569B37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CA992-F4CD-47D0-96EB-678A3935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A87D5-CB36-4783-BE95-5DD3A62CD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FCBAE-E819-42BB-B88A-9B5670D68E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1817797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240DE-008B-4F2E-B08C-1CB16D3DE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734B3-E887-407B-B8A2-88044CA9A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223DD-1238-4655-8363-A276BE2EA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F2BAFA-A966-4EAF-9360-594F007FDF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0645649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B297F-DAFA-4ECD-87CB-2589E8797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48EE9-3F5A-403D-ADA7-B31FFCF5F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AF38D-1C9C-4826-9A3A-5F39762F0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12BEEC-7AD7-4CA6-BC7B-796CC1DACD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0558791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02381-0C1A-4868-989D-303426034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8D5B7-5EEF-440E-8ED1-BD3226D09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B0682-F04F-4B43-9609-1273B8C6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0753EF-81A1-489F-8491-C9B1017EFF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5831330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1CB8E-0E20-4764-9192-7C0A035D6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A0A14-CF85-41DD-A842-183583F6C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3855B-7D23-4BF5-A821-A8BA35EF4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6B461C-B257-4CB0-907E-ACEC3B6BC1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495812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EB9F2-447F-4C63-B913-23D2838E9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16B42-7521-43B4-AFA1-065E3153D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63134-A09C-4D6C-9AD2-BC8618195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17A21-6728-4DEF-A915-FC647F3F8B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5942352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6-6D67-4924-8A9B-6F352FAEA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831A6-59F0-4BF2-AC62-31703DE6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6256B-09D1-4BAA-A124-64A431F76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482B9C-F7DE-4AC3-8495-0C696E6359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368450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2BD65-24C3-4589-9CA3-0621E8F88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A1689-5D27-4B52-92B8-F5100C55D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4F3B7-DF52-4CA0-93CE-4B2F0408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FCD187-9DF7-4CCE-91C5-2BC227F96A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5873559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FD9753-8AA5-4861-A6D8-4FFD85B03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6A8E92-9BDD-4A9A-8171-0FFF180CF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1F5432-7908-493D-A354-A0E241192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EF26ED-174A-4AFE-8067-0F37790989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959750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C9A169-AF8F-4B43-845F-D51FD5815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D42FA4-87A7-44C9-BF87-0E7031FEE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E4E70-6B2E-4948-A860-A87A19FA6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7CED8-EED8-4D4E-847F-C0BDC47AD7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7060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2095500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134100" cy="5105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25CD16-7C4C-4D27-BFE7-F631082D5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B36F2D-0210-48D1-A82C-8E1FC97A8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3C1FD-E988-4026-8714-89C10E198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31A4C-50EB-462E-B1FB-5C5D172397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595347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83A93-70AB-4F7C-992B-459DB59EB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7B9AA-DC12-4E3A-842B-6C8D7DDB5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82C18-F509-42AA-A04F-AC541126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C669E3-0B3F-4E31-B2D8-AA67802E89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9457434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1A4C3-B5A0-46A2-8674-DFCA8BD3B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5E59A-96B3-4A2D-8767-4F31545C2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0E504-09A3-4848-8037-FFBF198D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B36EBE-5DC7-45E0-A9C6-AEBBB26B4A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2295715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881C8-652B-4C16-B917-F07FC9AAF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6B689-D073-4092-8F04-DAA5A11E2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8E768-137C-47C6-9CE0-F8C7E7845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C90D61-4189-4D71-ADE7-7288547E17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090140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7252A-917C-42E1-9F9B-2F6FB94A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687BB-3385-4EDB-B15C-11995480F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7BFB4-AC6E-4F35-8C86-AE325D561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188220-14E8-4904-8C9B-C695BFDEAE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194182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0F74323-C33C-4F9C-90AC-C9E330A98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98E2B9A-9D7B-4D51-AFCE-A8D0FF2C2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5D70E14-5288-45BE-A63F-714A03945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86A8C9D-0B51-48C0-A4A0-3997A4F1B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ABE05B0B-1A73-4A8B-AEDF-4D8496DD7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DAEAE3AF-CED3-43CA-BDED-F948A6B09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>
              <a:latin typeface="Arial" panose="020B0604020202020204" pitchFamily="34" charset="0"/>
            </a:endParaRPr>
          </a:p>
        </p:txBody>
      </p:sp>
      <p:pic>
        <p:nvPicPr>
          <p:cNvPr id="10" name="Picture 14" descr="MK Logo (2).png">
            <a:extLst>
              <a:ext uri="{FF2B5EF4-FFF2-40B4-BE49-F238E27FC236}">
                <a16:creationId xmlns:a16="http://schemas.microsoft.com/office/drawing/2014/main" id="{1E85D4E4-0228-4EE3-97B7-D52FF7A175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3">
            <a:extLst>
              <a:ext uri="{FF2B5EF4-FFF2-40B4-BE49-F238E27FC236}">
                <a16:creationId xmlns:a16="http://schemas.microsoft.com/office/drawing/2014/main" id="{63E667F2-F6FD-445C-8747-D3A0BA032DD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C021E5-330F-442E-8E68-3DDE223649FE}"/>
                </a:ext>
              </a:extLst>
            </p:cNvPr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BA9055-A64C-418E-BBB0-70FE6BF074AB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en-GB" altLang="en-US" sz="2000">
                  <a:solidFill>
                    <a:schemeClr val="bg1"/>
                  </a:solidFill>
                  <a:latin typeface="Arial" panose="020B0604020202020204" pitchFamily="34" charset="0"/>
                </a:rPr>
                <a:t>The Hardware/Software Interface</a:t>
              </a:r>
              <a:endParaRPr lang="en-US" altLang="en-US" sz="20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4" name="Group 16">
            <a:extLst>
              <a:ext uri="{FF2B5EF4-FFF2-40B4-BE49-F238E27FC236}">
                <a16:creationId xmlns:a16="http://schemas.microsoft.com/office/drawing/2014/main" id="{99FD94BB-5252-4C5D-8AC9-354EB4CA8CD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8">
              <a:extLst>
                <a:ext uri="{FF2B5EF4-FFF2-40B4-BE49-F238E27FC236}">
                  <a16:creationId xmlns:a16="http://schemas.microsoft.com/office/drawing/2014/main" id="{A591611D-7CB4-4A67-B2AC-BE7F863C882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2D09E19-B3BB-4173-BF08-741DF7D473C4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GB" altLang="en-US" sz="2000">
                  <a:solidFill>
                    <a:schemeClr val="bg1"/>
                  </a:solidFill>
                  <a:latin typeface="Arial Black" panose="020B0A04020102020204" pitchFamily="34" charset="0"/>
                </a:rPr>
                <a:t>5</a:t>
              </a:r>
              <a:r>
                <a:rPr lang="en-GB" altLang="en-US" sz="2000" baseline="30000">
                  <a:solidFill>
                    <a:schemeClr val="bg1"/>
                  </a:solidFill>
                  <a:latin typeface="Arial Black" panose="020B0A04020102020204" pitchFamily="34" charset="0"/>
                </a:rPr>
                <a:t>th</a:t>
              </a:r>
              <a:endParaRPr lang="en-GB" altLang="en-US" sz="2000">
                <a:solidFill>
                  <a:schemeClr val="bg1"/>
                </a:solidFill>
                <a:latin typeface="Arial Black" panose="020B0A04020102020204" pitchFamily="34" charset="0"/>
              </a:endParaRPr>
            </a:p>
            <a:p>
              <a:pPr>
                <a:defRPr/>
              </a:pPr>
              <a:endParaRPr lang="en-US" altLang="en-US" sz="20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E37CF74-E172-409A-AF5E-CCF5E9A2F88C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GB" altLang="en-US" sz="1400">
                  <a:solidFill>
                    <a:schemeClr val="bg1"/>
                  </a:solidFill>
                  <a:latin typeface="Arial" panose="020B0604020202020204" pitchFamily="34" charset="0"/>
                </a:rPr>
                <a:t>Edition</a:t>
              </a:r>
              <a:endParaRPr lang="en-US" altLang="en-US" sz="14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406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2406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55606384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3FEE15C-CEAC-4148-96D3-A137A6218C9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2 — Instructions: Language of the Computer — </a:t>
            </a:r>
            <a:fld id="{D25EF428-FF09-462E-8DB4-A5EA4FB49A35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146901864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165877F-DF9C-4D40-B1F2-295C0C7C1D4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2 — Instructions: Language of the Computer — </a:t>
            </a:r>
            <a:fld id="{E220EDC8-7BE9-46BC-B1AF-72EA54AB9727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94101817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99CC00-6E41-4307-BF5F-7D2303E03C2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2 — Instructions: Language of the Computer — </a:t>
            </a:r>
            <a:fld id="{5A46D744-DEF3-4699-9ABA-80F5ADFC0068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7273848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9B95776-C111-44BB-996B-85287772BD5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2 — Instructions: Language of the Computer — </a:t>
            </a:r>
            <a:fld id="{FBA22DF2-7A83-49B6-AA3F-31B2A04E1EC4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59537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8CFEAC-0B39-45AF-A70C-E77353F9FFD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26D5845-8E1F-47FF-A341-5AB4E068BCF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2 — Instructions: Language of the Computer — </a:t>
            </a:r>
            <a:fld id="{A92CD61E-91CC-4BB7-999A-CFDCBE2B903C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0671930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8E62AC2D-59AA-4149-993A-929366F513D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2 — Instructions: Language of the Computer — </a:t>
            </a:r>
            <a:fld id="{5C8BAA0A-08F4-4960-8970-C7C7528C8CF8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11156126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63B8005-4ADC-4B66-8FF8-0E9DAD95FF5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2 — Instructions: Language of the Computer — </a:t>
            </a:r>
            <a:fld id="{01C06061-B347-4B1F-9C5D-EC3D76E2FEB2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086559451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54B418D-A1D9-424B-A260-80D43C05406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2 — Instructions: Language of the Computer — </a:t>
            </a:r>
            <a:fld id="{149F2BEE-C851-457F-9E0E-3F006B904F9D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136264179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A659566-456D-4772-9816-1AD6B418F53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2 — Instructions: Language of the Computer — </a:t>
            </a:r>
            <a:fld id="{32536455-63A7-4B1B-A905-9EE7C0931055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967758949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CBEE790-24C3-43D1-AEDE-F51722D3505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2 — Instructions: Language of the Computer — </a:t>
            </a:r>
            <a:fld id="{D7150CBE-2123-4526-9585-A454D3288EA4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556555228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90051-3ACA-44D2-B069-9FD3A7C90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BD7363-5797-4EAE-9DA2-3204904A0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652724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7305E-FDFA-4EB4-8558-46E9F7BD5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B49C1-ECDF-43F5-8D3C-3784AC580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665676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3CB5-270F-4A80-AD89-76372B8F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9905F-36C2-4B5B-AA65-811AE0BCE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9604463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5A565-6008-4AD3-8E35-970857FCA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B3219-6461-48C6-9247-975AF17087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11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18669-F94C-46BE-8994-E37D2E545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95800" y="1143000"/>
            <a:ext cx="411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49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5A949B-2CE3-4761-9FB5-813ECA8F97B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121FA-F418-4D84-8133-8F420E010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A3C9A-AB5F-494E-B636-5F3B0E0A9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42762-71D3-4D85-9F22-3C79474E2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39BB6C-1FAE-41EE-9340-870BAB91F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E8E3B1-AE21-4416-84F1-10FEA4376B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163791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268FC-5A79-40D0-BD6A-0A611BF39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377319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6880065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26626-A0C9-4E87-B987-C0ADC93E4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4F5C2-9E9A-4956-B4A3-3D0691945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37A94-E6D0-4BBD-9F78-BE848B1C1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5114449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DE7DE-2B40-4B98-B391-8B28DC653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0C1A81-26F3-4916-803C-0062E36CD7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29EB38-33E1-4A83-83EA-A06458470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4783580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17516-4BA4-4B27-ADFE-DCEFCF21F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F5BA4-CA16-41C9-9587-D01CF185E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272358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1817C3-7008-4D07-A298-8A58C8C7F3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2095500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48C61-AA77-4E30-9FDB-BC98243A7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134100" cy="5105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75436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A60C5-C526-446D-A436-9D04B69B7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7620000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F8C65-C45B-4ECA-A4C3-0DDFCD8E814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28600" y="1143000"/>
            <a:ext cx="411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EE5E46BC-0526-451A-9C8D-8FFB83CACDD1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4495800" y="1143000"/>
            <a:ext cx="4114800" cy="41148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509000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374CD-1952-4CEE-A70C-26E7A48E7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7620000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AB52E6DE-99F2-492E-A4D3-399E8FB495BA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228600" y="1143000"/>
            <a:ext cx="8382000" cy="41148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749484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>
            <a:extLst>
              <a:ext uri="{FF2B5EF4-FFF2-40B4-BE49-F238E27FC236}">
                <a16:creationId xmlns:a16="http://schemas.microsoft.com/office/drawing/2014/main" id="{EEBBA39D-9A2D-481E-AADA-0C97EDF51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" name="Rectangle 36">
            <a:extLst>
              <a:ext uri="{FF2B5EF4-FFF2-40B4-BE49-F238E27FC236}">
                <a16:creationId xmlns:a16="http://schemas.microsoft.com/office/drawing/2014/main" id="{1D8EB0F0-0BA6-4E17-9311-C7D9A8AB0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6" name="Rectangle 37">
            <a:extLst>
              <a:ext uri="{FF2B5EF4-FFF2-40B4-BE49-F238E27FC236}">
                <a16:creationId xmlns:a16="http://schemas.microsoft.com/office/drawing/2014/main" id="{DF7613B5-CB89-4FCB-85AC-0A44BA3FD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" name="Rectangle 38">
            <a:extLst>
              <a:ext uri="{FF2B5EF4-FFF2-40B4-BE49-F238E27FC236}">
                <a16:creationId xmlns:a16="http://schemas.microsoft.com/office/drawing/2014/main" id="{254C6B9F-ADA3-4DA9-B432-019174EAD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" name="Rectangle 46">
            <a:extLst>
              <a:ext uri="{FF2B5EF4-FFF2-40B4-BE49-F238E27FC236}">
                <a16:creationId xmlns:a16="http://schemas.microsoft.com/office/drawing/2014/main" id="{B8B5C43C-FAE2-430F-B7D3-A9AD4E7E1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9" name="Rectangle 48">
            <a:extLst>
              <a:ext uri="{FF2B5EF4-FFF2-40B4-BE49-F238E27FC236}">
                <a16:creationId xmlns:a16="http://schemas.microsoft.com/office/drawing/2014/main" id="{1A3A2A3F-A784-4DB2-96BF-BC0CD062F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pic>
        <p:nvPicPr>
          <p:cNvPr id="10" name="Picture 14" descr="MK Logo (2).png">
            <a:extLst>
              <a:ext uri="{FF2B5EF4-FFF2-40B4-BE49-F238E27FC236}">
                <a16:creationId xmlns:a16="http://schemas.microsoft.com/office/drawing/2014/main" id="{EE9C765A-D486-47A2-99AE-5FEC7E5CA1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4">
            <a:extLst>
              <a:ext uri="{FF2B5EF4-FFF2-40B4-BE49-F238E27FC236}">
                <a16:creationId xmlns:a16="http://schemas.microsoft.com/office/drawing/2014/main" id="{EDDDE8DE-A122-43A6-A437-4FDC21C488A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90E0546-0D89-4303-9F22-57B81BE9A2B1}"/>
                </a:ext>
              </a:extLst>
            </p:cNvPr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D7EBD87-934B-4EE9-9761-C5F5E4A88A50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GB" sz="2000">
                  <a:solidFill>
                    <a:schemeClr val="bg1"/>
                  </a:solidFill>
                </a:rPr>
                <a:t>The Hardware/Software Interface</a:t>
              </a:r>
              <a:endParaRPr 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7">
            <a:extLst>
              <a:ext uri="{FF2B5EF4-FFF2-40B4-BE49-F238E27FC236}">
                <a16:creationId xmlns:a16="http://schemas.microsoft.com/office/drawing/2014/main" id="{0BD39414-BD2B-45CF-9892-A34385CD77E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8">
              <a:extLst>
                <a:ext uri="{FF2B5EF4-FFF2-40B4-BE49-F238E27FC236}">
                  <a16:creationId xmlns:a16="http://schemas.microsoft.com/office/drawing/2014/main" id="{06042451-0BBF-4EFC-8EE9-0D6E70A57E6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8C32461-6733-42AB-A8D7-3EC923536AC1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GB" sz="2000">
                  <a:solidFill>
                    <a:schemeClr val="bg1"/>
                  </a:solidFill>
                  <a:latin typeface="Arial Black" pitchFamily="34" charset="0"/>
                </a:rPr>
                <a:t>5</a:t>
              </a:r>
              <a:r>
                <a:rPr lang="en-GB" sz="2000" baseline="30000">
                  <a:solidFill>
                    <a:schemeClr val="bg1"/>
                  </a:solidFill>
                  <a:latin typeface="Arial Black" pitchFamily="34" charset="0"/>
                </a:rPr>
                <a:t>th</a:t>
              </a:r>
              <a:endParaRPr lang="en-GB" sz="2000">
                <a:solidFill>
                  <a:schemeClr val="bg1"/>
                </a:solidFill>
                <a:latin typeface="Arial Black" pitchFamily="34" charset="0"/>
              </a:endParaRPr>
            </a:p>
            <a:p>
              <a:pPr>
                <a:defRPr/>
              </a:pPr>
              <a:endParaRPr lang="en-US" sz="200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90DA8F0-A8A0-48E0-8FE1-2721D2F8E374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GB" sz="1400">
                  <a:solidFill>
                    <a:schemeClr val="bg1"/>
                  </a:solidFill>
                </a:rPr>
                <a:t>Edition</a:t>
              </a:r>
              <a:endParaRPr 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419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931105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F9110E-8821-489A-AC84-6E3AB08ED8F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AD3A33FE-FEB3-428D-8FC1-E68486BBBD9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F4725BC6-B81D-48E4-9DCF-4475A59B4761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17150977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053BAA2E-424A-45F5-AD0F-7F4D077EA05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AD6586B2-C1CD-49BA-B6C1-CEBCEB1059A4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852207175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12495A16-25B0-4045-B024-96218821E14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4810F71A-4611-449D-B140-D79C1A571DD4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97208447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4529BF2A-B5FF-4773-9AEE-83132029207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A617BB99-23FE-4F8A-9A68-A8292525BD3F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080465851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9C0BC75E-550C-4451-B21F-CFB9F5EB805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4186DCF8-6D91-42A9-84AE-393F5A5F5879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50733130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DFC5F93E-3709-401E-A533-C975B7E067A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1A1AA08D-12DA-4173-9284-51E83E3DB13F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512265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09B05ECC-BCB7-46E4-A0B5-8985FDB58F6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BB01A2DB-445E-41AF-8CC9-A06AD398278B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250681425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41905941-A113-4C5B-BB23-DCACBF72E70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4E4BBB03-C220-46FA-BE50-47101EF92088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430497699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C6BEB371-660A-4F60-8974-04AA9D45C9D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FC98A112-E230-4D2F-8267-EAF0262A4E6D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98045034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D1F6546D-A715-4D23-8602-20FAF2FB728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09D8325C-B9EF-4B59-A035-3F9AC355B43A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69116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701518-A91D-4A03-B532-3C98B4C4653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29000" y="2085975"/>
            <a:ext cx="5638800" cy="1038225"/>
          </a:xfrm>
        </p:spPr>
        <p:txBody>
          <a:bodyPr lIns="92075" rIns="92075"/>
          <a:lstStyle>
            <a:lvl1pPr marL="0" indent="0">
              <a:lnSpc>
                <a:spcPct val="70000"/>
              </a:lnSpc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949E0E66-7487-4FB9-88EE-CBF52A8E97C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DCFF66A0-AD23-46E7-BF95-928DAC0C0D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0" y="6365875"/>
            <a:ext cx="426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2002 Lipasti, Hill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DF80B8D-535F-4BB6-8647-8DB6CF18A8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>
                <a:latin typeface="Times New Roman" panose="02020603050405020304" pitchFamily="18" charset="0"/>
              </a:defRPr>
            </a:lvl2pPr>
          </a:lstStyle>
          <a:p>
            <a:pPr lvl="1"/>
            <a:fld id="{0DA9B682-EB76-45E5-B9F5-7A6E61FDBFCD}" type="slidenum">
              <a:rPr lang="en-US" altLang="en-US"/>
              <a:pPr lvl="1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4436439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CA0C0-E253-46DA-89F9-839B08C0B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FD65C-8CFA-4647-BCFD-589A65AF6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2002 Lipasti, Hill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7F3B0-13A4-491E-B360-720A62532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1B75DE48-F98B-495A-B11A-3A9BDE0EA1BC}" type="slidenum">
              <a:rPr lang="en-US" altLang="en-US"/>
              <a:pPr lvl="1"/>
              <a:t>‹#›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31493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D6375-826B-42B3-9CAD-845930956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93ABB-0935-4F24-92EB-4F5CC7CF1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2002 Lipasti, Hill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C8B81-09DD-47B2-AC42-1EAF3BCCA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2F2F2CB7-465F-4F38-B145-E2C79AA6554F}" type="slidenum">
              <a:rPr lang="en-US" altLang="en-US"/>
              <a:pPr lvl="1"/>
              <a:t>‹#›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193023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2625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BA9C2-7BA6-420C-86B3-D155ABDEC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FFBAE-19F1-4399-800A-70827FC41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2002 Lipasti, Hill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22BE2-1F6C-446F-8217-E303CD215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0225041A-640E-49A6-BA12-FB1463F038F4}" type="slidenum">
              <a:rPr lang="en-US" altLang="en-US"/>
              <a:pPr lvl="1"/>
              <a:t>‹#›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579853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DFA03A-AAEB-479E-8904-548266923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6E13E4-3DDC-40DB-8151-F668A7A52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2002 Lipasti, Hill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42099E-0017-44A3-852A-F9E934BAB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29F3C557-5426-4006-8AEE-4241947BA0D5}" type="slidenum">
              <a:rPr lang="en-US" altLang="en-US"/>
              <a:pPr lvl="1"/>
              <a:t>‹#›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276758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6AE78E-7B72-42F0-993A-0A716ABB8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28C3A2-4F5A-45EA-A6FE-885E1AD66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2002 Lipasti, Hill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8F1905-3E48-4A62-8309-BD8823745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B734A0FF-2169-4829-B906-3581AEA654E3}" type="slidenum">
              <a:rPr lang="en-US" altLang="en-US"/>
              <a:pPr lvl="1"/>
              <a:t>‹#›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885719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B717B9-A970-4EF8-9228-3DC0024FD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45516A-E2E3-4E99-B3CB-C2FBC8F0F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2002 Lipasti, Hill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A9AC-F32C-47BF-96F2-77705FA80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8E34367D-5DBB-40B7-9ED5-69E9AA5C7951}" type="slidenum">
              <a:rPr lang="en-US" altLang="en-US"/>
              <a:pPr lvl="1"/>
              <a:t>‹#›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087991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5386A-202D-4AC6-82FE-4F9A65760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BA370-9B72-4C99-BA2B-29D8E3657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2002 Lipasti, Hill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A94CF-631A-424D-9C1D-D831FD03F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20B6960A-2A11-4E29-B4F4-CC8F12C38BD5}" type="slidenum">
              <a:rPr lang="en-US" altLang="en-US"/>
              <a:pPr lvl="1"/>
              <a:t>‹#›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214629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0D10E-45B1-4070-A414-02D62B5AB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20164-0F0B-4467-A619-331CC2709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2002 Lipasti, Hill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5A269-EA66-4230-ADE1-336FA59D1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0D7E6C9B-6076-449C-8DFF-8BD2EF479B47}" type="slidenum">
              <a:rPr lang="en-US" altLang="en-US"/>
              <a:pPr lvl="1"/>
              <a:t>‹#›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658041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275BE-64E4-435E-AE54-A0AAD0AC5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D0A1D-FC31-42C1-9C99-F865877F8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2002 Lipasti, Hill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97EE1-A47E-4D61-9D51-F2DB72351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607A812C-C7ED-4340-B51A-250098AEC20B}" type="slidenum">
              <a:rPr lang="en-US" altLang="en-US"/>
              <a:pPr lvl="1"/>
              <a:t>‹#›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741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58D0E8-4801-49CE-8EDE-C6366E3D110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609600"/>
            <a:ext cx="20193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2625" y="609600"/>
            <a:ext cx="5908675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ADC2A-45F5-4804-9923-2DC9B69F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6F40B-4C34-4CD9-8F81-F9C34BE7B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2002 Lipasti, Hill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91B01-37B0-4F6E-A998-A368C904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E35AB638-86BF-42C4-A903-54D0850764DC}" type="slidenum">
              <a:rPr lang="en-US" altLang="en-US"/>
              <a:pPr lvl="1"/>
              <a:t>‹#›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36392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CDEF0-6B49-468B-B8E3-C65CA30C1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EEEF2D-6F02-4325-AF89-3453F88EC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783156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B4735-B714-4676-B1CD-B80F8F9C0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C73CF-0B41-4239-8F02-B1C3470BF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233365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1060F-DEE3-45D4-9DF5-6B2028119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09FE3-1775-4AFA-90EB-B0CA187AA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0214483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B42AC-2F32-4B64-8FAB-D9548F745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1D44F-C47D-46EB-9AAB-7AC0AEC730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11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B27A4-7438-4F23-9736-8F0230F1B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95800" y="1143000"/>
            <a:ext cx="411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164677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0331D-4E0E-4348-A1A9-0BAAD87F3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0BD1D-D974-4368-9409-2CA1004BC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0EBF9-F63D-4F92-9228-74BBBE287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F3D0EC-A5A5-45B1-B50C-A4554D4BC8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262018-461B-4EC5-AAA9-047DD9FE5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602701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3D63E-D5F5-4ACB-B373-0D28A00EB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134732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6633258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FF64-9001-4F6F-9D0F-1C1115E8D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0B3B7-AEED-47AF-A98B-52D510A17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9EEDF-5EB6-4ED2-ADFF-FD75043E6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5954989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68670-3CBF-4CA9-BA6C-8D9FC4063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139FD4-7E93-45C6-B896-32977DD74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8A3D1-3F09-4AD0-8794-3566389FE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3773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68D29C-0726-43F0-8C8F-07B3F723895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9E5A2-D898-4E05-8E24-DD280D0DE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F74C72-3551-43CA-B73B-8948E4FD4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297445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EE532E-2CDD-4BD7-8193-913A7053A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2095500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763E81-C826-4AA5-AE82-EC2B228EC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134100" cy="5105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61156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1EFCD-22D1-4568-BA3D-F3773382A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7620000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93328-5FD3-4ED8-9AC6-D623935D075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28600" y="1143000"/>
            <a:ext cx="411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043DB570-9AE5-4421-AB7D-AA097891F408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4495800" y="1143000"/>
            <a:ext cx="4114800" cy="41148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462516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F4526-BFC3-4CD1-8176-0427174EE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7620000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B1C13385-7629-43FA-B141-5713375938B2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228600" y="1143000"/>
            <a:ext cx="8382000" cy="41148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414890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N">
                <a:cs typeface="+mn-cs"/>
              </a:endParaRPr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>
                <a:cs typeface="+mn-cs"/>
              </a:endParaRPr>
            </a:p>
          </p:txBody>
        </p:sp>
      </p:grpSp>
      <p:sp>
        <p:nvSpPr>
          <p:cNvPr id="88069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56E9E6-44F9-4312-9F12-1E4D855B64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72938"/>
      </p:ext>
    </p:extLst>
  </p:cSld>
  <p:clrMapOvr>
    <a:masterClrMapping/>
  </p:clrMapOvr>
  <p:transition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31FEE4-F340-41E6-9620-B8D1BE2D88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48188"/>
      </p:ext>
    </p:extLst>
  </p:cSld>
  <p:clrMapOvr>
    <a:masterClrMapping/>
  </p:clrMapOvr>
  <p:transition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28331-02D3-4B70-A6BC-41E7347C4B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56062"/>
      </p:ext>
    </p:extLst>
  </p:cSld>
  <p:clrMapOvr>
    <a:masterClrMapping/>
  </p:clrMapOvr>
  <p:transition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F9B9D7-B67C-428A-8913-7329716145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59555"/>
      </p:ext>
    </p:extLst>
  </p:cSld>
  <p:clrMapOvr>
    <a:masterClrMapping/>
  </p:clrMapOvr>
  <p:transition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F4D06B-03DB-4E3A-957E-61B7181EB4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31548"/>
      </p:ext>
    </p:extLst>
  </p:cSld>
  <p:clrMapOvr>
    <a:masterClrMapping/>
  </p:clrMapOvr>
  <p:transition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52E4A8-A57A-48A3-8AEA-E7B90EE0A0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559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6EC225-702B-4E12-B11E-19E86029C45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2B869-4BC5-4772-803F-33B661901D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65530"/>
      </p:ext>
    </p:extLst>
  </p:cSld>
  <p:clrMapOvr>
    <a:masterClrMapping/>
  </p:clrMapOvr>
  <p:transition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7A5D8-DE7D-43D3-AEC5-6E78B7AD8D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54963"/>
      </p:ext>
    </p:extLst>
  </p:cSld>
  <p:clrMapOvr>
    <a:masterClrMapping/>
  </p:clrMapOvr>
  <p:transition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1A3DF0-93EC-4B85-AFAD-2B5F916B2D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96381"/>
      </p:ext>
    </p:extLst>
  </p:cSld>
  <p:clrMapOvr>
    <a:masterClrMapping/>
  </p:clrMapOvr>
  <p:transition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74F01-AAC9-41B6-BF05-9BC0A1E620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71230"/>
      </p:ext>
    </p:extLst>
  </p:cSld>
  <p:clrMapOvr>
    <a:masterClrMapping/>
  </p:clrMapOvr>
  <p:transition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DF86A-75C3-4B5A-ABBE-D0A585CC2B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20440"/>
      </p:ext>
    </p:extLst>
  </p:cSld>
  <p:clrMapOvr>
    <a:masterClrMapping/>
  </p:clrMapOvr>
  <p:transition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1BA5208B-8688-47F7-BBAA-D980DAC0B4CC}"/>
              </a:ext>
            </a:extLst>
          </p:cNvPr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60F29848-3F98-48A4-B537-3B88B5E65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1" y="1708"/>
              <a:ext cx="3699" cy="2612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N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6" name="Arc 4">
              <a:extLst>
                <a:ext uri="{FF2B5EF4-FFF2-40B4-BE49-F238E27FC236}">
                  <a16:creationId xmlns:a16="http://schemas.microsoft.com/office/drawing/2014/main" id="{E4B516ED-65A6-4BF4-9E24-0554B06D065F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T0" fmla="*/ 0 w 21600"/>
                <a:gd name="T1" fmla="*/ 0 h 21231"/>
                <a:gd name="T2" fmla="*/ 1 w 21600"/>
                <a:gd name="T3" fmla="*/ 0 h 21231"/>
                <a:gd name="T4" fmla="*/ 0 w 21600"/>
                <a:gd name="T5" fmla="*/ 0 h 2123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lnTo>
                    <a:pt x="3976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88069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71C4499-C264-4CCE-868E-600D8AEC6F6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None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ACMU 2008-09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E83602EF-9513-47BD-9F78-9697167286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None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87C4B362-5040-41AC-A475-0E71C99426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FEFDDDD-4C79-4B82-A6DE-6FB1B206D6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987148"/>
      </p:ext>
    </p:extLst>
  </p:cSld>
  <p:clrMapOvr>
    <a:masterClrMapping/>
  </p:clrMapOvr>
  <p:transition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6FBA3-C730-47D2-88EC-D06FE55E0C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None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ACMU 2008-09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21EBD-A796-4D86-9466-6888FAEB90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None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D77AF-AFA2-4E95-A428-96F853833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7934C89-C81A-4715-8EE1-C7BE4F936F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0676426"/>
      </p:ext>
    </p:extLst>
  </p:cSld>
  <p:clrMapOvr>
    <a:masterClrMapping/>
  </p:clrMapOvr>
  <p:transition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87962-59C9-441F-8902-395095606E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None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ACMU 2008-09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35704-4480-4612-891D-4F7602160F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None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F41E3-17AF-4A0F-881F-0A80308E8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90733C7-D9C9-4158-AAA4-7CAF5CE8AB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1198135"/>
      </p:ext>
    </p:extLst>
  </p:cSld>
  <p:clrMapOvr>
    <a:masterClrMapping/>
  </p:clrMapOvr>
  <p:transition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08737-C5B9-4CEA-ADE8-DBA862B70C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None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ACMU 2008-09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FD337-58EA-458E-BEBC-B15860456F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None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E8655-7765-423A-9FFA-45B7CF4E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5A9E7F1-A276-491F-AA9F-F70925C6E9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6687299"/>
      </p:ext>
    </p:extLst>
  </p:cSld>
  <p:clrMapOvr>
    <a:masterClrMapping/>
  </p:clrMapOvr>
  <p:transition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D4ADC7-C082-46E9-B786-2C820A8B43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None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ACMU 2008-09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3EFE32-CD2B-42A3-AE2B-FACED39A19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None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CA12B1-380A-4683-AB1F-251511FC6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ABAFCED-0AA0-44B5-BD08-F36F78836A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788145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ACE4A4-1E1A-4B8A-8F57-0367C097608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EB521C-156A-4A0C-8A80-1E62796B25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None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ACMU 2008-09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962F05-31B5-4C29-BD5A-1A05895D12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None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FEAC3-D49A-4A99-92F3-D72FB464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937F8FA-0C3B-44DB-8703-FBF9FD6559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3095061"/>
      </p:ext>
    </p:extLst>
  </p:cSld>
  <p:clrMapOvr>
    <a:masterClrMapping/>
  </p:clrMapOvr>
  <p:transition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41CE9D-040C-4DA3-BDF3-E40F55796F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None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ACMU 2008-09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19A279-CE5F-419F-9484-23307BEF94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None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6930B-319D-4065-BB61-4031DD657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8BBDA4A-DDF5-4160-B5EA-8B8FEED287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3433148"/>
      </p:ext>
    </p:extLst>
  </p:cSld>
  <p:clrMapOvr>
    <a:masterClrMapping/>
  </p:clrMapOvr>
  <p:transition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9014D-135C-4D82-93DA-755E8A2030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None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ACMU 2008-09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EF5CB-465B-44E9-96D0-618FE8EA5B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None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5F9B7-84BE-44B4-8991-E33D00BB3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EFCB589-CBF6-4332-9BE9-7814587391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6406836"/>
      </p:ext>
    </p:extLst>
  </p:cSld>
  <p:clrMapOvr>
    <a:masterClrMapping/>
  </p:clrMapOvr>
  <p:transition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CF76A-F759-4FE3-90B1-87DA340A3B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None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ACMU 2008-09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0E38A-A5C1-4C13-91EF-354AF777B5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None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627F9-CF43-47C5-8217-050336E53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2E43415-2692-4AF6-97BF-96FE29BBD9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5508170"/>
      </p:ext>
    </p:extLst>
  </p:cSld>
  <p:clrMapOvr>
    <a:masterClrMapping/>
  </p:clrMapOvr>
  <p:transition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A7336-1C42-4417-A797-5DEC95B700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None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ACMU 2008-09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D268A-750D-4752-9A43-FEF5543445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None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59F90-9258-411D-AC30-135A43940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D28076C-3388-4640-BFA7-2DE0CC1C47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229086"/>
      </p:ext>
    </p:extLst>
  </p:cSld>
  <p:clrMapOvr>
    <a:masterClrMapping/>
  </p:clrMapOvr>
  <p:transition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839AC-3454-4E74-AD29-BA4E89B169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None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ACMU 2008-09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BD64B-C1A0-4352-916B-CA13C9389D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None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8DAD3-A357-4F3C-ADF6-EA6B10233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1B19A1B-7BB3-4724-9EE5-BF19E85D3D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659252"/>
      </p:ext>
    </p:extLst>
  </p:cSld>
  <p:clrMapOvr>
    <a:masterClrMapping/>
  </p:clrMapOvr>
  <p:transition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085F00E2-77B5-4EB9-B7F0-E6442655502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defRPr b="0"/>
            </a:lvl1pPr>
          </a:lstStyle>
          <a:p>
            <a:pPr>
              <a:defRPr/>
            </a:pPr>
            <a:fld id="{7342F669-1E87-437E-A31D-FA9EFAD788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4927100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>
            <a:extLst>
              <a:ext uri="{FF2B5EF4-FFF2-40B4-BE49-F238E27FC236}">
                <a16:creationId xmlns:a16="http://schemas.microsoft.com/office/drawing/2014/main" id="{12B259DE-200C-4F9D-9FC3-47855083DED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50813" y="784225"/>
            <a:ext cx="884555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F3031157-57A5-40AD-B581-22D6E2E891E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defRPr b="0"/>
            </a:lvl1pPr>
          </a:lstStyle>
          <a:p>
            <a:pPr>
              <a:defRPr/>
            </a:pPr>
            <a:fld id="{0E0BD055-A851-4586-A9C1-8AABF907CF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4272938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10BC8EA-CFA2-4D6E-84E0-41D7C2A3943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defRPr b="0"/>
            </a:lvl1pPr>
          </a:lstStyle>
          <a:p>
            <a:pPr>
              <a:defRPr/>
            </a:pPr>
            <a:fld id="{314ACB88-74FA-4E5E-884C-EFDA7255FA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7913477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0">
            <a:extLst>
              <a:ext uri="{FF2B5EF4-FFF2-40B4-BE49-F238E27FC236}">
                <a16:creationId xmlns:a16="http://schemas.microsoft.com/office/drawing/2014/main" id="{80EE073E-D759-44E5-BAE1-2EE1D34CC6D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50813" y="784225"/>
            <a:ext cx="884555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25" y="923925"/>
            <a:ext cx="4329113" cy="5810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923925"/>
            <a:ext cx="4329112" cy="5810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CFFF3CF9-3769-4636-8A64-BCC13CE629B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defRPr b="0"/>
            </a:lvl1pPr>
          </a:lstStyle>
          <a:p>
            <a:pPr>
              <a:defRPr/>
            </a:pPr>
            <a:fld id="{6EC540D6-E6FD-4970-B70E-8AEA3CDF9C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26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2FE9A5-C56C-4B7D-9D9E-6F17E013B85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0">
            <a:extLst>
              <a:ext uri="{FF2B5EF4-FFF2-40B4-BE49-F238E27FC236}">
                <a16:creationId xmlns:a16="http://schemas.microsoft.com/office/drawing/2014/main" id="{CC7622E3-D664-426D-A59A-6947C6C3B32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50813" y="784225"/>
            <a:ext cx="884555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56FC7BA5-D979-41FC-BB25-53B88629FD8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defRPr b="0"/>
            </a:lvl1pPr>
          </a:lstStyle>
          <a:p>
            <a:pPr>
              <a:defRPr/>
            </a:pPr>
            <a:fld id="{15598388-FBBE-4838-BB19-FBAC02794D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089547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">
            <a:extLst>
              <a:ext uri="{FF2B5EF4-FFF2-40B4-BE49-F238E27FC236}">
                <a16:creationId xmlns:a16="http://schemas.microsoft.com/office/drawing/2014/main" id="{3AFF5D8D-F262-4F02-BE93-2EB6711C405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50813" y="784225"/>
            <a:ext cx="884555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07BF9E79-634C-4F71-992C-095D2880B41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defRPr b="0"/>
            </a:lvl1pPr>
          </a:lstStyle>
          <a:p>
            <a:pPr>
              <a:defRPr/>
            </a:pPr>
            <a:fld id="{D9599C42-E2B9-405A-A78D-334DA42510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9899418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">
            <a:extLst>
              <a:ext uri="{FF2B5EF4-FFF2-40B4-BE49-F238E27FC236}">
                <a16:creationId xmlns:a16="http://schemas.microsoft.com/office/drawing/2014/main" id="{346B3C48-B3E6-42B6-8B71-D325CAA62EE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50813" y="784225"/>
            <a:ext cx="884555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1450" y="123825"/>
            <a:ext cx="8801100" cy="60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73C5B96-F737-410A-BF89-B1DF43443E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defRPr b="0"/>
            </a:lvl1pPr>
          </a:lstStyle>
          <a:p>
            <a:pPr>
              <a:defRPr/>
            </a:pPr>
            <a:fld id="{94ACFD45-FA54-4129-81CF-57C91D3FDA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9539415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9D03DD43-DD09-47DD-A344-1E8C8207304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defRPr b="0"/>
            </a:lvl1pPr>
          </a:lstStyle>
          <a:p>
            <a:pPr>
              <a:defRPr/>
            </a:pPr>
            <a:fld id="{E499D91D-CAE4-4CF7-8370-B273646F4D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6464861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8C9655F-81A9-4B91-92B3-E90FD3EFF2C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defRPr b="0"/>
            </a:lvl1pPr>
          </a:lstStyle>
          <a:p>
            <a:pPr>
              <a:defRPr/>
            </a:pPr>
            <a:fld id="{00376737-05AC-4662-A714-3773DE3B34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5327355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>
            <a:extLst>
              <a:ext uri="{FF2B5EF4-FFF2-40B4-BE49-F238E27FC236}">
                <a16:creationId xmlns:a16="http://schemas.microsoft.com/office/drawing/2014/main" id="{E62BE097-3E22-4C8E-9B44-7935EB33348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50813" y="776288"/>
            <a:ext cx="884555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9123FAE9-6523-4CB0-83CA-CC747247A6F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defRPr b="0"/>
            </a:lvl1pPr>
          </a:lstStyle>
          <a:p>
            <a:pPr>
              <a:defRPr/>
            </a:pPr>
            <a:fld id="{E0AF8739-C457-4655-97B9-0513E6A5E9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2149472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0688" y="123825"/>
            <a:ext cx="2201862" cy="66103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1925" y="123825"/>
            <a:ext cx="6456363" cy="6610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D3BE6D3-F28C-4D4C-AE86-833C087CE60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defRPr b="0"/>
            </a:lvl1pPr>
          </a:lstStyle>
          <a:p>
            <a:pPr>
              <a:defRPr/>
            </a:pPr>
            <a:fld id="{F07906F0-F55A-406D-9B1D-1A6CBF6557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7995843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0">
            <a:extLst>
              <a:ext uri="{FF2B5EF4-FFF2-40B4-BE49-F238E27FC236}">
                <a16:creationId xmlns:a16="http://schemas.microsoft.com/office/drawing/2014/main" id="{6C47EADD-4811-4A5D-AA84-FB2A416C570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50813" y="784225"/>
            <a:ext cx="884555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123825"/>
            <a:ext cx="88011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61925" y="923925"/>
            <a:ext cx="4329113" cy="5810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923925"/>
            <a:ext cx="4329112" cy="5810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D5FFCFF2-FA7F-479A-A65C-64D823E3B07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defRPr b="0"/>
            </a:lvl1pPr>
          </a:lstStyle>
          <a:p>
            <a:pPr>
              <a:defRPr/>
            </a:pPr>
            <a:fld id="{BC745873-7D23-4174-9964-0BBC4EC7EE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4477256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09D285CF-70FE-4FC5-9BA5-29D3697D609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>
                <a:solidFill>
                  <a:srgbClr val="003399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5457894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FD40686-8896-4D26-9A2B-CB9F0674878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588E70-C161-4D7C-8F83-86C2119ADA3E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6170691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F74989-A09F-45B3-8FC4-6832CFDE681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43BB93B-8710-4030-9ACB-480357749F3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07A3E4-2F15-49D3-8E61-3B3673DB8F58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897210259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0D376-EF5C-4D1D-941E-BB3A6840F2F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763CA8-8D72-4176-8B71-8ED24AB99C81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950966682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4BF57F3-A2CA-48C1-828E-B8F046577B7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51980B-44CA-4477-9127-36F219B3826A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146738905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E373CFF-4573-4A2D-A9D9-9EA0AC864B1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B47198-A78E-4219-924E-B636191B7E2E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005787418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FF8060C-95E3-4496-AD31-A57E42DA129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331D30-9F30-45BD-9DCF-B20827441619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410534782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D5D67D-B6B6-4667-A533-2B0C33FB207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0CFAFC-1695-4614-90BA-551537750202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929957544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E5E6DC-BA8F-459C-BDA7-999463C529C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703D65-E52D-4427-9D3E-B39C581AB8B9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76885258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A2AA354-FDFA-41B8-95F8-4C27D6F744C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AF81DB-99E4-4A99-BE84-55FCB79E039D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512837990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3D046EA-798F-4D5E-A2C9-575C129F58B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69A3DC-9324-4EA8-8522-B1045D41FA6C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3197831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5ACDAA-E7CF-4C05-B806-5C5C7AA1742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31F552-DFA8-436B-BF83-44C18A833F9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ctangle 37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Rectangle 46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Rectangle 48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4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rgbClr val="FFFFFF"/>
                  </a:solidFill>
                  <a:latin typeface="Corbel" pitchFamily="34" charset="0"/>
                  <a:cs typeface="Arial" charset="0"/>
                </a:rPr>
                <a:t>Computer Organization and Design</a:t>
              </a:r>
              <a:endParaRPr lang="en-US" sz="3000" b="1" cap="small" dirty="0">
                <a:solidFill>
                  <a:srgbClr val="FFFFFF"/>
                </a:solidFill>
                <a:latin typeface="Corbel" pitchFamily="34" charset="0"/>
                <a:cs typeface="Arial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GB" sz="2000">
                  <a:solidFill>
                    <a:srgbClr val="FFFFFF"/>
                  </a:solidFill>
                  <a:cs typeface="Arial" charset="0"/>
                </a:rPr>
                <a:t>The Hardware/Software Interface</a:t>
              </a:r>
              <a:endParaRPr lang="en-US" sz="2000">
                <a:solidFill>
                  <a:srgbClr val="FFFFFF"/>
                </a:solidFill>
                <a:cs typeface="Arial" charset="0"/>
              </a:endParaRPr>
            </a:p>
          </p:txBody>
        </p:sp>
      </p:grpSp>
      <p:grpSp>
        <p:nvGrpSpPr>
          <p:cNvPr id="3" name="Group 17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4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" name="TextBox 15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GB" sz="2000">
                  <a:solidFill>
                    <a:srgbClr val="FFFFFF"/>
                  </a:solidFill>
                  <a:latin typeface="Arial Black" pitchFamily="34" charset="0"/>
                  <a:cs typeface="Arial" charset="0"/>
                </a:rPr>
                <a:t>5</a:t>
              </a:r>
              <a:r>
                <a:rPr lang="en-GB" sz="2000" baseline="30000">
                  <a:solidFill>
                    <a:srgbClr val="FFFFFF"/>
                  </a:solidFill>
                  <a:latin typeface="Arial Black" pitchFamily="34" charset="0"/>
                  <a:cs typeface="Arial" charset="0"/>
                </a:rPr>
                <a:t>th</a:t>
              </a:r>
              <a:endParaRPr lang="en-GB" sz="2000">
                <a:solidFill>
                  <a:srgbClr val="FFFFFF"/>
                </a:solidFill>
                <a:latin typeface="Arial Black" pitchFamily="34" charset="0"/>
                <a:cs typeface="Arial" charset="0"/>
              </a:endParaRPr>
            </a:p>
            <a:p>
              <a:pPr>
                <a:defRPr/>
              </a:pPr>
              <a:endParaRPr lang="en-US" sz="2000">
                <a:solidFill>
                  <a:srgbClr val="FFFFFF"/>
                </a:solidFill>
                <a:latin typeface="Arial Black" pitchFamily="34" charset="0"/>
                <a:cs typeface="Arial" charset="0"/>
              </a:endParaRPr>
            </a:p>
          </p:txBody>
        </p:sp>
        <p:sp>
          <p:nvSpPr>
            <p:cNvPr id="17" name="TextBox 16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GB" sz="1400">
                  <a:solidFill>
                    <a:srgbClr val="FFFFFF"/>
                  </a:solidFill>
                  <a:cs typeface="Arial" charset="0"/>
                </a:rPr>
                <a:t>Edition</a:t>
              </a:r>
              <a:endParaRPr lang="en-US" sz="1400">
                <a:solidFill>
                  <a:srgbClr val="FFFFFF"/>
                </a:solidFill>
                <a:cs typeface="Arial" charset="0"/>
              </a:endParaRPr>
            </a:p>
          </p:txBody>
        </p:sp>
      </p:grpSp>
      <p:sp>
        <p:nvSpPr>
          <p:cNvPr id="419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AU"/>
              <a:t>Chapter 3 — Arithmetic for Computers — </a:t>
            </a:r>
            <a:fld id="{241A9282-207D-49D4-8E0A-D2494D33C88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AU"/>
              <a:t>Chapter 3 — Arithmetic for Computers — </a:t>
            </a:r>
            <a:fld id="{2921AE98-E67B-47D2-8A6A-D0041E5CF2C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AU"/>
              <a:t>Chapter 3 — Arithmetic for Computers — </a:t>
            </a:r>
            <a:fld id="{CAAE5BD4-6012-41D6-8A7A-47028025309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AU"/>
              <a:t>Chapter 3 — Arithmetic for Computers — </a:t>
            </a:r>
            <a:fld id="{69C9E28A-0711-4CD4-BE01-239E5564FD3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AU"/>
              <a:t>Chapter 3 — Arithmetic for Computers — </a:t>
            </a:r>
            <a:fld id="{4B6AA341-BEFE-44B0-9783-DB3296AA569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AU"/>
              <a:t>Chapter 3 — Arithmetic for Computers — </a:t>
            </a:r>
            <a:fld id="{077A7A92-5EE5-41E8-9783-E3AA631C0B9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AU"/>
              <a:t>Chapter 3 — Arithmetic for Computers — </a:t>
            </a:r>
            <a:fld id="{CA6F3429-57C1-4426-AEA1-47F184D7CFA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AU"/>
              <a:t>Chapter 3 — Arithmetic for Computers — </a:t>
            </a:r>
            <a:fld id="{A555D12E-C501-479E-A599-5F04721124F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AU"/>
              <a:t>Chapter 3 — Arithmetic for Computers — </a:t>
            </a:r>
            <a:fld id="{AC001DE1-9C4F-446A-B966-AD1147433DD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AU"/>
              <a:t>Chapter 3 — Arithmetic for Computers — </a:t>
            </a:r>
            <a:fld id="{796450CA-FCB2-4D12-89D1-41B51E6739E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A7474E-2DC3-4A9A-9249-FD7E730EE1C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CCC42-D70D-4984-85D5-299B8E76A36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FAE2D0-3E79-4C36-BE4B-CE944B32D60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6CFD36-9AF3-4DA1-955D-108A6B37189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576A-826A-4DA3-BD9B-4E59E930EEB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114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143000"/>
            <a:ext cx="4114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7097F-067C-4514-BF24-F6AEAC9600B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703B81-CF31-4562-9829-59B0FA90619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3094FA-0232-4879-A3AD-ADC964F0D7B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D117B1-EDB9-4ADE-AA3E-D3A7A260E07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1A4FF-F170-4C0F-BB2C-C36EF69CBEE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27B839-A0CF-4D3A-B8F0-7D8CB716A26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7E11A5-D3C5-4671-A047-7F99D87E4A5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Apr. 2015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Computer Arithmetic, Addition/Subtraction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Slide </a:t>
            </a:r>
            <a:fld id="{F04DF29B-7990-4313-A0CE-E725F162CCD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Apr. 2015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Computer Arithmetic, Addition/Subtraction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Slide </a:t>
            </a:r>
            <a:fld id="{E3747F19-C079-4206-A39D-EC7A4494B9F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Apr. 2015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Computer Arithmetic, Addition/Subtraction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Slide </a:t>
            </a:r>
            <a:fld id="{7468E8BB-9FA1-492D-BF9D-FF7B47F178B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Apr. 2015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Computer Arithmetic, Addition/Subtraction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Slide </a:t>
            </a:r>
            <a:fld id="{7BB2C584-9627-40D0-AC97-91FAC6F00C0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Apr. 2015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Computer Arithmetic, Addition/Subtraction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Slide </a:t>
            </a:r>
            <a:fld id="{D2A0F963-2485-4BC7-AD4C-DD83A961C8D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Apr. 2015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Computer Arithmetic, Addition/Subtraction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Slide </a:t>
            </a:r>
            <a:fld id="{6B4B4545-A604-485C-BF28-46F142E5496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Apr. 2015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Computer Arithmetic, Addition/Subtraction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Slide </a:t>
            </a:r>
            <a:fld id="{3570459A-6BFF-4F78-A1A7-F222C844346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Apr. 2015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Computer Arithmetic, Addition/Subtraction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Slide </a:t>
            </a:r>
            <a:fld id="{363B555D-AE12-41C8-8AF6-2B71A264457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Apr. 2015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Computer Arithmetic, Addition/Subtraction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Slide </a:t>
            </a:r>
            <a:fld id="{E42AEEB7-1153-480C-8A72-77B63DD5081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Apr. 2015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Computer Arithmetic, Addition/Subtraction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Slide </a:t>
            </a:r>
            <a:fld id="{EDE963E7-AE17-4551-8B5F-AB6683169B3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Apr. 2015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Computer Arithmetic, Addition/Subtraction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Slide </a:t>
            </a:r>
            <a:fld id="{DB407545-0071-4323-83A4-1C8498A3A5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Apr. 2015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Computer Arithmetic, Addition/Subtraction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Slide </a:t>
            </a:r>
            <a:fld id="{E187B027-F40F-4204-A9C9-4E71F7C719B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Fall 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EE 5323 - VLSI Design I - © Kia Bazargan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2A2877-4C7E-41AD-BBBE-9FB2CAC469F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Fall 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EE 5323 - VLSI Design I - © Kia Bazargan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916607-FB92-4D5A-AB46-F088597D1B0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Fall 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EE 5323 - VLSI Design I - © Kia Bazargan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95B8FF-9B03-4C7E-A00C-DA77295C79F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14400"/>
            <a:ext cx="4114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114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Fall 2008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EE 5323 - VLSI Design I - © Kia Bazargan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09985F-4693-4A5E-88B1-6E5D28B2196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Fall 2008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EE 5323 - VLSI Design I - © Kia Bazargan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294B1A-435F-49B1-BD2B-C40F3F2B66C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Fall 2008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EE 5323 - VLSI Design I - © Kia Bazargan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A0957E-BA04-4617-99FE-A58710BF09D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Fall 2008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EE 5323 - VLSI Design I - © Kia Bazargan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C7067F-12CC-4575-A131-4CD068A1F49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Fall 2008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EE 5323 - VLSI Design I - © Kia Bazargan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04D66A-20BD-4066-93A7-73BC434CD53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Fall 2008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EE 5323 - VLSI Design I - © Kia Bazargan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A721C7-E921-45A1-9860-2E8BFBEF0FB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Fall 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EE 5323 - VLSI Design I - © Kia Bazargan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C0D22A-5D47-4204-A02C-D35895FFF64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76200"/>
            <a:ext cx="22860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76200"/>
            <a:ext cx="67056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Fall 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EE 5323 - VLSI Design I - © Kia Bazargan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3ABCDC-AB17-4FF0-B5F1-03630AFEAAC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0499EF-322D-4A59-A6A2-C602A0B9F01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14E3F-5EBA-4A3E-8DAF-2E60BD871F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232489-6C41-44CA-9C82-19E09410533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EADD6-E154-47AD-B9F4-CF9F40A7BA7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284059-6A7B-4C7E-958C-1DE969C5C16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447909-F8B1-4388-BFBC-6FD92ADFA5C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A5400-EB1F-4A71-B697-02945CB9A96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CD9CA-FAC8-4E6F-BCDF-8176ECDCC97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4D18B-FEED-4F4B-AF43-E46BFC17EDC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7F44B8-8AA3-4FF8-B6B6-B139C515848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C74876-7D9C-47F3-9FD6-0798A0696B4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E48DD5-B63F-4226-8615-2CFFC9EBD51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114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143000"/>
            <a:ext cx="4114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2095500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134100" cy="5105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84F0F763-3033-43E7-A028-6B9F78BB0842}"/>
              </a:ext>
            </a:extLst>
          </p:cNvPr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6BDC045A-80ED-40BF-884C-FF7F81F4E0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6" name="Arc 4">
              <a:extLst>
                <a:ext uri="{FF2B5EF4-FFF2-40B4-BE49-F238E27FC236}">
                  <a16:creationId xmlns:a16="http://schemas.microsoft.com/office/drawing/2014/main" id="{9937FBE9-DBFC-4BB7-8C71-4A0AFD2A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T0" fmla="*/ 0 w 21600"/>
                <a:gd name="T1" fmla="*/ 0 h 21231"/>
                <a:gd name="T2" fmla="*/ 0 w 21600"/>
                <a:gd name="T3" fmla="*/ 0 h 21231"/>
                <a:gd name="T4" fmla="*/ 0 w 21600"/>
                <a:gd name="T5" fmla="*/ 0 h 2123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lnTo>
                    <a:pt x="3976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88069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40FC521-55A5-48C1-8334-2F3CF7BBDD3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0EA12C3D-7273-46C5-B9DE-A2D4D71C5B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842130B7-670C-4EFA-A49B-F2FFA1D87A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E8C64C-0100-46ED-B325-0E6E5497EB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4446849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68AFE-877C-442B-9F05-4F2DC1691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A4B75-C0E8-41B0-A85B-386A7C869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E18E6-4CF6-4B86-B751-EE15ECC04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B5D789-22D6-4EA1-A64E-4C7276D3B9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7507325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E7A26-C25C-4080-9CC0-D9C264F05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1DD60-B3FF-46FB-9A9E-CA874CF17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76D4F-CE17-41CE-9D31-D04706DCA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B4EE47-C678-4EE0-BCF8-07468D4F7B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1581585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BBB49-AA0A-477F-94E5-9CE6DADAA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8A58C-8FBF-4164-B704-6530ADDE9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75445-C6BB-44B2-B76B-470A96142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DCB823-DD37-4E57-8A7C-84DDC24555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7257785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E74972-1A2F-48DB-99EF-6514EC9D4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C35373-A676-4151-B98F-7B896B1D6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286FBB-1CC4-4F2C-A3D9-6D79A6C40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7FD9C-A7FA-4231-893A-320CAAE1F1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546499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E7DC19-A4F7-4340-97F7-7CA496783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02B9A7-A1A9-4D34-85B3-2341D45F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8DEFE-81D4-4100-B0F6-5B2FFA506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0FB0E8-E206-4687-8E7F-77586E31ED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5224017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84721B-A2B1-41DD-B7BC-0C01EAEFA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310F67-FFC9-4FE0-B999-12BF9CF3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C92AF-F9FD-41E9-A4D3-7004A7D4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2ED0C2-B7C4-44C0-BD5C-703D1766EF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33134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1.xml"/><Relationship Id="rId3" Type="http://schemas.openxmlformats.org/officeDocument/2006/relationships/slideLayout" Target="../slideLayouts/slideLayout106.xml"/><Relationship Id="rId7" Type="http://schemas.openxmlformats.org/officeDocument/2006/relationships/slideLayout" Target="../slideLayouts/slideLayout110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9.xml"/><Relationship Id="rId11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12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17.xml"/><Relationship Id="rId7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6.xml"/><Relationship Id="rId1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20.xml"/><Relationship Id="rId11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23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3.xml"/><Relationship Id="rId13" Type="http://schemas.openxmlformats.org/officeDocument/2006/relationships/slideLayout" Target="../slideLayouts/slideLayout138.xml"/><Relationship Id="rId3" Type="http://schemas.openxmlformats.org/officeDocument/2006/relationships/slideLayout" Target="../slideLayouts/slideLayout128.xml"/><Relationship Id="rId7" Type="http://schemas.openxmlformats.org/officeDocument/2006/relationships/slideLayout" Target="../slideLayouts/slideLayout132.xml"/><Relationship Id="rId12" Type="http://schemas.openxmlformats.org/officeDocument/2006/relationships/slideLayout" Target="../slideLayouts/slideLayout137.xml"/><Relationship Id="rId2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31.xml"/><Relationship Id="rId11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4.xml"/><Relationship Id="rId14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1.xml"/><Relationship Id="rId7" Type="http://schemas.openxmlformats.org/officeDocument/2006/relationships/slideLayout" Target="../slideLayouts/slideLayout145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40.xml"/><Relationship Id="rId1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44.xml"/><Relationship Id="rId11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42.xml"/><Relationship Id="rId9" Type="http://schemas.openxmlformats.org/officeDocument/2006/relationships/slideLayout" Target="../slideLayouts/slideLayout147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52.xml"/><Relationship Id="rId7" Type="http://schemas.openxmlformats.org/officeDocument/2006/relationships/slideLayout" Target="../slideLayouts/slideLayout156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51.xml"/><Relationship Id="rId1" Type="http://schemas.openxmlformats.org/officeDocument/2006/relationships/slideLayout" Target="../slideLayouts/slideLayout150.xml"/><Relationship Id="rId6" Type="http://schemas.openxmlformats.org/officeDocument/2006/relationships/slideLayout" Target="../slideLayouts/slideLayout155.xml"/><Relationship Id="rId11" Type="http://schemas.openxmlformats.org/officeDocument/2006/relationships/slideLayout" Target="../slideLayouts/slideLayout160.xml"/><Relationship Id="rId5" Type="http://schemas.openxmlformats.org/officeDocument/2006/relationships/slideLayout" Target="../slideLayouts/slideLayout154.xml"/><Relationship Id="rId10" Type="http://schemas.openxmlformats.org/officeDocument/2006/relationships/slideLayout" Target="../slideLayouts/slideLayout159.xml"/><Relationship Id="rId4" Type="http://schemas.openxmlformats.org/officeDocument/2006/relationships/slideLayout" Target="../slideLayouts/slideLayout153.xml"/><Relationship Id="rId9" Type="http://schemas.openxmlformats.org/officeDocument/2006/relationships/slideLayout" Target="../slideLayouts/slideLayout158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8.xml"/><Relationship Id="rId13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3.xml"/><Relationship Id="rId7" Type="http://schemas.openxmlformats.org/officeDocument/2006/relationships/slideLayout" Target="../slideLayouts/slideLayout167.xml"/><Relationship Id="rId12" Type="http://schemas.openxmlformats.org/officeDocument/2006/relationships/slideLayout" Target="../slideLayouts/slideLayout172.xml"/><Relationship Id="rId2" Type="http://schemas.openxmlformats.org/officeDocument/2006/relationships/slideLayout" Target="../slideLayouts/slideLayout162.xml"/><Relationship Id="rId1" Type="http://schemas.openxmlformats.org/officeDocument/2006/relationships/slideLayout" Target="../slideLayouts/slideLayout161.xml"/><Relationship Id="rId6" Type="http://schemas.openxmlformats.org/officeDocument/2006/relationships/slideLayout" Target="../slideLayouts/slideLayout166.xml"/><Relationship Id="rId11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65.xml"/><Relationship Id="rId10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64.xml"/><Relationship Id="rId9" Type="http://schemas.openxmlformats.org/officeDocument/2006/relationships/slideLayout" Target="../slideLayouts/slideLayout169.xml"/><Relationship Id="rId14" Type="http://schemas.openxmlformats.org/officeDocument/2006/relationships/theme" Target="../theme/theme15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1.xml"/><Relationship Id="rId3" Type="http://schemas.openxmlformats.org/officeDocument/2006/relationships/slideLayout" Target="../slideLayouts/slideLayout176.xml"/><Relationship Id="rId7" Type="http://schemas.openxmlformats.org/officeDocument/2006/relationships/slideLayout" Target="../slideLayouts/slideLayout180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75.xml"/><Relationship Id="rId1" Type="http://schemas.openxmlformats.org/officeDocument/2006/relationships/slideLayout" Target="../slideLayouts/slideLayout174.xml"/><Relationship Id="rId6" Type="http://schemas.openxmlformats.org/officeDocument/2006/relationships/slideLayout" Target="../slideLayouts/slideLayout179.xml"/><Relationship Id="rId11" Type="http://schemas.openxmlformats.org/officeDocument/2006/relationships/slideLayout" Target="../slideLayouts/slideLayout184.xml"/><Relationship Id="rId5" Type="http://schemas.openxmlformats.org/officeDocument/2006/relationships/slideLayout" Target="../slideLayouts/slideLayout178.xml"/><Relationship Id="rId10" Type="http://schemas.openxmlformats.org/officeDocument/2006/relationships/slideLayout" Target="../slideLayouts/slideLayout183.xml"/><Relationship Id="rId4" Type="http://schemas.openxmlformats.org/officeDocument/2006/relationships/slideLayout" Target="../slideLayouts/slideLayout177.xml"/><Relationship Id="rId9" Type="http://schemas.openxmlformats.org/officeDocument/2006/relationships/slideLayout" Target="../slideLayouts/slideLayout182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2.xml"/><Relationship Id="rId3" Type="http://schemas.openxmlformats.org/officeDocument/2006/relationships/slideLayout" Target="../slideLayouts/slideLayout187.xml"/><Relationship Id="rId7" Type="http://schemas.openxmlformats.org/officeDocument/2006/relationships/slideLayout" Target="../slideLayouts/slideLayout191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86.xml"/><Relationship Id="rId1" Type="http://schemas.openxmlformats.org/officeDocument/2006/relationships/slideLayout" Target="../slideLayouts/slideLayout185.xml"/><Relationship Id="rId6" Type="http://schemas.openxmlformats.org/officeDocument/2006/relationships/slideLayout" Target="../slideLayouts/slideLayout190.xml"/><Relationship Id="rId11" Type="http://schemas.openxmlformats.org/officeDocument/2006/relationships/slideLayout" Target="../slideLayouts/slideLayout195.xml"/><Relationship Id="rId5" Type="http://schemas.openxmlformats.org/officeDocument/2006/relationships/slideLayout" Target="../slideLayouts/slideLayout189.xml"/><Relationship Id="rId10" Type="http://schemas.openxmlformats.org/officeDocument/2006/relationships/slideLayout" Target="../slideLayouts/slideLayout194.xml"/><Relationship Id="rId4" Type="http://schemas.openxmlformats.org/officeDocument/2006/relationships/slideLayout" Target="../slideLayouts/slideLayout188.xml"/><Relationship Id="rId9" Type="http://schemas.openxmlformats.org/officeDocument/2006/relationships/slideLayout" Target="../slideLayouts/slideLayout193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3.xml"/><Relationship Id="rId13" Type="http://schemas.openxmlformats.org/officeDocument/2006/relationships/theme" Target="../theme/theme18.xml"/><Relationship Id="rId3" Type="http://schemas.openxmlformats.org/officeDocument/2006/relationships/slideLayout" Target="../slideLayouts/slideLayout198.xml"/><Relationship Id="rId7" Type="http://schemas.openxmlformats.org/officeDocument/2006/relationships/slideLayout" Target="../slideLayouts/slideLayout202.xml"/><Relationship Id="rId12" Type="http://schemas.openxmlformats.org/officeDocument/2006/relationships/slideLayout" Target="../slideLayouts/slideLayout207.xml"/><Relationship Id="rId2" Type="http://schemas.openxmlformats.org/officeDocument/2006/relationships/slideLayout" Target="../slideLayouts/slideLayout197.xml"/><Relationship Id="rId1" Type="http://schemas.openxmlformats.org/officeDocument/2006/relationships/slideLayout" Target="../slideLayouts/slideLayout196.xml"/><Relationship Id="rId6" Type="http://schemas.openxmlformats.org/officeDocument/2006/relationships/slideLayout" Target="../slideLayouts/slideLayout201.xml"/><Relationship Id="rId11" Type="http://schemas.openxmlformats.org/officeDocument/2006/relationships/slideLayout" Target="../slideLayouts/slideLayout206.xml"/><Relationship Id="rId5" Type="http://schemas.openxmlformats.org/officeDocument/2006/relationships/slideLayout" Target="../slideLayouts/slideLayout200.xml"/><Relationship Id="rId10" Type="http://schemas.openxmlformats.org/officeDocument/2006/relationships/slideLayout" Target="../slideLayouts/slideLayout205.xml"/><Relationship Id="rId4" Type="http://schemas.openxmlformats.org/officeDocument/2006/relationships/slideLayout" Target="../slideLayouts/slideLayout199.xml"/><Relationship Id="rId9" Type="http://schemas.openxmlformats.org/officeDocument/2006/relationships/slideLayout" Target="../slideLayouts/slideLayout204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5.xml"/><Relationship Id="rId3" Type="http://schemas.openxmlformats.org/officeDocument/2006/relationships/slideLayout" Target="../slideLayouts/slideLayout210.xml"/><Relationship Id="rId7" Type="http://schemas.openxmlformats.org/officeDocument/2006/relationships/slideLayout" Target="../slideLayouts/slideLayout214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9.xml"/><Relationship Id="rId1" Type="http://schemas.openxmlformats.org/officeDocument/2006/relationships/slideLayout" Target="../slideLayouts/slideLayout208.xml"/><Relationship Id="rId6" Type="http://schemas.openxmlformats.org/officeDocument/2006/relationships/slideLayout" Target="../slideLayouts/slideLayout213.xml"/><Relationship Id="rId11" Type="http://schemas.openxmlformats.org/officeDocument/2006/relationships/slideLayout" Target="../slideLayouts/slideLayout218.xml"/><Relationship Id="rId5" Type="http://schemas.openxmlformats.org/officeDocument/2006/relationships/slideLayout" Target="../slideLayouts/slideLayout212.xml"/><Relationship Id="rId10" Type="http://schemas.openxmlformats.org/officeDocument/2006/relationships/slideLayout" Target="../slideLayouts/slideLayout217.xml"/><Relationship Id="rId4" Type="http://schemas.openxmlformats.org/officeDocument/2006/relationships/slideLayout" Target="../slideLayouts/slideLayout211.xml"/><Relationship Id="rId9" Type="http://schemas.openxmlformats.org/officeDocument/2006/relationships/slideLayout" Target="../slideLayouts/slideLayout216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.xml"/><Relationship Id="rId3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3.xml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92.xml"/><Relationship Id="rId5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91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0.xml"/><Relationship Id="rId3" Type="http://schemas.openxmlformats.org/officeDocument/2006/relationships/slideLayout" Target="../slideLayouts/slideLayout95.xml"/><Relationship Id="rId7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4.xml"/><Relationship Id="rId1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8.xml"/><Relationship Id="rId11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96.xml"/><Relationship Id="rId9" Type="http://schemas.openxmlformats.org/officeDocument/2006/relationships/slideLayout" Target="../slideLayouts/slideLayout10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76200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AutoShap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382000" cy="4114800"/>
          </a:xfrm>
          <a:prstGeom prst="roundRect">
            <a:avLst>
              <a:gd name="adj" fmla="val 12477"/>
            </a:avLst>
          </a:prstGeom>
          <a:noFill/>
          <a:ln w="12700">
            <a:noFill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344488" y="838200"/>
            <a:ext cx="84566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6707188" y="6464300"/>
            <a:ext cx="1865312" cy="211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800">
                <a:latin typeface="Symbol" pitchFamily="18" charset="2"/>
              </a:rPr>
              <a:t>Ó</a:t>
            </a:r>
            <a:r>
              <a:rPr lang="en-US" sz="800">
                <a:latin typeface="Arial" charset="0"/>
              </a:rPr>
              <a:t>1998 Morgan Kaufmann Publishers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8535988" y="6249988"/>
            <a:ext cx="6064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fld id="{9532175E-4C58-47CC-AC54-BB2A3DCF5D70}" type="slidenum">
              <a:rPr lang="en-US"/>
              <a:pPr>
                <a:spcBef>
                  <a:spcPct val="50000"/>
                </a:spcBef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D3FC3713-5A59-4AF9-A584-A3667BEF2A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E13AB2B-836A-4206-B376-8F6EB6D31C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CBCDB18-6070-4993-A146-08A66891301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C04E5D9-BCA8-4166-8CFF-48A0B224CFA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1FDB126-3A12-468F-8132-AF279E3C3FD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BB338397-117B-4018-B890-4B6AB75AC1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83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69BE1E5A-85E4-40DC-88E3-8C29B2F28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D597A3F2-921E-464B-9394-358BD9DF59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FFA504F6-2003-4EE9-BEC0-2C56571F36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239621" name="Rectangle 5">
            <a:extLst>
              <a:ext uri="{FF2B5EF4-FFF2-40B4-BE49-F238E27FC236}">
                <a16:creationId xmlns:a16="http://schemas.microsoft.com/office/drawing/2014/main" id="{22757901-FF7B-42FB-9310-F0D575A13B3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/>
            </a:lvl1pPr>
          </a:lstStyle>
          <a:p>
            <a:pPr>
              <a:defRPr/>
            </a:pPr>
            <a:r>
              <a:rPr lang="en-AU" altLang="en-US"/>
              <a:t>Chapter 2 — Instructions: Language of the Computer — </a:t>
            </a:r>
            <a:fld id="{663AD517-D08B-4630-961D-0671C03EDFA8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  <p:sp>
        <p:nvSpPr>
          <p:cNvPr id="26630" name="Rectangle 7">
            <a:extLst>
              <a:ext uri="{FF2B5EF4-FFF2-40B4-BE49-F238E27FC236}">
                <a16:creationId xmlns:a16="http://schemas.microsoft.com/office/drawing/2014/main" id="{13325F4B-D248-4317-BD0A-BDED2177E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>
              <a:latin typeface="Arial" panose="020B0604020202020204" pitchFamily="34" charset="0"/>
            </a:endParaRPr>
          </a:p>
        </p:txBody>
      </p:sp>
      <p:pic>
        <p:nvPicPr>
          <p:cNvPr id="26631" name="Picture 7" descr="MK Logo.jpg">
            <a:extLst>
              <a:ext uri="{FF2B5EF4-FFF2-40B4-BE49-F238E27FC236}">
                <a16:creationId xmlns:a16="http://schemas.microsoft.com/office/drawing/2014/main" id="{B1F419D2-0D40-403E-9979-26365E9EB81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6279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51DCDF2-F958-4192-8F7F-39FC31A3D6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7620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AutoShape 3">
            <a:extLst>
              <a:ext uri="{FF2B5EF4-FFF2-40B4-BE49-F238E27FC236}">
                <a16:creationId xmlns:a16="http://schemas.microsoft.com/office/drawing/2014/main" id="{F6E74206-76C4-4DF2-8C23-378CD405EB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382000" cy="4114800"/>
          </a:xfrm>
          <a:prstGeom prst="roundRect">
            <a:avLst>
              <a:gd name="adj" fmla="val 1248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F07C9DF2-7BF4-4D5C-9524-97369543E5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488" y="838200"/>
            <a:ext cx="84566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8EE8750-600C-4492-B14C-FBD5B4E90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3763" y="6303963"/>
            <a:ext cx="5365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fld id="{EA7313C4-AF70-4ADF-82F7-7D207393E67B}" type="slidenum">
              <a:rPr lang="en-US" altLang="en-US"/>
              <a:pPr eaLnBrk="0" hangingPunct="0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165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  <p:sldLayoutId id="2147483961" r:id="rId12"/>
    <p:sldLayoutId id="2147483962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6">
            <a:extLst>
              <a:ext uri="{FF2B5EF4-FFF2-40B4-BE49-F238E27FC236}">
                <a16:creationId xmlns:a16="http://schemas.microsoft.com/office/drawing/2014/main" id="{1807DAB9-C572-4B5D-A497-87902CAC9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099" name="Rectangle 9">
            <a:extLst>
              <a:ext uri="{FF2B5EF4-FFF2-40B4-BE49-F238E27FC236}">
                <a16:creationId xmlns:a16="http://schemas.microsoft.com/office/drawing/2014/main" id="{34D08EBB-3545-4A2E-B1BA-2482F74164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4100" name="Rectangle 10">
            <a:extLst>
              <a:ext uri="{FF2B5EF4-FFF2-40B4-BE49-F238E27FC236}">
                <a16:creationId xmlns:a16="http://schemas.microsoft.com/office/drawing/2014/main" id="{A4F68CD5-2225-42D9-A5BE-0A0D173C56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40979" name="Rectangle 19">
            <a:extLst>
              <a:ext uri="{FF2B5EF4-FFF2-40B4-BE49-F238E27FC236}">
                <a16:creationId xmlns:a16="http://schemas.microsoft.com/office/drawing/2014/main" id="{67BF9CBA-D99B-4D6F-9355-BE1B325F487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/>
            </a:lvl1pPr>
          </a:lstStyle>
          <a:p>
            <a:r>
              <a:rPr lang="en-AU" altLang="en-US"/>
              <a:t>Chapter 3 — Arithmetic for Computers — </a:t>
            </a:r>
            <a:fld id="{CBA1F187-A594-4245-BB8A-D7CD8F08941B}" type="slidenum">
              <a:rPr lang="en-AU" altLang="en-US"/>
              <a:pPr/>
              <a:t>‹#›</a:t>
            </a:fld>
            <a:endParaRPr lang="en-AU" altLang="en-US"/>
          </a:p>
        </p:txBody>
      </p:sp>
      <p:sp>
        <p:nvSpPr>
          <p:cNvPr id="1030" name="Rectangle 25">
            <a:extLst>
              <a:ext uri="{FF2B5EF4-FFF2-40B4-BE49-F238E27FC236}">
                <a16:creationId xmlns:a16="http://schemas.microsoft.com/office/drawing/2014/main" id="{E1CE915B-9559-4F2B-B764-7D09992D0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pic>
        <p:nvPicPr>
          <p:cNvPr id="4103" name="Picture 7" descr="MK Logo.jpg">
            <a:extLst>
              <a:ext uri="{FF2B5EF4-FFF2-40B4-BE49-F238E27FC236}">
                <a16:creationId xmlns:a16="http://schemas.microsoft.com/office/drawing/2014/main" id="{0743183A-39EF-4066-90BF-86238A686DE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001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053">
            <a:extLst>
              <a:ext uri="{FF2B5EF4-FFF2-40B4-BE49-F238E27FC236}">
                <a16:creationId xmlns:a16="http://schemas.microsoft.com/office/drawing/2014/main" id="{4646C31D-01AA-4C27-896D-3E247601F0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609600"/>
            <a:ext cx="8080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2054">
            <a:extLst>
              <a:ext uri="{FF2B5EF4-FFF2-40B4-BE49-F238E27FC236}">
                <a16:creationId xmlns:a16="http://schemas.microsoft.com/office/drawing/2014/main" id="{24AEA7FD-4335-46AF-AA81-1868630242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2625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562" tIns="46038" rIns="182562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9463" name="Rectangle 2055">
            <a:extLst>
              <a:ext uri="{FF2B5EF4-FFF2-40B4-BE49-F238E27FC236}">
                <a16:creationId xmlns:a16="http://schemas.microsoft.com/office/drawing/2014/main" id="{FDC94EDE-F9EB-4A54-B424-2FDC05700F8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15188" y="6442075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4" name="Rectangle 2056">
            <a:extLst>
              <a:ext uri="{FF2B5EF4-FFF2-40B4-BE49-F238E27FC236}">
                <a16:creationId xmlns:a16="http://schemas.microsoft.com/office/drawing/2014/main" id="{4A776DCA-DDF8-4B97-9035-4E43B7A140E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2625" y="6365875"/>
            <a:ext cx="426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r>
              <a:rPr lang="en-US"/>
              <a:t>© 2002 Lipasti, Hill</a:t>
            </a:r>
          </a:p>
        </p:txBody>
      </p:sp>
      <p:sp>
        <p:nvSpPr>
          <p:cNvPr id="19465" name="Rectangle 2057">
            <a:extLst>
              <a:ext uri="{FF2B5EF4-FFF2-40B4-BE49-F238E27FC236}">
                <a16:creationId xmlns:a16="http://schemas.microsoft.com/office/drawing/2014/main" id="{43E09F75-850C-46E0-970C-8240AF07A9F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99313" y="6148388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0" rIns="92075" bIns="0" numCol="1" anchor="b" anchorCtr="0" compatLnSpc="1">
            <a:prstTxWarp prst="textNoShape">
              <a:avLst/>
            </a:prstTxWarp>
          </a:bodyPr>
          <a:lstStyle>
            <a:lvl2pPr lvl="1" algn="r">
              <a:defRPr sz="1400">
                <a:latin typeface="Arial" panose="020B0604020202020204" pitchFamily="34" charset="0"/>
              </a:defRPr>
            </a:lvl2pPr>
          </a:lstStyle>
          <a:p>
            <a:pPr lvl="1"/>
            <a:fld id="{F96587EB-EAF7-412C-837F-7738EF8B4384}" type="slidenum">
              <a:rPr lang="en-US" altLang="en-US"/>
              <a:pPr lvl="1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7337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CCFF"/>
        </a:buClr>
        <a:buSzPct val="65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A09CA59-428C-42BB-A23B-35A719844D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7620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AutoShape 3">
            <a:extLst>
              <a:ext uri="{FF2B5EF4-FFF2-40B4-BE49-F238E27FC236}">
                <a16:creationId xmlns:a16="http://schemas.microsoft.com/office/drawing/2014/main" id="{9481702F-0D7B-4D79-8774-F04B1B6D3A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382000" cy="4114800"/>
          </a:xfrm>
          <a:prstGeom prst="roundRect">
            <a:avLst>
              <a:gd name="adj" fmla="val 1248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D85C5274-DE45-4877-A774-85AC62A16F4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488" y="838200"/>
            <a:ext cx="84566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4FA631E-63BB-43A3-A833-8A666C559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3763" y="6303963"/>
            <a:ext cx="5365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fld id="{2FB69C77-94CF-4344-995F-72EFCE4D3709}" type="slidenum">
              <a:rPr lang="en-US" altLang="en-US"/>
              <a:pPr eaLnBrk="0" hangingPunct="0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2539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  <p:sldLayoutId id="2147483999" r:id="rId12"/>
    <p:sldLayoutId id="2147484000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333FF"/>
            </a:gs>
            <a:gs pos="100000">
              <a:srgbClr val="3333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87043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N">
                <a:cs typeface="+mn-cs"/>
              </a:endParaRPr>
            </a:p>
          </p:txBody>
        </p:sp>
        <p:sp>
          <p:nvSpPr>
            <p:cNvPr id="87044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>
                <a:cs typeface="+mn-cs"/>
              </a:endParaRPr>
            </a:p>
          </p:txBody>
        </p:sp>
      </p:grpSp>
      <p:sp>
        <p:nvSpPr>
          <p:cNvPr id="8704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-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6BBB72DF-3F29-496E-9BC0-DB8B1E15BB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34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975302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023" r:id="rId1"/>
    <p:sldLayoutId id="2147484024" r:id="rId2"/>
    <p:sldLayoutId id="2147484025" r:id="rId3"/>
    <p:sldLayoutId id="2147484026" r:id="rId4"/>
    <p:sldLayoutId id="2147484027" r:id="rId5"/>
    <p:sldLayoutId id="2147484028" r:id="rId6"/>
    <p:sldLayoutId id="2147484029" r:id="rId7"/>
    <p:sldLayoutId id="2147484030" r:id="rId8"/>
    <p:sldLayoutId id="2147484031" r:id="rId9"/>
    <p:sldLayoutId id="2147484032" r:id="rId10"/>
    <p:sldLayoutId id="2147484033" r:id="rId11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333FF"/>
            </a:gs>
            <a:gs pos="100000">
              <a:srgbClr val="3333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2">
            <a:extLst>
              <a:ext uri="{FF2B5EF4-FFF2-40B4-BE49-F238E27FC236}">
                <a16:creationId xmlns:a16="http://schemas.microsoft.com/office/drawing/2014/main" id="{DBADD518-FE82-4357-A19A-1B61A2D805D6}"/>
              </a:ext>
            </a:extLst>
          </p:cNvPr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87043" name="Freeform 3">
              <a:extLst>
                <a:ext uri="{FF2B5EF4-FFF2-40B4-BE49-F238E27FC236}">
                  <a16:creationId xmlns:a16="http://schemas.microsoft.com/office/drawing/2014/main" id="{095E3BF3-C2A0-45A4-B076-2C373CEF1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N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18441" name="Arc 4">
              <a:extLst>
                <a:ext uri="{FF2B5EF4-FFF2-40B4-BE49-F238E27FC236}">
                  <a16:creationId xmlns:a16="http://schemas.microsoft.com/office/drawing/2014/main" id="{463BB2EE-E275-43EE-9A37-4BCDD8CDB5E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T0" fmla="*/ 0 w 21600"/>
                <a:gd name="T1" fmla="*/ 0 h 21600"/>
                <a:gd name="T2" fmla="*/ 5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87045" name="Rectangle 5">
            <a:extLst>
              <a:ext uri="{FF2B5EF4-FFF2-40B4-BE49-F238E27FC236}">
                <a16:creationId xmlns:a16="http://schemas.microsoft.com/office/drawing/2014/main" id="{386B161E-AD3E-4E06-84D3-59CBDBB0DF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7046" name="Rectangle 6">
            <a:extLst>
              <a:ext uri="{FF2B5EF4-FFF2-40B4-BE49-F238E27FC236}">
                <a16:creationId xmlns:a16="http://schemas.microsoft.com/office/drawing/2014/main" id="{A83F6E17-96A7-46B7-A0D3-9444BADFAA7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FFFFFF"/>
                </a:solidFill>
                <a:latin typeface="Times New Roman" pitchFamily="18" charset="0"/>
                <a:cs typeface="+mn-cs"/>
                <a:sym typeface="Arial"/>
              </a:defRPr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87047" name="Rectangle 7">
            <a:extLst>
              <a:ext uri="{FF2B5EF4-FFF2-40B4-BE49-F238E27FC236}">
                <a16:creationId xmlns:a16="http://schemas.microsoft.com/office/drawing/2014/main" id="{4D7FEC36-367E-4DBA-BF24-426C78BDC22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Times New Roman" pitchFamily="18" charset="0"/>
                <a:cs typeface="+mn-cs"/>
                <a:sym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8" name="Rectangle 8">
            <a:extLst>
              <a:ext uri="{FF2B5EF4-FFF2-40B4-BE49-F238E27FC236}">
                <a16:creationId xmlns:a16="http://schemas.microsoft.com/office/drawing/2014/main" id="{386045A5-2B76-4854-BC22-FA4213BEBD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-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C5AE82B-C446-4B1B-89B1-E28F4639BA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8439" name="Rectangle 9">
            <a:extLst>
              <a:ext uri="{FF2B5EF4-FFF2-40B4-BE49-F238E27FC236}">
                <a16:creationId xmlns:a16="http://schemas.microsoft.com/office/drawing/2014/main" id="{17709C5B-9E57-4210-A7D3-8E2CA28411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76754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035" r:id="rId1"/>
    <p:sldLayoutId id="2147484036" r:id="rId2"/>
    <p:sldLayoutId id="2147484037" r:id="rId3"/>
    <p:sldLayoutId id="2147484038" r:id="rId4"/>
    <p:sldLayoutId id="2147484039" r:id="rId5"/>
    <p:sldLayoutId id="2147484040" r:id="rId6"/>
    <p:sldLayoutId id="2147484041" r:id="rId7"/>
    <p:sldLayoutId id="2147484042" r:id="rId8"/>
    <p:sldLayoutId id="2147484043" r:id="rId9"/>
    <p:sldLayoutId id="2147484044" r:id="rId10"/>
    <p:sldLayoutId id="2147484045" r:id="rId11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92A9C59-F678-452D-ACCA-4839DE0F0B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1450" y="123825"/>
            <a:ext cx="88011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CD09F989-DD3B-49AB-8D27-8923F0A360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61925" y="923925"/>
            <a:ext cx="8810625" cy="581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D113BB3F-3890-4B3B-AC40-0A236675B3F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72525" y="6534150"/>
            <a:ext cx="23812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800000"/>
                </a:solidFill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4734F475-9908-46BD-9B13-0457F5C4CF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363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0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  <p:sldLayoutId id="214748407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80000"/>
        <a:buFont typeface="Wingdings" panose="05000000000000000000" pitchFamily="2" charset="2"/>
        <a:buChar char="u"/>
        <a:defRPr sz="2800">
          <a:solidFill>
            <a:srgbClr val="0000FF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Font typeface="Wingdings" panose="05000000000000000000" pitchFamily="2" charset="2"/>
        <a:buChar char="q"/>
        <a:defRPr sz="2400">
          <a:solidFill>
            <a:srgbClr val="800000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800000"/>
          </a:solidFill>
          <a:latin typeface="+mn-lt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8000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8000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8000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8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33D9557-A524-4961-83A8-702E2328C1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8F65FA7-F818-400A-A8FD-F70A492D30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11620" name="Rectangle 4">
            <a:extLst>
              <a:ext uri="{FF2B5EF4-FFF2-40B4-BE49-F238E27FC236}">
                <a16:creationId xmlns:a16="http://schemas.microsoft.com/office/drawing/2014/main" id="{A3167B56-E9AF-4917-8EDB-4A311FE9353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1" sz="800">
                <a:solidFill>
                  <a:schemeClr val="tx1"/>
                </a:solidFill>
              </a:defRPr>
            </a:lvl1pPr>
          </a:lstStyle>
          <a:p>
            <a:fld id="{DE13E957-9F7B-4C08-B46A-8FF489BA1891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486822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74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itchFamily="32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itchFamily="32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itchFamily="32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itchFamily="32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itchFamily="32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itchFamily="32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itchFamily="32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itchFamily="32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2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2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!"/>
        <a:defRPr kumimoji="1">
          <a:solidFill>
            <a:schemeClr val="tx1"/>
          </a:solidFill>
          <a:latin typeface="+mn-lt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eaLnBrk="1" hangingPunct="1"/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eaLnBrk="1" hangingPunct="1"/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eaLnBrk="1" hangingPunct="1"/>
            <a:fld id="{B6C85559-81C9-4354-BD48-5EA935F63BF0}" type="slidenum">
              <a:rPr lang="en-US" smtClean="0">
                <a:solidFill>
                  <a:srgbClr val="000000"/>
                </a:solidFill>
              </a:rPr>
              <a:pPr eaLnBrk="1" hangingPunct="1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6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sp>
        <p:nvSpPr>
          <p:cNvPr id="410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40979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>
                <a:solidFill>
                  <a:srgbClr val="000000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AU"/>
              <a:t>Chapter 3 — Arithmetic for Computers — </a:t>
            </a:r>
            <a:fld id="{EBD59C96-F494-4DAD-8704-B6A408CC64B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  <p:sp>
        <p:nvSpPr>
          <p:cNvPr id="1030" name="Rectangle 25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4103" name="Picture 7" descr="MK Logo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DAD7FB2F-8D14-4389-BBE9-44D363CC976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+mn-lt"/>
              </a:defRPr>
            </a:lvl1pPr>
          </a:lstStyle>
          <a:p>
            <a:pPr eaLnBrk="1" hangingPunct="1">
              <a:defRPr/>
            </a:pPr>
            <a:r>
              <a:rPr lang="en-US" altLang="en-US">
                <a:solidFill>
                  <a:srgbClr val="000000"/>
                </a:solidFill>
              </a:rPr>
              <a:t>Apr. 2015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09800" y="6248400"/>
            <a:ext cx="480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>
                <a:latin typeface="+mn-lt"/>
              </a:defRPr>
            </a:lvl1pPr>
          </a:lstStyle>
          <a:p>
            <a:pPr eaLnBrk="1" hangingPunct="1">
              <a:defRPr/>
            </a:pPr>
            <a:r>
              <a:rPr lang="en-US" altLang="en-US">
                <a:solidFill>
                  <a:srgbClr val="000000"/>
                </a:solidFill>
              </a:rPr>
              <a:t>Computer Arithmetic, Addition/Subtraction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Slide </a:t>
            </a:r>
            <a:fld id="{E5460DEA-9FE0-4300-821E-D489603859B3}" type="slidenum">
              <a:rPr lang="en-US" altLang="en-US" smtClean="0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1031" name="Picture 10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600200" y="6248400"/>
            <a:ext cx="1143000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2" name="WordArt 13"/>
          <p:cNvSpPr>
            <a:spLocks noChangeArrowheads="1" noChangeShapeType="1" noTextEdit="1"/>
          </p:cNvSpPr>
          <p:nvPr/>
        </p:nvSpPr>
        <p:spPr bwMode="auto">
          <a:xfrm>
            <a:off x="6553200" y="6324600"/>
            <a:ext cx="990600" cy="381000"/>
          </a:xfrm>
          <a:prstGeom prst="rect">
            <a:avLst/>
          </a:prstGeom>
        </p:spPr>
        <p:txBody>
          <a:bodyPr wrap="none" fromWordArt="1">
            <a:prstTxWarp prst="textDoubleWave1">
              <a:avLst>
                <a:gd name="adj1" fmla="val 6500"/>
                <a:gd name="adj2" fmla="val 0"/>
              </a:avLst>
            </a:prstTxWarp>
          </a:bodyPr>
          <a:lstStyle/>
          <a:p>
            <a:pPr algn="ctr" eaLnBrk="1" hangingPunct="1"/>
            <a:r>
              <a:rPr lang="en-IN" sz="3600" b="1" kern="10" spc="-36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Impact"/>
              </a:rPr>
              <a:t>B Parhami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14400"/>
            <a:ext cx="8382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02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j-lt"/>
              </a:defRPr>
            </a:lvl1pPr>
          </a:lstStyle>
          <a:p>
            <a:pPr eaLnBrk="1" hangingPunct="1"/>
            <a:r>
              <a:rPr lang="en-US">
                <a:solidFill>
                  <a:srgbClr val="000000"/>
                </a:solidFill>
              </a:rPr>
              <a:t>Fall 2008</a:t>
            </a:r>
          </a:p>
        </p:txBody>
      </p:sp>
      <p:sp>
        <p:nvSpPr>
          <p:cNvPr id="1802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553200"/>
            <a:ext cx="426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</a:defRPr>
            </a:lvl1pPr>
          </a:lstStyle>
          <a:p>
            <a:pPr algn="ctr" eaLnBrk="1" hangingPunct="1"/>
            <a:r>
              <a:rPr lang="en-US">
                <a:solidFill>
                  <a:srgbClr val="000000"/>
                </a:solidFill>
              </a:rPr>
              <a:t>EE 5323 - VLSI Design I - © Kia Bazargan</a:t>
            </a:r>
          </a:p>
        </p:txBody>
      </p:sp>
      <p:sp>
        <p:nvSpPr>
          <p:cNvPr id="1802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000">
                <a:latin typeface="+mj-lt"/>
              </a:defRPr>
            </a:lvl1pPr>
          </a:lstStyle>
          <a:p>
            <a:pPr eaLnBrk="1" hangingPunct="1"/>
            <a:fld id="{423086D8-B83A-4306-B459-08A35D7282AA}" type="slidenum">
              <a:rPr lang="en-US" smtClean="0">
                <a:solidFill>
                  <a:srgbClr val="000000"/>
                </a:solidFill>
              </a:rPr>
              <a:pPr eaLnBrk="1" hangingPunct="1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80231" name="Rectangle 7"/>
          <p:cNvSpPr>
            <a:spLocks noChangeArrowheads="1"/>
          </p:cNvSpPr>
          <p:nvPr/>
        </p:nvSpPr>
        <p:spPr bwMode="auto">
          <a:xfrm>
            <a:off x="228600" y="838200"/>
            <a:ext cx="8683625" cy="3651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IN">
              <a:solidFill>
                <a:srgbClr val="000000"/>
              </a:solidFill>
              <a:latin typeface="Lucida Sans Unicode" pitchFamily="34" charset="0"/>
            </a:endParaRPr>
          </a:p>
        </p:txBody>
      </p:sp>
      <p:sp>
        <p:nvSpPr>
          <p:cNvPr id="180232" name="Rectangle 8"/>
          <p:cNvSpPr>
            <a:spLocks noChangeArrowheads="1"/>
          </p:cNvSpPr>
          <p:nvPr/>
        </p:nvSpPr>
        <p:spPr bwMode="auto">
          <a:xfrm>
            <a:off x="228600" y="6516688"/>
            <a:ext cx="8683625" cy="36512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IN">
              <a:solidFill>
                <a:srgbClr val="000000"/>
              </a:solidFill>
              <a:latin typeface="Lucida Sans Unicode" pitchFamily="34" charset="0"/>
            </a:endParaRPr>
          </a:p>
        </p:txBody>
      </p:sp>
      <p:sp>
        <p:nvSpPr>
          <p:cNvPr id="180233" name="Rectangle 9"/>
          <p:cNvSpPr>
            <a:spLocks noChangeArrowheads="1"/>
          </p:cNvSpPr>
          <p:nvPr userDrawn="1"/>
        </p:nvSpPr>
        <p:spPr bwMode="auto">
          <a:xfrm>
            <a:off x="228600" y="838200"/>
            <a:ext cx="8683625" cy="3651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IN">
              <a:solidFill>
                <a:srgbClr val="000000"/>
              </a:solidFill>
              <a:latin typeface="Lucida Sans Unicode" pitchFamily="34" charset="0"/>
            </a:endParaRPr>
          </a:p>
        </p:txBody>
      </p:sp>
      <p:sp>
        <p:nvSpPr>
          <p:cNvPr id="180234" name="Rectangle 10"/>
          <p:cNvSpPr>
            <a:spLocks noChangeArrowheads="1"/>
          </p:cNvSpPr>
          <p:nvPr userDrawn="1"/>
        </p:nvSpPr>
        <p:spPr bwMode="auto">
          <a:xfrm>
            <a:off x="228600" y="6516688"/>
            <a:ext cx="8683625" cy="36512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IN">
              <a:solidFill>
                <a:srgbClr val="000000"/>
              </a:solidFill>
              <a:latin typeface="Lucida Sans Unicode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o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DC142CAC-AF3D-45BF-86C2-C5AE2D03A0C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76200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AutoShap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382000" cy="4114800"/>
          </a:xfrm>
          <a:prstGeom prst="roundRect">
            <a:avLst>
              <a:gd name="adj" fmla="val 12477"/>
            </a:avLst>
          </a:prstGeom>
          <a:noFill/>
          <a:ln w="12700">
            <a:noFill/>
            <a:round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344488" y="838200"/>
            <a:ext cx="84566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6707188" y="6464300"/>
            <a:ext cx="1865312" cy="211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800">
                <a:solidFill>
                  <a:srgbClr val="000000"/>
                </a:solidFill>
                <a:latin typeface="Symbol" pitchFamily="18" charset="2"/>
                <a:cs typeface="Arial" charset="0"/>
              </a:rPr>
              <a:t>Ó</a:t>
            </a:r>
            <a:r>
              <a:rPr lang="en-US" sz="800">
                <a:solidFill>
                  <a:srgbClr val="000000"/>
                </a:solidFill>
                <a:latin typeface="Arial" charset="0"/>
                <a:cs typeface="Arial" charset="0"/>
              </a:rPr>
              <a:t>1998 Morgan Kaufmann Publishers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8535988" y="6249988"/>
            <a:ext cx="6064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  <a:defRPr/>
            </a:pPr>
            <a:fld id="{EB3E8BD5-BFAC-42A1-B187-E00267A1C648}" type="slidenum">
              <a:rPr lang="en-US">
                <a:solidFill>
                  <a:srgbClr val="000000"/>
                </a:solidFill>
                <a:cs typeface="Arial" charset="0"/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en-US">
              <a:solidFill>
                <a:srgbClr val="000000"/>
              </a:solidFill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333FF"/>
            </a:gs>
            <a:gs pos="100000">
              <a:srgbClr val="3333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>
            <a:extLst>
              <a:ext uri="{FF2B5EF4-FFF2-40B4-BE49-F238E27FC236}">
                <a16:creationId xmlns:a16="http://schemas.microsoft.com/office/drawing/2014/main" id="{D6324A99-D17D-4521-B771-7A1230CE07D3}"/>
              </a:ext>
            </a:extLst>
          </p:cNvPr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87043" name="Freeform 3">
              <a:extLst>
                <a:ext uri="{FF2B5EF4-FFF2-40B4-BE49-F238E27FC236}">
                  <a16:creationId xmlns:a16="http://schemas.microsoft.com/office/drawing/2014/main" id="{3F85B09E-FB2E-4761-A90C-1FC8107D0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6153" name="Arc 4">
              <a:extLst>
                <a:ext uri="{FF2B5EF4-FFF2-40B4-BE49-F238E27FC236}">
                  <a16:creationId xmlns:a16="http://schemas.microsoft.com/office/drawing/2014/main" id="{0084BC4D-DF47-4CDC-88EC-34E8E1AD2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87045" name="Rectangle 5">
            <a:extLst>
              <a:ext uri="{FF2B5EF4-FFF2-40B4-BE49-F238E27FC236}">
                <a16:creationId xmlns:a16="http://schemas.microsoft.com/office/drawing/2014/main" id="{11E33A45-F19C-419A-B783-4B0581BE08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7046" name="Rectangle 6">
            <a:extLst>
              <a:ext uri="{FF2B5EF4-FFF2-40B4-BE49-F238E27FC236}">
                <a16:creationId xmlns:a16="http://schemas.microsoft.com/office/drawing/2014/main" id="{B53C7B9D-6970-42DF-AD15-86A22EF77AE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FFFFFF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87047" name="Rectangle 7">
            <a:extLst>
              <a:ext uri="{FF2B5EF4-FFF2-40B4-BE49-F238E27FC236}">
                <a16:creationId xmlns:a16="http://schemas.microsoft.com/office/drawing/2014/main" id="{518F2875-583E-47DF-BD84-754996B8DA0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FFFFFF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8" name="Rectangle 8">
            <a:extLst>
              <a:ext uri="{FF2B5EF4-FFF2-40B4-BE49-F238E27FC236}">
                <a16:creationId xmlns:a16="http://schemas.microsoft.com/office/drawing/2014/main" id="{239D529E-FC6D-4D80-9CB3-04F8EB09A14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-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1E28F0C-42CC-4BC5-9AB9-BBDC83D728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151" name="Rectangle 9">
            <a:extLst>
              <a:ext uri="{FF2B5EF4-FFF2-40B4-BE49-F238E27FC236}">
                <a16:creationId xmlns:a16="http://schemas.microsoft.com/office/drawing/2014/main" id="{A2A49199-093D-4B7F-BD81-1F5FA4971D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572673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75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tags" Target="../tags/tag2.xml"/><Relationship Id="rId7" Type="http://schemas.openxmlformats.org/officeDocument/2006/relationships/oleObject" Target="../embeddings/oleObject2.bin"/><Relationship Id="rId2" Type="http://schemas.openxmlformats.org/officeDocument/2006/relationships/tags" Target="../tags/tag1.xml"/><Relationship Id="rId1" Type="http://schemas.openxmlformats.org/officeDocument/2006/relationships/vmlDrawing" Target="../drawings/vmlDrawing2.v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5.xml"/><Relationship Id="rId4" Type="http://schemas.openxmlformats.org/officeDocument/2006/relationships/tags" Target="../tags/tag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75.xml"/><Relationship Id="rId1" Type="http://schemas.openxmlformats.org/officeDocument/2006/relationships/themeOverride" Target="../theme/themeOverride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75.xml"/><Relationship Id="rId1" Type="http://schemas.openxmlformats.org/officeDocument/2006/relationships/themeOverride" Target="../theme/themeOverride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94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notesSlide" Target="../notesSlides/notesSlide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4.xml"/><Relationship Id="rId1" Type="http://schemas.openxmlformats.org/officeDocument/2006/relationships/themeOverride" Target="../theme/themeOverride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75.xml"/><Relationship Id="rId1" Type="http://schemas.openxmlformats.org/officeDocument/2006/relationships/themeOverride" Target="../theme/themeOverride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4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6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3.bin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4.xml"/><Relationship Id="rId4" Type="http://schemas.openxmlformats.org/officeDocument/2006/relationships/image" Target="../media/image21.jpe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8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75.xml"/><Relationship Id="rId1" Type="http://schemas.openxmlformats.org/officeDocument/2006/relationships/themeOverride" Target="../theme/themeOverride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5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6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6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6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51.xml"/><Relationship Id="rId1" Type="http://schemas.openxmlformats.org/officeDocument/2006/relationships/tags" Target="../tags/tag10.xml"/><Relationship Id="rId4" Type="http://schemas.openxmlformats.org/officeDocument/2006/relationships/image" Target="../media/image3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0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0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0.xml"/><Relationship Id="rId4" Type="http://schemas.openxmlformats.org/officeDocument/2006/relationships/image" Target="../media/image32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0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66.xml"/><Relationship Id="rId4" Type="http://schemas.openxmlformats.org/officeDocument/2006/relationships/image" Target="../media/image3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7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7.wmf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5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5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09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09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09.xml"/><Relationship Id="rId4" Type="http://schemas.openxmlformats.org/officeDocument/2006/relationships/image" Target="../media/image38.jpe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209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5.bin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0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100000">
              <a:srgbClr val="FFFFFF"/>
            </a:gs>
            <a:gs pos="100000">
              <a:srgbClr val="3333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2133600"/>
          </a:xfrm>
          <a:solidFill>
            <a:srgbClr val="FFFFCC"/>
          </a:solidFill>
        </p:spPr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IN" sz="3200" b="0" dirty="0">
                <a:solidFill>
                  <a:schemeClr val="bg2"/>
                </a:solidFill>
                <a:effectLst/>
                <a:latin typeface="Calibri"/>
                <a:cs typeface="Calibri"/>
              </a:rPr>
              <a:t>CS 31007                         </a:t>
            </a:r>
            <a:r>
              <a:rPr lang="en-US" sz="3200" b="0" dirty="0">
                <a:solidFill>
                  <a:schemeClr val="bg2"/>
                </a:solidFill>
                <a:effectLst/>
                <a:latin typeface="Calibri"/>
                <a:cs typeface="Calibri"/>
              </a:rPr>
              <a:t>Autumn 2021</a:t>
            </a:r>
            <a:r>
              <a:rPr lang="en-IN" sz="3200" b="0" dirty="0">
                <a:solidFill>
                  <a:schemeClr val="bg2"/>
                </a:solidFill>
                <a:effectLst/>
                <a:latin typeface="Calibri"/>
                <a:cs typeface="Calibri"/>
              </a:rPr>
              <a:t> </a:t>
            </a:r>
            <a:r>
              <a:rPr lang="en-IN" sz="3200" b="1" dirty="0">
                <a:solidFill>
                  <a:schemeClr val="bg2"/>
                </a:solidFill>
                <a:effectLst/>
                <a:latin typeface="Calibri"/>
                <a:cs typeface="Calibri"/>
              </a:rPr>
              <a:t>                </a:t>
            </a:r>
            <a:br>
              <a:rPr lang="en-IN" sz="3600" b="1" dirty="0">
                <a:solidFill>
                  <a:schemeClr val="bg2"/>
                </a:solidFill>
                <a:effectLst/>
                <a:latin typeface="Calibri"/>
                <a:cs typeface="Calibri"/>
              </a:rPr>
            </a:br>
            <a:r>
              <a:rPr lang="en-IN" sz="3200" b="1" dirty="0">
                <a:solidFill>
                  <a:schemeClr val="bg2"/>
                </a:solidFill>
                <a:effectLst/>
                <a:latin typeface="Calibri"/>
                <a:cs typeface="Calibri"/>
              </a:rPr>
              <a:t>COMPUTER ORGANIZATION AND ARCHITECTURE</a:t>
            </a:r>
            <a:endParaRPr lang="en-IN" sz="3600" b="1" dirty="0">
              <a:solidFill>
                <a:schemeClr val="bg2"/>
              </a:solidFill>
              <a:effectLst/>
              <a:latin typeface="Calibri"/>
              <a:cs typeface="Times New Roman"/>
            </a:endParaRPr>
          </a:p>
        </p:txBody>
      </p:sp>
      <p:sp>
        <p:nvSpPr>
          <p:cNvPr id="299012" name="Text Box 1028"/>
          <p:cNvSpPr txBox="1">
            <a:spLocks noChangeArrowheads="1"/>
          </p:cNvSpPr>
          <p:nvPr/>
        </p:nvSpPr>
        <p:spPr bwMode="auto">
          <a:xfrm>
            <a:off x="4953000" y="3200400"/>
            <a:ext cx="4343400" cy="1141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99013" name="Line 1029"/>
          <p:cNvSpPr>
            <a:spLocks noChangeShapeType="1"/>
          </p:cNvSpPr>
          <p:nvPr/>
        </p:nvSpPr>
        <p:spPr bwMode="auto">
          <a:xfrm>
            <a:off x="0" y="5686926"/>
            <a:ext cx="914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99015" name="Line 1031"/>
          <p:cNvSpPr>
            <a:spLocks noChangeShapeType="1"/>
          </p:cNvSpPr>
          <p:nvPr/>
        </p:nvSpPr>
        <p:spPr bwMode="auto">
          <a:xfrm>
            <a:off x="0" y="2133600"/>
            <a:ext cx="914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99016" name="Text Box 1032"/>
          <p:cNvSpPr txBox="1">
            <a:spLocks noChangeArrowheads="1"/>
          </p:cNvSpPr>
          <p:nvPr/>
        </p:nvSpPr>
        <p:spPr bwMode="auto">
          <a:xfrm>
            <a:off x="0" y="5715000"/>
            <a:ext cx="9144000" cy="107721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Times New Roman"/>
                <a:cs typeface="Times New Roman"/>
              </a:rPr>
              <a:t>Indian Institute of Technology Kharagpur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/>
              <a:ea typeface="Times New Roman"/>
              <a:cs typeface="Times New Roman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+mn-ea"/>
                <a:cs typeface="Times New Roman"/>
              </a:rPr>
              <a:t>Computer Science and Engineering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/>
              <a:ea typeface="+mn-ea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2477631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Instructors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	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Rajat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Subhra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Chakraborty (</a:t>
            </a:r>
            <a:r>
              <a:rPr kumimoji="0" lang="en-I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RSC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Bhargab B. Bhattacharya (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BBB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Lecture #16, #17: Computer Arithmetic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2060"/>
                </a:solidFill>
                <a:cs typeface="Arial" pitchFamily="34" charset="0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7 September 2021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                    	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239983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>
            <a:extLst>
              <a:ext uri="{FF2B5EF4-FFF2-40B4-BE49-F238E27FC236}">
                <a16:creationId xmlns:a16="http://schemas.microsoft.com/office/drawing/2014/main" id="{CF4C0AA6-3639-4C5C-9B90-FA4929C591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Chapter 2 — Instructions: Language of the Computer — </a:t>
            </a:r>
            <a:fld id="{D735F020-145D-4B35-8DD8-D0B499B4606A}" type="slidenum">
              <a:rPr kumimoji="0" lang="en-AU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AU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3283" name="Rectangle 4">
            <a:extLst>
              <a:ext uri="{FF2B5EF4-FFF2-40B4-BE49-F238E27FC236}">
                <a16:creationId xmlns:a16="http://schemas.microsoft.com/office/drawing/2014/main" id="{8BE660A2-697B-4779-BD0E-587AFF2506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117475"/>
            <a:ext cx="8259762" cy="762000"/>
          </a:xfrm>
        </p:spPr>
        <p:txBody>
          <a:bodyPr/>
          <a:lstStyle/>
          <a:p>
            <a:pPr eaLnBrk="1" hangingPunct="1"/>
            <a:r>
              <a:rPr lang="en-US" altLang="en-US" dirty="0"/>
              <a:t>MIPS Example</a:t>
            </a:r>
            <a:endParaRPr lang="en-AU" altLang="en-US" dirty="0"/>
          </a:p>
        </p:txBody>
      </p:sp>
      <p:sp>
        <p:nvSpPr>
          <p:cNvPr id="353284" name="Rectangle 5">
            <a:extLst>
              <a:ext uri="{FF2B5EF4-FFF2-40B4-BE49-F238E27FC236}">
                <a16:creationId xmlns:a16="http://schemas.microsoft.com/office/drawing/2014/main" id="{9FE3523D-1E35-4676-B3FF-3D8E1C5BAC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3421" y="1023937"/>
            <a:ext cx="8270875" cy="5111750"/>
          </a:xfrm>
        </p:spPr>
        <p:txBody>
          <a:bodyPr/>
          <a:lstStyle/>
          <a:p>
            <a:pPr eaLnBrk="1" hangingPunct="1"/>
            <a:r>
              <a:rPr lang="en-US" altLang="en-US"/>
              <a:t>C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f = (g + h) - (i + j);</a:t>
            </a:r>
          </a:p>
          <a:p>
            <a:pPr lvl="1" eaLnBrk="1" hangingPunct="1"/>
            <a:r>
              <a:rPr lang="en-US" altLang="en-US"/>
              <a:t>f, …, j in $s0, …, $s4</a:t>
            </a:r>
          </a:p>
          <a:p>
            <a:pPr eaLnBrk="1" hangingPunct="1"/>
            <a:r>
              <a:rPr lang="en-US" altLang="en-US"/>
              <a:t>Compiled MIPS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add $t0, $s1, $s2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add $t1, $s3, $s4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sub $s0, $t0, $t1</a:t>
            </a:r>
            <a:endParaRPr lang="en-AU" altLang="en-US" sz="2800">
              <a:latin typeface="Lucida Console" panose="020B0609040504020204" pitchFamily="49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976CEDF-49AB-4A41-BCB8-3E9F66273E7F}"/>
              </a:ext>
            </a:extLst>
          </p:cNvPr>
          <p:cNvSpPr/>
          <p:nvPr/>
        </p:nvSpPr>
        <p:spPr bwMode="auto">
          <a:xfrm>
            <a:off x="828229" y="3068960"/>
            <a:ext cx="4679875" cy="1800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1006A6-798A-4C78-8326-CA354C9BD515}"/>
              </a:ext>
            </a:extLst>
          </p:cNvPr>
          <p:cNvSpPr txBox="1"/>
          <p:nvPr/>
        </p:nvSpPr>
        <p:spPr>
          <a:xfrm>
            <a:off x="827584" y="5229200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Make common operations faster …</a:t>
            </a: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EF418379-73AB-41F8-AEC8-D4E40482E5DA}"/>
              </a:ext>
            </a:extLst>
          </p:cNvPr>
          <p:cNvSpPr/>
          <p:nvPr/>
        </p:nvSpPr>
        <p:spPr bwMode="auto">
          <a:xfrm>
            <a:off x="5533296" y="4388930"/>
            <a:ext cx="2015579" cy="1008088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6C7309-E694-48D0-AC14-E30928D859E3}"/>
              </a:ext>
            </a:extLst>
          </p:cNvPr>
          <p:cNvSpPr txBox="1"/>
          <p:nvPr/>
        </p:nvSpPr>
        <p:spPr>
          <a:xfrm>
            <a:off x="6012160" y="4653136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Amdahl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49B376-C3E9-4C11-A56F-28B845823BEA}"/>
              </a:ext>
            </a:extLst>
          </p:cNvPr>
          <p:cNvSpPr txBox="1"/>
          <p:nvPr/>
        </p:nvSpPr>
        <p:spPr>
          <a:xfrm>
            <a:off x="6228184" y="2420888"/>
            <a:ext cx="280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Adders must be very efficient: cost, speed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4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ChangeArrowheads="1"/>
          </p:cNvSpPr>
          <p:nvPr/>
        </p:nvSpPr>
        <p:spPr bwMode="auto">
          <a:xfrm>
            <a:off x="323528" y="192878"/>
            <a:ext cx="8640960" cy="319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>
              <a:lnSpc>
                <a:spcPct val="87000"/>
              </a:lnSpc>
            </a:pPr>
            <a:r>
              <a:rPr lang="en-US" sz="2000" dirty="0">
                <a:solidFill>
                  <a:srgbClr val="FF0000"/>
                </a:solidFill>
                <a:latin typeface="Arial" charset="0"/>
              </a:rPr>
              <a:t>2’s Complement Integer Arithmetic: Dilemma of Final Carry and Overflow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AC7091B-5992-4D99-B95F-E7F5390EBA6A}"/>
              </a:ext>
            </a:extLst>
          </p:cNvPr>
          <p:cNvGrpSpPr/>
          <p:nvPr/>
        </p:nvGrpSpPr>
        <p:grpSpPr>
          <a:xfrm>
            <a:off x="395536" y="4149080"/>
            <a:ext cx="1735750" cy="742570"/>
            <a:chOff x="395536" y="4149080"/>
            <a:chExt cx="1735750" cy="742570"/>
          </a:xfrm>
        </p:grpSpPr>
        <p:sp>
          <p:nvSpPr>
            <p:cNvPr id="3" name="Rectangle 12">
              <a:extLst>
                <a:ext uri="{FF2B5EF4-FFF2-40B4-BE49-F238E27FC236}">
                  <a16:creationId xmlns:a16="http://schemas.microsoft.com/office/drawing/2014/main" id="{52E6637E-6F0B-4A13-B3A8-56CD0AC95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878" y="4161302"/>
              <a:ext cx="747000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dirty="0"/>
                <a:t>0 1 0 0</a:t>
              </a:r>
            </a:p>
          </p:txBody>
        </p:sp>
        <p:sp>
          <p:nvSpPr>
            <p:cNvPr id="4" name="Rectangle 12">
              <a:extLst>
                <a:ext uri="{FF2B5EF4-FFF2-40B4-BE49-F238E27FC236}">
                  <a16:creationId xmlns:a16="http://schemas.microsoft.com/office/drawing/2014/main" id="{60ACCC47-6FA7-44B8-A9FC-11204FF8D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76" y="4527086"/>
              <a:ext cx="747000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dirty="0"/>
                <a:t>1 0 1 1</a:t>
              </a:r>
            </a:p>
          </p:txBody>
        </p:sp>
        <p:sp>
          <p:nvSpPr>
            <p:cNvPr id="5" name="Rectangle 50">
              <a:extLst>
                <a:ext uri="{FF2B5EF4-FFF2-40B4-BE49-F238E27FC236}">
                  <a16:creationId xmlns:a16="http://schemas.microsoft.com/office/drawing/2014/main" id="{02392510-FB52-4DE4-86A5-5BAB7BB70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536" y="4558275"/>
              <a:ext cx="296862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/>
                <a:t>+</a:t>
              </a:r>
            </a:p>
          </p:txBody>
        </p:sp>
        <p:sp>
          <p:nvSpPr>
            <p:cNvPr id="6" name="Line 51">
              <a:extLst>
                <a:ext uri="{FF2B5EF4-FFF2-40B4-BE49-F238E27FC236}">
                  <a16:creationId xmlns:a16="http://schemas.microsoft.com/office/drawing/2014/main" id="{6000F5E7-1886-4CE7-A18F-15EE361F4F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1663" y="4861855"/>
              <a:ext cx="1475200" cy="12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Rectangle 24">
              <a:extLst>
                <a:ext uri="{FF2B5EF4-FFF2-40B4-BE49-F238E27FC236}">
                  <a16:creationId xmlns:a16="http://schemas.microsoft.com/office/drawing/2014/main" id="{1CDF6935-9E0B-4A98-83A9-E8658F0C8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9776" y="4149080"/>
              <a:ext cx="591510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dirty="0"/>
                <a:t> (+4)</a:t>
              </a:r>
            </a:p>
          </p:txBody>
        </p:sp>
        <p:sp>
          <p:nvSpPr>
            <p:cNvPr id="9" name="Rectangle 24">
              <a:extLst>
                <a:ext uri="{FF2B5EF4-FFF2-40B4-BE49-F238E27FC236}">
                  <a16:creationId xmlns:a16="http://schemas.microsoft.com/office/drawing/2014/main" id="{A6668B27-4E58-4152-BF30-0D44E6224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336" y="4527086"/>
              <a:ext cx="492123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dirty="0"/>
                <a:t>(-5)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7FA5E6C-94A1-41AD-AB33-9A4B4E41C804}"/>
              </a:ext>
            </a:extLst>
          </p:cNvPr>
          <p:cNvGrpSpPr/>
          <p:nvPr/>
        </p:nvGrpSpPr>
        <p:grpSpPr>
          <a:xfrm>
            <a:off x="792776" y="4863075"/>
            <a:ext cx="1357612" cy="380621"/>
            <a:chOff x="792776" y="4863075"/>
            <a:chExt cx="1357612" cy="380621"/>
          </a:xfrm>
        </p:grpSpPr>
        <p:sp>
          <p:nvSpPr>
            <p:cNvPr id="7" name="Rectangle 12">
              <a:extLst>
                <a:ext uri="{FF2B5EF4-FFF2-40B4-BE49-F238E27FC236}">
                  <a16:creationId xmlns:a16="http://schemas.microsoft.com/office/drawing/2014/main" id="{0125D48A-4047-4B90-B80C-B34C7D4FB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76" y="4907707"/>
              <a:ext cx="747000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dirty="0"/>
                <a:t>1 1 1 1</a:t>
              </a:r>
            </a:p>
          </p:txBody>
        </p:sp>
        <p:sp>
          <p:nvSpPr>
            <p:cNvPr id="10" name="Rectangle 24">
              <a:extLst>
                <a:ext uri="{FF2B5EF4-FFF2-40B4-BE49-F238E27FC236}">
                  <a16:creationId xmlns:a16="http://schemas.microsoft.com/office/drawing/2014/main" id="{B0AB1D82-03DA-45E9-9848-7C88716B0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265" y="4863075"/>
              <a:ext cx="492123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dirty="0"/>
                <a:t>(-1)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ADA4460-FE12-4FBF-8F12-68371AD47542}"/>
              </a:ext>
            </a:extLst>
          </p:cNvPr>
          <p:cNvSpPr txBox="1"/>
          <p:nvPr/>
        </p:nvSpPr>
        <p:spPr>
          <a:xfrm>
            <a:off x="435687" y="5231909"/>
            <a:ext cx="1944216" cy="120032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no final carry;</a:t>
            </a:r>
          </a:p>
          <a:p>
            <a:r>
              <a:rPr lang="en-IN" dirty="0"/>
              <a:t>no overflow;</a:t>
            </a:r>
          </a:p>
          <a:p>
            <a:r>
              <a:rPr lang="en-IN" dirty="0"/>
              <a:t>result correct</a:t>
            </a:r>
          </a:p>
        </p:txBody>
      </p:sp>
      <p:sp>
        <p:nvSpPr>
          <p:cNvPr id="17" name="Rectangle 24">
            <a:extLst>
              <a:ext uri="{FF2B5EF4-FFF2-40B4-BE49-F238E27FC236}">
                <a16:creationId xmlns:a16="http://schemas.microsoft.com/office/drawing/2014/main" id="{1952C6A1-C51C-4889-9DD9-A77784506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531" y="4149080"/>
            <a:ext cx="543420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dirty="0"/>
              <a:t> (-4)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0A4672F-2AD0-4C11-BA3F-789A83E32613}"/>
              </a:ext>
            </a:extLst>
          </p:cNvPr>
          <p:cNvGrpSpPr/>
          <p:nvPr/>
        </p:nvGrpSpPr>
        <p:grpSpPr>
          <a:xfrm>
            <a:off x="2473291" y="4161302"/>
            <a:ext cx="1734014" cy="730348"/>
            <a:chOff x="2473291" y="4161302"/>
            <a:chExt cx="1734014" cy="730348"/>
          </a:xfrm>
        </p:grpSpPr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4A3BEF1E-DDF5-43FE-A59F-5DB83AB35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8633" y="4161302"/>
              <a:ext cx="747000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dirty="0"/>
                <a:t>1 1 0 0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4430437-7B0C-40CC-9ABA-F705FB0A6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0531" y="4527086"/>
              <a:ext cx="747000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dirty="0"/>
                <a:t>0 1 1 0</a:t>
              </a:r>
            </a:p>
          </p:txBody>
        </p:sp>
        <p:sp>
          <p:nvSpPr>
            <p:cNvPr id="14" name="Rectangle 50">
              <a:extLst>
                <a:ext uri="{FF2B5EF4-FFF2-40B4-BE49-F238E27FC236}">
                  <a16:creationId xmlns:a16="http://schemas.microsoft.com/office/drawing/2014/main" id="{38BBFF36-D233-4B96-ACA4-A723F7BEA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3291" y="4558275"/>
              <a:ext cx="296862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/>
                <a:t>+</a:t>
              </a:r>
            </a:p>
          </p:txBody>
        </p:sp>
        <p:sp>
          <p:nvSpPr>
            <p:cNvPr id="15" name="Line 51">
              <a:extLst>
                <a:ext uri="{FF2B5EF4-FFF2-40B4-BE49-F238E27FC236}">
                  <a16:creationId xmlns:a16="http://schemas.microsoft.com/office/drawing/2014/main" id="{EC6B30B6-8B97-4BE5-90C7-442C36686B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09418" y="4861853"/>
              <a:ext cx="1512595" cy="12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Rectangle 24">
              <a:extLst>
                <a:ext uri="{FF2B5EF4-FFF2-40B4-BE49-F238E27FC236}">
                  <a16:creationId xmlns:a16="http://schemas.microsoft.com/office/drawing/2014/main" id="{ECB1F92E-D4C6-4F15-8562-0F0AF2470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7091" y="4527086"/>
              <a:ext cx="54021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dirty="0"/>
                <a:t>(+6)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7279E80-F523-4A57-9FFC-4F2275F6DA3B}"/>
              </a:ext>
            </a:extLst>
          </p:cNvPr>
          <p:cNvGrpSpPr/>
          <p:nvPr/>
        </p:nvGrpSpPr>
        <p:grpSpPr>
          <a:xfrm>
            <a:off x="2691904" y="4863075"/>
            <a:ext cx="1556214" cy="380621"/>
            <a:chOff x="2691904" y="4863075"/>
            <a:chExt cx="1556214" cy="380621"/>
          </a:xfrm>
        </p:grpSpPr>
        <p:sp>
          <p:nvSpPr>
            <p:cNvPr id="16" name="Rectangle 12">
              <a:extLst>
                <a:ext uri="{FF2B5EF4-FFF2-40B4-BE49-F238E27FC236}">
                  <a16:creationId xmlns:a16="http://schemas.microsoft.com/office/drawing/2014/main" id="{DD73B36F-F643-4027-8FB8-722A5EA34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1904" y="4907707"/>
              <a:ext cx="900889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dirty="0"/>
                <a:t>1 0 0 1 0</a:t>
              </a:r>
            </a:p>
          </p:txBody>
        </p:sp>
        <p:sp>
          <p:nvSpPr>
            <p:cNvPr id="19" name="Rectangle 24">
              <a:extLst>
                <a:ext uri="{FF2B5EF4-FFF2-40B4-BE49-F238E27FC236}">
                  <a16:creationId xmlns:a16="http://schemas.microsoft.com/office/drawing/2014/main" id="{1325062C-B56C-43F2-AEE0-33372BBC9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7904" y="4863075"/>
              <a:ext cx="54021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dirty="0"/>
                <a:t>(+2)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67491C4-CBF7-4EC3-888E-D2E80E8F82FC}"/>
              </a:ext>
            </a:extLst>
          </p:cNvPr>
          <p:cNvSpPr txBox="1"/>
          <p:nvPr/>
        </p:nvSpPr>
        <p:spPr>
          <a:xfrm>
            <a:off x="2483768" y="5253007"/>
            <a:ext cx="2520280" cy="113877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/>
              <a:t>final carry discarded;</a:t>
            </a:r>
          </a:p>
          <a:p>
            <a:r>
              <a:rPr lang="en-IN" dirty="0"/>
              <a:t>result still correct;</a:t>
            </a:r>
          </a:p>
          <a:p>
            <a:r>
              <a:rPr lang="en-IN" dirty="0"/>
              <a:t>no overflow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B382FF5-1E18-49CF-A0DC-0D98613E4363}"/>
              </a:ext>
            </a:extLst>
          </p:cNvPr>
          <p:cNvGrpSpPr/>
          <p:nvPr/>
        </p:nvGrpSpPr>
        <p:grpSpPr>
          <a:xfrm>
            <a:off x="4713427" y="4149080"/>
            <a:ext cx="1687660" cy="742570"/>
            <a:chOff x="4713427" y="4149080"/>
            <a:chExt cx="1687660" cy="742570"/>
          </a:xfrm>
        </p:grpSpPr>
        <p:sp>
          <p:nvSpPr>
            <p:cNvPr id="21" name="Rectangle 12">
              <a:extLst>
                <a:ext uri="{FF2B5EF4-FFF2-40B4-BE49-F238E27FC236}">
                  <a16:creationId xmlns:a16="http://schemas.microsoft.com/office/drawing/2014/main" id="{246DDB06-9B39-4BED-9482-78B0683C3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769" y="4161302"/>
              <a:ext cx="747000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dirty="0"/>
                <a:t>1 0 0 0</a:t>
              </a: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AD20D490-8DAE-40FF-BC9C-0449D8E54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0667" y="4527086"/>
              <a:ext cx="747000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dirty="0"/>
                <a:t>1 0 0 0</a:t>
              </a:r>
            </a:p>
          </p:txBody>
        </p:sp>
        <p:sp>
          <p:nvSpPr>
            <p:cNvPr id="23" name="Rectangle 50">
              <a:extLst>
                <a:ext uri="{FF2B5EF4-FFF2-40B4-BE49-F238E27FC236}">
                  <a16:creationId xmlns:a16="http://schemas.microsoft.com/office/drawing/2014/main" id="{931ECE42-4573-415C-89A3-25113BA39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3427" y="4558275"/>
              <a:ext cx="296862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/>
                <a:t>+</a:t>
              </a:r>
            </a:p>
          </p:txBody>
        </p:sp>
        <p:sp>
          <p:nvSpPr>
            <p:cNvPr id="24" name="Line 51">
              <a:extLst>
                <a:ext uri="{FF2B5EF4-FFF2-40B4-BE49-F238E27FC236}">
                  <a16:creationId xmlns:a16="http://schemas.microsoft.com/office/drawing/2014/main" id="{1B213CFA-3E69-409F-B210-3DDE06FBE8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49555" y="4861853"/>
              <a:ext cx="1378630" cy="12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1A578DA4-99A5-4E8F-8D70-C7C6F3C28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7667" y="4149080"/>
              <a:ext cx="543420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dirty="0"/>
                <a:t> (-8)</a:t>
              </a:r>
            </a:p>
          </p:txBody>
        </p:sp>
        <p:sp>
          <p:nvSpPr>
            <p:cNvPr id="27" name="Rectangle 24">
              <a:extLst>
                <a:ext uri="{FF2B5EF4-FFF2-40B4-BE49-F238E27FC236}">
                  <a16:creationId xmlns:a16="http://schemas.microsoft.com/office/drawing/2014/main" id="{CD8223B0-140F-4A07-A947-9A1E7B9DC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7227" y="4527086"/>
              <a:ext cx="492123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dirty="0"/>
                <a:t>(-8)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D3F650D-BB56-4971-897E-58508119AACA}"/>
              </a:ext>
            </a:extLst>
          </p:cNvPr>
          <p:cNvGrpSpPr/>
          <p:nvPr/>
        </p:nvGrpSpPr>
        <p:grpSpPr>
          <a:xfrm>
            <a:off x="4936950" y="4863075"/>
            <a:ext cx="1432095" cy="380621"/>
            <a:chOff x="4936950" y="4863075"/>
            <a:chExt cx="1432095" cy="380621"/>
          </a:xfrm>
        </p:grpSpPr>
        <p:sp>
          <p:nvSpPr>
            <p:cNvPr id="25" name="Rectangle 12">
              <a:extLst>
                <a:ext uri="{FF2B5EF4-FFF2-40B4-BE49-F238E27FC236}">
                  <a16:creationId xmlns:a16="http://schemas.microsoft.com/office/drawing/2014/main" id="{0E6B958D-061D-44D9-962D-BECB962B9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6950" y="4907707"/>
              <a:ext cx="900889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dirty="0"/>
                <a:t>1 0 0 0 0</a:t>
              </a:r>
            </a:p>
          </p:txBody>
        </p:sp>
        <p:sp>
          <p:nvSpPr>
            <p:cNvPr id="28" name="Rectangle 24">
              <a:extLst>
                <a:ext uri="{FF2B5EF4-FFF2-40B4-BE49-F238E27FC236}">
                  <a16:creationId xmlns:a16="http://schemas.microsoft.com/office/drawing/2014/main" id="{F70FE876-7EE0-4EAB-8D66-CEFFDC99C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5851" y="4863075"/>
              <a:ext cx="42319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dirty="0"/>
                <a:t>(0)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DEDF1E8-4E66-4DD2-9431-13F5CCC76118}"/>
              </a:ext>
            </a:extLst>
          </p:cNvPr>
          <p:cNvSpPr txBox="1"/>
          <p:nvPr/>
        </p:nvSpPr>
        <p:spPr>
          <a:xfrm>
            <a:off x="5082297" y="5249884"/>
            <a:ext cx="1944216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final carry </a:t>
            </a:r>
            <a:r>
              <a:rPr lang="en-IN" dirty="0">
                <a:sym typeface="Symbol" panose="05050102010706020507" pitchFamily="18" charset="2"/>
              </a:rPr>
              <a:t></a:t>
            </a:r>
            <a:r>
              <a:rPr lang="en-IN" dirty="0"/>
              <a:t>;</a:t>
            </a:r>
          </a:p>
          <a:p>
            <a:r>
              <a:rPr lang="en-IN" dirty="0"/>
              <a:t>overflow </a:t>
            </a:r>
            <a:r>
              <a:rPr lang="en-IN" dirty="0">
                <a:sym typeface="Symbol" panose="05050102010706020507" pitchFamily="18" charset="2"/>
              </a:rPr>
              <a:t></a:t>
            </a:r>
            <a:r>
              <a:rPr lang="en-IN" dirty="0"/>
              <a:t>;</a:t>
            </a:r>
          </a:p>
          <a:p>
            <a:r>
              <a:rPr lang="en-IN" dirty="0"/>
              <a:t>result invalid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927FD7C-54B0-4F44-9E6A-8215851FC87E}"/>
              </a:ext>
            </a:extLst>
          </p:cNvPr>
          <p:cNvGrpSpPr/>
          <p:nvPr/>
        </p:nvGrpSpPr>
        <p:grpSpPr>
          <a:xfrm>
            <a:off x="6729651" y="4149080"/>
            <a:ext cx="1735750" cy="742570"/>
            <a:chOff x="6729651" y="4149080"/>
            <a:chExt cx="1735750" cy="742570"/>
          </a:xfrm>
        </p:grpSpPr>
        <p:sp>
          <p:nvSpPr>
            <p:cNvPr id="30" name="Rectangle 12">
              <a:extLst>
                <a:ext uri="{FF2B5EF4-FFF2-40B4-BE49-F238E27FC236}">
                  <a16:creationId xmlns:a16="http://schemas.microsoft.com/office/drawing/2014/main" id="{4F2C675E-FEA8-4461-A394-0FBDE5A44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4993" y="4161302"/>
              <a:ext cx="747000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dirty="0"/>
                <a:t>0 1 0 0</a:t>
              </a:r>
            </a:p>
          </p:txBody>
        </p:sp>
        <p:sp>
          <p:nvSpPr>
            <p:cNvPr id="31" name="Rectangle 12">
              <a:extLst>
                <a:ext uri="{FF2B5EF4-FFF2-40B4-BE49-F238E27FC236}">
                  <a16:creationId xmlns:a16="http://schemas.microsoft.com/office/drawing/2014/main" id="{8B0E9C73-22CB-4F12-AAD4-39814434D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6891" y="4527086"/>
              <a:ext cx="747000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dirty="0"/>
                <a:t>0 1 0 0</a:t>
              </a:r>
            </a:p>
          </p:txBody>
        </p:sp>
        <p:sp>
          <p:nvSpPr>
            <p:cNvPr id="32" name="Rectangle 50">
              <a:extLst>
                <a:ext uri="{FF2B5EF4-FFF2-40B4-BE49-F238E27FC236}">
                  <a16:creationId xmlns:a16="http://schemas.microsoft.com/office/drawing/2014/main" id="{B869ACBD-DCC1-47A5-98FC-F18B9091A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9651" y="4558275"/>
              <a:ext cx="296862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/>
                <a:t>+</a:t>
              </a:r>
            </a:p>
          </p:txBody>
        </p:sp>
        <p:sp>
          <p:nvSpPr>
            <p:cNvPr id="33" name="Line 51">
              <a:extLst>
                <a:ext uri="{FF2B5EF4-FFF2-40B4-BE49-F238E27FC236}">
                  <a16:creationId xmlns:a16="http://schemas.microsoft.com/office/drawing/2014/main" id="{E8BBD4A1-5459-42C8-974B-8AC4401F4E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65778" y="4861853"/>
              <a:ext cx="1485446" cy="12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Rectangle 24">
              <a:extLst>
                <a:ext uri="{FF2B5EF4-FFF2-40B4-BE49-F238E27FC236}">
                  <a16:creationId xmlns:a16="http://schemas.microsoft.com/office/drawing/2014/main" id="{0DAE898F-2E72-4212-A295-71ED50783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3891" y="4149080"/>
              <a:ext cx="591510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dirty="0"/>
                <a:t> (+4)</a:t>
              </a:r>
            </a:p>
          </p:txBody>
        </p:sp>
        <p:sp>
          <p:nvSpPr>
            <p:cNvPr id="36" name="Rectangle 24">
              <a:extLst>
                <a:ext uri="{FF2B5EF4-FFF2-40B4-BE49-F238E27FC236}">
                  <a16:creationId xmlns:a16="http://schemas.microsoft.com/office/drawing/2014/main" id="{ECC12662-9FA6-4F20-B2BF-B781690B0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3451" y="4527086"/>
              <a:ext cx="54021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dirty="0"/>
                <a:t>(+4)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1547CC6-9518-423E-A95D-3499B3C44992}"/>
              </a:ext>
            </a:extLst>
          </p:cNvPr>
          <p:cNvGrpSpPr/>
          <p:nvPr/>
        </p:nvGrpSpPr>
        <p:grpSpPr>
          <a:xfrm>
            <a:off x="7126891" y="4863075"/>
            <a:ext cx="1357612" cy="380621"/>
            <a:chOff x="7126891" y="4863075"/>
            <a:chExt cx="1357612" cy="380621"/>
          </a:xfrm>
        </p:grpSpPr>
        <p:sp>
          <p:nvSpPr>
            <p:cNvPr id="34" name="Rectangle 12">
              <a:extLst>
                <a:ext uri="{FF2B5EF4-FFF2-40B4-BE49-F238E27FC236}">
                  <a16:creationId xmlns:a16="http://schemas.microsoft.com/office/drawing/2014/main" id="{19ED0D17-EA18-4E2D-9FCB-7316919F6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6891" y="4907707"/>
              <a:ext cx="747000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dirty="0"/>
                <a:t>1 0 0 0</a:t>
              </a:r>
            </a:p>
          </p:txBody>
        </p:sp>
        <p:sp>
          <p:nvSpPr>
            <p:cNvPr id="37" name="Rectangle 24">
              <a:extLst>
                <a:ext uri="{FF2B5EF4-FFF2-40B4-BE49-F238E27FC236}">
                  <a16:creationId xmlns:a16="http://schemas.microsoft.com/office/drawing/2014/main" id="{96041981-7AF4-4E57-A9A2-361A1ADA3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2380" y="4863075"/>
              <a:ext cx="492123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dirty="0"/>
                <a:t>(-8)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87462761-D2AB-477B-9A65-FEF0AF939D5B}"/>
              </a:ext>
            </a:extLst>
          </p:cNvPr>
          <p:cNvSpPr txBox="1"/>
          <p:nvPr/>
        </p:nvSpPr>
        <p:spPr>
          <a:xfrm>
            <a:off x="7092280" y="5227638"/>
            <a:ext cx="1944216" cy="12003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no final carry;</a:t>
            </a:r>
          </a:p>
          <a:p>
            <a:r>
              <a:rPr lang="en-IN" dirty="0"/>
              <a:t>overflow </a:t>
            </a:r>
            <a:r>
              <a:rPr lang="en-IN" dirty="0">
                <a:sym typeface="Symbol" panose="05050102010706020507" pitchFamily="18" charset="2"/>
              </a:rPr>
              <a:t></a:t>
            </a:r>
            <a:r>
              <a:rPr lang="en-IN" dirty="0"/>
              <a:t>;</a:t>
            </a:r>
          </a:p>
          <a:p>
            <a:r>
              <a:rPr lang="en-IN" dirty="0"/>
              <a:t>result invalid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C0A6E22-2BD1-4AEC-B97E-E08C850B860D}"/>
              </a:ext>
            </a:extLst>
          </p:cNvPr>
          <p:cNvSpPr txBox="1"/>
          <p:nvPr/>
        </p:nvSpPr>
        <p:spPr>
          <a:xfrm>
            <a:off x="3285688" y="1489368"/>
            <a:ext cx="2918794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universe:</a:t>
            </a:r>
          </a:p>
          <a:p>
            <a:r>
              <a:rPr lang="en-IN" dirty="0"/>
              <a:t>4-bit 2’s complement arithmetic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57F8F3F-CB2B-4A9B-87BD-D0BB22831859}"/>
              </a:ext>
            </a:extLst>
          </p:cNvPr>
          <p:cNvGrpSpPr/>
          <p:nvPr/>
        </p:nvGrpSpPr>
        <p:grpSpPr>
          <a:xfrm>
            <a:off x="251520" y="906002"/>
            <a:ext cx="3018938" cy="2988825"/>
            <a:chOff x="251520" y="906002"/>
            <a:chExt cx="3018938" cy="2988825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AE9FD2A-16C6-4181-B2DF-0550EDBD5E15}"/>
                </a:ext>
              </a:extLst>
            </p:cNvPr>
            <p:cNvGrpSpPr/>
            <p:nvPr/>
          </p:nvGrpSpPr>
          <p:grpSpPr>
            <a:xfrm>
              <a:off x="369456" y="1045243"/>
              <a:ext cx="2836862" cy="2771775"/>
              <a:chOff x="1509713" y="838200"/>
              <a:chExt cx="2836862" cy="2771775"/>
            </a:xfrm>
          </p:grpSpPr>
          <p:sp>
            <p:nvSpPr>
              <p:cNvPr id="117766" name="Rectangle 6"/>
              <p:cNvSpPr>
                <a:spLocks noChangeArrowheads="1"/>
              </p:cNvSpPr>
              <p:nvPr/>
            </p:nvSpPr>
            <p:spPr bwMode="auto">
              <a:xfrm>
                <a:off x="1509713" y="838200"/>
                <a:ext cx="893762" cy="333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 dirty="0"/>
                  <a:t>Decimal</a:t>
                </a:r>
              </a:p>
            </p:txBody>
          </p:sp>
          <p:sp>
            <p:nvSpPr>
              <p:cNvPr id="117767" name="Rectangle 7"/>
              <p:cNvSpPr>
                <a:spLocks noChangeArrowheads="1"/>
              </p:cNvSpPr>
              <p:nvPr/>
            </p:nvSpPr>
            <p:spPr bwMode="auto">
              <a:xfrm>
                <a:off x="1890713" y="1143000"/>
                <a:ext cx="282575" cy="333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/>
                  <a:t>0</a:t>
                </a:r>
              </a:p>
            </p:txBody>
          </p:sp>
          <p:sp>
            <p:nvSpPr>
              <p:cNvPr id="117768" name="Rectangle 8"/>
              <p:cNvSpPr>
                <a:spLocks noChangeArrowheads="1"/>
              </p:cNvSpPr>
              <p:nvPr/>
            </p:nvSpPr>
            <p:spPr bwMode="auto">
              <a:xfrm>
                <a:off x="2957513" y="1143000"/>
                <a:ext cx="587375" cy="333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 dirty="0"/>
                  <a:t>0000</a:t>
                </a:r>
              </a:p>
            </p:txBody>
          </p:sp>
          <p:sp>
            <p:nvSpPr>
              <p:cNvPr id="117769" name="Rectangle 9"/>
              <p:cNvSpPr>
                <a:spLocks noChangeArrowheads="1"/>
              </p:cNvSpPr>
              <p:nvPr/>
            </p:nvSpPr>
            <p:spPr bwMode="auto">
              <a:xfrm>
                <a:off x="1890713" y="1447800"/>
                <a:ext cx="282575" cy="333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/>
                  <a:t>1</a:t>
                </a:r>
              </a:p>
            </p:txBody>
          </p:sp>
          <p:sp>
            <p:nvSpPr>
              <p:cNvPr id="117770" name="Rectangle 10"/>
              <p:cNvSpPr>
                <a:spLocks noChangeArrowheads="1"/>
              </p:cNvSpPr>
              <p:nvPr/>
            </p:nvSpPr>
            <p:spPr bwMode="auto">
              <a:xfrm>
                <a:off x="2957513" y="1447800"/>
                <a:ext cx="587375" cy="333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/>
                  <a:t>0001</a:t>
                </a:r>
              </a:p>
            </p:txBody>
          </p:sp>
          <p:sp>
            <p:nvSpPr>
              <p:cNvPr id="117771" name="Rectangle 11"/>
              <p:cNvSpPr>
                <a:spLocks noChangeArrowheads="1"/>
              </p:cNvSpPr>
              <p:nvPr/>
            </p:nvSpPr>
            <p:spPr bwMode="auto">
              <a:xfrm>
                <a:off x="1890713" y="1752600"/>
                <a:ext cx="282575" cy="333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/>
                  <a:t>2</a:t>
                </a:r>
              </a:p>
            </p:txBody>
          </p:sp>
          <p:sp>
            <p:nvSpPr>
              <p:cNvPr id="117772" name="Rectangle 12"/>
              <p:cNvSpPr>
                <a:spLocks noChangeArrowheads="1"/>
              </p:cNvSpPr>
              <p:nvPr/>
            </p:nvSpPr>
            <p:spPr bwMode="auto">
              <a:xfrm>
                <a:off x="2957513" y="1752600"/>
                <a:ext cx="587375" cy="333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 dirty="0"/>
                  <a:t>0010</a:t>
                </a:r>
              </a:p>
            </p:txBody>
          </p:sp>
          <p:sp>
            <p:nvSpPr>
              <p:cNvPr id="117773" name="Rectangle 13"/>
              <p:cNvSpPr>
                <a:spLocks noChangeArrowheads="1"/>
              </p:cNvSpPr>
              <p:nvPr/>
            </p:nvSpPr>
            <p:spPr bwMode="auto">
              <a:xfrm>
                <a:off x="1890713" y="2057400"/>
                <a:ext cx="282575" cy="333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/>
                  <a:t>3</a:t>
                </a:r>
              </a:p>
            </p:txBody>
          </p:sp>
          <p:sp>
            <p:nvSpPr>
              <p:cNvPr id="117774" name="Rectangle 14"/>
              <p:cNvSpPr>
                <a:spLocks noChangeArrowheads="1"/>
              </p:cNvSpPr>
              <p:nvPr/>
            </p:nvSpPr>
            <p:spPr bwMode="auto">
              <a:xfrm>
                <a:off x="2957513" y="2057400"/>
                <a:ext cx="587375" cy="333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 dirty="0"/>
                  <a:t>0011</a:t>
                </a:r>
              </a:p>
            </p:txBody>
          </p:sp>
          <p:sp>
            <p:nvSpPr>
              <p:cNvPr id="117784" name="Rectangle 24"/>
              <p:cNvSpPr>
                <a:spLocks noChangeArrowheads="1"/>
              </p:cNvSpPr>
              <p:nvPr/>
            </p:nvSpPr>
            <p:spPr bwMode="auto">
              <a:xfrm>
                <a:off x="1890713" y="2362200"/>
                <a:ext cx="282575" cy="333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 dirty="0"/>
                  <a:t>4</a:t>
                </a:r>
              </a:p>
            </p:txBody>
          </p:sp>
          <p:sp>
            <p:nvSpPr>
              <p:cNvPr id="117785" name="Rectangle 25"/>
              <p:cNvSpPr>
                <a:spLocks noChangeArrowheads="1"/>
              </p:cNvSpPr>
              <p:nvPr/>
            </p:nvSpPr>
            <p:spPr bwMode="auto">
              <a:xfrm>
                <a:off x="2957513" y="2362200"/>
                <a:ext cx="587375" cy="333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/>
                  <a:t>0100</a:t>
                </a:r>
              </a:p>
            </p:txBody>
          </p:sp>
          <p:sp>
            <p:nvSpPr>
              <p:cNvPr id="117786" name="Rectangle 26"/>
              <p:cNvSpPr>
                <a:spLocks noChangeArrowheads="1"/>
              </p:cNvSpPr>
              <p:nvPr/>
            </p:nvSpPr>
            <p:spPr bwMode="auto">
              <a:xfrm>
                <a:off x="1890713" y="2667000"/>
                <a:ext cx="282575" cy="333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/>
                  <a:t>5</a:t>
                </a:r>
              </a:p>
            </p:txBody>
          </p:sp>
          <p:sp>
            <p:nvSpPr>
              <p:cNvPr id="117787" name="Rectangle 27"/>
              <p:cNvSpPr>
                <a:spLocks noChangeArrowheads="1"/>
              </p:cNvSpPr>
              <p:nvPr/>
            </p:nvSpPr>
            <p:spPr bwMode="auto">
              <a:xfrm>
                <a:off x="2957513" y="2667000"/>
                <a:ext cx="587375" cy="333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/>
                  <a:t>0101</a:t>
                </a:r>
              </a:p>
            </p:txBody>
          </p:sp>
          <p:sp>
            <p:nvSpPr>
              <p:cNvPr id="117788" name="Rectangle 28"/>
              <p:cNvSpPr>
                <a:spLocks noChangeArrowheads="1"/>
              </p:cNvSpPr>
              <p:nvPr/>
            </p:nvSpPr>
            <p:spPr bwMode="auto">
              <a:xfrm>
                <a:off x="1890713" y="2971800"/>
                <a:ext cx="282575" cy="333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/>
                  <a:t>6</a:t>
                </a:r>
              </a:p>
            </p:txBody>
          </p:sp>
          <p:sp>
            <p:nvSpPr>
              <p:cNvPr id="117789" name="Rectangle 29"/>
              <p:cNvSpPr>
                <a:spLocks noChangeArrowheads="1"/>
              </p:cNvSpPr>
              <p:nvPr/>
            </p:nvSpPr>
            <p:spPr bwMode="auto">
              <a:xfrm>
                <a:off x="2957513" y="2971800"/>
                <a:ext cx="587375" cy="333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/>
                  <a:t>0110</a:t>
                </a:r>
              </a:p>
            </p:txBody>
          </p:sp>
          <p:sp>
            <p:nvSpPr>
              <p:cNvPr id="117790" name="Rectangle 30"/>
              <p:cNvSpPr>
                <a:spLocks noChangeArrowheads="1"/>
              </p:cNvSpPr>
              <p:nvPr/>
            </p:nvSpPr>
            <p:spPr bwMode="auto">
              <a:xfrm>
                <a:off x="1890713" y="3276600"/>
                <a:ext cx="282575" cy="333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/>
                  <a:t>7</a:t>
                </a:r>
              </a:p>
            </p:txBody>
          </p:sp>
          <p:sp>
            <p:nvSpPr>
              <p:cNvPr id="117791" name="Rectangle 31"/>
              <p:cNvSpPr>
                <a:spLocks noChangeArrowheads="1"/>
              </p:cNvSpPr>
              <p:nvPr/>
            </p:nvSpPr>
            <p:spPr bwMode="auto">
              <a:xfrm>
                <a:off x="2957513" y="3276600"/>
                <a:ext cx="587375" cy="333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/>
                  <a:t>0111</a:t>
                </a:r>
              </a:p>
            </p:txBody>
          </p:sp>
          <p:sp>
            <p:nvSpPr>
              <p:cNvPr id="117846" name="Rectangle 86"/>
              <p:cNvSpPr>
                <a:spLocks noChangeArrowheads="1"/>
              </p:cNvSpPr>
              <p:nvPr/>
            </p:nvSpPr>
            <p:spPr bwMode="auto">
              <a:xfrm>
                <a:off x="2743200" y="838200"/>
                <a:ext cx="1603375" cy="3365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1" dirty="0"/>
                  <a:t>2’s Complement</a:t>
                </a:r>
              </a:p>
            </p:txBody>
          </p:sp>
        </p:grp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14634D2C-3BE7-4BE9-93B1-65525D1951ED}"/>
                </a:ext>
              </a:extLst>
            </p:cNvPr>
            <p:cNvSpPr/>
            <p:nvPr/>
          </p:nvSpPr>
          <p:spPr bwMode="auto">
            <a:xfrm>
              <a:off x="251520" y="906002"/>
              <a:ext cx="3018938" cy="2988825"/>
            </a:xfrm>
            <a:prstGeom prst="roundRect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40E661E-C9B5-46F2-B09F-C9E09B0E1380}"/>
              </a:ext>
            </a:extLst>
          </p:cNvPr>
          <p:cNvGrpSpPr/>
          <p:nvPr/>
        </p:nvGrpSpPr>
        <p:grpSpPr>
          <a:xfrm>
            <a:off x="6221288" y="631917"/>
            <a:ext cx="2743200" cy="2988825"/>
            <a:chOff x="3414474" y="908720"/>
            <a:chExt cx="2743200" cy="298882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D2056CF-D5A0-4115-B4CF-C85504B13BDE}"/>
                </a:ext>
              </a:extLst>
            </p:cNvPr>
            <p:cNvGrpSpPr/>
            <p:nvPr/>
          </p:nvGrpSpPr>
          <p:grpSpPr>
            <a:xfrm>
              <a:off x="3414474" y="1042996"/>
              <a:ext cx="2743200" cy="2825527"/>
              <a:chOff x="5243513" y="838200"/>
              <a:chExt cx="2743200" cy="2825527"/>
            </a:xfrm>
          </p:grpSpPr>
          <p:sp>
            <p:nvSpPr>
              <p:cNvPr id="117764" name="Rectangle 4"/>
              <p:cNvSpPr>
                <a:spLocks noChangeArrowheads="1"/>
              </p:cNvSpPr>
              <p:nvPr/>
            </p:nvSpPr>
            <p:spPr bwMode="auto">
              <a:xfrm>
                <a:off x="6386513" y="838200"/>
                <a:ext cx="1600200" cy="333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 dirty="0"/>
                  <a:t>2’s Complement</a:t>
                </a:r>
              </a:p>
            </p:txBody>
          </p:sp>
          <p:sp>
            <p:nvSpPr>
              <p:cNvPr id="117776" name="Rectangle 16"/>
              <p:cNvSpPr>
                <a:spLocks noChangeArrowheads="1"/>
              </p:cNvSpPr>
              <p:nvPr/>
            </p:nvSpPr>
            <p:spPr bwMode="auto">
              <a:xfrm>
                <a:off x="6919913" y="1196752"/>
                <a:ext cx="587375" cy="333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 dirty="0"/>
                  <a:t>1111</a:t>
                </a:r>
              </a:p>
            </p:txBody>
          </p:sp>
          <p:sp>
            <p:nvSpPr>
              <p:cNvPr id="117777" name="Rectangle 17"/>
              <p:cNvSpPr>
                <a:spLocks noChangeArrowheads="1"/>
              </p:cNvSpPr>
              <p:nvPr/>
            </p:nvSpPr>
            <p:spPr bwMode="auto">
              <a:xfrm>
                <a:off x="6919913" y="1501552"/>
                <a:ext cx="587375" cy="333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/>
                  <a:t>1110</a:t>
                </a:r>
              </a:p>
            </p:txBody>
          </p:sp>
          <p:sp>
            <p:nvSpPr>
              <p:cNvPr id="117778" name="Rectangle 18"/>
              <p:cNvSpPr>
                <a:spLocks noChangeArrowheads="1"/>
              </p:cNvSpPr>
              <p:nvPr/>
            </p:nvSpPr>
            <p:spPr bwMode="auto">
              <a:xfrm>
                <a:off x="6919913" y="1806352"/>
                <a:ext cx="587375" cy="333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/>
                  <a:t>1101</a:t>
                </a:r>
              </a:p>
            </p:txBody>
          </p:sp>
          <p:sp>
            <p:nvSpPr>
              <p:cNvPr id="117779" name="Rectangle 19"/>
              <p:cNvSpPr>
                <a:spLocks noChangeArrowheads="1"/>
              </p:cNvSpPr>
              <p:nvPr/>
            </p:nvSpPr>
            <p:spPr bwMode="auto">
              <a:xfrm>
                <a:off x="5243513" y="838200"/>
                <a:ext cx="893762" cy="333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/>
                  <a:t>Decimal</a:t>
                </a:r>
              </a:p>
            </p:txBody>
          </p:sp>
          <p:sp>
            <p:nvSpPr>
              <p:cNvPr id="117781" name="Rectangle 21"/>
              <p:cNvSpPr>
                <a:spLocks noChangeArrowheads="1"/>
              </p:cNvSpPr>
              <p:nvPr/>
            </p:nvSpPr>
            <p:spPr bwMode="auto">
              <a:xfrm>
                <a:off x="5472113" y="1196752"/>
                <a:ext cx="350837" cy="333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/>
                  <a:t>-1</a:t>
                </a:r>
              </a:p>
            </p:txBody>
          </p:sp>
          <p:sp>
            <p:nvSpPr>
              <p:cNvPr id="117782" name="Rectangle 22"/>
              <p:cNvSpPr>
                <a:spLocks noChangeArrowheads="1"/>
              </p:cNvSpPr>
              <p:nvPr/>
            </p:nvSpPr>
            <p:spPr bwMode="auto">
              <a:xfrm>
                <a:off x="5472113" y="1501552"/>
                <a:ext cx="350837" cy="333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/>
                  <a:t>-2</a:t>
                </a:r>
              </a:p>
            </p:txBody>
          </p:sp>
          <p:sp>
            <p:nvSpPr>
              <p:cNvPr id="117783" name="Rectangle 23"/>
              <p:cNvSpPr>
                <a:spLocks noChangeArrowheads="1"/>
              </p:cNvSpPr>
              <p:nvPr/>
            </p:nvSpPr>
            <p:spPr bwMode="auto">
              <a:xfrm>
                <a:off x="5472113" y="1806352"/>
                <a:ext cx="350837" cy="333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/>
                  <a:t>-3</a:t>
                </a:r>
              </a:p>
            </p:txBody>
          </p:sp>
          <p:sp>
            <p:nvSpPr>
              <p:cNvPr id="117792" name="Rectangle 32"/>
              <p:cNvSpPr>
                <a:spLocks noChangeArrowheads="1"/>
              </p:cNvSpPr>
              <p:nvPr/>
            </p:nvSpPr>
            <p:spPr bwMode="auto">
              <a:xfrm>
                <a:off x="6919913" y="2111152"/>
                <a:ext cx="587375" cy="333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/>
                  <a:t>1100</a:t>
                </a:r>
              </a:p>
            </p:txBody>
          </p:sp>
          <p:sp>
            <p:nvSpPr>
              <p:cNvPr id="117793" name="Rectangle 33"/>
              <p:cNvSpPr>
                <a:spLocks noChangeArrowheads="1"/>
              </p:cNvSpPr>
              <p:nvPr/>
            </p:nvSpPr>
            <p:spPr bwMode="auto">
              <a:xfrm>
                <a:off x="6919913" y="2415952"/>
                <a:ext cx="587375" cy="333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/>
                  <a:t>1011</a:t>
                </a:r>
              </a:p>
            </p:txBody>
          </p:sp>
          <p:sp>
            <p:nvSpPr>
              <p:cNvPr id="117794" name="Rectangle 34"/>
              <p:cNvSpPr>
                <a:spLocks noChangeArrowheads="1"/>
              </p:cNvSpPr>
              <p:nvPr/>
            </p:nvSpPr>
            <p:spPr bwMode="auto">
              <a:xfrm>
                <a:off x="6919913" y="2720752"/>
                <a:ext cx="587375" cy="333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/>
                  <a:t>1010</a:t>
                </a:r>
              </a:p>
            </p:txBody>
          </p:sp>
          <p:sp>
            <p:nvSpPr>
              <p:cNvPr id="117795" name="Rectangle 35"/>
              <p:cNvSpPr>
                <a:spLocks noChangeArrowheads="1"/>
              </p:cNvSpPr>
              <p:nvPr/>
            </p:nvSpPr>
            <p:spPr bwMode="auto">
              <a:xfrm>
                <a:off x="6919913" y="3025552"/>
                <a:ext cx="587375" cy="333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/>
                  <a:t>1001</a:t>
                </a:r>
              </a:p>
            </p:txBody>
          </p:sp>
          <p:sp>
            <p:nvSpPr>
              <p:cNvPr id="117796" name="Rectangle 36"/>
              <p:cNvSpPr>
                <a:spLocks noChangeArrowheads="1"/>
              </p:cNvSpPr>
              <p:nvPr/>
            </p:nvSpPr>
            <p:spPr bwMode="auto">
              <a:xfrm>
                <a:off x="5472113" y="2111152"/>
                <a:ext cx="350837" cy="333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/>
                  <a:t>-4</a:t>
                </a:r>
              </a:p>
            </p:txBody>
          </p:sp>
          <p:sp>
            <p:nvSpPr>
              <p:cNvPr id="117797" name="Rectangle 37"/>
              <p:cNvSpPr>
                <a:spLocks noChangeArrowheads="1"/>
              </p:cNvSpPr>
              <p:nvPr/>
            </p:nvSpPr>
            <p:spPr bwMode="auto">
              <a:xfrm>
                <a:off x="5472113" y="2415952"/>
                <a:ext cx="350837" cy="333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/>
                  <a:t>-5</a:t>
                </a:r>
              </a:p>
            </p:txBody>
          </p:sp>
          <p:sp>
            <p:nvSpPr>
              <p:cNvPr id="117798" name="Rectangle 38"/>
              <p:cNvSpPr>
                <a:spLocks noChangeArrowheads="1"/>
              </p:cNvSpPr>
              <p:nvPr/>
            </p:nvSpPr>
            <p:spPr bwMode="auto">
              <a:xfrm>
                <a:off x="5472113" y="2720752"/>
                <a:ext cx="350837" cy="333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/>
                  <a:t>-6</a:t>
                </a:r>
              </a:p>
            </p:txBody>
          </p:sp>
          <p:sp>
            <p:nvSpPr>
              <p:cNvPr id="117799" name="Rectangle 39"/>
              <p:cNvSpPr>
                <a:spLocks noChangeArrowheads="1"/>
              </p:cNvSpPr>
              <p:nvPr/>
            </p:nvSpPr>
            <p:spPr bwMode="auto">
              <a:xfrm>
                <a:off x="5472113" y="3025552"/>
                <a:ext cx="350837" cy="333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/>
                  <a:t>-7</a:t>
                </a:r>
              </a:p>
            </p:txBody>
          </p:sp>
          <p:sp>
            <p:nvSpPr>
              <p:cNvPr id="117800" name="Rectangle 40"/>
              <p:cNvSpPr>
                <a:spLocks noChangeArrowheads="1"/>
              </p:cNvSpPr>
              <p:nvPr/>
            </p:nvSpPr>
            <p:spPr bwMode="auto">
              <a:xfrm>
                <a:off x="6919913" y="3330352"/>
                <a:ext cx="587375" cy="333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/>
                  <a:t>1000</a:t>
                </a:r>
              </a:p>
            </p:txBody>
          </p:sp>
          <p:sp>
            <p:nvSpPr>
              <p:cNvPr id="117801" name="Rectangle 41"/>
              <p:cNvSpPr>
                <a:spLocks noChangeArrowheads="1"/>
              </p:cNvSpPr>
              <p:nvPr/>
            </p:nvSpPr>
            <p:spPr bwMode="auto">
              <a:xfrm>
                <a:off x="5472113" y="3330352"/>
                <a:ext cx="350837" cy="333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/>
                  <a:t>-8</a:t>
                </a:r>
              </a:p>
            </p:txBody>
          </p:sp>
        </p:grp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859B1BBE-911A-497B-818A-849C25BA2835}"/>
                </a:ext>
              </a:extLst>
            </p:cNvPr>
            <p:cNvSpPr/>
            <p:nvPr/>
          </p:nvSpPr>
          <p:spPr bwMode="auto">
            <a:xfrm>
              <a:off x="3425270" y="908720"/>
              <a:ext cx="2732404" cy="2988825"/>
            </a:xfrm>
            <a:prstGeom prst="roundRect">
              <a:avLst/>
            </a:prstGeom>
            <a:noFill/>
            <a:ln w="38100" cap="flat" cmpd="sng" algn="ctr">
              <a:solidFill>
                <a:schemeClr val="accent2">
                  <a:lumMod val="90000"/>
                  <a:lumOff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D09CA63F-5BFB-41AE-9AFF-D09AE4CC284E}"/>
              </a:ext>
            </a:extLst>
          </p:cNvPr>
          <p:cNvSpPr/>
          <p:nvPr/>
        </p:nvSpPr>
        <p:spPr bwMode="auto">
          <a:xfrm>
            <a:off x="2549482" y="4907707"/>
            <a:ext cx="366334" cy="3167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DA825F88-76C7-4334-BC07-4A7DB735F1D0}"/>
              </a:ext>
            </a:extLst>
          </p:cNvPr>
          <p:cNvSpPr/>
          <p:nvPr/>
        </p:nvSpPr>
        <p:spPr bwMode="auto">
          <a:xfrm>
            <a:off x="4788024" y="4869160"/>
            <a:ext cx="366334" cy="3167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8875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/>
      <p:bldP spid="20" grpId="0" animBg="1"/>
      <p:bldP spid="29" grpId="0" animBg="1"/>
      <p:bldP spid="38" grpId="0" animBg="1"/>
      <p:bldP spid="41" grpId="0" animBg="1"/>
      <p:bldP spid="54" grpId="0" animBg="1"/>
      <p:bldP spid="17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ChangeArrowheads="1"/>
          </p:cNvSpPr>
          <p:nvPr/>
        </p:nvSpPr>
        <p:spPr bwMode="auto">
          <a:xfrm>
            <a:off x="1248699" y="593876"/>
            <a:ext cx="6740628" cy="3726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Overflow Detection Logic: Hardware Solution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089952-1353-499F-9129-9D44BAC9C85E}"/>
              </a:ext>
            </a:extLst>
          </p:cNvPr>
          <p:cNvSpPr txBox="1"/>
          <p:nvPr/>
        </p:nvSpPr>
        <p:spPr>
          <a:xfrm>
            <a:off x="1825864" y="1916832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B: b</a:t>
            </a:r>
            <a:r>
              <a:rPr kumimoji="0" lang="en-I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n-1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b</a:t>
            </a:r>
            <a:r>
              <a:rPr kumimoji="0" lang="en-I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n-2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……, b</a:t>
            </a:r>
            <a:r>
              <a:rPr kumimoji="0" lang="en-I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b</a:t>
            </a:r>
            <a:r>
              <a:rPr kumimoji="0" lang="en-I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5CC729-902D-4561-9A1B-D54AB7219643}"/>
              </a:ext>
            </a:extLst>
          </p:cNvPr>
          <p:cNvSpPr txBox="1"/>
          <p:nvPr/>
        </p:nvSpPr>
        <p:spPr>
          <a:xfrm>
            <a:off x="1825864" y="2720772"/>
            <a:ext cx="41044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S: s</a:t>
            </a:r>
            <a:r>
              <a:rPr kumimoji="0" lang="en-IN" sz="3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n-1</a:t>
            </a:r>
            <a:r>
              <a:rPr kumimoji="0" lang="en-IN" sz="3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s</a:t>
            </a:r>
            <a:r>
              <a:rPr kumimoji="0" lang="en-IN" sz="3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n-2</a:t>
            </a:r>
            <a:r>
              <a:rPr kumimoji="0" lang="en-IN" sz="3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……, s</a:t>
            </a:r>
            <a:r>
              <a:rPr kumimoji="0" lang="en-IN" sz="3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IN" sz="3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s</a:t>
            </a:r>
            <a:r>
              <a:rPr kumimoji="0" lang="en-IN" sz="3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endParaRPr kumimoji="0" lang="en-IN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FF72C6-A601-46D8-8A58-35FCC5C6218A}"/>
              </a:ext>
            </a:extLst>
          </p:cNvPr>
          <p:cNvSpPr txBox="1"/>
          <p:nvPr/>
        </p:nvSpPr>
        <p:spPr>
          <a:xfrm>
            <a:off x="1835696" y="1268760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A: a</a:t>
            </a:r>
            <a:r>
              <a:rPr kumimoji="0" lang="en-I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n-1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a</a:t>
            </a:r>
            <a:r>
              <a:rPr kumimoji="0" lang="en-I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n-2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……, a</a:t>
            </a:r>
            <a:r>
              <a:rPr kumimoji="0" lang="en-I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a</a:t>
            </a:r>
            <a:r>
              <a:rPr kumimoji="0" lang="en-I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31CFDC-855B-41A4-B94E-053736C1A97A}"/>
              </a:ext>
            </a:extLst>
          </p:cNvPr>
          <p:cNvGrpSpPr/>
          <p:nvPr/>
        </p:nvGrpSpPr>
        <p:grpSpPr>
          <a:xfrm>
            <a:off x="1331639" y="3788067"/>
            <a:ext cx="6377175" cy="523220"/>
            <a:chOff x="1795225" y="4115721"/>
            <a:chExt cx="6377175" cy="523220"/>
          </a:xfrm>
          <a:solidFill>
            <a:srgbClr val="0070C0"/>
          </a:solidFill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5AACB7E-D6E2-4CBF-B182-D053569F3036}"/>
                </a:ext>
              </a:extLst>
            </p:cNvPr>
            <p:cNvSpPr txBox="1"/>
            <p:nvPr/>
          </p:nvSpPr>
          <p:spPr>
            <a:xfrm>
              <a:off x="1795225" y="4115721"/>
              <a:ext cx="6377175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Overflow =  a</a:t>
              </a:r>
              <a:r>
                <a:rPr kumimoji="0" lang="en-IN" sz="2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n-1</a:t>
              </a:r>
              <a:r>
                <a:rPr kumimoji="0" lang="en-I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b</a:t>
              </a:r>
              <a:r>
                <a:rPr kumimoji="0" lang="en-IN" sz="2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n-1</a:t>
              </a:r>
              <a:r>
                <a:rPr kumimoji="0" lang="en-I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s</a:t>
              </a:r>
              <a:r>
                <a:rPr kumimoji="0" lang="en-IN" sz="2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n-1 </a:t>
              </a:r>
              <a:r>
                <a:rPr kumimoji="0" lang="en-I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+ a</a:t>
              </a:r>
              <a:r>
                <a:rPr kumimoji="0" lang="en-IN" sz="2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n-1</a:t>
              </a:r>
              <a:r>
                <a:rPr kumimoji="0" lang="en-I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b</a:t>
              </a:r>
              <a:r>
                <a:rPr kumimoji="0" lang="en-IN" sz="2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n-1</a:t>
              </a:r>
              <a:r>
                <a:rPr kumimoji="0" lang="en-I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 s</a:t>
              </a:r>
              <a:r>
                <a:rPr kumimoji="0" lang="en-IN" sz="2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n-1</a:t>
              </a:r>
              <a:endPara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9DDB210-E7AD-4021-BDBA-CA870115610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644008" y="4293096"/>
              <a:ext cx="288032" cy="0"/>
            </a:xfrm>
            <a:prstGeom prst="line">
              <a:avLst/>
            </a:prstGeom>
            <a:grp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ABFD618-9741-4935-A01F-89358F92CB6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910656" y="4215331"/>
              <a:ext cx="288032" cy="0"/>
            </a:xfrm>
            <a:prstGeom prst="line">
              <a:avLst/>
            </a:prstGeom>
            <a:grp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809F648-49B6-4408-9F99-34DC393AAE9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6096" y="4279663"/>
              <a:ext cx="288032" cy="0"/>
            </a:xfrm>
            <a:prstGeom prst="line">
              <a:avLst/>
            </a:prstGeom>
            <a:grp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AF41E8-C679-455F-BD4E-EE85B4FAA0A4}"/>
              </a:ext>
            </a:extLst>
          </p:cNvPr>
          <p:cNvCxnSpPr/>
          <p:nvPr/>
        </p:nvCxnSpPr>
        <p:spPr bwMode="auto">
          <a:xfrm flipV="1">
            <a:off x="1259632" y="2636912"/>
            <a:ext cx="4320480" cy="7200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CA8ABF9-B808-4C00-A187-25E3F86EABAE}"/>
              </a:ext>
            </a:extLst>
          </p:cNvPr>
          <p:cNvSpPr txBox="1"/>
          <p:nvPr/>
        </p:nvSpPr>
        <p:spPr>
          <a:xfrm>
            <a:off x="1259632" y="2276872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32F48F-9F50-4119-8BAD-B37BE684D644}"/>
              </a:ext>
            </a:extLst>
          </p:cNvPr>
          <p:cNvSpPr txBox="1"/>
          <p:nvPr/>
        </p:nvSpPr>
        <p:spPr>
          <a:xfrm>
            <a:off x="323528" y="4816610"/>
            <a:ext cx="8820472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overflow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adding two positives yields a negative 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or, adding two negatives gives a positive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8ECD7E7-018A-46B2-AF86-202DA06DA494}"/>
              </a:ext>
            </a:extLst>
          </p:cNvPr>
          <p:cNvGrpSpPr/>
          <p:nvPr/>
        </p:nvGrpSpPr>
        <p:grpSpPr>
          <a:xfrm>
            <a:off x="143508" y="1058064"/>
            <a:ext cx="2836267" cy="2463789"/>
            <a:chOff x="143508" y="1058064"/>
            <a:chExt cx="2836267" cy="246378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08BA157-2964-4E68-B83C-4774E76D2AAD}"/>
                </a:ext>
              </a:extLst>
            </p:cNvPr>
            <p:cNvGrpSpPr/>
            <p:nvPr/>
          </p:nvGrpSpPr>
          <p:grpSpPr>
            <a:xfrm>
              <a:off x="143508" y="1058064"/>
              <a:ext cx="2836267" cy="2463789"/>
              <a:chOff x="143508" y="1058064"/>
              <a:chExt cx="2836267" cy="2463789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26F87DA-6716-49B8-BF20-7DC40F5D6D54}"/>
                  </a:ext>
                </a:extLst>
              </p:cNvPr>
              <p:cNvSpPr/>
              <p:nvPr/>
            </p:nvSpPr>
            <p:spPr bwMode="auto">
              <a:xfrm rot="16200000">
                <a:off x="1414077" y="1956155"/>
                <a:ext cx="2347357" cy="784039"/>
              </a:xfrm>
              <a:prstGeom prst="ellipse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29D4EDE-5442-4DED-B9C8-C54B2669895E}"/>
                  </a:ext>
                </a:extLst>
              </p:cNvPr>
              <p:cNvSpPr txBox="1"/>
              <p:nvPr/>
            </p:nvSpPr>
            <p:spPr>
              <a:xfrm>
                <a:off x="143508" y="1058064"/>
                <a:ext cx="1224136" cy="461665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sign-bit</a:t>
                </a:r>
              </a:p>
            </p:txBody>
          </p:sp>
        </p:grpSp>
        <p:cxnSp>
          <p:nvCxnSpPr>
            <p:cNvPr id="5" name="Connector: Curved 4">
              <a:extLst>
                <a:ext uri="{FF2B5EF4-FFF2-40B4-BE49-F238E27FC236}">
                  <a16:creationId xmlns:a16="http://schemas.microsoft.com/office/drawing/2014/main" id="{24AD8E2F-0A85-4E3A-89A0-E770F45C2FCD}"/>
                </a:ext>
              </a:extLst>
            </p:cNvPr>
            <p:cNvCxnSpPr/>
            <p:nvPr/>
          </p:nvCxnSpPr>
          <p:spPr bwMode="auto">
            <a:xfrm>
              <a:off x="1398732" y="1163339"/>
              <a:ext cx="797004" cy="791115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475CB25-E84B-4271-8E2B-47122DABC315}"/>
              </a:ext>
            </a:extLst>
          </p:cNvPr>
          <p:cNvSpPr txBox="1"/>
          <p:nvPr/>
        </p:nvSpPr>
        <p:spPr>
          <a:xfrm>
            <a:off x="323528" y="5694661"/>
            <a:ext cx="8820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In MIPS, on detecting overflow, interrupt (exception) is invoked;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add, </a:t>
            </a:r>
            <a:r>
              <a:rPr kumimoji="0" lang="en-IN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addi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(overflow considered);  </a:t>
            </a:r>
            <a:r>
              <a:rPr kumimoji="0" lang="en-IN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addu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</a:t>
            </a:r>
            <a:r>
              <a:rPr kumimoji="0" lang="en-IN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addiu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(overflow ignored) </a:t>
            </a:r>
          </a:p>
        </p:txBody>
      </p:sp>
    </p:spTree>
    <p:extLst>
      <p:ext uri="{BB962C8B-B14F-4D97-AF65-F5344CB8AC3E}">
        <p14:creationId xmlns:p14="http://schemas.microsoft.com/office/powerpoint/2010/main" val="39073104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4" grpId="0"/>
      <p:bldP spid="16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ChangeArrowheads="1"/>
          </p:cNvSpPr>
          <p:nvPr/>
        </p:nvSpPr>
        <p:spPr bwMode="auto">
          <a:xfrm>
            <a:off x="800100" y="228600"/>
            <a:ext cx="6504794" cy="3726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Overflow Detection Logic: Another Solution</a:t>
            </a:r>
          </a:p>
        </p:txBody>
      </p:sp>
      <p:sp>
        <p:nvSpPr>
          <p:cNvPr id="119811" name="Rectangle 3"/>
          <p:cNvSpPr>
            <a:spLocks noChangeArrowheads="1"/>
          </p:cNvSpPr>
          <p:nvPr/>
        </p:nvSpPr>
        <p:spPr bwMode="auto">
          <a:xfrm>
            <a:off x="503238" y="931862"/>
            <a:ext cx="8191500" cy="668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03200" marR="0" lvl="0" indent="-203200" algn="l" defTabSz="914400" rtl="0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ClrTx/>
              <a:buSzPct val="100000"/>
              <a:buFontTx/>
              <a:buChar char="°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Carry into MSB ° Carry out of MSB</a:t>
            </a:r>
          </a:p>
          <a:p>
            <a:pPr marL="685800" marR="0" lvl="1" indent="-190500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For a N-bit ALU: Overflow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CarryIn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[N - 1] 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XOR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CarryOut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[N - 1]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607F23C-3E89-465E-84DD-87A82B551CF0}"/>
              </a:ext>
            </a:extLst>
          </p:cNvPr>
          <p:cNvGrpSpPr/>
          <p:nvPr/>
        </p:nvGrpSpPr>
        <p:grpSpPr>
          <a:xfrm>
            <a:off x="1043608" y="1772816"/>
            <a:ext cx="7253287" cy="4298389"/>
            <a:chOff x="976313" y="2057400"/>
            <a:chExt cx="7253287" cy="4298389"/>
          </a:xfrm>
        </p:grpSpPr>
        <p:sp>
          <p:nvSpPr>
            <p:cNvPr id="119812" name="Rectangle 4"/>
            <p:cNvSpPr>
              <a:spLocks noChangeArrowheads="1"/>
            </p:cNvSpPr>
            <p:nvPr/>
          </p:nvSpPr>
          <p:spPr bwMode="auto">
            <a:xfrm>
              <a:off x="976313" y="2514600"/>
              <a:ext cx="428625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A0</a:t>
              </a:r>
            </a:p>
          </p:txBody>
        </p:sp>
        <p:sp>
          <p:nvSpPr>
            <p:cNvPr id="119813" name="Rectangle 5"/>
            <p:cNvSpPr>
              <a:spLocks noChangeArrowheads="1"/>
            </p:cNvSpPr>
            <p:nvPr/>
          </p:nvSpPr>
          <p:spPr bwMode="auto">
            <a:xfrm>
              <a:off x="976313" y="2895600"/>
              <a:ext cx="417512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B0</a:t>
              </a:r>
            </a:p>
          </p:txBody>
        </p:sp>
        <p:sp>
          <p:nvSpPr>
            <p:cNvPr id="119814" name="Rectangle 6"/>
            <p:cNvSpPr>
              <a:spLocks noChangeArrowheads="1"/>
            </p:cNvSpPr>
            <p:nvPr/>
          </p:nvSpPr>
          <p:spPr bwMode="auto">
            <a:xfrm>
              <a:off x="1841500" y="2603500"/>
              <a:ext cx="1041400" cy="508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19815" name="Rectangle 7"/>
            <p:cNvSpPr>
              <a:spLocks noChangeArrowheads="1"/>
            </p:cNvSpPr>
            <p:nvPr/>
          </p:nvSpPr>
          <p:spPr bwMode="auto">
            <a:xfrm>
              <a:off x="2044700" y="2590800"/>
              <a:ext cx="608013" cy="5778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1-bit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ALU</a:t>
              </a:r>
            </a:p>
          </p:txBody>
        </p:sp>
        <p:sp>
          <p:nvSpPr>
            <p:cNvPr id="119816" name="Line 8"/>
            <p:cNvSpPr>
              <a:spLocks noChangeShapeType="1"/>
            </p:cNvSpPr>
            <p:nvPr/>
          </p:nvSpPr>
          <p:spPr bwMode="auto">
            <a:xfrm>
              <a:off x="2895600" y="2819400"/>
              <a:ext cx="457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19817" name="Line 9"/>
            <p:cNvSpPr>
              <a:spLocks noChangeShapeType="1"/>
            </p:cNvSpPr>
            <p:nvPr/>
          </p:nvSpPr>
          <p:spPr bwMode="auto">
            <a:xfrm>
              <a:off x="1295400" y="2743200"/>
              <a:ext cx="533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19818" name="Line 10"/>
            <p:cNvSpPr>
              <a:spLocks noChangeShapeType="1"/>
            </p:cNvSpPr>
            <p:nvPr/>
          </p:nvSpPr>
          <p:spPr bwMode="auto">
            <a:xfrm>
              <a:off x="1295400" y="2971800"/>
              <a:ext cx="533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19819" name="Rectangle 11"/>
            <p:cNvSpPr>
              <a:spLocks noChangeArrowheads="1"/>
            </p:cNvSpPr>
            <p:nvPr/>
          </p:nvSpPr>
          <p:spPr bwMode="auto">
            <a:xfrm>
              <a:off x="3338513" y="2667000"/>
              <a:ext cx="836612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Result0</a:t>
              </a:r>
            </a:p>
          </p:txBody>
        </p:sp>
        <p:sp>
          <p:nvSpPr>
            <p:cNvPr id="119820" name="Line 12"/>
            <p:cNvSpPr>
              <a:spLocks noChangeShapeType="1"/>
            </p:cNvSpPr>
            <p:nvPr/>
          </p:nvSpPr>
          <p:spPr bwMode="auto">
            <a:xfrm>
              <a:off x="2362200" y="2209800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19821" name="Rectangle 13"/>
            <p:cNvSpPr>
              <a:spLocks noChangeArrowheads="1"/>
            </p:cNvSpPr>
            <p:nvPr/>
          </p:nvSpPr>
          <p:spPr bwMode="auto">
            <a:xfrm>
              <a:off x="1281113" y="2057400"/>
              <a:ext cx="1004887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CarryIn0</a:t>
              </a:r>
            </a:p>
          </p:txBody>
        </p:sp>
        <p:sp>
          <p:nvSpPr>
            <p:cNvPr id="119822" name="Rectangle 14"/>
            <p:cNvSpPr>
              <a:spLocks noChangeArrowheads="1"/>
            </p:cNvSpPr>
            <p:nvPr/>
          </p:nvSpPr>
          <p:spPr bwMode="auto">
            <a:xfrm>
              <a:off x="2424113" y="3124200"/>
              <a:ext cx="1152525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CarryOut0</a:t>
              </a:r>
            </a:p>
          </p:txBody>
        </p:sp>
        <p:grpSp>
          <p:nvGrpSpPr>
            <p:cNvPr id="2" name="Group 15"/>
            <p:cNvGrpSpPr>
              <a:grpSpLocks/>
            </p:cNvGrpSpPr>
            <p:nvPr/>
          </p:nvGrpSpPr>
          <p:grpSpPr bwMode="auto">
            <a:xfrm>
              <a:off x="976313" y="3124200"/>
              <a:ext cx="3198812" cy="1247775"/>
              <a:chOff x="615" y="1968"/>
              <a:chExt cx="2015" cy="786"/>
            </a:xfrm>
          </p:grpSpPr>
          <p:sp>
            <p:nvSpPr>
              <p:cNvPr id="119824" name="Rectangle 16"/>
              <p:cNvSpPr>
                <a:spLocks noChangeArrowheads="1"/>
              </p:cNvSpPr>
              <p:nvPr/>
            </p:nvSpPr>
            <p:spPr bwMode="auto">
              <a:xfrm>
                <a:off x="615" y="2160"/>
                <a:ext cx="270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A1</a:t>
                </a:r>
              </a:p>
            </p:txBody>
          </p:sp>
          <p:sp>
            <p:nvSpPr>
              <p:cNvPr id="119825" name="Rectangle 17"/>
              <p:cNvSpPr>
                <a:spLocks noChangeArrowheads="1"/>
              </p:cNvSpPr>
              <p:nvPr/>
            </p:nvSpPr>
            <p:spPr bwMode="auto">
              <a:xfrm>
                <a:off x="615" y="2400"/>
                <a:ext cx="263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B1</a:t>
                </a:r>
              </a:p>
            </p:txBody>
          </p:sp>
          <p:sp>
            <p:nvSpPr>
              <p:cNvPr id="119826" name="Rectangle 18"/>
              <p:cNvSpPr>
                <a:spLocks noChangeArrowheads="1"/>
              </p:cNvSpPr>
              <p:nvPr/>
            </p:nvSpPr>
            <p:spPr bwMode="auto">
              <a:xfrm>
                <a:off x="1160" y="2216"/>
                <a:ext cx="656" cy="32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9827" name="Rectangle 19"/>
              <p:cNvSpPr>
                <a:spLocks noChangeArrowheads="1"/>
              </p:cNvSpPr>
              <p:nvPr/>
            </p:nvSpPr>
            <p:spPr bwMode="auto">
              <a:xfrm>
                <a:off x="1288" y="2208"/>
                <a:ext cx="383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1-bit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ALU</a:t>
                </a:r>
              </a:p>
            </p:txBody>
          </p:sp>
          <p:sp>
            <p:nvSpPr>
              <p:cNvPr id="119828" name="Line 20"/>
              <p:cNvSpPr>
                <a:spLocks noChangeShapeType="1"/>
              </p:cNvSpPr>
              <p:nvPr/>
            </p:nvSpPr>
            <p:spPr bwMode="auto">
              <a:xfrm>
                <a:off x="1824" y="2352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9829" name="Line 21"/>
              <p:cNvSpPr>
                <a:spLocks noChangeShapeType="1"/>
              </p:cNvSpPr>
              <p:nvPr/>
            </p:nvSpPr>
            <p:spPr bwMode="auto">
              <a:xfrm>
                <a:off x="816" y="2304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9830" name="Line 22"/>
              <p:cNvSpPr>
                <a:spLocks noChangeShapeType="1"/>
              </p:cNvSpPr>
              <p:nvPr/>
            </p:nvSpPr>
            <p:spPr bwMode="auto">
              <a:xfrm>
                <a:off x="816" y="2448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9831" name="Rectangle 23"/>
              <p:cNvSpPr>
                <a:spLocks noChangeArrowheads="1"/>
              </p:cNvSpPr>
              <p:nvPr/>
            </p:nvSpPr>
            <p:spPr bwMode="auto">
              <a:xfrm>
                <a:off x="2103" y="2256"/>
                <a:ext cx="5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Result1</a:t>
                </a:r>
              </a:p>
            </p:txBody>
          </p:sp>
          <p:sp>
            <p:nvSpPr>
              <p:cNvPr id="119832" name="Line 24"/>
              <p:cNvSpPr>
                <a:spLocks noChangeShapeType="1"/>
              </p:cNvSpPr>
              <p:nvPr/>
            </p:nvSpPr>
            <p:spPr bwMode="auto">
              <a:xfrm>
                <a:off x="1488" y="1968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9833" name="Rectangle 25"/>
              <p:cNvSpPr>
                <a:spLocks noChangeArrowheads="1"/>
              </p:cNvSpPr>
              <p:nvPr/>
            </p:nvSpPr>
            <p:spPr bwMode="auto">
              <a:xfrm>
                <a:off x="903" y="2016"/>
                <a:ext cx="633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CarryIn1</a:t>
                </a:r>
              </a:p>
            </p:txBody>
          </p:sp>
          <p:sp>
            <p:nvSpPr>
              <p:cNvPr id="119834" name="Rectangle 26"/>
              <p:cNvSpPr>
                <a:spLocks noChangeArrowheads="1"/>
              </p:cNvSpPr>
              <p:nvPr/>
            </p:nvSpPr>
            <p:spPr bwMode="auto">
              <a:xfrm>
                <a:off x="1527" y="2544"/>
                <a:ext cx="72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CarryOut1</a:t>
                </a:r>
              </a:p>
            </p:txBody>
          </p:sp>
        </p:grpSp>
        <p:sp>
          <p:nvSpPr>
            <p:cNvPr id="119835" name="Rectangle 27"/>
            <p:cNvSpPr>
              <a:spLocks noChangeArrowheads="1"/>
            </p:cNvSpPr>
            <p:nvPr/>
          </p:nvSpPr>
          <p:spPr bwMode="auto">
            <a:xfrm>
              <a:off x="976313" y="4343400"/>
              <a:ext cx="428625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A2</a:t>
              </a:r>
            </a:p>
          </p:txBody>
        </p:sp>
        <p:sp>
          <p:nvSpPr>
            <p:cNvPr id="119836" name="Rectangle 28"/>
            <p:cNvSpPr>
              <a:spLocks noChangeArrowheads="1"/>
            </p:cNvSpPr>
            <p:nvPr/>
          </p:nvSpPr>
          <p:spPr bwMode="auto">
            <a:xfrm>
              <a:off x="976313" y="4724400"/>
              <a:ext cx="417512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B2</a:t>
              </a:r>
            </a:p>
          </p:txBody>
        </p:sp>
        <p:sp>
          <p:nvSpPr>
            <p:cNvPr id="119837" name="Rectangle 29"/>
            <p:cNvSpPr>
              <a:spLocks noChangeArrowheads="1"/>
            </p:cNvSpPr>
            <p:nvPr/>
          </p:nvSpPr>
          <p:spPr bwMode="auto">
            <a:xfrm>
              <a:off x="1841500" y="4432300"/>
              <a:ext cx="1041400" cy="508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19838" name="Rectangle 30"/>
            <p:cNvSpPr>
              <a:spLocks noChangeArrowheads="1"/>
            </p:cNvSpPr>
            <p:nvPr/>
          </p:nvSpPr>
          <p:spPr bwMode="auto">
            <a:xfrm>
              <a:off x="2044700" y="4419600"/>
              <a:ext cx="608013" cy="5778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1-bit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ALU</a:t>
              </a:r>
            </a:p>
          </p:txBody>
        </p:sp>
        <p:sp>
          <p:nvSpPr>
            <p:cNvPr id="119839" name="Line 31"/>
            <p:cNvSpPr>
              <a:spLocks noChangeShapeType="1"/>
            </p:cNvSpPr>
            <p:nvPr/>
          </p:nvSpPr>
          <p:spPr bwMode="auto">
            <a:xfrm>
              <a:off x="2895600" y="4648200"/>
              <a:ext cx="457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19840" name="Line 32"/>
            <p:cNvSpPr>
              <a:spLocks noChangeShapeType="1"/>
            </p:cNvSpPr>
            <p:nvPr/>
          </p:nvSpPr>
          <p:spPr bwMode="auto">
            <a:xfrm>
              <a:off x="1295400" y="4572000"/>
              <a:ext cx="533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19841" name="Line 33"/>
            <p:cNvSpPr>
              <a:spLocks noChangeShapeType="1"/>
            </p:cNvSpPr>
            <p:nvPr/>
          </p:nvSpPr>
          <p:spPr bwMode="auto">
            <a:xfrm>
              <a:off x="1295400" y="4800600"/>
              <a:ext cx="533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19842" name="Rectangle 34"/>
            <p:cNvSpPr>
              <a:spLocks noChangeArrowheads="1"/>
            </p:cNvSpPr>
            <p:nvPr/>
          </p:nvSpPr>
          <p:spPr bwMode="auto">
            <a:xfrm>
              <a:off x="3338513" y="4495800"/>
              <a:ext cx="836612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Result2</a:t>
              </a:r>
            </a:p>
          </p:txBody>
        </p:sp>
        <p:sp>
          <p:nvSpPr>
            <p:cNvPr id="119843" name="Line 35"/>
            <p:cNvSpPr>
              <a:spLocks noChangeShapeType="1"/>
            </p:cNvSpPr>
            <p:nvPr/>
          </p:nvSpPr>
          <p:spPr bwMode="auto">
            <a:xfrm>
              <a:off x="2362200" y="4038600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19844" name="Rectangle 36"/>
            <p:cNvSpPr>
              <a:spLocks noChangeArrowheads="1"/>
            </p:cNvSpPr>
            <p:nvPr/>
          </p:nvSpPr>
          <p:spPr bwMode="auto">
            <a:xfrm>
              <a:off x="1433513" y="4114800"/>
              <a:ext cx="1004887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CarryIn2</a:t>
              </a:r>
            </a:p>
          </p:txBody>
        </p:sp>
        <p:sp>
          <p:nvSpPr>
            <p:cNvPr id="119845" name="Rectangle 37"/>
            <p:cNvSpPr>
              <a:spLocks noChangeArrowheads="1"/>
            </p:cNvSpPr>
            <p:nvPr/>
          </p:nvSpPr>
          <p:spPr bwMode="auto">
            <a:xfrm>
              <a:off x="976313" y="5257800"/>
              <a:ext cx="428625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A3</a:t>
              </a:r>
            </a:p>
          </p:txBody>
        </p:sp>
        <p:sp>
          <p:nvSpPr>
            <p:cNvPr id="119846" name="Rectangle 38"/>
            <p:cNvSpPr>
              <a:spLocks noChangeArrowheads="1"/>
            </p:cNvSpPr>
            <p:nvPr/>
          </p:nvSpPr>
          <p:spPr bwMode="auto">
            <a:xfrm>
              <a:off x="976313" y="5638800"/>
              <a:ext cx="417512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B3</a:t>
              </a:r>
            </a:p>
          </p:txBody>
        </p:sp>
        <p:sp>
          <p:nvSpPr>
            <p:cNvPr id="119847" name="Rectangle 39"/>
            <p:cNvSpPr>
              <a:spLocks noChangeArrowheads="1"/>
            </p:cNvSpPr>
            <p:nvPr/>
          </p:nvSpPr>
          <p:spPr bwMode="auto">
            <a:xfrm>
              <a:off x="1841500" y="5346700"/>
              <a:ext cx="1041400" cy="508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19848" name="Rectangle 40"/>
            <p:cNvSpPr>
              <a:spLocks noChangeArrowheads="1"/>
            </p:cNvSpPr>
            <p:nvPr/>
          </p:nvSpPr>
          <p:spPr bwMode="auto">
            <a:xfrm>
              <a:off x="2044700" y="5334000"/>
              <a:ext cx="608013" cy="5778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1-bit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ALU</a:t>
              </a:r>
            </a:p>
          </p:txBody>
        </p:sp>
        <p:sp>
          <p:nvSpPr>
            <p:cNvPr id="119849" name="Line 41"/>
            <p:cNvSpPr>
              <a:spLocks noChangeShapeType="1"/>
            </p:cNvSpPr>
            <p:nvPr/>
          </p:nvSpPr>
          <p:spPr bwMode="auto">
            <a:xfrm>
              <a:off x="2895600" y="5562600"/>
              <a:ext cx="457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19850" name="Line 42"/>
            <p:cNvSpPr>
              <a:spLocks noChangeShapeType="1"/>
            </p:cNvSpPr>
            <p:nvPr/>
          </p:nvSpPr>
          <p:spPr bwMode="auto">
            <a:xfrm>
              <a:off x="1295400" y="5486400"/>
              <a:ext cx="533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19851" name="Line 43"/>
            <p:cNvSpPr>
              <a:spLocks noChangeShapeType="1"/>
            </p:cNvSpPr>
            <p:nvPr/>
          </p:nvSpPr>
          <p:spPr bwMode="auto">
            <a:xfrm>
              <a:off x="1295400" y="5715000"/>
              <a:ext cx="533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19852" name="Rectangle 44"/>
            <p:cNvSpPr>
              <a:spLocks noChangeArrowheads="1"/>
            </p:cNvSpPr>
            <p:nvPr/>
          </p:nvSpPr>
          <p:spPr bwMode="auto">
            <a:xfrm>
              <a:off x="3338513" y="5410200"/>
              <a:ext cx="836612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Result3</a:t>
              </a:r>
            </a:p>
          </p:txBody>
        </p:sp>
        <p:sp>
          <p:nvSpPr>
            <p:cNvPr id="119853" name="Line 45"/>
            <p:cNvSpPr>
              <a:spLocks noChangeShapeType="1"/>
            </p:cNvSpPr>
            <p:nvPr/>
          </p:nvSpPr>
          <p:spPr bwMode="auto">
            <a:xfrm>
              <a:off x="2362200" y="4953000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19854" name="Rectangle 46"/>
            <p:cNvSpPr>
              <a:spLocks noChangeArrowheads="1"/>
            </p:cNvSpPr>
            <p:nvPr/>
          </p:nvSpPr>
          <p:spPr bwMode="auto">
            <a:xfrm>
              <a:off x="1433513" y="5029200"/>
              <a:ext cx="92493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CarryIn3</a:t>
              </a:r>
            </a:p>
          </p:txBody>
        </p:sp>
        <p:sp>
          <p:nvSpPr>
            <p:cNvPr id="119855" name="Rectangle 47"/>
            <p:cNvSpPr>
              <a:spLocks noChangeArrowheads="1"/>
            </p:cNvSpPr>
            <p:nvPr/>
          </p:nvSpPr>
          <p:spPr bwMode="auto">
            <a:xfrm>
              <a:off x="2347912" y="6019800"/>
              <a:ext cx="2681287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CarryOut3 (final carry)</a:t>
              </a:r>
            </a:p>
          </p:txBody>
        </p:sp>
        <p:sp>
          <p:nvSpPr>
            <p:cNvPr id="119856" name="Line 48"/>
            <p:cNvSpPr>
              <a:spLocks noChangeShapeType="1"/>
            </p:cNvSpPr>
            <p:nvPr/>
          </p:nvSpPr>
          <p:spPr bwMode="auto">
            <a:xfrm>
              <a:off x="2362200" y="5867400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19857" name="Line 49"/>
            <p:cNvSpPr>
              <a:spLocks noChangeShapeType="1"/>
            </p:cNvSpPr>
            <p:nvPr/>
          </p:nvSpPr>
          <p:spPr bwMode="auto">
            <a:xfrm>
              <a:off x="2362200" y="5943600"/>
              <a:ext cx="2209800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19858" name="Line 50"/>
            <p:cNvSpPr>
              <a:spLocks noChangeShapeType="1"/>
            </p:cNvSpPr>
            <p:nvPr/>
          </p:nvSpPr>
          <p:spPr bwMode="auto">
            <a:xfrm>
              <a:off x="2362200" y="5029200"/>
              <a:ext cx="2209800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grpSp>
          <p:nvGrpSpPr>
            <p:cNvPr id="3" name="Group 51"/>
            <p:cNvGrpSpPr>
              <a:grpSpLocks/>
            </p:cNvGrpSpPr>
            <p:nvPr/>
          </p:nvGrpSpPr>
          <p:grpSpPr bwMode="auto">
            <a:xfrm>
              <a:off x="4876800" y="5183188"/>
              <a:ext cx="1295400" cy="609600"/>
              <a:chOff x="3072" y="3265"/>
              <a:chExt cx="816" cy="384"/>
            </a:xfrm>
          </p:grpSpPr>
          <p:sp>
            <p:nvSpPr>
              <p:cNvPr id="119860" name="Arc 52"/>
              <p:cNvSpPr>
                <a:spLocks/>
              </p:cNvSpPr>
              <p:nvPr/>
            </p:nvSpPr>
            <p:spPr bwMode="auto">
              <a:xfrm>
                <a:off x="3305" y="3265"/>
                <a:ext cx="407" cy="192"/>
              </a:xfrm>
              <a:custGeom>
                <a:avLst/>
                <a:gdLst>
                  <a:gd name="G0" fmla="+- 53 0 0"/>
                  <a:gd name="G1" fmla="+- 21600 0 0"/>
                  <a:gd name="G2" fmla="+- 21600 0 0"/>
                  <a:gd name="T0" fmla="*/ 0 w 21653"/>
                  <a:gd name="T1" fmla="*/ 0 h 21600"/>
                  <a:gd name="T2" fmla="*/ 21653 w 21653"/>
                  <a:gd name="T3" fmla="*/ 21600 h 21600"/>
                  <a:gd name="T4" fmla="*/ 53 w 2165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53" h="21600" fill="none" extrusionOk="0">
                    <a:moveTo>
                      <a:pt x="0" y="0"/>
                    </a:moveTo>
                    <a:cubicBezTo>
                      <a:pt x="17" y="0"/>
                      <a:pt x="35" y="-1"/>
                      <a:pt x="53" y="0"/>
                    </a:cubicBezTo>
                    <a:cubicBezTo>
                      <a:pt x="11982" y="0"/>
                      <a:pt x="21653" y="9670"/>
                      <a:pt x="21653" y="21600"/>
                    </a:cubicBezTo>
                  </a:path>
                  <a:path w="21653" h="21600" stroke="0" extrusionOk="0">
                    <a:moveTo>
                      <a:pt x="0" y="0"/>
                    </a:moveTo>
                    <a:cubicBezTo>
                      <a:pt x="17" y="0"/>
                      <a:pt x="35" y="-1"/>
                      <a:pt x="53" y="0"/>
                    </a:cubicBezTo>
                    <a:cubicBezTo>
                      <a:pt x="11982" y="0"/>
                      <a:pt x="21653" y="9670"/>
                      <a:pt x="21653" y="21600"/>
                    </a:cubicBezTo>
                    <a:lnTo>
                      <a:pt x="53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9861" name="Arc 53"/>
              <p:cNvSpPr>
                <a:spLocks/>
              </p:cNvSpPr>
              <p:nvPr/>
            </p:nvSpPr>
            <p:spPr bwMode="auto">
              <a:xfrm rot="10800000">
                <a:off x="3305" y="3457"/>
                <a:ext cx="407" cy="192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21600"/>
                  <a:gd name="T1" fmla="*/ 21600 h 21600"/>
                  <a:gd name="T2" fmla="*/ 21547 w 21600"/>
                  <a:gd name="T3" fmla="*/ 0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691"/>
                      <a:pt x="9638" y="29"/>
                      <a:pt x="21547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691"/>
                      <a:pt x="9638" y="29"/>
                      <a:pt x="21547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9862" name="Arc 54"/>
              <p:cNvSpPr>
                <a:spLocks/>
              </p:cNvSpPr>
              <p:nvPr/>
            </p:nvSpPr>
            <p:spPr bwMode="auto">
              <a:xfrm>
                <a:off x="3264" y="3265"/>
                <a:ext cx="122" cy="19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9863" name="Arc 55"/>
              <p:cNvSpPr>
                <a:spLocks/>
              </p:cNvSpPr>
              <p:nvPr/>
            </p:nvSpPr>
            <p:spPr bwMode="auto">
              <a:xfrm rot="10800000">
                <a:off x="3265" y="3457"/>
                <a:ext cx="122" cy="192"/>
              </a:xfrm>
              <a:custGeom>
                <a:avLst/>
                <a:gdLst>
                  <a:gd name="G0" fmla="+- 21600 0 0"/>
                  <a:gd name="G1" fmla="+- 21599 0 0"/>
                  <a:gd name="G2" fmla="+- 21600 0 0"/>
                  <a:gd name="T0" fmla="*/ 0 w 21600"/>
                  <a:gd name="T1" fmla="*/ 21599 h 21599"/>
                  <a:gd name="T2" fmla="*/ 21423 w 21600"/>
                  <a:gd name="T3" fmla="*/ 0 h 21599"/>
                  <a:gd name="T4" fmla="*/ 21600 w 21600"/>
                  <a:gd name="T5" fmla="*/ 21599 h 215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599" fill="none" extrusionOk="0">
                    <a:moveTo>
                      <a:pt x="0" y="21599"/>
                    </a:moveTo>
                    <a:cubicBezTo>
                      <a:pt x="0" y="9738"/>
                      <a:pt x="9563" y="96"/>
                      <a:pt x="21422" y="-1"/>
                    </a:cubicBezTo>
                  </a:path>
                  <a:path w="21600" h="21599" stroke="0" extrusionOk="0">
                    <a:moveTo>
                      <a:pt x="0" y="21599"/>
                    </a:moveTo>
                    <a:cubicBezTo>
                      <a:pt x="0" y="9738"/>
                      <a:pt x="9563" y="96"/>
                      <a:pt x="21422" y="-1"/>
                    </a:cubicBezTo>
                    <a:lnTo>
                      <a:pt x="21600" y="21599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9864" name="Arc 56"/>
              <p:cNvSpPr>
                <a:spLocks/>
              </p:cNvSpPr>
              <p:nvPr/>
            </p:nvSpPr>
            <p:spPr bwMode="auto">
              <a:xfrm>
                <a:off x="3168" y="3265"/>
                <a:ext cx="122" cy="19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9865" name="Arc 57"/>
              <p:cNvSpPr>
                <a:spLocks/>
              </p:cNvSpPr>
              <p:nvPr/>
            </p:nvSpPr>
            <p:spPr bwMode="auto">
              <a:xfrm rot="10800000">
                <a:off x="3169" y="3457"/>
                <a:ext cx="122" cy="192"/>
              </a:xfrm>
              <a:custGeom>
                <a:avLst/>
                <a:gdLst>
                  <a:gd name="G0" fmla="+- 21600 0 0"/>
                  <a:gd name="G1" fmla="+- 21599 0 0"/>
                  <a:gd name="G2" fmla="+- 21600 0 0"/>
                  <a:gd name="T0" fmla="*/ 0 w 21600"/>
                  <a:gd name="T1" fmla="*/ 21599 h 21599"/>
                  <a:gd name="T2" fmla="*/ 21423 w 21600"/>
                  <a:gd name="T3" fmla="*/ 0 h 21599"/>
                  <a:gd name="T4" fmla="*/ 21600 w 21600"/>
                  <a:gd name="T5" fmla="*/ 21599 h 215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599" fill="none" extrusionOk="0">
                    <a:moveTo>
                      <a:pt x="0" y="21599"/>
                    </a:moveTo>
                    <a:cubicBezTo>
                      <a:pt x="0" y="9738"/>
                      <a:pt x="9563" y="96"/>
                      <a:pt x="21422" y="-1"/>
                    </a:cubicBezTo>
                  </a:path>
                  <a:path w="21600" h="21599" stroke="0" extrusionOk="0">
                    <a:moveTo>
                      <a:pt x="0" y="21599"/>
                    </a:moveTo>
                    <a:cubicBezTo>
                      <a:pt x="0" y="9738"/>
                      <a:pt x="9563" y="96"/>
                      <a:pt x="21422" y="-1"/>
                    </a:cubicBezTo>
                    <a:lnTo>
                      <a:pt x="21600" y="21599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9866" name="Line 58"/>
              <p:cNvSpPr>
                <a:spLocks noChangeShapeType="1"/>
              </p:cNvSpPr>
              <p:nvPr/>
            </p:nvSpPr>
            <p:spPr bwMode="auto">
              <a:xfrm>
                <a:off x="3696" y="3456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9867" name="Line 59"/>
              <p:cNvSpPr>
                <a:spLocks noChangeShapeType="1"/>
              </p:cNvSpPr>
              <p:nvPr/>
            </p:nvSpPr>
            <p:spPr bwMode="auto">
              <a:xfrm flipH="1">
                <a:off x="3072" y="3360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9868" name="Line 60"/>
              <p:cNvSpPr>
                <a:spLocks noChangeShapeType="1"/>
              </p:cNvSpPr>
              <p:nvPr/>
            </p:nvSpPr>
            <p:spPr bwMode="auto">
              <a:xfrm flipH="1">
                <a:off x="3072" y="3552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19869" name="Line 61"/>
            <p:cNvSpPr>
              <a:spLocks noChangeShapeType="1"/>
            </p:cNvSpPr>
            <p:nvPr/>
          </p:nvSpPr>
          <p:spPr bwMode="auto">
            <a:xfrm flipV="1">
              <a:off x="4572000" y="5638800"/>
              <a:ext cx="0" cy="30480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19870" name="Line 62"/>
            <p:cNvSpPr>
              <a:spLocks noChangeShapeType="1"/>
            </p:cNvSpPr>
            <p:nvPr/>
          </p:nvSpPr>
          <p:spPr bwMode="auto">
            <a:xfrm>
              <a:off x="4572000" y="5638800"/>
              <a:ext cx="304800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19871" name="Line 63"/>
            <p:cNvSpPr>
              <a:spLocks noChangeShapeType="1"/>
            </p:cNvSpPr>
            <p:nvPr/>
          </p:nvSpPr>
          <p:spPr bwMode="auto">
            <a:xfrm flipH="1">
              <a:off x="4572000" y="5334000"/>
              <a:ext cx="304800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19872" name="Line 64"/>
            <p:cNvSpPr>
              <a:spLocks noChangeShapeType="1"/>
            </p:cNvSpPr>
            <p:nvPr/>
          </p:nvSpPr>
          <p:spPr bwMode="auto">
            <a:xfrm>
              <a:off x="4572000" y="5029200"/>
              <a:ext cx="0" cy="30480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19873" name="Line 65"/>
            <p:cNvSpPr>
              <a:spLocks noChangeShapeType="1"/>
            </p:cNvSpPr>
            <p:nvPr/>
          </p:nvSpPr>
          <p:spPr bwMode="auto">
            <a:xfrm>
              <a:off x="6172200" y="5486400"/>
              <a:ext cx="1295400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19874" name="Rectangle 66"/>
            <p:cNvSpPr>
              <a:spLocks noChangeArrowheads="1"/>
            </p:cNvSpPr>
            <p:nvPr/>
          </p:nvSpPr>
          <p:spPr bwMode="auto">
            <a:xfrm>
              <a:off x="6310313" y="5181600"/>
              <a:ext cx="995362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Overflow</a:t>
              </a:r>
            </a:p>
          </p:txBody>
        </p:sp>
        <p:sp>
          <p:nvSpPr>
            <p:cNvPr id="119875" name="Rectangle 67"/>
            <p:cNvSpPr>
              <a:spLocks noChangeArrowheads="1"/>
            </p:cNvSpPr>
            <p:nvPr/>
          </p:nvSpPr>
          <p:spPr bwMode="auto">
            <a:xfrm>
              <a:off x="5319713" y="2667000"/>
              <a:ext cx="327025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119876" name="Rectangle 68"/>
            <p:cNvSpPr>
              <a:spLocks noChangeArrowheads="1"/>
            </p:cNvSpPr>
            <p:nvPr/>
          </p:nvSpPr>
          <p:spPr bwMode="auto">
            <a:xfrm>
              <a:off x="6234113" y="2667000"/>
              <a:ext cx="327025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119877" name="Rectangle 69"/>
            <p:cNvSpPr>
              <a:spLocks noChangeArrowheads="1"/>
            </p:cNvSpPr>
            <p:nvPr/>
          </p:nvSpPr>
          <p:spPr bwMode="auto">
            <a:xfrm>
              <a:off x="6919913" y="2667000"/>
              <a:ext cx="1228725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X   XOR   Y</a:t>
              </a:r>
            </a:p>
          </p:txBody>
        </p:sp>
        <p:sp>
          <p:nvSpPr>
            <p:cNvPr id="119878" name="Line 70"/>
            <p:cNvSpPr>
              <a:spLocks noChangeShapeType="1"/>
            </p:cNvSpPr>
            <p:nvPr/>
          </p:nvSpPr>
          <p:spPr bwMode="auto">
            <a:xfrm>
              <a:off x="5105400" y="2971800"/>
              <a:ext cx="3124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19879" name="Line 71"/>
            <p:cNvSpPr>
              <a:spLocks noChangeShapeType="1"/>
            </p:cNvSpPr>
            <p:nvPr/>
          </p:nvSpPr>
          <p:spPr bwMode="auto">
            <a:xfrm>
              <a:off x="5105400" y="3048000"/>
              <a:ext cx="3124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19880" name="Line 72"/>
            <p:cNvSpPr>
              <a:spLocks noChangeShapeType="1"/>
            </p:cNvSpPr>
            <p:nvPr/>
          </p:nvSpPr>
          <p:spPr bwMode="auto">
            <a:xfrm>
              <a:off x="5105400" y="3352800"/>
              <a:ext cx="3124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19881" name="Rectangle 73"/>
            <p:cNvSpPr>
              <a:spLocks noChangeArrowheads="1"/>
            </p:cNvSpPr>
            <p:nvPr/>
          </p:nvSpPr>
          <p:spPr bwMode="auto">
            <a:xfrm>
              <a:off x="5395913" y="3048000"/>
              <a:ext cx="282575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19882" name="Rectangle 74"/>
            <p:cNvSpPr>
              <a:spLocks noChangeArrowheads="1"/>
            </p:cNvSpPr>
            <p:nvPr/>
          </p:nvSpPr>
          <p:spPr bwMode="auto">
            <a:xfrm>
              <a:off x="6234113" y="3048000"/>
              <a:ext cx="282575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19883" name="Rectangle 75"/>
            <p:cNvSpPr>
              <a:spLocks noChangeArrowheads="1"/>
            </p:cNvSpPr>
            <p:nvPr/>
          </p:nvSpPr>
          <p:spPr bwMode="auto">
            <a:xfrm>
              <a:off x="7377113" y="3048000"/>
              <a:ext cx="282575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19884" name="Line 76"/>
            <p:cNvSpPr>
              <a:spLocks noChangeShapeType="1"/>
            </p:cNvSpPr>
            <p:nvPr/>
          </p:nvSpPr>
          <p:spPr bwMode="auto">
            <a:xfrm>
              <a:off x="5943600" y="2667000"/>
              <a:ext cx="0" cy="1600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19885" name="Line 77"/>
            <p:cNvSpPr>
              <a:spLocks noChangeShapeType="1"/>
            </p:cNvSpPr>
            <p:nvPr/>
          </p:nvSpPr>
          <p:spPr bwMode="auto">
            <a:xfrm>
              <a:off x="6781800" y="2667000"/>
              <a:ext cx="0" cy="1600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19886" name="Line 78"/>
            <p:cNvSpPr>
              <a:spLocks noChangeShapeType="1"/>
            </p:cNvSpPr>
            <p:nvPr/>
          </p:nvSpPr>
          <p:spPr bwMode="auto">
            <a:xfrm>
              <a:off x="6858000" y="2667000"/>
              <a:ext cx="0" cy="1600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19887" name="Line 79"/>
            <p:cNvSpPr>
              <a:spLocks noChangeShapeType="1"/>
            </p:cNvSpPr>
            <p:nvPr/>
          </p:nvSpPr>
          <p:spPr bwMode="auto">
            <a:xfrm>
              <a:off x="5105400" y="3657600"/>
              <a:ext cx="3124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19888" name="Rectangle 80"/>
            <p:cNvSpPr>
              <a:spLocks noChangeArrowheads="1"/>
            </p:cNvSpPr>
            <p:nvPr/>
          </p:nvSpPr>
          <p:spPr bwMode="auto">
            <a:xfrm>
              <a:off x="5395913" y="3352800"/>
              <a:ext cx="282575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19889" name="Rectangle 81"/>
            <p:cNvSpPr>
              <a:spLocks noChangeArrowheads="1"/>
            </p:cNvSpPr>
            <p:nvPr/>
          </p:nvSpPr>
          <p:spPr bwMode="auto">
            <a:xfrm>
              <a:off x="6234113" y="3352800"/>
              <a:ext cx="282575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19890" name="Rectangle 82"/>
            <p:cNvSpPr>
              <a:spLocks noChangeArrowheads="1"/>
            </p:cNvSpPr>
            <p:nvPr/>
          </p:nvSpPr>
          <p:spPr bwMode="auto">
            <a:xfrm>
              <a:off x="7377113" y="3352800"/>
              <a:ext cx="282575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19891" name="Line 83"/>
            <p:cNvSpPr>
              <a:spLocks noChangeShapeType="1"/>
            </p:cNvSpPr>
            <p:nvPr/>
          </p:nvSpPr>
          <p:spPr bwMode="auto">
            <a:xfrm>
              <a:off x="5105400" y="3962400"/>
              <a:ext cx="3124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19892" name="Rectangle 84"/>
            <p:cNvSpPr>
              <a:spLocks noChangeArrowheads="1"/>
            </p:cNvSpPr>
            <p:nvPr/>
          </p:nvSpPr>
          <p:spPr bwMode="auto">
            <a:xfrm>
              <a:off x="5395913" y="3657600"/>
              <a:ext cx="282575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19893" name="Rectangle 85"/>
            <p:cNvSpPr>
              <a:spLocks noChangeArrowheads="1"/>
            </p:cNvSpPr>
            <p:nvPr/>
          </p:nvSpPr>
          <p:spPr bwMode="auto">
            <a:xfrm>
              <a:off x="6234113" y="3657600"/>
              <a:ext cx="282575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19894" name="Rectangle 86"/>
            <p:cNvSpPr>
              <a:spLocks noChangeArrowheads="1"/>
            </p:cNvSpPr>
            <p:nvPr/>
          </p:nvSpPr>
          <p:spPr bwMode="auto">
            <a:xfrm>
              <a:off x="7377113" y="3657600"/>
              <a:ext cx="282575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19895" name="Rectangle 87"/>
            <p:cNvSpPr>
              <a:spLocks noChangeArrowheads="1"/>
            </p:cNvSpPr>
            <p:nvPr/>
          </p:nvSpPr>
          <p:spPr bwMode="auto">
            <a:xfrm>
              <a:off x="5395913" y="3962400"/>
              <a:ext cx="282575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19896" name="Rectangle 88"/>
            <p:cNvSpPr>
              <a:spLocks noChangeArrowheads="1"/>
            </p:cNvSpPr>
            <p:nvPr/>
          </p:nvSpPr>
          <p:spPr bwMode="auto">
            <a:xfrm>
              <a:off x="6234113" y="3962400"/>
              <a:ext cx="282575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19897" name="Rectangle 89"/>
            <p:cNvSpPr>
              <a:spLocks noChangeArrowheads="1"/>
            </p:cNvSpPr>
            <p:nvPr/>
          </p:nvSpPr>
          <p:spPr bwMode="auto">
            <a:xfrm>
              <a:off x="7377113" y="3962400"/>
              <a:ext cx="282575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19898" name="Rectangle 90"/>
            <p:cNvSpPr>
              <a:spLocks noChangeArrowheads="1"/>
            </p:cNvSpPr>
            <p:nvPr/>
          </p:nvSpPr>
          <p:spPr bwMode="auto">
            <a:xfrm>
              <a:off x="5118100" y="2679700"/>
              <a:ext cx="3098800" cy="157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C9BF0410-8B52-4882-AAD0-8C9B81A80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383" y="6171254"/>
            <a:ext cx="7405874" cy="372603"/>
          </a:xfrm>
          <a:prstGeom prst="rect">
            <a:avLst/>
          </a:prstGeom>
          <a:solidFill>
            <a:srgbClr val="0070C0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Show that these two solutions are logically equivalent</a:t>
            </a:r>
          </a:p>
        </p:txBody>
      </p:sp>
    </p:spTree>
    <p:extLst>
      <p:ext uri="{BB962C8B-B14F-4D97-AF65-F5344CB8AC3E}">
        <p14:creationId xmlns:p14="http://schemas.microsoft.com/office/powerpoint/2010/main" val="6726187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3502025" y="693738"/>
            <a:ext cx="2855913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12643" name="AutoShape 3"/>
          <p:cNvSpPr>
            <a:spLocks noChangeArrowheads="1"/>
          </p:cNvSpPr>
          <p:nvPr/>
        </p:nvSpPr>
        <p:spPr bwMode="auto">
          <a:xfrm>
            <a:off x="228600" y="1143000"/>
            <a:ext cx="8382000" cy="4114800"/>
          </a:xfrm>
          <a:prstGeom prst="roundRect">
            <a:avLst>
              <a:gd name="adj" fmla="val 12486"/>
            </a:avLst>
          </a:prstGeom>
          <a:noFill/>
          <a:ln w="12700">
            <a:noFill/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lnSpc>
                <a:spcPct val="75000"/>
              </a:lnSpc>
              <a:spcBef>
                <a:spcPct val="65000"/>
              </a:spcBef>
              <a:buSzPct val="100000"/>
              <a:buFontTx/>
              <a:buChar char="°"/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Compute: X = A + B  – C;       A, B, C are +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ve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integers;</a:t>
            </a:r>
          </a:p>
          <a:p>
            <a:pPr marL="342900" indent="-342900">
              <a:lnSpc>
                <a:spcPct val="75000"/>
              </a:lnSpc>
              <a:spcBef>
                <a:spcPct val="65000"/>
              </a:spcBef>
              <a:buSzPct val="100000"/>
              <a:buFontTx/>
              <a:buChar char="°"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X = (A + B)  – 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C </a:t>
            </a:r>
          </a:p>
          <a:p>
            <a:pPr>
              <a:lnSpc>
                <a:spcPct val="75000"/>
              </a:lnSpc>
              <a:spcBef>
                <a:spcPct val="65000"/>
              </a:spcBef>
              <a:buSzPct val="100000"/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Or,</a:t>
            </a:r>
          </a:p>
          <a:p>
            <a:pPr marL="342900" indent="-342900">
              <a:lnSpc>
                <a:spcPct val="75000"/>
              </a:lnSpc>
              <a:spcBef>
                <a:spcPct val="65000"/>
              </a:spcBef>
              <a:buSzPct val="100000"/>
              <a:buFontTx/>
              <a:buChar char="°"/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X = A + (B  – C) ?</a:t>
            </a:r>
          </a:p>
          <a:p>
            <a:pPr marR="0" lvl="1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Tx/>
              <a:buSzPct val="100000"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</a:t>
            </a: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395536" y="308769"/>
            <a:ext cx="76200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Hazards of Finite-Precision Arithmetic</a:t>
            </a:r>
            <a:endParaRPr kumimoji="0" lang="en-US" sz="2400" b="1" i="0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E26AE1-818D-4783-B752-F3F6635ED66C}"/>
              </a:ext>
            </a:extLst>
          </p:cNvPr>
          <p:cNvSpPr txBox="1"/>
          <p:nvPr/>
        </p:nvSpPr>
        <p:spPr>
          <a:xfrm>
            <a:off x="4419600" y="1815405"/>
            <a:ext cx="4470920" cy="138499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The first choice might cause </a:t>
            </a:r>
          </a:p>
          <a:p>
            <a:r>
              <a:rPr lang="en-IN" sz="2800" i="1" dirty="0">
                <a:solidFill>
                  <a:schemeClr val="bg1"/>
                </a:solidFill>
              </a:rPr>
              <a:t>overflow</a:t>
            </a:r>
            <a:r>
              <a:rPr lang="en-IN" sz="2800" dirty="0">
                <a:solidFill>
                  <a:schemeClr val="bg1"/>
                </a:solidFill>
              </a:rPr>
              <a:t> – invalid result</a:t>
            </a:r>
          </a:p>
          <a:p>
            <a:r>
              <a:rPr lang="en-IN" sz="2800" dirty="0">
                <a:solidFill>
                  <a:schemeClr val="bg1"/>
                </a:solidFill>
              </a:rPr>
              <a:t>The second option is </a:t>
            </a:r>
            <a:r>
              <a:rPr lang="en-IN" sz="2800" i="1" dirty="0">
                <a:solidFill>
                  <a:schemeClr val="bg1"/>
                </a:solidFill>
              </a:rPr>
              <a:t>safer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0ECD5E5-A6A7-49DC-A72C-378FAD9E0D04}"/>
              </a:ext>
            </a:extLst>
          </p:cNvPr>
          <p:cNvGrpSpPr/>
          <p:nvPr/>
        </p:nvGrpSpPr>
        <p:grpSpPr>
          <a:xfrm>
            <a:off x="899592" y="4415985"/>
            <a:ext cx="7920880" cy="679076"/>
            <a:chOff x="899592" y="4415985"/>
            <a:chExt cx="7920880" cy="67907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6FD0F16-4FCA-475D-A6B4-F246CE03094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99592" y="4797152"/>
              <a:ext cx="792088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59A47D1-9BDB-4781-AB22-67EEC5F7D5CC}"/>
                </a:ext>
              </a:extLst>
            </p:cNvPr>
            <p:cNvCxnSpPr/>
            <p:nvPr/>
          </p:nvCxnSpPr>
          <p:spPr bwMode="auto">
            <a:xfrm>
              <a:off x="1331640" y="4437112"/>
              <a:ext cx="0" cy="64807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5DC9551-E70F-4028-94CC-A1CE02794425}"/>
                </a:ext>
              </a:extLst>
            </p:cNvPr>
            <p:cNvCxnSpPr/>
            <p:nvPr/>
          </p:nvCxnSpPr>
          <p:spPr bwMode="auto">
            <a:xfrm>
              <a:off x="1605189" y="4431487"/>
              <a:ext cx="0" cy="64807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2A714B8-E897-4DCD-B493-A78638688219}"/>
                </a:ext>
              </a:extLst>
            </p:cNvPr>
            <p:cNvCxnSpPr/>
            <p:nvPr/>
          </p:nvCxnSpPr>
          <p:spPr bwMode="auto">
            <a:xfrm>
              <a:off x="1835696" y="4431487"/>
              <a:ext cx="0" cy="64807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3CB5DD7-573E-4A69-A71D-0D85585DA670}"/>
                </a:ext>
              </a:extLst>
            </p:cNvPr>
            <p:cNvCxnSpPr/>
            <p:nvPr/>
          </p:nvCxnSpPr>
          <p:spPr bwMode="auto">
            <a:xfrm>
              <a:off x="2339752" y="4441561"/>
              <a:ext cx="0" cy="64807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6372D6E-B8F0-4947-99E6-2D16FD34B198}"/>
                </a:ext>
              </a:extLst>
            </p:cNvPr>
            <p:cNvCxnSpPr/>
            <p:nvPr/>
          </p:nvCxnSpPr>
          <p:spPr bwMode="auto">
            <a:xfrm>
              <a:off x="3116758" y="4441561"/>
              <a:ext cx="0" cy="64807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4FADD1-FC0B-466D-A407-97CE6FA374D2}"/>
                </a:ext>
              </a:extLst>
            </p:cNvPr>
            <p:cNvCxnSpPr/>
            <p:nvPr/>
          </p:nvCxnSpPr>
          <p:spPr bwMode="auto">
            <a:xfrm>
              <a:off x="2846144" y="4441561"/>
              <a:ext cx="0" cy="64807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7FE1E67-2FAB-4BAB-A53C-7060413B9F1F}"/>
                </a:ext>
              </a:extLst>
            </p:cNvPr>
            <p:cNvCxnSpPr/>
            <p:nvPr/>
          </p:nvCxnSpPr>
          <p:spPr bwMode="auto">
            <a:xfrm>
              <a:off x="2093640" y="4441561"/>
              <a:ext cx="0" cy="64807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358118-41CC-4429-8BF4-DEBE73C42A12}"/>
                </a:ext>
              </a:extLst>
            </p:cNvPr>
            <p:cNvCxnSpPr/>
            <p:nvPr/>
          </p:nvCxnSpPr>
          <p:spPr bwMode="auto">
            <a:xfrm>
              <a:off x="3373991" y="4446989"/>
              <a:ext cx="0" cy="64807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2CB6BAA-7D0B-4CEB-A2F0-3357621CCCD2}"/>
                </a:ext>
              </a:extLst>
            </p:cNvPr>
            <p:cNvCxnSpPr/>
            <p:nvPr/>
          </p:nvCxnSpPr>
          <p:spPr bwMode="auto">
            <a:xfrm>
              <a:off x="2592948" y="4431487"/>
              <a:ext cx="0" cy="64807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90D2E6C-6A5F-4D20-B3E0-0FBE7F3A11FB}"/>
                </a:ext>
              </a:extLst>
            </p:cNvPr>
            <p:cNvCxnSpPr/>
            <p:nvPr/>
          </p:nvCxnSpPr>
          <p:spPr bwMode="auto">
            <a:xfrm>
              <a:off x="3620814" y="4441561"/>
              <a:ext cx="0" cy="64807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0986929-BA6B-4D57-8D1C-33AA7EE79291}"/>
                </a:ext>
              </a:extLst>
            </p:cNvPr>
            <p:cNvCxnSpPr/>
            <p:nvPr/>
          </p:nvCxnSpPr>
          <p:spPr bwMode="auto">
            <a:xfrm>
              <a:off x="3867002" y="4437112"/>
              <a:ext cx="0" cy="64807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70FAA4F-AF08-42CF-AB63-70F717FDC59E}"/>
                </a:ext>
              </a:extLst>
            </p:cNvPr>
            <p:cNvCxnSpPr/>
            <p:nvPr/>
          </p:nvCxnSpPr>
          <p:spPr bwMode="auto">
            <a:xfrm>
              <a:off x="4140551" y="4431487"/>
              <a:ext cx="0" cy="64807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AF5A2A8-2B03-465C-8E2A-7C976C416590}"/>
                </a:ext>
              </a:extLst>
            </p:cNvPr>
            <p:cNvCxnSpPr/>
            <p:nvPr/>
          </p:nvCxnSpPr>
          <p:spPr bwMode="auto">
            <a:xfrm>
              <a:off x="4371058" y="4431487"/>
              <a:ext cx="0" cy="64807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1C186AE-5D95-4BE4-8881-643A9CABEA7B}"/>
                </a:ext>
              </a:extLst>
            </p:cNvPr>
            <p:cNvCxnSpPr/>
            <p:nvPr/>
          </p:nvCxnSpPr>
          <p:spPr bwMode="auto">
            <a:xfrm>
              <a:off x="4875114" y="4441561"/>
              <a:ext cx="0" cy="64807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826F308-810B-4B67-A847-07439EA8B743}"/>
                </a:ext>
              </a:extLst>
            </p:cNvPr>
            <p:cNvCxnSpPr/>
            <p:nvPr/>
          </p:nvCxnSpPr>
          <p:spPr bwMode="auto">
            <a:xfrm>
              <a:off x="5652120" y="4441561"/>
              <a:ext cx="0" cy="64807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DA710FE-2A73-4AE0-92B0-47A4FA45AC5C}"/>
                </a:ext>
              </a:extLst>
            </p:cNvPr>
            <p:cNvCxnSpPr/>
            <p:nvPr/>
          </p:nvCxnSpPr>
          <p:spPr bwMode="auto">
            <a:xfrm>
              <a:off x="5381506" y="4441561"/>
              <a:ext cx="0" cy="64807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B1E63D6-6666-4E25-8EEB-8A6D1E34DF02}"/>
                </a:ext>
              </a:extLst>
            </p:cNvPr>
            <p:cNvCxnSpPr/>
            <p:nvPr/>
          </p:nvCxnSpPr>
          <p:spPr bwMode="auto">
            <a:xfrm>
              <a:off x="4629002" y="4441561"/>
              <a:ext cx="0" cy="64807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773F251-BEB8-4873-A50C-F73629B2D783}"/>
                </a:ext>
              </a:extLst>
            </p:cNvPr>
            <p:cNvCxnSpPr/>
            <p:nvPr/>
          </p:nvCxnSpPr>
          <p:spPr bwMode="auto">
            <a:xfrm>
              <a:off x="5909353" y="4446989"/>
              <a:ext cx="0" cy="64807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AA3A5EA-0EE2-47E8-8F0E-69F366EF2C57}"/>
                </a:ext>
              </a:extLst>
            </p:cNvPr>
            <p:cNvCxnSpPr/>
            <p:nvPr/>
          </p:nvCxnSpPr>
          <p:spPr bwMode="auto">
            <a:xfrm>
              <a:off x="5128310" y="4431487"/>
              <a:ext cx="0" cy="64807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4B98C60-29F9-4A52-B755-FC9721EC3B29}"/>
                </a:ext>
              </a:extLst>
            </p:cNvPr>
            <p:cNvCxnSpPr/>
            <p:nvPr/>
          </p:nvCxnSpPr>
          <p:spPr bwMode="auto">
            <a:xfrm>
              <a:off x="6156176" y="4441561"/>
              <a:ext cx="0" cy="64807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BFE0C8-70E4-4701-93DE-D38FBB97AA97}"/>
                </a:ext>
              </a:extLst>
            </p:cNvPr>
            <p:cNvCxnSpPr/>
            <p:nvPr/>
          </p:nvCxnSpPr>
          <p:spPr bwMode="auto">
            <a:xfrm>
              <a:off x="6418081" y="4421610"/>
              <a:ext cx="0" cy="64807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4B3C9AB-DE9E-4726-85E5-EBA814198301}"/>
                </a:ext>
              </a:extLst>
            </p:cNvPr>
            <p:cNvCxnSpPr/>
            <p:nvPr/>
          </p:nvCxnSpPr>
          <p:spPr bwMode="auto">
            <a:xfrm>
              <a:off x="6691630" y="4415985"/>
              <a:ext cx="0" cy="64807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F899AF2-ECA9-46AD-A967-8D6B8D9F831A}"/>
                </a:ext>
              </a:extLst>
            </p:cNvPr>
            <p:cNvCxnSpPr/>
            <p:nvPr/>
          </p:nvCxnSpPr>
          <p:spPr bwMode="auto">
            <a:xfrm>
              <a:off x="6922137" y="4415985"/>
              <a:ext cx="0" cy="64807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70A6641-7FDE-4ED3-9BE5-97F7BFC3285F}"/>
                </a:ext>
              </a:extLst>
            </p:cNvPr>
            <p:cNvCxnSpPr/>
            <p:nvPr/>
          </p:nvCxnSpPr>
          <p:spPr bwMode="auto">
            <a:xfrm>
              <a:off x="7426193" y="4426059"/>
              <a:ext cx="0" cy="64807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B4F4B4D-D340-4393-943A-6E0C774943F3}"/>
                </a:ext>
              </a:extLst>
            </p:cNvPr>
            <p:cNvCxnSpPr/>
            <p:nvPr/>
          </p:nvCxnSpPr>
          <p:spPr bwMode="auto">
            <a:xfrm>
              <a:off x="8203199" y="4426059"/>
              <a:ext cx="0" cy="64807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B98B9C3-C2F0-4586-A858-8AA2F0C1579C}"/>
                </a:ext>
              </a:extLst>
            </p:cNvPr>
            <p:cNvCxnSpPr/>
            <p:nvPr/>
          </p:nvCxnSpPr>
          <p:spPr bwMode="auto">
            <a:xfrm>
              <a:off x="7932585" y="4426059"/>
              <a:ext cx="0" cy="64807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4EE180D-47BB-4B6B-89AE-047D75FDCB36}"/>
                </a:ext>
              </a:extLst>
            </p:cNvPr>
            <p:cNvCxnSpPr/>
            <p:nvPr/>
          </p:nvCxnSpPr>
          <p:spPr bwMode="auto">
            <a:xfrm>
              <a:off x="7180081" y="4426059"/>
              <a:ext cx="0" cy="64807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EA4147C-EA9E-452A-AF0D-5AAD7F7F18C5}"/>
                </a:ext>
              </a:extLst>
            </p:cNvPr>
            <p:cNvCxnSpPr/>
            <p:nvPr/>
          </p:nvCxnSpPr>
          <p:spPr bwMode="auto">
            <a:xfrm>
              <a:off x="8460432" y="4431487"/>
              <a:ext cx="0" cy="64807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727887F-234E-46B3-84D1-428700B204E3}"/>
                </a:ext>
              </a:extLst>
            </p:cNvPr>
            <p:cNvCxnSpPr/>
            <p:nvPr/>
          </p:nvCxnSpPr>
          <p:spPr bwMode="auto">
            <a:xfrm>
              <a:off x="7679389" y="4415985"/>
              <a:ext cx="0" cy="64807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0CA7229-9FFA-4B6D-A6E3-825C4E5022BB}"/>
                </a:ext>
              </a:extLst>
            </p:cNvPr>
            <p:cNvCxnSpPr/>
            <p:nvPr/>
          </p:nvCxnSpPr>
          <p:spPr bwMode="auto">
            <a:xfrm>
              <a:off x="8707255" y="4426059"/>
              <a:ext cx="0" cy="64807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4138B44-0D29-42EB-943D-E64A9F8DD9A3}"/>
              </a:ext>
            </a:extLst>
          </p:cNvPr>
          <p:cNvSpPr txBox="1"/>
          <p:nvPr/>
        </p:nvSpPr>
        <p:spPr>
          <a:xfrm>
            <a:off x="1685528" y="4941168"/>
            <a:ext cx="6774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x</a:t>
            </a:r>
            <a:r>
              <a:rPr lang="en-IN" baseline="-25000" dirty="0"/>
              <a:t>1						            </a:t>
            </a:r>
            <a:r>
              <a:rPr lang="en-IN" i="1" dirty="0"/>
              <a:t>x</a:t>
            </a:r>
            <a:r>
              <a:rPr lang="en-IN" i="1" baseline="-25000" dirty="0"/>
              <a:t>2</a:t>
            </a:r>
            <a:endParaRPr lang="en-IN" baseline="-25000" dirty="0"/>
          </a:p>
          <a:p>
            <a:r>
              <a:rPr lang="en-IN" baseline="-25000" dirty="0"/>
              <a:t>					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5E15A7A-C02E-4B99-9482-856E564B67DA}"/>
              </a:ext>
            </a:extLst>
          </p:cNvPr>
          <p:cNvCxnSpPr>
            <a:cxnSpLocks/>
          </p:cNvCxnSpPr>
          <p:nvPr/>
        </p:nvCxnSpPr>
        <p:spPr bwMode="auto">
          <a:xfrm>
            <a:off x="4875114" y="4387022"/>
            <a:ext cx="0" cy="82025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118E51E-C2E6-4FDE-B95C-C729673407FE}"/>
              </a:ext>
            </a:extLst>
          </p:cNvPr>
          <p:cNvCxnSpPr>
            <a:cxnSpLocks/>
          </p:cNvCxnSpPr>
          <p:nvPr/>
        </p:nvCxnSpPr>
        <p:spPr bwMode="auto">
          <a:xfrm>
            <a:off x="7932585" y="4264925"/>
            <a:ext cx="0" cy="82025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8758263-F2F4-494A-9D73-D871B5DC45B7}"/>
              </a:ext>
            </a:extLst>
          </p:cNvPr>
          <p:cNvCxnSpPr>
            <a:cxnSpLocks/>
          </p:cNvCxnSpPr>
          <p:nvPr/>
        </p:nvCxnSpPr>
        <p:spPr bwMode="auto">
          <a:xfrm>
            <a:off x="1835696" y="4264925"/>
            <a:ext cx="0" cy="82025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FECD6A8-5844-4AD9-85D9-E4D365F4B761}"/>
              </a:ext>
            </a:extLst>
          </p:cNvPr>
          <p:cNvSpPr txBox="1"/>
          <p:nvPr/>
        </p:nvSpPr>
        <p:spPr>
          <a:xfrm>
            <a:off x="5731007" y="3490146"/>
            <a:ext cx="1948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(</a:t>
            </a:r>
            <a:r>
              <a:rPr lang="en-IN" i="1" dirty="0"/>
              <a:t>x</a:t>
            </a:r>
            <a:r>
              <a:rPr lang="en-IN" baseline="-25000" dirty="0"/>
              <a:t>1 </a:t>
            </a:r>
            <a:r>
              <a:rPr lang="en-IN" dirty="0"/>
              <a:t>+ </a:t>
            </a:r>
            <a:r>
              <a:rPr lang="en-IN" i="1" dirty="0"/>
              <a:t>x</a:t>
            </a:r>
            <a:r>
              <a:rPr lang="en-IN" i="1" baseline="-25000" dirty="0"/>
              <a:t>2</a:t>
            </a:r>
            <a:r>
              <a:rPr lang="en-IN" dirty="0"/>
              <a:t>)/2</a:t>
            </a:r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4A8B3EF3-5E32-4533-9944-474C5310BCD4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4893970" y="3732627"/>
            <a:ext cx="1002002" cy="63620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3083123-00EA-43C7-BAC1-59D29824E43B}"/>
              </a:ext>
            </a:extLst>
          </p:cNvPr>
          <p:cNvSpPr txBox="1"/>
          <p:nvPr/>
        </p:nvSpPr>
        <p:spPr>
          <a:xfrm>
            <a:off x="829619" y="3558207"/>
            <a:ext cx="1957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Binary search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59153D6-15B2-421F-949A-024AFE65525E}"/>
              </a:ext>
            </a:extLst>
          </p:cNvPr>
          <p:cNvSpPr txBox="1"/>
          <p:nvPr/>
        </p:nvSpPr>
        <p:spPr>
          <a:xfrm>
            <a:off x="2461395" y="5611348"/>
            <a:ext cx="6245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x</a:t>
            </a:r>
            <a:r>
              <a:rPr lang="en-IN" baseline="-25000" dirty="0"/>
              <a:t>1 </a:t>
            </a:r>
            <a:r>
              <a:rPr lang="en-IN" dirty="0"/>
              <a:t>+ (</a:t>
            </a:r>
            <a:r>
              <a:rPr lang="en-IN" i="1" dirty="0"/>
              <a:t>x</a:t>
            </a:r>
            <a:r>
              <a:rPr lang="en-IN" i="1" baseline="-25000" dirty="0"/>
              <a:t>2</a:t>
            </a:r>
            <a:r>
              <a:rPr lang="en-IN" baseline="-25000" dirty="0"/>
              <a:t> </a:t>
            </a:r>
            <a:r>
              <a:rPr lang="en-IN" i="1" dirty="0"/>
              <a:t>– x</a:t>
            </a:r>
            <a:r>
              <a:rPr lang="en-IN" baseline="-25000" dirty="0"/>
              <a:t>1</a:t>
            </a:r>
            <a:r>
              <a:rPr lang="en-IN" dirty="0"/>
              <a:t>)/2  </a:t>
            </a:r>
            <a:r>
              <a:rPr lang="en-IN" dirty="0">
                <a:sym typeface="Wingdings" panose="05000000000000000000" pitchFamily="2" charset="2"/>
              </a:rPr>
              <a:t> b</a:t>
            </a:r>
            <a:r>
              <a:rPr lang="en-IN" dirty="0"/>
              <a:t>etter write this way: safer!</a:t>
            </a:r>
          </a:p>
        </p:txBody>
      </p: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5F8D3CC2-7189-428A-AD0D-FFAE2768D273}"/>
              </a:ext>
            </a:extLst>
          </p:cNvPr>
          <p:cNvCxnSpPr>
            <a:cxnSpLocks/>
          </p:cNvCxnSpPr>
          <p:nvPr/>
        </p:nvCxnSpPr>
        <p:spPr bwMode="auto">
          <a:xfrm flipV="1">
            <a:off x="3824950" y="5064058"/>
            <a:ext cx="1035082" cy="622058"/>
          </a:xfrm>
          <a:prstGeom prst="curved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040359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  <p:bldP spid="41" grpId="0"/>
      <p:bldP spid="48" grpId="0"/>
      <p:bldP spid="5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">
            <a:extLst>
              <a:ext uri="{FF2B5EF4-FFF2-40B4-BE49-F238E27FC236}">
                <a16:creationId xmlns:a16="http://schemas.microsoft.com/office/drawing/2014/main" id="{1F379C43-261D-48D9-8C0C-967DDA7B7736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304800"/>
            <a:ext cx="7772400" cy="8382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kern="0"/>
              <a:t>Saturating Adders</a:t>
            </a:r>
            <a:endParaRPr lang="en-US" altLang="en-US" kern="0" dirty="0"/>
          </a:p>
        </p:txBody>
      </p:sp>
      <p:sp>
        <p:nvSpPr>
          <p:cNvPr id="49" name="Text Box 17">
            <a:extLst>
              <a:ext uri="{FF2B5EF4-FFF2-40B4-BE49-F238E27FC236}">
                <a16:creationId xmlns:a16="http://schemas.microsoft.com/office/drawing/2014/main" id="{558004EC-F820-4B54-A522-197ABFE1E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143000"/>
            <a:ext cx="7334200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Saturating arithmetic: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When a result is out of range, provide the most positive or the most negative value that is representable</a:t>
            </a:r>
          </a:p>
        </p:txBody>
      </p:sp>
      <p:sp>
        <p:nvSpPr>
          <p:cNvPr id="50" name="Text Box 19">
            <a:extLst>
              <a:ext uri="{FF2B5EF4-FFF2-40B4-BE49-F238E27FC236}">
                <a16:creationId xmlns:a16="http://schemas.microsoft.com/office/drawing/2014/main" id="{ED186516-9A98-4D26-9A60-3099C62A9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" y="2660477"/>
            <a:ext cx="4762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Required</a:t>
            </a:r>
            <a:r>
              <a:rPr kumimoji="0" lang="en-US" altLang="en-US" sz="200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 many DSP applications</a:t>
            </a:r>
          </a:p>
        </p:txBody>
      </p:sp>
      <p:sp>
        <p:nvSpPr>
          <p:cNvPr id="54" name="Line 20">
            <a:extLst>
              <a:ext uri="{FF2B5EF4-FFF2-40B4-BE49-F238E27FC236}">
                <a16:creationId xmlns:a16="http://schemas.microsoft.com/office/drawing/2014/main" id="{537BDFF0-D514-4BA4-8668-C34EA0D82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6207" y="3669603"/>
            <a:ext cx="0" cy="4483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5" name="Line 21">
            <a:extLst>
              <a:ext uri="{FF2B5EF4-FFF2-40B4-BE49-F238E27FC236}">
                <a16:creationId xmlns:a16="http://schemas.microsoft.com/office/drawing/2014/main" id="{CFBC3334-8E10-4E2A-8080-10A13C6ED49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6207" y="4566216"/>
            <a:ext cx="0" cy="4483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7" name="Line 22">
            <a:extLst>
              <a:ext uri="{FF2B5EF4-FFF2-40B4-BE49-F238E27FC236}">
                <a16:creationId xmlns:a16="http://schemas.microsoft.com/office/drawing/2014/main" id="{24C44397-F4B2-498E-B93B-0952571E4F6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6207" y="4117909"/>
            <a:ext cx="307671" cy="2241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8" name="Line 23">
            <a:extLst>
              <a:ext uri="{FF2B5EF4-FFF2-40B4-BE49-F238E27FC236}">
                <a16:creationId xmlns:a16="http://schemas.microsoft.com/office/drawing/2014/main" id="{AA329B5F-F11C-40FC-BF80-25E2F06915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66207" y="4342063"/>
            <a:ext cx="307671" cy="2241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9" name="Line 24">
            <a:extLst>
              <a:ext uri="{FF2B5EF4-FFF2-40B4-BE49-F238E27FC236}">
                <a16:creationId xmlns:a16="http://schemas.microsoft.com/office/drawing/2014/main" id="{6AD7805D-CA78-49AA-A490-D815B126E2F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6207" y="3669603"/>
            <a:ext cx="1076847" cy="37358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0" name="Line 25">
            <a:extLst>
              <a:ext uri="{FF2B5EF4-FFF2-40B4-BE49-F238E27FC236}">
                <a16:creationId xmlns:a16="http://schemas.microsoft.com/office/drawing/2014/main" id="{8AA37136-A454-4D80-8E01-B3EA932697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66207" y="4640934"/>
            <a:ext cx="1076847" cy="37358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" name="Line 26">
            <a:extLst>
              <a:ext uri="{FF2B5EF4-FFF2-40B4-BE49-F238E27FC236}">
                <a16:creationId xmlns:a16="http://schemas.microsoft.com/office/drawing/2014/main" id="{71294D55-A326-489C-9C5A-E7E62020C6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3054" y="4043192"/>
            <a:ext cx="0" cy="5977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3" name="Line 28">
            <a:extLst>
              <a:ext uri="{FF2B5EF4-FFF2-40B4-BE49-F238E27FC236}">
                <a16:creationId xmlns:a16="http://schemas.microsoft.com/office/drawing/2014/main" id="{81991EBB-3D83-4189-A1B9-610358592D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3054" y="4342063"/>
            <a:ext cx="8460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7" name="Line 32">
            <a:extLst>
              <a:ext uri="{FF2B5EF4-FFF2-40B4-BE49-F238E27FC236}">
                <a16:creationId xmlns:a16="http://schemas.microsoft.com/office/drawing/2014/main" id="{B6651274-0F59-4667-9FA8-01FA894D331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7784" y="4788812"/>
            <a:ext cx="53842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8" name="Line 33">
            <a:extLst>
              <a:ext uri="{FF2B5EF4-FFF2-40B4-BE49-F238E27FC236}">
                <a16:creationId xmlns:a16="http://schemas.microsoft.com/office/drawing/2014/main" id="{30319E61-BCC4-4CA1-A15C-D7092619DD6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7784" y="3893756"/>
            <a:ext cx="53842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5" name="Text Box 40">
            <a:extLst>
              <a:ext uri="{FF2B5EF4-FFF2-40B4-BE49-F238E27FC236}">
                <a16:creationId xmlns:a16="http://schemas.microsoft.com/office/drawing/2014/main" id="{F1CAB6BC-8E66-44C2-827C-31125ABED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6960" y="4164608"/>
            <a:ext cx="790008" cy="330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Adder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3F710D-1AC5-4192-BAF2-663B7554F80C}"/>
              </a:ext>
            </a:extLst>
          </p:cNvPr>
          <p:cNvCxnSpPr/>
          <p:nvPr/>
        </p:nvCxnSpPr>
        <p:spPr bwMode="auto">
          <a:xfrm flipH="1">
            <a:off x="2771800" y="3789040"/>
            <a:ext cx="125195" cy="25415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B592D35-8CC2-4518-AF0B-B07E58E43BD7}"/>
              </a:ext>
            </a:extLst>
          </p:cNvPr>
          <p:cNvCxnSpPr/>
          <p:nvPr/>
        </p:nvCxnSpPr>
        <p:spPr bwMode="auto">
          <a:xfrm flipH="1">
            <a:off x="2761487" y="4657229"/>
            <a:ext cx="125195" cy="25415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0D9C5A0A-C97A-4FF7-B56C-035F81B75F57}"/>
              </a:ext>
            </a:extLst>
          </p:cNvPr>
          <p:cNvGrpSpPr/>
          <p:nvPr/>
        </p:nvGrpSpPr>
        <p:grpSpPr>
          <a:xfrm>
            <a:off x="2935455" y="4192627"/>
            <a:ext cx="3076705" cy="1810071"/>
            <a:chOff x="2935455" y="4192627"/>
            <a:chExt cx="3076705" cy="1810071"/>
          </a:xfrm>
        </p:grpSpPr>
        <p:sp>
          <p:nvSpPr>
            <p:cNvPr id="62" name="AutoShape 27">
              <a:extLst>
                <a:ext uri="{FF2B5EF4-FFF2-40B4-BE49-F238E27FC236}">
                  <a16:creationId xmlns:a16="http://schemas.microsoft.com/office/drawing/2014/main" id="{9AE8E69F-EA5C-40F5-86DF-17819D4D65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909433" y="4372342"/>
              <a:ext cx="745621" cy="386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9 w 21600"/>
                <a:gd name="T13" fmla="*/ 4481 h 21600"/>
                <a:gd name="T14" fmla="*/ 17091 w 21600"/>
                <a:gd name="T15" fmla="*/ 1711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69" name="Line 34">
              <a:extLst>
                <a:ext uri="{FF2B5EF4-FFF2-40B4-BE49-F238E27FC236}">
                  <a16:creationId xmlns:a16="http://schemas.microsoft.com/office/drawing/2014/main" id="{A029FB14-E95B-4842-ABB9-37048A1418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42984" y="4865087"/>
              <a:ext cx="0" cy="2988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3F1B8B4-24C9-4679-A9B2-EC3C4AE15762}"/>
                </a:ext>
              </a:extLst>
            </p:cNvPr>
            <p:cNvGrpSpPr/>
            <p:nvPr/>
          </p:nvGrpSpPr>
          <p:grpSpPr>
            <a:xfrm>
              <a:off x="2935455" y="4265788"/>
              <a:ext cx="3076705" cy="1736910"/>
              <a:chOff x="2935455" y="4265788"/>
              <a:chExt cx="3076705" cy="1736910"/>
            </a:xfrm>
          </p:grpSpPr>
          <p:sp>
            <p:nvSpPr>
              <p:cNvPr id="64" name="Line 29">
                <a:extLst>
                  <a:ext uri="{FF2B5EF4-FFF2-40B4-BE49-F238E27FC236}">
                    <a16:creationId xmlns:a16="http://schemas.microsoft.com/office/drawing/2014/main" id="{E0C0A4EB-4C58-48D3-B5E1-34C3F60A9A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4560" y="4790369"/>
                <a:ext cx="3845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65" name="Line 30">
                <a:extLst>
                  <a:ext uri="{FF2B5EF4-FFF2-40B4-BE49-F238E27FC236}">
                    <a16:creationId xmlns:a16="http://schemas.microsoft.com/office/drawing/2014/main" id="{AC666D4E-E253-4CDB-8F62-5494F1BEE5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04560" y="4790369"/>
                <a:ext cx="0" cy="6724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66" name="Line 31">
                <a:extLst>
                  <a:ext uri="{FF2B5EF4-FFF2-40B4-BE49-F238E27FC236}">
                    <a16:creationId xmlns:a16="http://schemas.microsoft.com/office/drawing/2014/main" id="{AA0399B8-34FF-4E05-9C95-552DDAD129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73737" y="4566216"/>
                <a:ext cx="538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70" name="Line 35">
                <a:extLst>
                  <a:ext uri="{FF2B5EF4-FFF2-40B4-BE49-F238E27FC236}">
                    <a16:creationId xmlns:a16="http://schemas.microsoft.com/office/drawing/2014/main" id="{D19B1641-B468-4F43-8556-EB3657EF38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1549" y="5163958"/>
                <a:ext cx="14614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71" name="Line 36">
                <a:extLst>
                  <a:ext uri="{FF2B5EF4-FFF2-40B4-BE49-F238E27FC236}">
                    <a16:creationId xmlns:a16="http://schemas.microsoft.com/office/drawing/2014/main" id="{86307ED5-35BE-43BB-B843-FD76B0E2F3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81549" y="4790369"/>
                <a:ext cx="0" cy="3735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72" name="Text Box 37">
                <a:extLst>
                  <a:ext uri="{FF2B5EF4-FFF2-40B4-BE49-F238E27FC236}">
                    <a16:creationId xmlns:a16="http://schemas.microsoft.com/office/drawing/2014/main" id="{71890B94-1B9B-4103-B07C-A9EBCAA562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40957" y="5479478"/>
                <a:ext cx="1050288" cy="523220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Saturation 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logic</a:t>
                </a:r>
              </a:p>
            </p:txBody>
          </p:sp>
          <p:sp>
            <p:nvSpPr>
              <p:cNvPr id="73" name="Text Box 38">
                <a:extLst>
                  <a:ext uri="{FF2B5EF4-FFF2-40B4-BE49-F238E27FC236}">
                    <a16:creationId xmlns:a16="http://schemas.microsoft.com/office/drawing/2014/main" id="{6848226D-1B23-471D-8E1B-A225E75F0C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5455" y="5087683"/>
                <a:ext cx="892565" cy="298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Overflow</a:t>
                </a:r>
              </a:p>
            </p:txBody>
          </p:sp>
          <p:sp>
            <p:nvSpPr>
              <p:cNvPr id="74" name="Text Box 39">
                <a:extLst>
                  <a:ext uri="{FF2B5EF4-FFF2-40B4-BE49-F238E27FC236}">
                    <a16:creationId xmlns:a16="http://schemas.microsoft.com/office/drawing/2014/main" id="{30DA769A-9DD9-4CE4-A824-06AE665EF0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12231" y="4265788"/>
                <a:ext cx="384588" cy="627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76" name="Line 28">
                <a:extLst>
                  <a:ext uri="{FF2B5EF4-FFF2-40B4-BE49-F238E27FC236}">
                    <a16:creationId xmlns:a16="http://schemas.microsoft.com/office/drawing/2014/main" id="{042DFFCF-4A60-4F5D-9915-10F7234406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266" y="4360318"/>
                <a:ext cx="1" cy="11024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83EEB615-D5AE-4B5D-967B-FFC2DCC2C8EC}"/>
                  </a:ext>
                </a:extLst>
              </p:cNvPr>
              <p:cNvCxnSpPr/>
              <p:nvPr/>
            </p:nvCxnSpPr>
            <p:spPr bwMode="auto">
              <a:xfrm flipH="1">
                <a:off x="5656211" y="4438361"/>
                <a:ext cx="125195" cy="254152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35C90B7-0318-4551-83FB-3A42BB1B21DC}"/>
              </a:ext>
            </a:extLst>
          </p:cNvPr>
          <p:cNvSpPr txBox="1"/>
          <p:nvPr/>
        </p:nvSpPr>
        <p:spPr>
          <a:xfrm>
            <a:off x="5292080" y="6479769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i="1" dirty="0"/>
              <a:t>Courtesy</a:t>
            </a:r>
            <a:r>
              <a:rPr lang="en-IN" sz="1800" dirty="0"/>
              <a:t>: </a:t>
            </a:r>
            <a:r>
              <a:rPr lang="en-IN" sz="1800" dirty="0" err="1"/>
              <a:t>Behrooz</a:t>
            </a:r>
            <a:r>
              <a:rPr lang="en-IN" sz="1800" dirty="0"/>
              <a:t> </a:t>
            </a:r>
            <a:r>
              <a:rPr lang="en-IN" sz="1800" dirty="0" err="1"/>
              <a:t>Parhami</a:t>
            </a:r>
            <a:r>
              <a:rPr lang="en-IN" sz="1800" dirty="0"/>
              <a:t>, UCSB</a:t>
            </a:r>
          </a:p>
        </p:txBody>
      </p:sp>
    </p:spTree>
    <p:extLst>
      <p:ext uri="{BB962C8B-B14F-4D97-AF65-F5344CB8AC3E}">
        <p14:creationId xmlns:p14="http://schemas.microsoft.com/office/powerpoint/2010/main" val="2543004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4" grpId="0" animBg="1"/>
      <p:bldP spid="55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3" grpId="0" animBg="1"/>
      <p:bldP spid="67" grpId="0" animBg="1"/>
      <p:bldP spid="68" grpId="0" animBg="1"/>
      <p:bldP spid="7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Adders?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584688"/>
            <a:ext cx="8382000" cy="4026768"/>
          </a:xfrm>
        </p:spPr>
        <p:txBody>
          <a:bodyPr/>
          <a:lstStyle/>
          <a:p>
            <a:r>
              <a:rPr lang="en-US" dirty="0"/>
              <a:t>Addition: a fundamental operation</a:t>
            </a:r>
          </a:p>
          <a:p>
            <a:pPr lvl="1"/>
            <a:r>
              <a:rPr lang="en-US" dirty="0"/>
              <a:t>Basic block of most arithmetic operations</a:t>
            </a:r>
          </a:p>
          <a:p>
            <a:pPr lvl="1"/>
            <a:r>
              <a:rPr lang="en-US" dirty="0"/>
              <a:t>Address calculation</a:t>
            </a:r>
          </a:p>
          <a:p>
            <a:r>
              <a:rPr lang="en-US" dirty="0"/>
              <a:t>Faster and faster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Architectural-level optimization</a:t>
            </a:r>
          </a:p>
          <a:p>
            <a:pPr lvl="1"/>
            <a:r>
              <a:rPr lang="en-US" dirty="0"/>
              <a:t>Gate-level optimization</a:t>
            </a:r>
          </a:p>
          <a:p>
            <a:pPr lvl="1"/>
            <a:r>
              <a:rPr lang="en-US" dirty="0"/>
              <a:t>Speed/area trade-off</a:t>
            </a:r>
          </a:p>
        </p:txBody>
      </p:sp>
    </p:spTree>
    <p:extLst>
      <p:ext uri="{BB962C8B-B14F-4D97-AF65-F5344CB8AC3E}">
        <p14:creationId xmlns:p14="http://schemas.microsoft.com/office/powerpoint/2010/main" val="394795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One-bit Half Adder: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One-bit Full Adder: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Review: 1-bit adder</a:t>
            </a:r>
          </a:p>
        </p:txBody>
      </p:sp>
      <p:sp>
        <p:nvSpPr>
          <p:cNvPr id="12318" name="Text Box 30"/>
          <p:cNvSpPr txBox="1">
            <a:spLocks noChangeArrowheads="1"/>
          </p:cNvSpPr>
          <p:nvPr/>
        </p:nvSpPr>
        <p:spPr bwMode="auto">
          <a:xfrm>
            <a:off x="2927353" y="4519442"/>
            <a:ext cx="3417886" cy="120032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 lIns="91432" tIns="45716" rIns="91432" bIns="45716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Sum = A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 B 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lang="en-US" baseline="-25000" dirty="0">
                <a:solidFill>
                  <a:srgbClr val="000000"/>
                </a:solidFill>
              </a:rPr>
              <a:t>in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  <a:sym typeface="Symbol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  <a:sym typeface="Symbol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out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 = A.B + B.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lang="en-US" baseline="-25000" dirty="0">
                <a:solidFill>
                  <a:srgbClr val="000000"/>
                </a:solidFill>
              </a:rPr>
              <a:t>in</a:t>
            </a:r>
            <a:r>
              <a:rPr lang="en-US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+ A.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lang="en-US" baseline="-25000" dirty="0">
                <a:solidFill>
                  <a:srgbClr val="000000"/>
                </a:solidFill>
              </a:rPr>
              <a:t>in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AECB09-F697-453B-AFC6-71BE745D441A}"/>
              </a:ext>
            </a:extLst>
          </p:cNvPr>
          <p:cNvGrpSpPr/>
          <p:nvPr/>
        </p:nvGrpSpPr>
        <p:grpSpPr>
          <a:xfrm>
            <a:off x="347663" y="4311650"/>
            <a:ext cx="2552700" cy="2012950"/>
            <a:chOff x="723900" y="4191000"/>
            <a:chExt cx="2552700" cy="2012950"/>
          </a:xfrm>
        </p:grpSpPr>
        <p:sp>
          <p:nvSpPr>
            <p:cNvPr id="12310" name="Rectangle 22"/>
            <p:cNvSpPr>
              <a:spLocks noChangeArrowheads="1"/>
            </p:cNvSpPr>
            <p:nvPr/>
          </p:nvSpPr>
          <p:spPr bwMode="auto">
            <a:xfrm>
              <a:off x="1627188" y="4816475"/>
              <a:ext cx="914400" cy="7620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391" tIns="45696" rIns="91391" bIns="45696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FA</a:t>
              </a:r>
            </a:p>
          </p:txBody>
        </p:sp>
        <p:sp>
          <p:nvSpPr>
            <p:cNvPr id="12313" name="Text Box 25"/>
            <p:cNvSpPr txBox="1">
              <a:spLocks noChangeArrowheads="1"/>
            </p:cNvSpPr>
            <p:nvPr/>
          </p:nvSpPr>
          <p:spPr bwMode="auto">
            <a:xfrm>
              <a:off x="1639888" y="4191000"/>
              <a:ext cx="36830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391" tIns="45696" rIns="91391" bIns="45696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2314" name="Text Box 26"/>
            <p:cNvSpPr txBox="1">
              <a:spLocks noChangeArrowheads="1"/>
            </p:cNvSpPr>
            <p:nvPr/>
          </p:nvSpPr>
          <p:spPr bwMode="auto">
            <a:xfrm>
              <a:off x="2111375" y="4191000"/>
              <a:ext cx="354013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391" tIns="45696" rIns="91391" bIns="45696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2315" name="Text Box 27"/>
            <p:cNvSpPr txBox="1">
              <a:spLocks noChangeArrowheads="1"/>
            </p:cNvSpPr>
            <p:nvPr/>
          </p:nvSpPr>
          <p:spPr bwMode="auto">
            <a:xfrm>
              <a:off x="2770188" y="4968875"/>
              <a:ext cx="506412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391" tIns="45696" rIns="91391" bIns="45696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in</a:t>
              </a:r>
            </a:p>
          </p:txBody>
        </p:sp>
        <p:sp>
          <p:nvSpPr>
            <p:cNvPr id="12316" name="Text Box 28"/>
            <p:cNvSpPr txBox="1">
              <a:spLocks noChangeArrowheads="1"/>
            </p:cNvSpPr>
            <p:nvPr/>
          </p:nvSpPr>
          <p:spPr bwMode="auto">
            <a:xfrm>
              <a:off x="723900" y="5029200"/>
              <a:ext cx="598488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391" tIns="45696" rIns="91391" bIns="45696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out</a:t>
              </a:r>
            </a:p>
          </p:txBody>
        </p:sp>
        <p:sp>
          <p:nvSpPr>
            <p:cNvPr id="12317" name="Text Box 29"/>
            <p:cNvSpPr txBox="1">
              <a:spLocks noChangeArrowheads="1"/>
            </p:cNvSpPr>
            <p:nvPr/>
          </p:nvSpPr>
          <p:spPr bwMode="auto">
            <a:xfrm>
              <a:off x="1711325" y="5807075"/>
              <a:ext cx="677863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391" tIns="45696" rIns="91391" bIns="45696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Sum</a:t>
              </a:r>
            </a:p>
          </p:txBody>
        </p:sp>
        <p:sp>
          <p:nvSpPr>
            <p:cNvPr id="12324" name="Line 36"/>
            <p:cNvSpPr>
              <a:spLocks noChangeShapeType="1"/>
            </p:cNvSpPr>
            <p:nvPr/>
          </p:nvSpPr>
          <p:spPr bwMode="auto">
            <a:xfrm flipH="1">
              <a:off x="2541588" y="5197475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lIns="91391" tIns="45696" rIns="91391" bIns="45696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2325" name="Line 37"/>
            <p:cNvSpPr>
              <a:spLocks noChangeShapeType="1"/>
            </p:cNvSpPr>
            <p:nvPr/>
          </p:nvSpPr>
          <p:spPr bwMode="auto">
            <a:xfrm>
              <a:off x="2312988" y="4511675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lIns="91391" tIns="45696" rIns="91391" bIns="45696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2326" name="Line 38"/>
            <p:cNvSpPr>
              <a:spLocks noChangeShapeType="1"/>
            </p:cNvSpPr>
            <p:nvPr/>
          </p:nvSpPr>
          <p:spPr bwMode="auto">
            <a:xfrm>
              <a:off x="1855788" y="4511675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lIns="91391" tIns="45696" rIns="91391" bIns="45696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2327" name="Line 39"/>
            <p:cNvSpPr>
              <a:spLocks noChangeShapeType="1"/>
            </p:cNvSpPr>
            <p:nvPr/>
          </p:nvSpPr>
          <p:spPr bwMode="auto">
            <a:xfrm flipH="1">
              <a:off x="1322388" y="5197475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lIns="91391" tIns="45696" rIns="91391" bIns="45696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2329" name="Line 41"/>
            <p:cNvSpPr>
              <a:spLocks noChangeShapeType="1"/>
            </p:cNvSpPr>
            <p:nvPr/>
          </p:nvSpPr>
          <p:spPr bwMode="auto">
            <a:xfrm>
              <a:off x="2084388" y="5578475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lIns="91391" tIns="45696" rIns="91391" bIns="45696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</p:grpSp>
      <p:sp>
        <p:nvSpPr>
          <p:cNvPr id="12336" name="Text Box 48"/>
          <p:cNvSpPr txBox="1">
            <a:spLocks noChangeArrowheads="1"/>
          </p:cNvSpPr>
          <p:nvPr/>
        </p:nvSpPr>
        <p:spPr bwMode="auto">
          <a:xfrm>
            <a:off x="3200400" y="1692275"/>
            <a:ext cx="1936411" cy="120032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432" tIns="45716" rIns="91432" bIns="45716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Sum = A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 B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  <a:sym typeface="Symbol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out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= A.B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645E33-D74D-4663-89D4-A29A8ABCDB2C}"/>
              </a:ext>
            </a:extLst>
          </p:cNvPr>
          <p:cNvGrpSpPr/>
          <p:nvPr/>
        </p:nvGrpSpPr>
        <p:grpSpPr>
          <a:xfrm>
            <a:off x="636588" y="1416050"/>
            <a:ext cx="1817687" cy="2012950"/>
            <a:chOff x="636588" y="1416050"/>
            <a:chExt cx="1817687" cy="2012950"/>
          </a:xfrm>
        </p:grpSpPr>
        <p:sp>
          <p:nvSpPr>
            <p:cNvPr id="12330" name="Rectangle 42"/>
            <p:cNvSpPr>
              <a:spLocks noChangeArrowheads="1"/>
            </p:cNvSpPr>
            <p:nvPr/>
          </p:nvSpPr>
          <p:spPr bwMode="auto">
            <a:xfrm>
              <a:off x="1539875" y="2041525"/>
              <a:ext cx="914400" cy="762000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399" tIns="45701" rIns="91399" bIns="45701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HA</a:t>
              </a:r>
            </a:p>
          </p:txBody>
        </p:sp>
        <p:sp>
          <p:nvSpPr>
            <p:cNvPr id="12331" name="Text Box 43"/>
            <p:cNvSpPr txBox="1">
              <a:spLocks noChangeArrowheads="1"/>
            </p:cNvSpPr>
            <p:nvPr/>
          </p:nvSpPr>
          <p:spPr bwMode="auto">
            <a:xfrm>
              <a:off x="1552575" y="1416050"/>
              <a:ext cx="36830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399" tIns="45701" rIns="91399" bIns="45701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2332" name="Text Box 44"/>
            <p:cNvSpPr txBox="1">
              <a:spLocks noChangeArrowheads="1"/>
            </p:cNvSpPr>
            <p:nvPr/>
          </p:nvSpPr>
          <p:spPr bwMode="auto">
            <a:xfrm>
              <a:off x="2024063" y="1416050"/>
              <a:ext cx="354012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399" tIns="45701" rIns="91399" bIns="45701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2334" name="Text Box 46"/>
            <p:cNvSpPr txBox="1">
              <a:spLocks noChangeArrowheads="1"/>
            </p:cNvSpPr>
            <p:nvPr/>
          </p:nvSpPr>
          <p:spPr bwMode="auto">
            <a:xfrm>
              <a:off x="636588" y="2254250"/>
              <a:ext cx="598487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399" tIns="45701" rIns="91399" bIns="45701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out</a:t>
              </a:r>
            </a:p>
          </p:txBody>
        </p:sp>
        <p:sp>
          <p:nvSpPr>
            <p:cNvPr id="12335" name="Text Box 47"/>
            <p:cNvSpPr txBox="1">
              <a:spLocks noChangeArrowheads="1"/>
            </p:cNvSpPr>
            <p:nvPr/>
          </p:nvSpPr>
          <p:spPr bwMode="auto">
            <a:xfrm>
              <a:off x="1624013" y="3032125"/>
              <a:ext cx="677862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399" tIns="45701" rIns="91399" bIns="45701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Sum</a:t>
              </a:r>
            </a:p>
          </p:txBody>
        </p:sp>
        <p:sp>
          <p:nvSpPr>
            <p:cNvPr id="12338" name="Line 50"/>
            <p:cNvSpPr>
              <a:spLocks noChangeShapeType="1"/>
            </p:cNvSpPr>
            <p:nvPr/>
          </p:nvSpPr>
          <p:spPr bwMode="auto">
            <a:xfrm>
              <a:off x="2225675" y="1736725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lIns="91399" tIns="45701" rIns="91399" bIns="45701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2339" name="Line 51"/>
            <p:cNvSpPr>
              <a:spLocks noChangeShapeType="1"/>
            </p:cNvSpPr>
            <p:nvPr/>
          </p:nvSpPr>
          <p:spPr bwMode="auto">
            <a:xfrm>
              <a:off x="1768475" y="1736725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lIns="91399" tIns="45701" rIns="91399" bIns="45701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2340" name="Line 52"/>
            <p:cNvSpPr>
              <a:spLocks noChangeShapeType="1"/>
            </p:cNvSpPr>
            <p:nvPr/>
          </p:nvSpPr>
          <p:spPr bwMode="auto">
            <a:xfrm flipH="1">
              <a:off x="1235075" y="2422525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lIns="91399" tIns="45701" rIns="91399" bIns="45701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2341" name="Line 53"/>
            <p:cNvSpPr>
              <a:spLocks noChangeShapeType="1"/>
            </p:cNvSpPr>
            <p:nvPr/>
          </p:nvSpPr>
          <p:spPr bwMode="auto">
            <a:xfrm>
              <a:off x="1997075" y="2803525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lIns="91399" tIns="45701" rIns="91399" bIns="45701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" name="Group 65"/>
          <p:cNvGrpSpPr>
            <a:grpSpLocks/>
          </p:cNvGrpSpPr>
          <p:nvPr/>
        </p:nvGrpSpPr>
        <p:grpSpPr bwMode="auto">
          <a:xfrm>
            <a:off x="6364287" y="1192213"/>
            <a:ext cx="1981199" cy="1631949"/>
            <a:chOff x="3744" y="703"/>
            <a:chExt cx="1248" cy="1028"/>
          </a:xfrm>
        </p:grpSpPr>
        <p:sp>
          <p:nvSpPr>
            <p:cNvPr id="12342" name="Text Box 54"/>
            <p:cNvSpPr txBox="1">
              <a:spLocks noChangeArrowheads="1"/>
            </p:cNvSpPr>
            <p:nvPr/>
          </p:nvSpPr>
          <p:spPr bwMode="auto">
            <a:xfrm>
              <a:off x="3792" y="703"/>
              <a:ext cx="1157" cy="102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32" tIns="45716" rIns="91432" bIns="45716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  B   Sum  </a:t>
              </a: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20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out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0   0      0        0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0   1      1        0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1   0      1        0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1   1      0        1</a:t>
              </a:r>
            </a:p>
          </p:txBody>
        </p:sp>
        <p:sp>
          <p:nvSpPr>
            <p:cNvPr id="12343" name="Line 55"/>
            <p:cNvSpPr>
              <a:spLocks noChangeShapeType="1"/>
            </p:cNvSpPr>
            <p:nvPr/>
          </p:nvSpPr>
          <p:spPr bwMode="auto">
            <a:xfrm>
              <a:off x="3744" y="956"/>
              <a:ext cx="1248" cy="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32" tIns="45716" rIns="91432" bIns="45716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2344" name="Line 56"/>
            <p:cNvSpPr>
              <a:spLocks noChangeShapeType="1"/>
            </p:cNvSpPr>
            <p:nvPr/>
          </p:nvSpPr>
          <p:spPr bwMode="auto">
            <a:xfrm>
              <a:off x="4224" y="764"/>
              <a:ext cx="0" cy="9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32" tIns="45716" rIns="91432" bIns="45716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" name="Group 68"/>
          <p:cNvGrpSpPr>
            <a:grpSpLocks/>
          </p:cNvGrpSpPr>
          <p:nvPr/>
        </p:nvGrpSpPr>
        <p:grpSpPr bwMode="auto">
          <a:xfrm>
            <a:off x="6446839" y="3413126"/>
            <a:ext cx="2209800" cy="2862263"/>
            <a:chOff x="4061" y="2150"/>
            <a:chExt cx="1392" cy="1803"/>
          </a:xfrm>
        </p:grpSpPr>
        <p:sp>
          <p:nvSpPr>
            <p:cNvPr id="12349" name="Text Box 61"/>
            <p:cNvSpPr txBox="1">
              <a:spLocks noChangeArrowheads="1"/>
            </p:cNvSpPr>
            <p:nvPr/>
          </p:nvSpPr>
          <p:spPr bwMode="auto">
            <a:xfrm>
              <a:off x="4061" y="2150"/>
              <a:ext cx="1328" cy="180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32" tIns="45716" rIns="91432" bIns="45716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in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 A  B  Sum </a:t>
              </a: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20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out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 0  0   0      0        0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solidFill>
                    <a:srgbClr val="000000"/>
                  </a:solidFill>
                </a:rPr>
                <a:t> 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0   0   1     1        0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 0   1   0     1        0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 0   1   1     0        1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 1   0   0     1        0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 1   0   1     0        1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 1   1   0     0        1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 1   1   1     1        1</a:t>
              </a:r>
            </a:p>
          </p:txBody>
        </p:sp>
        <p:sp>
          <p:nvSpPr>
            <p:cNvPr id="12350" name="Line 62"/>
            <p:cNvSpPr>
              <a:spLocks noChangeShapeType="1"/>
            </p:cNvSpPr>
            <p:nvPr/>
          </p:nvSpPr>
          <p:spPr bwMode="auto">
            <a:xfrm>
              <a:off x="4080" y="2400"/>
              <a:ext cx="1373" cy="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32" tIns="45716" rIns="91432" bIns="45716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2351" name="Line 63"/>
            <p:cNvSpPr>
              <a:spLocks noChangeShapeType="1"/>
            </p:cNvSpPr>
            <p:nvPr/>
          </p:nvSpPr>
          <p:spPr bwMode="auto">
            <a:xfrm>
              <a:off x="4685" y="2211"/>
              <a:ext cx="0" cy="16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32" tIns="45716" rIns="91432" bIns="45716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2355" name="Line 67"/>
            <p:cNvSpPr>
              <a:spLocks noChangeShapeType="1"/>
            </p:cNvSpPr>
            <p:nvPr/>
          </p:nvSpPr>
          <p:spPr bwMode="auto">
            <a:xfrm>
              <a:off x="4080" y="3168"/>
              <a:ext cx="1344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lIns="91432" tIns="45716" rIns="91432" bIns="45716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394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8" grpId="0"/>
      <p:bldP spid="123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5406"/>
            <a:ext cx="9144000" cy="685800"/>
          </a:xfrm>
          <a:solidFill>
            <a:schemeClr val="accent2"/>
          </a:solidFill>
        </p:spPr>
        <p:txBody>
          <a:bodyPr/>
          <a:lstStyle/>
          <a:p>
            <a:pPr algn="r"/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-bit Ripple-Carry Adder (RCA)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54062"/>
            <a:ext cx="4664075" cy="609600"/>
          </a:xfrm>
        </p:spPr>
        <p:txBody>
          <a:bodyPr/>
          <a:lstStyle/>
          <a:p>
            <a:r>
              <a:rPr lang="en-US" dirty="0"/>
              <a:t>To add two </a:t>
            </a:r>
            <a:r>
              <a:rPr lang="en-US" i="1" dirty="0"/>
              <a:t>n</a:t>
            </a:r>
            <a:r>
              <a:rPr lang="en-US" dirty="0"/>
              <a:t>-bit numbers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8054975" y="2311301"/>
            <a:ext cx="4508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432" tIns="45716" rIns="91432" bIns="45716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20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6884988" y="2158901"/>
            <a:ext cx="914400" cy="762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07" tIns="45704" rIns="91407" bIns="45704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FA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6858000" y="1412776"/>
            <a:ext cx="4508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407" tIns="45704" rIns="91407" bIns="45704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000000"/>
                </a:solidFill>
              </a:rPr>
              <a:t>a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7102475" y="3149501"/>
            <a:ext cx="40798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407" tIns="45704" rIns="91407" bIns="45704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000000"/>
                </a:solidFill>
              </a:rPr>
              <a:t>s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>
            <a:off x="7570788" y="1854101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lIns="91407" tIns="45704" rIns="91407" bIns="45704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>
            <a:off x="7113588" y="1854101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lIns="91407" tIns="45704" rIns="91407" bIns="45704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 flipH="1">
            <a:off x="6580188" y="2539901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lIns="91407" tIns="45704" rIns="91407" bIns="45704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7342188" y="2920901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lIns="91407" tIns="45704" rIns="91407" bIns="45704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23580" name="Text Box 28"/>
          <p:cNvSpPr txBox="1">
            <a:spLocks noChangeArrowheads="1"/>
          </p:cNvSpPr>
          <p:nvPr/>
        </p:nvSpPr>
        <p:spPr bwMode="auto">
          <a:xfrm>
            <a:off x="7391400" y="1412776"/>
            <a:ext cx="4508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407" tIns="45704" rIns="91407" bIns="45704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000000"/>
                </a:solidFill>
              </a:rPr>
              <a:t>b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</a:p>
        </p:txBody>
      </p:sp>
      <p:sp>
        <p:nvSpPr>
          <p:cNvPr id="23583" name="Rectangle 31"/>
          <p:cNvSpPr>
            <a:spLocks noChangeArrowheads="1"/>
          </p:cNvSpPr>
          <p:nvPr/>
        </p:nvSpPr>
        <p:spPr bwMode="auto">
          <a:xfrm>
            <a:off x="5638800" y="2158901"/>
            <a:ext cx="914400" cy="762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07" tIns="45704" rIns="91407" bIns="45704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FA</a:t>
            </a:r>
          </a:p>
        </p:txBody>
      </p:sp>
      <p:sp>
        <p:nvSpPr>
          <p:cNvPr id="23584" name="Text Box 32"/>
          <p:cNvSpPr txBox="1">
            <a:spLocks noChangeArrowheads="1"/>
          </p:cNvSpPr>
          <p:nvPr/>
        </p:nvSpPr>
        <p:spPr bwMode="auto">
          <a:xfrm>
            <a:off x="5611813" y="1412776"/>
            <a:ext cx="4508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407" tIns="45704" rIns="91407" bIns="45704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000000"/>
                </a:solidFill>
              </a:rPr>
              <a:t>a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</a:p>
        </p:txBody>
      </p:sp>
      <p:sp>
        <p:nvSpPr>
          <p:cNvPr id="23585" name="Text Box 33"/>
          <p:cNvSpPr txBox="1">
            <a:spLocks noChangeArrowheads="1"/>
          </p:cNvSpPr>
          <p:nvPr/>
        </p:nvSpPr>
        <p:spPr bwMode="auto">
          <a:xfrm>
            <a:off x="5856288" y="3149501"/>
            <a:ext cx="40798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407" tIns="45704" rIns="91407" bIns="45704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000000"/>
                </a:solidFill>
              </a:rPr>
              <a:t>s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</a:p>
        </p:txBody>
      </p:sp>
      <p:sp>
        <p:nvSpPr>
          <p:cNvPr id="23586" name="Line 34"/>
          <p:cNvSpPr>
            <a:spLocks noChangeShapeType="1"/>
          </p:cNvSpPr>
          <p:nvPr/>
        </p:nvSpPr>
        <p:spPr bwMode="auto">
          <a:xfrm>
            <a:off x="6324600" y="1854101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lIns="91407" tIns="45704" rIns="91407" bIns="45704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23587" name="Line 35"/>
          <p:cNvSpPr>
            <a:spLocks noChangeShapeType="1"/>
          </p:cNvSpPr>
          <p:nvPr/>
        </p:nvSpPr>
        <p:spPr bwMode="auto">
          <a:xfrm>
            <a:off x="5867400" y="1854101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lIns="91407" tIns="45704" rIns="91407" bIns="45704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23588" name="Line 36"/>
          <p:cNvSpPr>
            <a:spLocks noChangeShapeType="1"/>
          </p:cNvSpPr>
          <p:nvPr/>
        </p:nvSpPr>
        <p:spPr bwMode="auto">
          <a:xfrm flipH="1">
            <a:off x="5334000" y="2539901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lIns="91407" tIns="45704" rIns="91407" bIns="45704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23589" name="Line 37"/>
          <p:cNvSpPr>
            <a:spLocks noChangeShapeType="1"/>
          </p:cNvSpPr>
          <p:nvPr/>
        </p:nvSpPr>
        <p:spPr bwMode="auto">
          <a:xfrm>
            <a:off x="6096000" y="2920901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lIns="91407" tIns="45704" rIns="91407" bIns="45704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23590" name="Text Box 38"/>
          <p:cNvSpPr txBox="1">
            <a:spLocks noChangeArrowheads="1"/>
          </p:cNvSpPr>
          <p:nvPr/>
        </p:nvSpPr>
        <p:spPr bwMode="auto">
          <a:xfrm>
            <a:off x="6145213" y="1412776"/>
            <a:ext cx="4508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407" tIns="45704" rIns="91407" bIns="45704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000000"/>
                </a:solidFill>
              </a:rPr>
              <a:t>b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</a:p>
        </p:txBody>
      </p:sp>
      <p:sp>
        <p:nvSpPr>
          <p:cNvPr id="23592" name="Rectangle 40"/>
          <p:cNvSpPr>
            <a:spLocks noChangeArrowheads="1"/>
          </p:cNvSpPr>
          <p:nvPr/>
        </p:nvSpPr>
        <p:spPr bwMode="auto">
          <a:xfrm>
            <a:off x="4419600" y="2158901"/>
            <a:ext cx="914400" cy="762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07" tIns="45704" rIns="91407" bIns="45704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FA</a:t>
            </a:r>
          </a:p>
        </p:txBody>
      </p:sp>
      <p:sp>
        <p:nvSpPr>
          <p:cNvPr id="23593" name="Text Box 41"/>
          <p:cNvSpPr txBox="1">
            <a:spLocks noChangeArrowheads="1"/>
          </p:cNvSpPr>
          <p:nvPr/>
        </p:nvSpPr>
        <p:spPr bwMode="auto">
          <a:xfrm>
            <a:off x="4392613" y="1412776"/>
            <a:ext cx="4508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407" tIns="45704" rIns="91407" bIns="45704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000000"/>
                </a:solidFill>
              </a:rPr>
              <a:t>a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23594" name="Text Box 42"/>
          <p:cNvSpPr txBox="1">
            <a:spLocks noChangeArrowheads="1"/>
          </p:cNvSpPr>
          <p:nvPr/>
        </p:nvSpPr>
        <p:spPr bwMode="auto">
          <a:xfrm>
            <a:off x="4637088" y="3149501"/>
            <a:ext cx="40798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407" tIns="45704" rIns="91407" bIns="45704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000000"/>
                </a:solidFill>
              </a:rPr>
              <a:t>s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23595" name="Line 43"/>
          <p:cNvSpPr>
            <a:spLocks noChangeShapeType="1"/>
          </p:cNvSpPr>
          <p:nvPr/>
        </p:nvSpPr>
        <p:spPr bwMode="auto">
          <a:xfrm>
            <a:off x="5105400" y="1854101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lIns="91407" tIns="45704" rIns="91407" bIns="45704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23596" name="Line 44"/>
          <p:cNvSpPr>
            <a:spLocks noChangeShapeType="1"/>
          </p:cNvSpPr>
          <p:nvPr/>
        </p:nvSpPr>
        <p:spPr bwMode="auto">
          <a:xfrm>
            <a:off x="4648200" y="1854101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lIns="91407" tIns="45704" rIns="91407" bIns="45704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23597" name="Line 45"/>
          <p:cNvSpPr>
            <a:spLocks noChangeShapeType="1"/>
          </p:cNvSpPr>
          <p:nvPr/>
        </p:nvSpPr>
        <p:spPr bwMode="auto">
          <a:xfrm flipH="1">
            <a:off x="4114800" y="2539901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lIns="91407" tIns="45704" rIns="91407" bIns="45704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23598" name="Line 46"/>
          <p:cNvSpPr>
            <a:spLocks noChangeShapeType="1"/>
          </p:cNvSpPr>
          <p:nvPr/>
        </p:nvSpPr>
        <p:spPr bwMode="auto">
          <a:xfrm>
            <a:off x="4876800" y="2920901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lIns="91407" tIns="45704" rIns="91407" bIns="45704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23599" name="Text Box 47"/>
          <p:cNvSpPr txBox="1">
            <a:spLocks noChangeArrowheads="1"/>
          </p:cNvSpPr>
          <p:nvPr/>
        </p:nvSpPr>
        <p:spPr bwMode="auto">
          <a:xfrm>
            <a:off x="4926013" y="1412776"/>
            <a:ext cx="4508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407" tIns="45704" rIns="91407" bIns="45704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000000"/>
                </a:solidFill>
              </a:rPr>
              <a:t>b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23601" name="Rectangle 49"/>
          <p:cNvSpPr>
            <a:spLocks noChangeArrowheads="1"/>
          </p:cNvSpPr>
          <p:nvPr/>
        </p:nvSpPr>
        <p:spPr bwMode="auto">
          <a:xfrm>
            <a:off x="1676400" y="2158901"/>
            <a:ext cx="914400" cy="762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07" tIns="45704" rIns="91407" bIns="45704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FA</a:t>
            </a:r>
          </a:p>
        </p:txBody>
      </p:sp>
      <p:sp>
        <p:nvSpPr>
          <p:cNvPr id="23602" name="Text Box 50"/>
          <p:cNvSpPr txBox="1">
            <a:spLocks noChangeArrowheads="1"/>
          </p:cNvSpPr>
          <p:nvPr/>
        </p:nvSpPr>
        <p:spPr bwMode="auto">
          <a:xfrm>
            <a:off x="1600200" y="1412776"/>
            <a:ext cx="6096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407" tIns="45704" rIns="91407" bIns="45704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000000"/>
                </a:solidFill>
              </a:rPr>
              <a:t>a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n-1</a:t>
            </a:r>
          </a:p>
        </p:txBody>
      </p:sp>
      <p:sp>
        <p:nvSpPr>
          <p:cNvPr id="23603" name="Text Box 51"/>
          <p:cNvSpPr txBox="1">
            <a:spLocks noChangeArrowheads="1"/>
          </p:cNvSpPr>
          <p:nvPr/>
        </p:nvSpPr>
        <p:spPr bwMode="auto">
          <a:xfrm>
            <a:off x="1752600" y="3149501"/>
            <a:ext cx="8493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407" tIns="45704" rIns="91407" bIns="45704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000000"/>
                </a:solidFill>
              </a:rPr>
              <a:t>s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n-1</a:t>
            </a:r>
          </a:p>
        </p:txBody>
      </p:sp>
      <p:sp>
        <p:nvSpPr>
          <p:cNvPr id="23604" name="Line 52"/>
          <p:cNvSpPr>
            <a:spLocks noChangeShapeType="1"/>
          </p:cNvSpPr>
          <p:nvPr/>
        </p:nvSpPr>
        <p:spPr bwMode="auto">
          <a:xfrm>
            <a:off x="2362200" y="1854101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lIns="91407" tIns="45704" rIns="91407" bIns="45704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23605" name="Line 53"/>
          <p:cNvSpPr>
            <a:spLocks noChangeShapeType="1"/>
          </p:cNvSpPr>
          <p:nvPr/>
        </p:nvSpPr>
        <p:spPr bwMode="auto">
          <a:xfrm>
            <a:off x="1905000" y="1854101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lIns="91407" tIns="45704" rIns="91407" bIns="45704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23606" name="Line 54"/>
          <p:cNvSpPr>
            <a:spLocks noChangeShapeType="1"/>
          </p:cNvSpPr>
          <p:nvPr/>
        </p:nvSpPr>
        <p:spPr bwMode="auto">
          <a:xfrm flipH="1">
            <a:off x="1066800" y="2539901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lIns="91407" tIns="45704" rIns="91407" bIns="45704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23607" name="Line 55"/>
          <p:cNvSpPr>
            <a:spLocks noChangeShapeType="1"/>
          </p:cNvSpPr>
          <p:nvPr/>
        </p:nvSpPr>
        <p:spPr bwMode="auto">
          <a:xfrm>
            <a:off x="2133600" y="2920901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lIns="91407" tIns="45704" rIns="91407" bIns="45704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23608" name="Text Box 56"/>
          <p:cNvSpPr txBox="1">
            <a:spLocks noChangeArrowheads="1"/>
          </p:cNvSpPr>
          <p:nvPr/>
        </p:nvSpPr>
        <p:spPr bwMode="auto">
          <a:xfrm>
            <a:off x="2133600" y="1412776"/>
            <a:ext cx="63658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407" tIns="45704" rIns="91407" bIns="45704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000000"/>
                </a:solidFill>
              </a:rPr>
              <a:t>b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n-1</a:t>
            </a:r>
          </a:p>
        </p:txBody>
      </p:sp>
      <p:sp>
        <p:nvSpPr>
          <p:cNvPr id="23609" name="Line 57"/>
          <p:cNvSpPr>
            <a:spLocks noChangeShapeType="1"/>
          </p:cNvSpPr>
          <p:nvPr/>
        </p:nvSpPr>
        <p:spPr bwMode="auto">
          <a:xfrm flipH="1">
            <a:off x="2590800" y="2555776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lIns="91407" tIns="45704" rIns="91407" bIns="45704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23610" name="Text Box 58"/>
          <p:cNvSpPr txBox="1">
            <a:spLocks noChangeArrowheads="1"/>
          </p:cNvSpPr>
          <p:nvPr/>
        </p:nvSpPr>
        <p:spPr bwMode="auto">
          <a:xfrm>
            <a:off x="539553" y="2327176"/>
            <a:ext cx="70504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 lIns="91432" tIns="45716" rIns="91432" bIns="45716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</a:t>
            </a:r>
          </a:p>
        </p:txBody>
      </p:sp>
      <p:sp>
        <p:nvSpPr>
          <p:cNvPr id="23611" name="Text Box 59"/>
          <p:cNvSpPr txBox="1">
            <a:spLocks noChangeArrowheads="1"/>
          </p:cNvSpPr>
          <p:nvPr/>
        </p:nvSpPr>
        <p:spPr bwMode="auto">
          <a:xfrm>
            <a:off x="3200400" y="2250976"/>
            <a:ext cx="5016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432" tIns="45716" rIns="91432" bIns="45716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. . .</a:t>
            </a:r>
            <a:endParaRPr kumimoji="0" lang="en-US" sz="20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grpSp>
        <p:nvGrpSpPr>
          <p:cNvPr id="2" name="Group 65"/>
          <p:cNvGrpSpPr>
            <a:grpSpLocks/>
          </p:cNvGrpSpPr>
          <p:nvPr/>
        </p:nvGrpSpPr>
        <p:grpSpPr bwMode="auto">
          <a:xfrm>
            <a:off x="1905000" y="2708176"/>
            <a:ext cx="6248400" cy="609600"/>
            <a:chOff x="1200" y="1872"/>
            <a:chExt cx="3936" cy="384"/>
          </a:xfrm>
        </p:grpSpPr>
        <p:sp>
          <p:nvSpPr>
            <p:cNvPr id="23614" name="Line 62"/>
            <p:cNvSpPr>
              <a:spLocks noChangeShapeType="1"/>
            </p:cNvSpPr>
            <p:nvPr/>
          </p:nvSpPr>
          <p:spPr bwMode="auto">
            <a:xfrm flipH="1">
              <a:off x="1200" y="1872"/>
              <a:ext cx="3936" cy="0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23616" name="Line 64"/>
            <p:cNvSpPr>
              <a:spLocks noChangeShapeType="1"/>
            </p:cNvSpPr>
            <p:nvPr/>
          </p:nvSpPr>
          <p:spPr bwMode="auto">
            <a:xfrm>
              <a:off x="1200" y="1872"/>
              <a:ext cx="0" cy="384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</p:grpSp>
      <p:sp>
        <p:nvSpPr>
          <p:cNvPr id="23613" name="Rectangle 61"/>
          <p:cNvSpPr>
            <a:spLocks noChangeArrowheads="1"/>
          </p:cNvSpPr>
          <p:nvPr/>
        </p:nvSpPr>
        <p:spPr bwMode="auto">
          <a:xfrm>
            <a:off x="607021" y="4302224"/>
            <a:ext cx="495299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382" tIns="45692" rIns="91382" bIns="45692"/>
          <a:lstStyle/>
          <a:p>
            <a:pPr marL="342900" lvl="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3333CC"/>
                </a:solidFill>
                <a:latin typeface="Tahoma" pitchFamily="34" charset="0"/>
              </a:rPr>
              <a:t>N-bit RCA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delay =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n</a:t>
            </a:r>
            <a:r>
              <a:rPr lang="en-US" sz="2800" dirty="0">
                <a:solidFill>
                  <a:srgbClr val="3333CC"/>
                </a:solidFill>
                <a:latin typeface="Tahoma" pitchFamily="34" charset="0"/>
                <a:sym typeface="Symbol" panose="05050102010706020507" pitchFamily="18" charset="2"/>
              </a:rPr>
              <a:t> </a:t>
            </a:r>
            <a:r>
              <a:rPr lang="en-US" sz="2800" dirty="0">
                <a:solidFill>
                  <a:srgbClr val="3333CC"/>
                </a:solidFill>
                <a:latin typeface="Tahoma" pitchFamily="34" charset="0"/>
              </a:rPr>
              <a:t>* </a:t>
            </a:r>
            <a:r>
              <a:rPr lang="en-US" sz="2800" dirty="0">
                <a:solidFill>
                  <a:srgbClr val="3333CC"/>
                </a:solidFill>
                <a:latin typeface="Tahoma" pitchFamily="34" charset="0"/>
                <a:sym typeface="Symbol" panose="05050102010706020507" pitchFamily="18" charset="2"/>
              </a:rPr>
              <a:t></a:t>
            </a:r>
            <a:endParaRPr kumimoji="0" lang="en-US" sz="2800" b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ahoma" pitchFamily="34" charset="0"/>
            </a:endParaRPr>
          </a:p>
          <a:p>
            <a:pPr marL="342900" lvl="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3333CC"/>
                </a:solidFill>
                <a:latin typeface="Tahoma" pitchFamily="34" charset="0"/>
                <a:sym typeface="Symbol" panose="05050102010706020507" pitchFamily="18" charset="2"/>
              </a:rPr>
              <a:t> </a:t>
            </a:r>
            <a:r>
              <a:rPr lang="en-US" sz="2800" dirty="0">
                <a:solidFill>
                  <a:srgbClr val="3333CC"/>
                </a:solidFill>
                <a:latin typeface="Tahoma" pitchFamily="34" charset="0"/>
              </a:rPr>
              <a:t>=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(delay of 1-bit FA)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DF5769-FC1E-4C59-A585-A38653F9B865}"/>
              </a:ext>
            </a:extLst>
          </p:cNvPr>
          <p:cNvGrpSpPr/>
          <p:nvPr/>
        </p:nvGrpSpPr>
        <p:grpSpPr>
          <a:xfrm>
            <a:off x="6060281" y="3546376"/>
            <a:ext cx="2951163" cy="2012950"/>
            <a:chOff x="5811838" y="4540250"/>
            <a:chExt cx="2951163" cy="2012950"/>
          </a:xfrm>
        </p:grpSpPr>
        <p:sp>
          <p:nvSpPr>
            <p:cNvPr id="23619" name="Rectangle 67"/>
            <p:cNvSpPr>
              <a:spLocks noChangeArrowheads="1"/>
            </p:cNvSpPr>
            <p:nvPr/>
          </p:nvSpPr>
          <p:spPr bwMode="auto">
            <a:xfrm>
              <a:off x="7010400" y="5181600"/>
              <a:ext cx="914400" cy="7620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382" tIns="45692" rIns="91382" bIns="45692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FA</a:t>
              </a:r>
            </a:p>
          </p:txBody>
        </p:sp>
        <p:sp>
          <p:nvSpPr>
            <p:cNvPr id="23620" name="Text Box 68"/>
            <p:cNvSpPr txBox="1">
              <a:spLocks noChangeArrowheads="1"/>
            </p:cNvSpPr>
            <p:nvPr/>
          </p:nvSpPr>
          <p:spPr bwMode="auto">
            <a:xfrm>
              <a:off x="7011988" y="4540250"/>
              <a:ext cx="36830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91382" tIns="45692" rIns="91382" bIns="45692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23621" name="Text Box 69"/>
            <p:cNvSpPr txBox="1">
              <a:spLocks noChangeArrowheads="1"/>
            </p:cNvSpPr>
            <p:nvPr/>
          </p:nvSpPr>
          <p:spPr bwMode="auto">
            <a:xfrm>
              <a:off x="7483475" y="4540250"/>
              <a:ext cx="354013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91382" tIns="45692" rIns="91382" bIns="45692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23622" name="Text Box 70"/>
            <p:cNvSpPr txBox="1">
              <a:spLocks noChangeArrowheads="1"/>
            </p:cNvSpPr>
            <p:nvPr/>
          </p:nvSpPr>
          <p:spPr bwMode="auto">
            <a:xfrm>
              <a:off x="8142288" y="5318125"/>
              <a:ext cx="620713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91382" tIns="45692" rIns="91382" bIns="45692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in</a:t>
              </a:r>
            </a:p>
          </p:txBody>
        </p:sp>
        <p:sp>
          <p:nvSpPr>
            <p:cNvPr id="23623" name="Text Box 71"/>
            <p:cNvSpPr txBox="1">
              <a:spLocks noChangeArrowheads="1"/>
            </p:cNvSpPr>
            <p:nvPr/>
          </p:nvSpPr>
          <p:spPr bwMode="auto">
            <a:xfrm>
              <a:off x="5811838" y="5211763"/>
              <a:ext cx="91440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91382" tIns="45692" rIns="91382" bIns="45692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2000" b="1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out</a:t>
              </a:r>
              <a:endPara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3624" name="Text Box 72"/>
            <p:cNvSpPr txBox="1">
              <a:spLocks noChangeArrowheads="1"/>
            </p:cNvSpPr>
            <p:nvPr/>
          </p:nvSpPr>
          <p:spPr bwMode="auto">
            <a:xfrm>
              <a:off x="7083425" y="6156325"/>
              <a:ext cx="677863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91382" tIns="45692" rIns="91382" bIns="45692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Sum</a:t>
              </a:r>
            </a:p>
          </p:txBody>
        </p:sp>
        <p:sp>
          <p:nvSpPr>
            <p:cNvPr id="23625" name="Line 73"/>
            <p:cNvSpPr>
              <a:spLocks noChangeShapeType="1"/>
            </p:cNvSpPr>
            <p:nvPr/>
          </p:nvSpPr>
          <p:spPr bwMode="auto">
            <a:xfrm flipH="1">
              <a:off x="7913688" y="5546725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lIns="91382" tIns="45692" rIns="91382" bIns="45692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23626" name="Line 74"/>
            <p:cNvSpPr>
              <a:spLocks noChangeShapeType="1"/>
            </p:cNvSpPr>
            <p:nvPr/>
          </p:nvSpPr>
          <p:spPr bwMode="auto">
            <a:xfrm>
              <a:off x="7685088" y="4860925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lIns="91382" tIns="45692" rIns="91382" bIns="45692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23627" name="Line 75"/>
            <p:cNvSpPr>
              <a:spLocks noChangeShapeType="1"/>
            </p:cNvSpPr>
            <p:nvPr/>
          </p:nvSpPr>
          <p:spPr bwMode="auto">
            <a:xfrm>
              <a:off x="7227888" y="4860925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lIns="91382" tIns="45692" rIns="91382" bIns="45692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23628" name="Line 76"/>
            <p:cNvSpPr>
              <a:spLocks noChangeShapeType="1"/>
            </p:cNvSpPr>
            <p:nvPr/>
          </p:nvSpPr>
          <p:spPr bwMode="auto">
            <a:xfrm flipH="1">
              <a:off x="6694488" y="5546725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lIns="91382" tIns="45692" rIns="91382" bIns="45692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23629" name="Line 77"/>
            <p:cNvSpPr>
              <a:spLocks noChangeShapeType="1"/>
            </p:cNvSpPr>
            <p:nvPr/>
          </p:nvSpPr>
          <p:spPr bwMode="auto">
            <a:xfrm>
              <a:off x="7456488" y="5927725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lIns="91382" tIns="45692" rIns="91382" bIns="45692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23634" name="Line 82"/>
            <p:cNvSpPr>
              <a:spLocks noChangeShapeType="1"/>
            </p:cNvSpPr>
            <p:nvPr/>
          </p:nvSpPr>
          <p:spPr bwMode="auto">
            <a:xfrm flipH="1">
              <a:off x="6400800" y="5791200"/>
              <a:ext cx="2057400" cy="0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lIns="91382" tIns="45692" rIns="91382" bIns="45692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</p:grpSp>
      <p:sp>
        <p:nvSpPr>
          <p:cNvPr id="62" name="Text Box 3">
            <a:extLst>
              <a:ext uri="{FF2B5EF4-FFF2-40B4-BE49-F238E27FC236}">
                <a16:creationId xmlns:a16="http://schemas.microsoft.com/office/drawing/2014/main" id="{D8589FFE-9CAE-41FF-9E6E-F2EBB1C57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961" y="5599897"/>
            <a:ext cx="8367464" cy="1261884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Times New Roman" pitchFamily="18" charset="0"/>
              </a:rPr>
              <a:t>    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Times New Roman" pitchFamily="18" charset="0"/>
              </a:rPr>
              <a:t>Critical path in an </a:t>
            </a:r>
            <a:r>
              <a:rPr lang="en-US" altLang="en-US" i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n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Times New Roman" pitchFamily="18" charset="0"/>
              </a:rPr>
              <a:t>-bit ripple-carry adder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           CCT needs to accommodate 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long 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delay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       Cost = </a:t>
            </a:r>
            <a:r>
              <a:rPr lang="en-US" altLang="en-US" i="1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O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(</a:t>
            </a:r>
            <a:r>
              <a:rPr lang="en-US" altLang="en-US" i="1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n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); delay = </a:t>
            </a:r>
            <a:r>
              <a:rPr lang="en-US" altLang="en-US" i="1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O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(</a:t>
            </a:r>
            <a:r>
              <a:rPr lang="en-US" altLang="en-US" i="1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n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)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A6D47-2D96-4716-9729-6FCDFA794945}"/>
              </a:ext>
            </a:extLst>
          </p:cNvPr>
          <p:cNvSpPr txBox="1"/>
          <p:nvPr/>
        </p:nvSpPr>
        <p:spPr>
          <a:xfrm>
            <a:off x="1318026" y="1929676"/>
            <a:ext cx="6638123" cy="11079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chemeClr val="bg1"/>
                </a:solidFill>
              </a:rPr>
              <a:t>Flat Combinational Logic</a:t>
            </a:r>
          </a:p>
          <a:p>
            <a:r>
              <a:rPr lang="en-IN" sz="2200" i="1" dirty="0">
                <a:solidFill>
                  <a:schemeClr val="bg1"/>
                </a:solidFill>
              </a:rPr>
              <a:t>Inputs:</a:t>
            </a:r>
            <a:r>
              <a:rPr lang="en-IN" sz="2200" dirty="0">
                <a:solidFill>
                  <a:schemeClr val="bg1"/>
                </a:solidFill>
              </a:rPr>
              <a:t> 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</a:t>
            </a:r>
            <a:r>
              <a:rPr kumimoji="0" lang="en-IN" sz="2200" b="0" i="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n-1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a</a:t>
            </a:r>
            <a:r>
              <a:rPr kumimoji="0" lang="en-IN" sz="2200" b="0" i="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n-2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……, a</a:t>
            </a:r>
            <a:r>
              <a:rPr kumimoji="0" lang="en-IN" sz="2200" b="0" i="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a</a:t>
            </a:r>
            <a:r>
              <a:rPr kumimoji="0" lang="en-IN" sz="2200" b="0" i="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 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,b</a:t>
            </a:r>
            <a:r>
              <a:rPr kumimoji="0" lang="en-IN" sz="2200" b="0" i="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n-1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b</a:t>
            </a:r>
            <a:r>
              <a:rPr kumimoji="0" lang="en-IN" sz="2200" b="0" i="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n-2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……, b</a:t>
            </a:r>
            <a:r>
              <a:rPr kumimoji="0" lang="en-IN" sz="2200" b="0" i="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b</a:t>
            </a:r>
            <a:r>
              <a:rPr kumimoji="0" lang="en-IN" sz="2200" b="0" i="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</a:p>
          <a:p>
            <a:r>
              <a:rPr lang="en-IN" sz="2200" i="1" dirty="0">
                <a:solidFill>
                  <a:schemeClr val="bg1"/>
                </a:solidFill>
              </a:rPr>
              <a:t>Outputs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: s</a:t>
            </a:r>
            <a:r>
              <a:rPr kumimoji="0" lang="en-IN" sz="2200" b="0" i="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n-1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s</a:t>
            </a:r>
            <a:r>
              <a:rPr kumimoji="0" lang="en-IN" sz="2200" b="0" i="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n-2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……, s</a:t>
            </a:r>
            <a:r>
              <a:rPr kumimoji="0" lang="en-IN" sz="2200" b="0" i="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s</a:t>
            </a:r>
            <a:r>
              <a:rPr kumimoji="0" lang="en-IN" sz="2200" b="0" i="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0</a:t>
            </a:r>
            <a:r>
              <a:rPr lang="en-IN" sz="2200" dirty="0">
                <a:solidFill>
                  <a:schemeClr val="bg1"/>
                </a:solidFill>
              </a:rPr>
              <a:t>, </a:t>
            </a:r>
            <a:r>
              <a:rPr lang="en-IN" sz="2200" dirty="0" err="1">
                <a:solidFill>
                  <a:schemeClr val="bg1"/>
                </a:solidFill>
              </a:rPr>
              <a:t>c</a:t>
            </a:r>
            <a:r>
              <a:rPr lang="en-IN" sz="2200" baseline="-25000" dirty="0" err="1">
                <a:solidFill>
                  <a:schemeClr val="bg1"/>
                </a:solidFill>
              </a:rPr>
              <a:t>n</a:t>
            </a:r>
            <a:endParaRPr lang="en-IN" sz="2200" dirty="0">
              <a:solidFill>
                <a:schemeClr val="bg1"/>
              </a:solidFill>
            </a:endParaRPr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 flipH="1">
            <a:off x="7799388" y="2539901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A8CB704-B7C0-4B11-A158-B6685D69006A}"/>
              </a:ext>
            </a:extLst>
          </p:cNvPr>
          <p:cNvSpPr txBox="1"/>
          <p:nvPr/>
        </p:nvSpPr>
        <p:spPr>
          <a:xfrm>
            <a:off x="6490525" y="1124744"/>
            <a:ext cx="2653475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B: b</a:t>
            </a:r>
            <a:r>
              <a:rPr kumimoji="0" lang="en-IN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n-1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b</a:t>
            </a:r>
            <a:r>
              <a:rPr kumimoji="0" lang="en-IN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n-2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……, b</a:t>
            </a:r>
            <a:r>
              <a:rPr kumimoji="0" lang="en-IN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b</a:t>
            </a:r>
            <a:r>
              <a:rPr kumimoji="0" lang="en-IN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EA0F729-15E0-4717-8B76-DD0C4942B4B0}"/>
              </a:ext>
            </a:extLst>
          </p:cNvPr>
          <p:cNvSpPr txBox="1"/>
          <p:nvPr/>
        </p:nvSpPr>
        <p:spPr>
          <a:xfrm>
            <a:off x="6500224" y="761641"/>
            <a:ext cx="2678112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A: a</a:t>
            </a:r>
            <a:r>
              <a:rPr kumimoji="0" lang="en-IN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n-1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a</a:t>
            </a:r>
            <a:r>
              <a:rPr kumimoji="0" lang="en-IN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n-2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……, a</a:t>
            </a:r>
            <a:r>
              <a:rPr kumimoji="0" lang="en-IN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a</a:t>
            </a:r>
            <a:r>
              <a:rPr kumimoji="0" lang="en-IN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836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nimBg="1"/>
      <p:bldP spid="23613" grpId="0"/>
      <p:bldP spid="62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4-bit Ripple-Carry Addition: Example</a:t>
            </a:r>
          </a:p>
        </p:txBody>
      </p:sp>
      <p:grpSp>
        <p:nvGrpSpPr>
          <p:cNvPr id="2" name="Group 179"/>
          <p:cNvGrpSpPr>
            <a:grpSpLocks/>
          </p:cNvGrpSpPr>
          <p:nvPr/>
        </p:nvGrpSpPr>
        <p:grpSpPr bwMode="auto">
          <a:xfrm>
            <a:off x="1143000" y="1371600"/>
            <a:ext cx="7324725" cy="2133600"/>
            <a:chOff x="720" y="864"/>
            <a:chExt cx="4614" cy="1344"/>
          </a:xfrm>
        </p:grpSpPr>
        <p:sp>
          <p:nvSpPr>
            <p:cNvPr id="138245" name="Text Box 5"/>
            <p:cNvSpPr txBox="1">
              <a:spLocks noChangeAspect="1" noChangeArrowheads="1"/>
            </p:cNvSpPr>
            <p:nvPr/>
          </p:nvSpPr>
          <p:spPr bwMode="auto">
            <a:xfrm>
              <a:off x="5166" y="1430"/>
              <a:ext cx="168" cy="22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45716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2000" b="1" i="0" u="none" strike="noStrike" kern="1200" cap="none" spc="0" normalizeH="0" baseline="-2500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38246" name="Line 6"/>
            <p:cNvSpPr>
              <a:spLocks noChangeAspect="1" noChangeShapeType="1"/>
            </p:cNvSpPr>
            <p:nvPr/>
          </p:nvSpPr>
          <p:spPr bwMode="auto">
            <a:xfrm flipH="1">
              <a:off x="4947" y="1574"/>
              <a:ext cx="19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arrow" w="med" len="med"/>
            </a:ln>
            <a:effectLst/>
          </p:spPr>
          <p:txBody>
            <a:bodyPr wrap="none" lIns="0" tIns="0" rIns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38247" name="Rectangle 7"/>
            <p:cNvSpPr>
              <a:spLocks noChangeAspect="1" noChangeArrowheads="1"/>
            </p:cNvSpPr>
            <p:nvPr/>
          </p:nvSpPr>
          <p:spPr bwMode="auto">
            <a:xfrm>
              <a:off x="4371" y="1334"/>
              <a:ext cx="576" cy="48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FA</a:t>
              </a:r>
            </a:p>
          </p:txBody>
        </p:sp>
        <p:sp>
          <p:nvSpPr>
            <p:cNvPr id="138248" name="Text Box 8"/>
            <p:cNvSpPr txBox="1">
              <a:spLocks noChangeAspect="1" noChangeArrowheads="1"/>
            </p:cNvSpPr>
            <p:nvPr/>
          </p:nvSpPr>
          <p:spPr bwMode="auto">
            <a:xfrm>
              <a:off x="4354" y="864"/>
              <a:ext cx="28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  <a:r>
                <a:rPr kumimoji="0" lang="en-US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38249" name="Text Box 9"/>
            <p:cNvSpPr txBox="1">
              <a:spLocks noChangeAspect="1" noChangeArrowheads="1"/>
            </p:cNvSpPr>
            <p:nvPr/>
          </p:nvSpPr>
          <p:spPr bwMode="auto">
            <a:xfrm>
              <a:off x="4508" y="1958"/>
              <a:ext cx="257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S</a:t>
              </a:r>
              <a:r>
                <a:rPr kumimoji="0" lang="en-US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38250" name="Line 10"/>
            <p:cNvSpPr>
              <a:spLocks noChangeAspect="1" noChangeShapeType="1"/>
            </p:cNvSpPr>
            <p:nvPr/>
          </p:nvSpPr>
          <p:spPr bwMode="auto">
            <a:xfrm>
              <a:off x="4803" y="114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38251" name="Line 11"/>
            <p:cNvSpPr>
              <a:spLocks noChangeAspect="1" noChangeShapeType="1"/>
            </p:cNvSpPr>
            <p:nvPr/>
          </p:nvSpPr>
          <p:spPr bwMode="auto">
            <a:xfrm>
              <a:off x="4515" y="114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38252" name="Line 12"/>
            <p:cNvSpPr>
              <a:spLocks noChangeAspect="1" noChangeShapeType="1"/>
            </p:cNvSpPr>
            <p:nvPr/>
          </p:nvSpPr>
          <p:spPr bwMode="auto">
            <a:xfrm flipH="1">
              <a:off x="3922" y="1574"/>
              <a:ext cx="449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arrow" w="med" len="med"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38253" name="Line 13"/>
            <p:cNvSpPr>
              <a:spLocks noChangeAspect="1" noChangeShapeType="1"/>
            </p:cNvSpPr>
            <p:nvPr/>
          </p:nvSpPr>
          <p:spPr bwMode="auto">
            <a:xfrm>
              <a:off x="4659" y="181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38254" name="Text Box 14"/>
            <p:cNvSpPr txBox="1">
              <a:spLocks noChangeAspect="1" noChangeArrowheads="1"/>
            </p:cNvSpPr>
            <p:nvPr/>
          </p:nvSpPr>
          <p:spPr bwMode="auto">
            <a:xfrm>
              <a:off x="4690" y="864"/>
              <a:ext cx="28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B</a:t>
              </a:r>
              <a:r>
                <a:rPr kumimoji="0" lang="en-US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38255" name="Rectangle 15"/>
            <p:cNvSpPr>
              <a:spLocks noChangeAspect="1" noChangeArrowheads="1"/>
            </p:cNvSpPr>
            <p:nvPr/>
          </p:nvSpPr>
          <p:spPr bwMode="auto">
            <a:xfrm>
              <a:off x="3306" y="1334"/>
              <a:ext cx="576" cy="48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FA</a:t>
              </a:r>
            </a:p>
          </p:txBody>
        </p:sp>
        <p:sp>
          <p:nvSpPr>
            <p:cNvPr id="138256" name="Text Box 16"/>
            <p:cNvSpPr txBox="1">
              <a:spLocks noChangeAspect="1" noChangeArrowheads="1"/>
            </p:cNvSpPr>
            <p:nvPr/>
          </p:nvSpPr>
          <p:spPr bwMode="auto">
            <a:xfrm>
              <a:off x="3289" y="864"/>
              <a:ext cx="28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  <a:r>
                <a:rPr kumimoji="0" lang="en-US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38257" name="Text Box 17"/>
            <p:cNvSpPr txBox="1">
              <a:spLocks noChangeAspect="1" noChangeArrowheads="1"/>
            </p:cNvSpPr>
            <p:nvPr/>
          </p:nvSpPr>
          <p:spPr bwMode="auto">
            <a:xfrm>
              <a:off x="3443" y="1958"/>
              <a:ext cx="257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S</a:t>
              </a:r>
              <a:r>
                <a:rPr kumimoji="0" lang="en-US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38258" name="Line 18"/>
            <p:cNvSpPr>
              <a:spLocks noChangeAspect="1" noChangeShapeType="1"/>
            </p:cNvSpPr>
            <p:nvPr/>
          </p:nvSpPr>
          <p:spPr bwMode="auto">
            <a:xfrm>
              <a:off x="3738" y="114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38259" name="Line 19"/>
            <p:cNvSpPr>
              <a:spLocks noChangeAspect="1" noChangeShapeType="1"/>
            </p:cNvSpPr>
            <p:nvPr/>
          </p:nvSpPr>
          <p:spPr bwMode="auto">
            <a:xfrm>
              <a:off x="3450" y="114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38260" name="Line 20"/>
            <p:cNvSpPr>
              <a:spLocks noChangeAspect="1" noChangeShapeType="1"/>
            </p:cNvSpPr>
            <p:nvPr/>
          </p:nvSpPr>
          <p:spPr bwMode="auto">
            <a:xfrm flipH="1">
              <a:off x="2818" y="1574"/>
              <a:ext cx="48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arrow" w="med" len="med"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38261" name="Line 21"/>
            <p:cNvSpPr>
              <a:spLocks noChangeAspect="1" noChangeShapeType="1"/>
            </p:cNvSpPr>
            <p:nvPr/>
          </p:nvSpPr>
          <p:spPr bwMode="auto">
            <a:xfrm>
              <a:off x="3594" y="181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38262" name="Text Box 22"/>
            <p:cNvSpPr txBox="1">
              <a:spLocks noChangeAspect="1" noChangeArrowheads="1"/>
            </p:cNvSpPr>
            <p:nvPr/>
          </p:nvSpPr>
          <p:spPr bwMode="auto">
            <a:xfrm>
              <a:off x="3625" y="864"/>
              <a:ext cx="28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B</a:t>
              </a:r>
              <a:r>
                <a:rPr kumimoji="0" lang="en-US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38263" name="Rectangle 23"/>
            <p:cNvSpPr>
              <a:spLocks noChangeAspect="1" noChangeArrowheads="1"/>
            </p:cNvSpPr>
            <p:nvPr/>
          </p:nvSpPr>
          <p:spPr bwMode="auto">
            <a:xfrm>
              <a:off x="2241" y="1334"/>
              <a:ext cx="576" cy="48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FA</a:t>
              </a:r>
            </a:p>
          </p:txBody>
        </p:sp>
        <p:sp>
          <p:nvSpPr>
            <p:cNvPr id="138264" name="Text Box 24"/>
            <p:cNvSpPr txBox="1">
              <a:spLocks noChangeAspect="1" noChangeArrowheads="1"/>
            </p:cNvSpPr>
            <p:nvPr/>
          </p:nvSpPr>
          <p:spPr bwMode="auto">
            <a:xfrm>
              <a:off x="2224" y="864"/>
              <a:ext cx="28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  <a:r>
                <a:rPr kumimoji="0" lang="en-US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38265" name="Text Box 25"/>
            <p:cNvSpPr txBox="1">
              <a:spLocks noChangeAspect="1" noChangeArrowheads="1"/>
            </p:cNvSpPr>
            <p:nvPr/>
          </p:nvSpPr>
          <p:spPr bwMode="auto">
            <a:xfrm>
              <a:off x="2378" y="1958"/>
              <a:ext cx="257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S</a:t>
              </a:r>
              <a:r>
                <a:rPr kumimoji="0" lang="en-US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38266" name="Line 26"/>
            <p:cNvSpPr>
              <a:spLocks noChangeAspect="1" noChangeShapeType="1"/>
            </p:cNvSpPr>
            <p:nvPr/>
          </p:nvSpPr>
          <p:spPr bwMode="auto">
            <a:xfrm>
              <a:off x="2673" y="114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38267" name="Line 27"/>
            <p:cNvSpPr>
              <a:spLocks noChangeAspect="1" noChangeShapeType="1"/>
            </p:cNvSpPr>
            <p:nvPr/>
          </p:nvSpPr>
          <p:spPr bwMode="auto">
            <a:xfrm>
              <a:off x="2385" y="114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38268" name="Line 28"/>
            <p:cNvSpPr>
              <a:spLocks noChangeAspect="1" noChangeShapeType="1"/>
            </p:cNvSpPr>
            <p:nvPr/>
          </p:nvSpPr>
          <p:spPr bwMode="auto">
            <a:xfrm flipH="1">
              <a:off x="1666" y="1574"/>
              <a:ext cx="575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arrow" w="med" len="med"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38269" name="Line 29"/>
            <p:cNvSpPr>
              <a:spLocks noChangeAspect="1" noChangeShapeType="1"/>
            </p:cNvSpPr>
            <p:nvPr/>
          </p:nvSpPr>
          <p:spPr bwMode="auto">
            <a:xfrm>
              <a:off x="2529" y="181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38270" name="Text Box 30"/>
            <p:cNvSpPr txBox="1">
              <a:spLocks noChangeAspect="1" noChangeArrowheads="1"/>
            </p:cNvSpPr>
            <p:nvPr/>
          </p:nvSpPr>
          <p:spPr bwMode="auto">
            <a:xfrm>
              <a:off x="2560" y="864"/>
              <a:ext cx="28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B</a:t>
              </a:r>
              <a:r>
                <a:rPr kumimoji="0" lang="en-US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38271" name="Rectangle 31"/>
            <p:cNvSpPr>
              <a:spLocks noChangeAspect="1" noChangeArrowheads="1"/>
            </p:cNvSpPr>
            <p:nvPr/>
          </p:nvSpPr>
          <p:spPr bwMode="auto">
            <a:xfrm>
              <a:off x="1090" y="1334"/>
              <a:ext cx="576" cy="48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FA</a:t>
              </a:r>
            </a:p>
          </p:txBody>
        </p:sp>
        <p:sp>
          <p:nvSpPr>
            <p:cNvPr id="138272" name="Text Box 32"/>
            <p:cNvSpPr txBox="1">
              <a:spLocks noChangeAspect="1" noChangeArrowheads="1"/>
            </p:cNvSpPr>
            <p:nvPr/>
          </p:nvSpPr>
          <p:spPr bwMode="auto">
            <a:xfrm>
              <a:off x="1042" y="864"/>
              <a:ext cx="38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  <a:r>
                <a:rPr kumimoji="0" lang="en-US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38273" name="Text Box 33"/>
            <p:cNvSpPr txBox="1">
              <a:spLocks noChangeAspect="1" noChangeArrowheads="1"/>
            </p:cNvSpPr>
            <p:nvPr/>
          </p:nvSpPr>
          <p:spPr bwMode="auto">
            <a:xfrm>
              <a:off x="1138" y="1958"/>
              <a:ext cx="535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S</a:t>
              </a:r>
              <a:r>
                <a:rPr kumimoji="0" lang="en-US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38274" name="Line 34"/>
            <p:cNvSpPr>
              <a:spLocks noChangeAspect="1" noChangeShapeType="1"/>
            </p:cNvSpPr>
            <p:nvPr/>
          </p:nvSpPr>
          <p:spPr bwMode="auto">
            <a:xfrm>
              <a:off x="1522" y="114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38275" name="Line 35"/>
            <p:cNvSpPr>
              <a:spLocks noChangeAspect="1" noChangeShapeType="1"/>
            </p:cNvSpPr>
            <p:nvPr/>
          </p:nvSpPr>
          <p:spPr bwMode="auto">
            <a:xfrm>
              <a:off x="1234" y="114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38276" name="Line 36"/>
            <p:cNvSpPr>
              <a:spLocks noChangeAspect="1" noChangeShapeType="1"/>
            </p:cNvSpPr>
            <p:nvPr/>
          </p:nvSpPr>
          <p:spPr bwMode="auto">
            <a:xfrm flipH="1">
              <a:off x="720" y="1574"/>
              <a:ext cx="37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arrow" w="med" len="med"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38277" name="Line 37"/>
            <p:cNvSpPr>
              <a:spLocks noChangeAspect="1" noChangeShapeType="1"/>
            </p:cNvSpPr>
            <p:nvPr/>
          </p:nvSpPr>
          <p:spPr bwMode="auto">
            <a:xfrm>
              <a:off x="1378" y="181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38278" name="Text Box 38"/>
            <p:cNvSpPr txBox="1">
              <a:spLocks noChangeAspect="1" noChangeArrowheads="1"/>
            </p:cNvSpPr>
            <p:nvPr/>
          </p:nvSpPr>
          <p:spPr bwMode="auto">
            <a:xfrm>
              <a:off x="1378" y="864"/>
              <a:ext cx="401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B</a:t>
              </a:r>
              <a:r>
                <a:rPr kumimoji="0" lang="en-US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38280" name="Text Box 40"/>
            <p:cNvSpPr txBox="1">
              <a:spLocks noChangeAspect="1" noChangeArrowheads="1"/>
            </p:cNvSpPr>
            <p:nvPr/>
          </p:nvSpPr>
          <p:spPr bwMode="auto">
            <a:xfrm>
              <a:off x="766" y="1296"/>
              <a:ext cx="290" cy="22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0" tIns="0" rIns="0" bIns="45716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2000" b="1" i="0" u="none" strike="noStrike" kern="1200" cap="none" spc="0" normalizeH="0" baseline="-2500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38290" name="Text Box 50"/>
            <p:cNvSpPr txBox="1">
              <a:spLocks noChangeAspect="1" noChangeArrowheads="1"/>
            </p:cNvSpPr>
            <p:nvPr/>
          </p:nvSpPr>
          <p:spPr bwMode="auto">
            <a:xfrm>
              <a:off x="4158" y="1296"/>
              <a:ext cx="168" cy="22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45716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2000" b="1" i="0" u="none" strike="noStrike" kern="1200" cap="none" spc="0" normalizeH="0" baseline="-2500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38291" name="Text Box 51"/>
            <p:cNvSpPr txBox="1">
              <a:spLocks noChangeAspect="1" noChangeArrowheads="1"/>
            </p:cNvSpPr>
            <p:nvPr/>
          </p:nvSpPr>
          <p:spPr bwMode="auto">
            <a:xfrm>
              <a:off x="3054" y="1296"/>
              <a:ext cx="168" cy="22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45716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2000" b="1" i="0" u="none" strike="noStrike" kern="1200" cap="none" spc="0" normalizeH="0" baseline="-2500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38292" name="Text Box 52"/>
            <p:cNvSpPr txBox="1">
              <a:spLocks noChangeAspect="1" noChangeArrowheads="1"/>
            </p:cNvSpPr>
            <p:nvPr/>
          </p:nvSpPr>
          <p:spPr bwMode="auto">
            <a:xfrm>
              <a:off x="1950" y="1296"/>
              <a:ext cx="168" cy="22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45716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2000" b="1" i="0" u="none" strike="noStrike" kern="1200" cap="none" spc="0" normalizeH="0" baseline="-2500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3</a:t>
              </a:r>
            </a:p>
          </p:txBody>
        </p:sp>
      </p:grpSp>
      <p:grpSp>
        <p:nvGrpSpPr>
          <p:cNvPr id="3" name="Group 198"/>
          <p:cNvGrpSpPr>
            <a:grpSpLocks/>
          </p:cNvGrpSpPr>
          <p:nvPr/>
        </p:nvGrpSpPr>
        <p:grpSpPr bwMode="auto">
          <a:xfrm>
            <a:off x="152400" y="4267200"/>
            <a:ext cx="8915400" cy="381000"/>
            <a:chOff x="96" y="2688"/>
            <a:chExt cx="5616" cy="240"/>
          </a:xfrm>
        </p:grpSpPr>
        <p:sp>
          <p:nvSpPr>
            <p:cNvPr id="138339" name="Text Box 99"/>
            <p:cNvSpPr txBox="1">
              <a:spLocks noChangeArrowheads="1"/>
            </p:cNvSpPr>
            <p:nvPr/>
          </p:nvSpPr>
          <p:spPr bwMode="auto">
            <a:xfrm>
              <a:off x="171" y="2688"/>
              <a:ext cx="395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T=1</a:t>
              </a:r>
            </a:p>
          </p:txBody>
        </p:sp>
        <p:grpSp>
          <p:nvGrpSpPr>
            <p:cNvPr id="4" name="Group 193"/>
            <p:cNvGrpSpPr>
              <a:grpSpLocks/>
            </p:cNvGrpSpPr>
            <p:nvPr/>
          </p:nvGrpSpPr>
          <p:grpSpPr bwMode="auto">
            <a:xfrm>
              <a:off x="907" y="2688"/>
              <a:ext cx="3797" cy="192"/>
              <a:chOff x="907" y="2688"/>
              <a:chExt cx="3797" cy="192"/>
            </a:xfrm>
          </p:grpSpPr>
          <p:sp>
            <p:nvSpPr>
              <p:cNvPr id="138331" name="Text Box 91"/>
              <p:cNvSpPr txBox="1">
                <a:spLocks noChangeArrowheads="1"/>
              </p:cNvSpPr>
              <p:nvPr/>
            </p:nvSpPr>
            <p:spPr bwMode="auto">
              <a:xfrm>
                <a:off x="1344" y="2688"/>
                <a:ext cx="101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38332" name="Text Box 92"/>
              <p:cNvSpPr txBox="1">
                <a:spLocks noChangeArrowheads="1"/>
              </p:cNvSpPr>
              <p:nvPr/>
            </p:nvSpPr>
            <p:spPr bwMode="auto">
              <a:xfrm>
                <a:off x="907" y="2688"/>
                <a:ext cx="101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38333" name="Text Box 93"/>
              <p:cNvSpPr txBox="1">
                <a:spLocks noChangeArrowheads="1"/>
              </p:cNvSpPr>
              <p:nvPr/>
            </p:nvSpPr>
            <p:spPr bwMode="auto">
              <a:xfrm>
                <a:off x="2449" y="2688"/>
                <a:ext cx="101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138334" name="Text Box 94"/>
              <p:cNvSpPr txBox="1">
                <a:spLocks noChangeArrowheads="1"/>
              </p:cNvSpPr>
              <p:nvPr/>
            </p:nvSpPr>
            <p:spPr bwMode="auto">
              <a:xfrm>
                <a:off x="2017" y="2688"/>
                <a:ext cx="101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38335" name="Text Box 95"/>
              <p:cNvSpPr txBox="1">
                <a:spLocks noChangeArrowheads="1"/>
              </p:cNvSpPr>
              <p:nvPr/>
            </p:nvSpPr>
            <p:spPr bwMode="auto">
              <a:xfrm>
                <a:off x="3547" y="2688"/>
                <a:ext cx="101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138336" name="Text Box 96"/>
              <p:cNvSpPr txBox="1">
                <a:spLocks noChangeArrowheads="1"/>
              </p:cNvSpPr>
              <p:nvPr/>
            </p:nvSpPr>
            <p:spPr bwMode="auto">
              <a:xfrm>
                <a:off x="3115" y="2688"/>
                <a:ext cx="101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38337" name="Text Box 97"/>
              <p:cNvSpPr txBox="1">
                <a:spLocks noChangeArrowheads="1"/>
              </p:cNvSpPr>
              <p:nvPr/>
            </p:nvSpPr>
            <p:spPr bwMode="auto">
              <a:xfrm>
                <a:off x="4603" y="2688"/>
                <a:ext cx="101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38338" name="Text Box 98"/>
              <p:cNvSpPr txBox="1">
                <a:spLocks noChangeArrowheads="1"/>
              </p:cNvSpPr>
              <p:nvPr/>
            </p:nvSpPr>
            <p:spPr bwMode="auto">
              <a:xfrm>
                <a:off x="4171" y="2688"/>
                <a:ext cx="101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sp>
          <p:nvSpPr>
            <p:cNvPr id="138341" name="Line 101"/>
            <p:cNvSpPr>
              <a:spLocks noChangeShapeType="1"/>
            </p:cNvSpPr>
            <p:nvPr/>
          </p:nvSpPr>
          <p:spPr bwMode="auto">
            <a:xfrm>
              <a:off x="96" y="2928"/>
              <a:ext cx="5616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5" name="Group 192"/>
          <p:cNvGrpSpPr>
            <a:grpSpLocks/>
          </p:cNvGrpSpPr>
          <p:nvPr/>
        </p:nvGrpSpPr>
        <p:grpSpPr bwMode="auto">
          <a:xfrm>
            <a:off x="152400" y="990600"/>
            <a:ext cx="8915400" cy="3200400"/>
            <a:chOff x="96" y="624"/>
            <a:chExt cx="5616" cy="2016"/>
          </a:xfrm>
        </p:grpSpPr>
        <p:grpSp>
          <p:nvGrpSpPr>
            <p:cNvPr id="6" name="Group 188"/>
            <p:cNvGrpSpPr>
              <a:grpSpLocks/>
            </p:cNvGrpSpPr>
            <p:nvPr/>
          </p:nvGrpSpPr>
          <p:grpSpPr bwMode="auto">
            <a:xfrm>
              <a:off x="1152" y="624"/>
              <a:ext cx="4560" cy="1008"/>
              <a:chOff x="1152" y="624"/>
              <a:chExt cx="4560" cy="1008"/>
            </a:xfrm>
          </p:grpSpPr>
          <p:sp>
            <p:nvSpPr>
              <p:cNvPr id="138295" name="Text Box 55"/>
              <p:cNvSpPr txBox="1">
                <a:spLocks noChangeArrowheads="1"/>
              </p:cNvSpPr>
              <p:nvPr/>
            </p:nvSpPr>
            <p:spPr bwMode="auto">
              <a:xfrm>
                <a:off x="1488" y="624"/>
                <a:ext cx="101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9900CC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38296" name="Text Box 56"/>
              <p:cNvSpPr txBox="1">
                <a:spLocks noChangeArrowheads="1"/>
              </p:cNvSpPr>
              <p:nvPr/>
            </p:nvSpPr>
            <p:spPr bwMode="auto">
              <a:xfrm>
                <a:off x="1152" y="624"/>
                <a:ext cx="101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38297" name="Text Box 57"/>
              <p:cNvSpPr txBox="1">
                <a:spLocks noChangeArrowheads="1"/>
              </p:cNvSpPr>
              <p:nvPr/>
            </p:nvSpPr>
            <p:spPr bwMode="auto">
              <a:xfrm>
                <a:off x="2635" y="624"/>
                <a:ext cx="101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9900CC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138298" name="Text Box 58"/>
              <p:cNvSpPr txBox="1">
                <a:spLocks noChangeArrowheads="1"/>
              </p:cNvSpPr>
              <p:nvPr/>
            </p:nvSpPr>
            <p:spPr bwMode="auto">
              <a:xfrm>
                <a:off x="2299" y="624"/>
                <a:ext cx="101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38299" name="Text Box 59"/>
              <p:cNvSpPr txBox="1">
                <a:spLocks noChangeArrowheads="1"/>
              </p:cNvSpPr>
              <p:nvPr/>
            </p:nvSpPr>
            <p:spPr bwMode="auto">
              <a:xfrm>
                <a:off x="3691" y="624"/>
                <a:ext cx="101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9900CC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38300" name="Text Box 60"/>
              <p:cNvSpPr txBox="1">
                <a:spLocks noChangeArrowheads="1"/>
              </p:cNvSpPr>
              <p:nvPr/>
            </p:nvSpPr>
            <p:spPr bwMode="auto">
              <a:xfrm>
                <a:off x="3355" y="624"/>
                <a:ext cx="101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138301" name="Text Box 61"/>
              <p:cNvSpPr txBox="1">
                <a:spLocks noChangeArrowheads="1"/>
              </p:cNvSpPr>
              <p:nvPr/>
            </p:nvSpPr>
            <p:spPr bwMode="auto">
              <a:xfrm>
                <a:off x="4747" y="624"/>
                <a:ext cx="101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9900CC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138302" name="Text Box 62"/>
              <p:cNvSpPr txBox="1">
                <a:spLocks noChangeArrowheads="1"/>
              </p:cNvSpPr>
              <p:nvPr/>
            </p:nvSpPr>
            <p:spPr bwMode="auto">
              <a:xfrm>
                <a:off x="4411" y="624"/>
                <a:ext cx="101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138303" name="Text Box 63"/>
              <p:cNvSpPr txBox="1">
                <a:spLocks noChangeArrowheads="1"/>
              </p:cNvSpPr>
              <p:nvPr/>
            </p:nvSpPr>
            <p:spPr bwMode="auto">
              <a:xfrm>
                <a:off x="5334" y="1440"/>
                <a:ext cx="378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grpSp>
          <p:nvGrpSpPr>
            <p:cNvPr id="7" name="Group 191"/>
            <p:cNvGrpSpPr>
              <a:grpSpLocks/>
            </p:cNvGrpSpPr>
            <p:nvPr/>
          </p:nvGrpSpPr>
          <p:grpSpPr bwMode="auto">
            <a:xfrm>
              <a:off x="96" y="2352"/>
              <a:ext cx="5616" cy="288"/>
              <a:chOff x="96" y="2352"/>
              <a:chExt cx="5616" cy="288"/>
            </a:xfrm>
          </p:grpSpPr>
          <p:grpSp>
            <p:nvGrpSpPr>
              <p:cNvPr id="8" name="Group 190"/>
              <p:cNvGrpSpPr>
                <a:grpSpLocks/>
              </p:cNvGrpSpPr>
              <p:nvPr/>
            </p:nvGrpSpPr>
            <p:grpSpPr bwMode="auto">
              <a:xfrm>
                <a:off x="171" y="2400"/>
                <a:ext cx="4532" cy="230"/>
                <a:chOff x="171" y="2400"/>
                <a:chExt cx="4532" cy="230"/>
              </a:xfrm>
            </p:grpSpPr>
            <p:sp>
              <p:nvSpPr>
                <p:cNvPr id="138304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343" y="2400"/>
                  <a:ext cx="101" cy="192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Lucida Sans Unicode" pitchFamily="34" charset="0"/>
                      <a:ea typeface="+mn-ea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138305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906" y="2400"/>
                  <a:ext cx="101" cy="192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3333CC"/>
                      </a:solidFill>
                      <a:effectLst/>
                      <a:uLnTx/>
                      <a:uFillTx/>
                      <a:latin typeface="Lucida Sans Unicode" pitchFamily="34" charset="0"/>
                      <a:ea typeface="+mn-ea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138306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2448" y="2400"/>
                  <a:ext cx="101" cy="192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Lucida Sans Unicode" pitchFamily="34" charset="0"/>
                      <a:ea typeface="+mn-ea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138307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2016" y="2400"/>
                  <a:ext cx="101" cy="192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3333CC"/>
                      </a:solidFill>
                      <a:effectLst/>
                      <a:uLnTx/>
                      <a:uFillTx/>
                      <a:latin typeface="Lucida Sans Unicode" pitchFamily="34" charset="0"/>
                      <a:ea typeface="+mn-ea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138308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3546" y="2400"/>
                  <a:ext cx="101" cy="192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Lucida Sans Unicode" pitchFamily="34" charset="0"/>
                      <a:ea typeface="+mn-ea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138309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3114" y="2400"/>
                  <a:ext cx="101" cy="192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3333CC"/>
                      </a:solidFill>
                      <a:effectLst/>
                      <a:uLnTx/>
                      <a:uFillTx/>
                      <a:latin typeface="Lucida Sans Unicode" pitchFamily="34" charset="0"/>
                      <a:ea typeface="+mn-ea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138310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4602" y="2400"/>
                  <a:ext cx="101" cy="192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Lucida Sans Unicode" pitchFamily="34" charset="0"/>
                      <a:ea typeface="+mn-ea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138311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4170" y="2400"/>
                  <a:ext cx="101" cy="192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3333CC"/>
                      </a:solidFill>
                      <a:effectLst/>
                      <a:uLnTx/>
                      <a:uFillTx/>
                      <a:latin typeface="Lucida Sans Unicode" pitchFamily="34" charset="0"/>
                      <a:ea typeface="+mn-ea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138315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171" y="2400"/>
                  <a:ext cx="395" cy="230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Lucida Sans Unicode" pitchFamily="34" charset="0"/>
                      <a:ea typeface="+mn-ea"/>
                      <a:cs typeface="+mn-cs"/>
                    </a:rPr>
                    <a:t>T=0</a:t>
                  </a:r>
                </a:p>
              </p:txBody>
            </p:sp>
          </p:grpSp>
          <p:sp>
            <p:nvSpPr>
              <p:cNvPr id="138340" name="Line 100"/>
              <p:cNvSpPr>
                <a:spLocks noChangeShapeType="1"/>
              </p:cNvSpPr>
              <p:nvPr/>
            </p:nvSpPr>
            <p:spPr bwMode="auto">
              <a:xfrm>
                <a:off x="96" y="2640"/>
                <a:ext cx="5616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8353" name="Line 113"/>
              <p:cNvSpPr>
                <a:spLocks noChangeShapeType="1"/>
              </p:cNvSpPr>
              <p:nvPr/>
            </p:nvSpPr>
            <p:spPr bwMode="auto">
              <a:xfrm>
                <a:off x="96" y="2352"/>
                <a:ext cx="5616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" name="Group 184"/>
          <p:cNvGrpSpPr>
            <a:grpSpLocks/>
          </p:cNvGrpSpPr>
          <p:nvPr/>
        </p:nvGrpSpPr>
        <p:grpSpPr bwMode="auto">
          <a:xfrm>
            <a:off x="6096000" y="4241800"/>
            <a:ext cx="725488" cy="482600"/>
            <a:chOff x="3840" y="2672"/>
            <a:chExt cx="457" cy="304"/>
          </a:xfrm>
        </p:grpSpPr>
        <p:sp>
          <p:nvSpPr>
            <p:cNvPr id="138358" name="Line 118"/>
            <p:cNvSpPr>
              <a:spLocks noChangeShapeType="1"/>
            </p:cNvSpPr>
            <p:nvPr/>
          </p:nvSpPr>
          <p:spPr bwMode="auto">
            <a:xfrm flipH="1">
              <a:off x="3840" y="2880"/>
              <a:ext cx="288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38395" name="Rectangle 155"/>
            <p:cNvSpPr>
              <a:spLocks noChangeArrowheads="1"/>
            </p:cNvSpPr>
            <p:nvPr/>
          </p:nvSpPr>
          <p:spPr bwMode="auto">
            <a:xfrm>
              <a:off x="4128" y="2672"/>
              <a:ext cx="169" cy="208"/>
            </a:xfrm>
            <a:prstGeom prst="rect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0" name="Group 185"/>
          <p:cNvGrpSpPr>
            <a:grpSpLocks/>
          </p:cNvGrpSpPr>
          <p:nvPr/>
        </p:nvGrpSpPr>
        <p:grpSpPr bwMode="auto">
          <a:xfrm>
            <a:off x="4419600" y="4724400"/>
            <a:ext cx="725488" cy="482600"/>
            <a:chOff x="2784" y="2976"/>
            <a:chExt cx="457" cy="304"/>
          </a:xfrm>
        </p:grpSpPr>
        <p:sp>
          <p:nvSpPr>
            <p:cNvPr id="138398" name="Line 158"/>
            <p:cNvSpPr>
              <a:spLocks noChangeShapeType="1"/>
            </p:cNvSpPr>
            <p:nvPr/>
          </p:nvSpPr>
          <p:spPr bwMode="auto">
            <a:xfrm flipH="1">
              <a:off x="2784" y="3184"/>
              <a:ext cx="288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38399" name="Rectangle 159"/>
            <p:cNvSpPr>
              <a:spLocks noChangeArrowheads="1"/>
            </p:cNvSpPr>
            <p:nvPr/>
          </p:nvSpPr>
          <p:spPr bwMode="auto">
            <a:xfrm>
              <a:off x="3072" y="2976"/>
              <a:ext cx="169" cy="208"/>
            </a:xfrm>
            <a:prstGeom prst="rect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1" name="Group 186"/>
          <p:cNvGrpSpPr>
            <a:grpSpLocks/>
          </p:cNvGrpSpPr>
          <p:nvPr/>
        </p:nvGrpSpPr>
        <p:grpSpPr bwMode="auto">
          <a:xfrm>
            <a:off x="2667000" y="5156200"/>
            <a:ext cx="725488" cy="482600"/>
            <a:chOff x="1680" y="3248"/>
            <a:chExt cx="457" cy="304"/>
          </a:xfrm>
        </p:grpSpPr>
        <p:sp>
          <p:nvSpPr>
            <p:cNvPr id="138401" name="Line 161"/>
            <p:cNvSpPr>
              <a:spLocks noChangeShapeType="1"/>
            </p:cNvSpPr>
            <p:nvPr/>
          </p:nvSpPr>
          <p:spPr bwMode="auto">
            <a:xfrm flipH="1">
              <a:off x="1680" y="3456"/>
              <a:ext cx="288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38402" name="Rectangle 162"/>
            <p:cNvSpPr>
              <a:spLocks noChangeArrowheads="1"/>
            </p:cNvSpPr>
            <p:nvPr/>
          </p:nvSpPr>
          <p:spPr bwMode="auto">
            <a:xfrm>
              <a:off x="1968" y="3248"/>
              <a:ext cx="169" cy="208"/>
            </a:xfrm>
            <a:prstGeom prst="rect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2" name="Group 187"/>
          <p:cNvGrpSpPr>
            <a:grpSpLocks/>
          </p:cNvGrpSpPr>
          <p:nvPr/>
        </p:nvGrpSpPr>
        <p:grpSpPr bwMode="auto">
          <a:xfrm>
            <a:off x="228600" y="990600"/>
            <a:ext cx="1017588" cy="685800"/>
            <a:chOff x="144" y="624"/>
            <a:chExt cx="641" cy="432"/>
          </a:xfrm>
        </p:grpSpPr>
        <p:sp>
          <p:nvSpPr>
            <p:cNvPr id="138415" name="Text Box 175"/>
            <p:cNvSpPr txBox="1">
              <a:spLocks noChangeArrowheads="1"/>
            </p:cNvSpPr>
            <p:nvPr/>
          </p:nvSpPr>
          <p:spPr bwMode="auto">
            <a:xfrm>
              <a:off x="145" y="864"/>
              <a:ext cx="623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9900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B=0101</a:t>
              </a:r>
            </a:p>
          </p:txBody>
        </p:sp>
        <p:sp>
          <p:nvSpPr>
            <p:cNvPr id="138416" name="Text Box 176"/>
            <p:cNvSpPr txBox="1">
              <a:spLocks noChangeArrowheads="1"/>
            </p:cNvSpPr>
            <p:nvPr/>
          </p:nvSpPr>
          <p:spPr bwMode="auto">
            <a:xfrm>
              <a:off x="144" y="624"/>
              <a:ext cx="641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A=0011</a:t>
              </a:r>
            </a:p>
          </p:txBody>
        </p:sp>
      </p:grpSp>
      <p:sp>
        <p:nvSpPr>
          <p:cNvPr id="138417" name="Text Box 177"/>
          <p:cNvSpPr txBox="1">
            <a:spLocks noChangeArrowheads="1"/>
          </p:cNvSpPr>
          <p:nvPr/>
        </p:nvSpPr>
        <p:spPr bwMode="auto">
          <a:xfrm>
            <a:off x="8083550" y="3810000"/>
            <a:ext cx="979488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S=0000</a:t>
            </a:r>
          </a:p>
        </p:txBody>
      </p:sp>
      <p:sp>
        <p:nvSpPr>
          <p:cNvPr id="138420" name="Text Box 180"/>
          <p:cNvSpPr txBox="1">
            <a:spLocks noChangeArrowheads="1"/>
          </p:cNvSpPr>
          <p:nvPr/>
        </p:nvSpPr>
        <p:spPr bwMode="auto">
          <a:xfrm>
            <a:off x="8089900" y="4267200"/>
            <a:ext cx="979488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S=0110</a:t>
            </a:r>
          </a:p>
        </p:txBody>
      </p:sp>
      <p:grpSp>
        <p:nvGrpSpPr>
          <p:cNvPr id="13" name="Group 195"/>
          <p:cNvGrpSpPr>
            <a:grpSpLocks/>
          </p:cNvGrpSpPr>
          <p:nvPr/>
        </p:nvGrpSpPr>
        <p:grpSpPr bwMode="auto">
          <a:xfrm>
            <a:off x="152400" y="4724400"/>
            <a:ext cx="8915400" cy="381000"/>
            <a:chOff x="96" y="2976"/>
            <a:chExt cx="5616" cy="240"/>
          </a:xfrm>
        </p:grpSpPr>
        <p:sp>
          <p:nvSpPr>
            <p:cNvPr id="138342" name="Text Box 102"/>
            <p:cNvSpPr txBox="1">
              <a:spLocks noChangeArrowheads="1"/>
            </p:cNvSpPr>
            <p:nvPr/>
          </p:nvSpPr>
          <p:spPr bwMode="auto">
            <a:xfrm>
              <a:off x="1344" y="2976"/>
              <a:ext cx="101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38343" name="Text Box 103"/>
            <p:cNvSpPr txBox="1">
              <a:spLocks noChangeArrowheads="1"/>
            </p:cNvSpPr>
            <p:nvPr/>
          </p:nvSpPr>
          <p:spPr bwMode="auto">
            <a:xfrm>
              <a:off x="907" y="2976"/>
              <a:ext cx="101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38344" name="Text Box 104"/>
            <p:cNvSpPr txBox="1">
              <a:spLocks noChangeArrowheads="1"/>
            </p:cNvSpPr>
            <p:nvPr/>
          </p:nvSpPr>
          <p:spPr bwMode="auto">
            <a:xfrm>
              <a:off x="2449" y="2976"/>
              <a:ext cx="101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38345" name="Text Box 105"/>
            <p:cNvSpPr txBox="1">
              <a:spLocks noChangeArrowheads="1"/>
            </p:cNvSpPr>
            <p:nvPr/>
          </p:nvSpPr>
          <p:spPr bwMode="auto">
            <a:xfrm>
              <a:off x="2017" y="2976"/>
              <a:ext cx="101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38346" name="Text Box 106"/>
            <p:cNvSpPr txBox="1">
              <a:spLocks noChangeArrowheads="1"/>
            </p:cNvSpPr>
            <p:nvPr/>
          </p:nvSpPr>
          <p:spPr bwMode="auto">
            <a:xfrm>
              <a:off x="3547" y="2976"/>
              <a:ext cx="101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38347" name="Text Box 107"/>
            <p:cNvSpPr txBox="1">
              <a:spLocks noChangeArrowheads="1"/>
            </p:cNvSpPr>
            <p:nvPr/>
          </p:nvSpPr>
          <p:spPr bwMode="auto">
            <a:xfrm>
              <a:off x="3115" y="2976"/>
              <a:ext cx="101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38348" name="Text Box 108"/>
            <p:cNvSpPr txBox="1">
              <a:spLocks noChangeArrowheads="1"/>
            </p:cNvSpPr>
            <p:nvPr/>
          </p:nvSpPr>
          <p:spPr bwMode="auto">
            <a:xfrm>
              <a:off x="4603" y="2976"/>
              <a:ext cx="101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38349" name="Text Box 109"/>
            <p:cNvSpPr txBox="1">
              <a:spLocks noChangeArrowheads="1"/>
            </p:cNvSpPr>
            <p:nvPr/>
          </p:nvSpPr>
          <p:spPr bwMode="auto">
            <a:xfrm>
              <a:off x="4171" y="2976"/>
              <a:ext cx="101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38350" name="Text Box 110"/>
            <p:cNvSpPr txBox="1">
              <a:spLocks noChangeArrowheads="1"/>
            </p:cNvSpPr>
            <p:nvPr/>
          </p:nvSpPr>
          <p:spPr bwMode="auto">
            <a:xfrm>
              <a:off x="171" y="2976"/>
              <a:ext cx="395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T=2</a:t>
              </a:r>
            </a:p>
          </p:txBody>
        </p:sp>
        <p:sp>
          <p:nvSpPr>
            <p:cNvPr id="138351" name="Line 111"/>
            <p:cNvSpPr>
              <a:spLocks noChangeShapeType="1"/>
            </p:cNvSpPr>
            <p:nvPr/>
          </p:nvSpPr>
          <p:spPr bwMode="auto">
            <a:xfrm>
              <a:off x="96" y="3216"/>
              <a:ext cx="5616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38421" name="Text Box 181"/>
            <p:cNvSpPr txBox="1">
              <a:spLocks noChangeArrowheads="1"/>
            </p:cNvSpPr>
            <p:nvPr/>
          </p:nvSpPr>
          <p:spPr bwMode="auto">
            <a:xfrm>
              <a:off x="5095" y="2976"/>
              <a:ext cx="617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S=0100</a:t>
              </a:r>
            </a:p>
          </p:txBody>
        </p:sp>
      </p:grpSp>
      <p:grpSp>
        <p:nvGrpSpPr>
          <p:cNvPr id="14" name="Group 196"/>
          <p:cNvGrpSpPr>
            <a:grpSpLocks/>
          </p:cNvGrpSpPr>
          <p:nvPr/>
        </p:nvGrpSpPr>
        <p:grpSpPr bwMode="auto">
          <a:xfrm>
            <a:off x="152400" y="5181600"/>
            <a:ext cx="8915400" cy="381000"/>
            <a:chOff x="96" y="3264"/>
            <a:chExt cx="5616" cy="240"/>
          </a:xfrm>
        </p:grpSpPr>
        <p:sp>
          <p:nvSpPr>
            <p:cNvPr id="138364" name="Text Box 124"/>
            <p:cNvSpPr txBox="1">
              <a:spLocks noChangeArrowheads="1"/>
            </p:cNvSpPr>
            <p:nvPr/>
          </p:nvSpPr>
          <p:spPr bwMode="auto">
            <a:xfrm>
              <a:off x="1344" y="3264"/>
              <a:ext cx="101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38365" name="Text Box 125"/>
            <p:cNvSpPr txBox="1">
              <a:spLocks noChangeArrowheads="1"/>
            </p:cNvSpPr>
            <p:nvPr/>
          </p:nvSpPr>
          <p:spPr bwMode="auto">
            <a:xfrm>
              <a:off x="907" y="3264"/>
              <a:ext cx="101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38366" name="Text Box 126"/>
            <p:cNvSpPr txBox="1">
              <a:spLocks noChangeArrowheads="1"/>
            </p:cNvSpPr>
            <p:nvPr/>
          </p:nvSpPr>
          <p:spPr bwMode="auto">
            <a:xfrm>
              <a:off x="2449" y="3264"/>
              <a:ext cx="101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38367" name="Text Box 127"/>
            <p:cNvSpPr txBox="1">
              <a:spLocks noChangeArrowheads="1"/>
            </p:cNvSpPr>
            <p:nvPr/>
          </p:nvSpPr>
          <p:spPr bwMode="auto">
            <a:xfrm>
              <a:off x="2017" y="3264"/>
              <a:ext cx="101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38368" name="Text Box 128"/>
            <p:cNvSpPr txBox="1">
              <a:spLocks noChangeArrowheads="1"/>
            </p:cNvSpPr>
            <p:nvPr/>
          </p:nvSpPr>
          <p:spPr bwMode="auto">
            <a:xfrm>
              <a:off x="3547" y="3264"/>
              <a:ext cx="101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38369" name="Text Box 129"/>
            <p:cNvSpPr txBox="1">
              <a:spLocks noChangeArrowheads="1"/>
            </p:cNvSpPr>
            <p:nvPr/>
          </p:nvSpPr>
          <p:spPr bwMode="auto">
            <a:xfrm>
              <a:off x="3115" y="3264"/>
              <a:ext cx="101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38370" name="Text Box 130"/>
            <p:cNvSpPr txBox="1">
              <a:spLocks noChangeArrowheads="1"/>
            </p:cNvSpPr>
            <p:nvPr/>
          </p:nvSpPr>
          <p:spPr bwMode="auto">
            <a:xfrm>
              <a:off x="4603" y="3264"/>
              <a:ext cx="101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38371" name="Text Box 131"/>
            <p:cNvSpPr txBox="1">
              <a:spLocks noChangeArrowheads="1"/>
            </p:cNvSpPr>
            <p:nvPr/>
          </p:nvSpPr>
          <p:spPr bwMode="auto">
            <a:xfrm>
              <a:off x="4171" y="3264"/>
              <a:ext cx="101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38372" name="Text Box 132"/>
            <p:cNvSpPr txBox="1">
              <a:spLocks noChangeArrowheads="1"/>
            </p:cNvSpPr>
            <p:nvPr/>
          </p:nvSpPr>
          <p:spPr bwMode="auto">
            <a:xfrm>
              <a:off x="171" y="3264"/>
              <a:ext cx="395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T=3</a:t>
              </a:r>
            </a:p>
          </p:txBody>
        </p:sp>
        <p:sp>
          <p:nvSpPr>
            <p:cNvPr id="138373" name="Line 133"/>
            <p:cNvSpPr>
              <a:spLocks noChangeShapeType="1"/>
            </p:cNvSpPr>
            <p:nvPr/>
          </p:nvSpPr>
          <p:spPr bwMode="auto">
            <a:xfrm>
              <a:off x="96" y="3504"/>
              <a:ext cx="5616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38422" name="Text Box 182"/>
            <p:cNvSpPr txBox="1">
              <a:spLocks noChangeArrowheads="1"/>
            </p:cNvSpPr>
            <p:nvPr/>
          </p:nvSpPr>
          <p:spPr bwMode="auto">
            <a:xfrm>
              <a:off x="5089" y="3264"/>
              <a:ext cx="617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S=0000</a:t>
              </a:r>
            </a:p>
          </p:txBody>
        </p:sp>
      </p:grpSp>
      <p:grpSp>
        <p:nvGrpSpPr>
          <p:cNvPr id="15" name="Group 197"/>
          <p:cNvGrpSpPr>
            <a:grpSpLocks/>
          </p:cNvGrpSpPr>
          <p:nvPr/>
        </p:nvGrpSpPr>
        <p:grpSpPr bwMode="auto">
          <a:xfrm>
            <a:off x="152400" y="5638800"/>
            <a:ext cx="8916988" cy="381000"/>
            <a:chOff x="96" y="3552"/>
            <a:chExt cx="5617" cy="240"/>
          </a:xfrm>
        </p:grpSpPr>
        <p:sp>
          <p:nvSpPr>
            <p:cNvPr id="138378" name="Text Box 138"/>
            <p:cNvSpPr txBox="1">
              <a:spLocks noChangeArrowheads="1"/>
            </p:cNvSpPr>
            <p:nvPr/>
          </p:nvSpPr>
          <p:spPr bwMode="auto">
            <a:xfrm>
              <a:off x="1344" y="3552"/>
              <a:ext cx="101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38379" name="Text Box 139"/>
            <p:cNvSpPr txBox="1">
              <a:spLocks noChangeArrowheads="1"/>
            </p:cNvSpPr>
            <p:nvPr/>
          </p:nvSpPr>
          <p:spPr bwMode="auto">
            <a:xfrm>
              <a:off x="907" y="3552"/>
              <a:ext cx="101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38380" name="Text Box 140"/>
            <p:cNvSpPr txBox="1">
              <a:spLocks noChangeArrowheads="1"/>
            </p:cNvSpPr>
            <p:nvPr/>
          </p:nvSpPr>
          <p:spPr bwMode="auto">
            <a:xfrm>
              <a:off x="2449" y="3552"/>
              <a:ext cx="101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38381" name="Text Box 141"/>
            <p:cNvSpPr txBox="1">
              <a:spLocks noChangeArrowheads="1"/>
            </p:cNvSpPr>
            <p:nvPr/>
          </p:nvSpPr>
          <p:spPr bwMode="auto">
            <a:xfrm>
              <a:off x="2017" y="3552"/>
              <a:ext cx="101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38382" name="Text Box 142"/>
            <p:cNvSpPr txBox="1">
              <a:spLocks noChangeArrowheads="1"/>
            </p:cNvSpPr>
            <p:nvPr/>
          </p:nvSpPr>
          <p:spPr bwMode="auto">
            <a:xfrm>
              <a:off x="3547" y="3552"/>
              <a:ext cx="101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38383" name="Text Box 143"/>
            <p:cNvSpPr txBox="1">
              <a:spLocks noChangeArrowheads="1"/>
            </p:cNvSpPr>
            <p:nvPr/>
          </p:nvSpPr>
          <p:spPr bwMode="auto">
            <a:xfrm>
              <a:off x="3115" y="3552"/>
              <a:ext cx="101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38384" name="Text Box 144"/>
            <p:cNvSpPr txBox="1">
              <a:spLocks noChangeArrowheads="1"/>
            </p:cNvSpPr>
            <p:nvPr/>
          </p:nvSpPr>
          <p:spPr bwMode="auto">
            <a:xfrm>
              <a:off x="4603" y="3552"/>
              <a:ext cx="101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38385" name="Text Box 145"/>
            <p:cNvSpPr txBox="1">
              <a:spLocks noChangeArrowheads="1"/>
            </p:cNvSpPr>
            <p:nvPr/>
          </p:nvSpPr>
          <p:spPr bwMode="auto">
            <a:xfrm>
              <a:off x="4171" y="3552"/>
              <a:ext cx="101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38386" name="Text Box 146"/>
            <p:cNvSpPr txBox="1">
              <a:spLocks noChangeArrowheads="1"/>
            </p:cNvSpPr>
            <p:nvPr/>
          </p:nvSpPr>
          <p:spPr bwMode="auto">
            <a:xfrm>
              <a:off x="171" y="3552"/>
              <a:ext cx="395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T=4</a:t>
              </a:r>
            </a:p>
          </p:txBody>
        </p:sp>
        <p:sp>
          <p:nvSpPr>
            <p:cNvPr id="138387" name="Line 147"/>
            <p:cNvSpPr>
              <a:spLocks noChangeShapeType="1"/>
            </p:cNvSpPr>
            <p:nvPr/>
          </p:nvSpPr>
          <p:spPr bwMode="auto">
            <a:xfrm>
              <a:off x="96" y="3792"/>
              <a:ext cx="5616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38423" name="Text Box 183"/>
            <p:cNvSpPr txBox="1">
              <a:spLocks noChangeArrowheads="1"/>
            </p:cNvSpPr>
            <p:nvPr/>
          </p:nvSpPr>
          <p:spPr bwMode="auto">
            <a:xfrm>
              <a:off x="5096" y="3552"/>
              <a:ext cx="617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S=1000</a:t>
              </a:r>
            </a:p>
          </p:txBody>
        </p:sp>
      </p:grpSp>
      <p:sp>
        <p:nvSpPr>
          <p:cNvPr id="138439" name="Oval 199"/>
          <p:cNvSpPr>
            <a:spLocks noChangeArrowheads="1"/>
          </p:cNvSpPr>
          <p:nvPr/>
        </p:nvSpPr>
        <p:spPr bwMode="auto">
          <a:xfrm>
            <a:off x="8001000" y="5562600"/>
            <a:ext cx="11430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3A5F59-36B7-4648-A839-42B85CDC2B24}"/>
              </a:ext>
            </a:extLst>
          </p:cNvPr>
          <p:cNvSpPr txBox="1"/>
          <p:nvPr/>
        </p:nvSpPr>
        <p:spPr>
          <a:xfrm>
            <a:off x="1216025" y="6165304"/>
            <a:ext cx="5564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delay = 4 units; </a:t>
            </a:r>
            <a:r>
              <a:rPr lang="en-IN" dirty="0">
                <a:solidFill>
                  <a:srgbClr val="FF0000"/>
                </a:solidFill>
              </a:rPr>
              <a:t>also, overflow has occurred</a:t>
            </a:r>
          </a:p>
        </p:txBody>
      </p:sp>
      <p:sp>
        <p:nvSpPr>
          <p:cNvPr id="17" name="Explosion: 8 Points 16">
            <a:extLst>
              <a:ext uri="{FF2B5EF4-FFF2-40B4-BE49-F238E27FC236}">
                <a16:creationId xmlns:a16="http://schemas.microsoft.com/office/drawing/2014/main" id="{97235C26-4E9F-43DC-BA61-69C80827DB4D}"/>
              </a:ext>
            </a:extLst>
          </p:cNvPr>
          <p:cNvSpPr/>
          <p:nvPr/>
        </p:nvSpPr>
        <p:spPr bwMode="auto">
          <a:xfrm>
            <a:off x="6723788" y="6165304"/>
            <a:ext cx="424656" cy="457185"/>
          </a:xfrm>
          <a:prstGeom prst="irregularSeal1">
            <a:avLst/>
          </a:prstGeom>
          <a:solidFill>
            <a:schemeClr val="tx2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84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8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0" fill="hold"/>
                                        <p:tgtEl>
                                          <p:spTgt spid="138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0" fill="hold"/>
                                        <p:tgtEl>
                                          <p:spTgt spid="138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417" grpId="0" autoUpdateAnimBg="0"/>
      <p:bldP spid="138420" grpId="0" autoUpdateAnimBg="0"/>
      <p:bldP spid="138439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3502025" y="693738"/>
            <a:ext cx="2855913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395536" y="308769"/>
            <a:ext cx="76200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Computer Arithmetic</a:t>
            </a:r>
          </a:p>
        </p:txBody>
      </p:sp>
      <p:pic>
        <p:nvPicPr>
          <p:cNvPr id="416770" name="Picture 2" descr="Arithmetic Cartoons and Comics - funny pictures from CartoonStock">
            <a:extLst>
              <a:ext uri="{FF2B5EF4-FFF2-40B4-BE49-F238E27FC236}">
                <a16:creationId xmlns:a16="http://schemas.microsoft.com/office/drawing/2014/main" id="{D4B16630-1171-46F0-84C2-7FA5595CA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52" y="918369"/>
            <a:ext cx="5947084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95C2ED-107A-4547-A617-8E0560DEA041}"/>
              </a:ext>
            </a:extLst>
          </p:cNvPr>
          <p:cNvSpPr txBox="1"/>
          <p:nvPr/>
        </p:nvSpPr>
        <p:spPr>
          <a:xfrm>
            <a:off x="6735176" y="3049296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?</a:t>
            </a:r>
          </a:p>
        </p:txBody>
      </p:sp>
      <p:grpSp>
        <p:nvGrpSpPr>
          <p:cNvPr id="6" name="Group 24">
            <a:extLst>
              <a:ext uri="{FF2B5EF4-FFF2-40B4-BE49-F238E27FC236}">
                <a16:creationId xmlns:a16="http://schemas.microsoft.com/office/drawing/2014/main" id="{0271A625-5F19-4DF9-8A91-1C8127621739}"/>
              </a:ext>
            </a:extLst>
          </p:cNvPr>
          <p:cNvGrpSpPr>
            <a:grpSpLocks/>
          </p:cNvGrpSpPr>
          <p:nvPr/>
        </p:nvGrpSpPr>
        <p:grpSpPr bwMode="auto">
          <a:xfrm>
            <a:off x="6455814" y="1033514"/>
            <a:ext cx="2723099" cy="2148982"/>
            <a:chOff x="911" y="2323"/>
            <a:chExt cx="2076" cy="1635"/>
          </a:xfrm>
        </p:grpSpPr>
        <p:grpSp>
          <p:nvGrpSpPr>
            <p:cNvPr id="7" name="Group 22">
              <a:extLst>
                <a:ext uri="{FF2B5EF4-FFF2-40B4-BE49-F238E27FC236}">
                  <a16:creationId xmlns:a16="http://schemas.microsoft.com/office/drawing/2014/main" id="{1FE4F409-2DEF-408A-8666-3E31A22BFC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1" y="2323"/>
              <a:ext cx="2076" cy="1635"/>
              <a:chOff x="911" y="2323"/>
              <a:chExt cx="2076" cy="1635"/>
            </a:xfrm>
          </p:grpSpPr>
          <p:sp>
            <p:nvSpPr>
              <p:cNvPr id="9" name="Freeform 4">
                <a:extLst>
                  <a:ext uri="{FF2B5EF4-FFF2-40B4-BE49-F238E27FC236}">
                    <a16:creationId xmlns:a16="http://schemas.microsoft.com/office/drawing/2014/main" id="{80BD2632-AAD7-4A19-B945-8CBAAD6E24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4" y="2797"/>
                <a:ext cx="388" cy="109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27"/>
                  </a:cxn>
                  <a:cxn ang="0">
                    <a:pos x="111" y="553"/>
                  </a:cxn>
                  <a:cxn ang="0">
                    <a:pos x="0" y="671"/>
                  </a:cxn>
                  <a:cxn ang="0">
                    <a:pos x="0" y="1098"/>
                  </a:cxn>
                  <a:cxn ang="0">
                    <a:pos x="387" y="790"/>
                  </a:cxn>
                  <a:cxn ang="0">
                    <a:pos x="387" y="308"/>
                  </a:cxn>
                  <a:cxn ang="0">
                    <a:pos x="0" y="0"/>
                  </a:cxn>
                </a:cxnLst>
                <a:rect l="0" t="0" r="r" b="b"/>
                <a:pathLst>
                  <a:path w="388" h="1099">
                    <a:moveTo>
                      <a:pt x="0" y="0"/>
                    </a:moveTo>
                    <a:lnTo>
                      <a:pt x="0" y="427"/>
                    </a:lnTo>
                    <a:lnTo>
                      <a:pt x="111" y="553"/>
                    </a:lnTo>
                    <a:lnTo>
                      <a:pt x="0" y="671"/>
                    </a:lnTo>
                    <a:lnTo>
                      <a:pt x="0" y="1098"/>
                    </a:lnTo>
                    <a:lnTo>
                      <a:pt x="387" y="790"/>
                    </a:lnTo>
                    <a:lnTo>
                      <a:pt x="387" y="308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" name="Line 5">
                <a:extLst>
                  <a:ext uri="{FF2B5EF4-FFF2-40B4-BE49-F238E27FC236}">
                    <a16:creationId xmlns:a16="http://schemas.microsoft.com/office/drawing/2014/main" id="{45EFF525-782B-4929-AA5D-34036C874E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0" y="3721"/>
                <a:ext cx="48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" name="Line 6">
                <a:extLst>
                  <a:ext uri="{FF2B5EF4-FFF2-40B4-BE49-F238E27FC236}">
                    <a16:creationId xmlns:a16="http://schemas.microsoft.com/office/drawing/2014/main" id="{58C38748-56DA-4D42-9924-20C71D7A57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4" y="3366"/>
                <a:ext cx="4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" name="Line 7">
                <a:extLst>
                  <a:ext uri="{FF2B5EF4-FFF2-40B4-BE49-F238E27FC236}">
                    <a16:creationId xmlns:a16="http://schemas.microsoft.com/office/drawing/2014/main" id="{065A12AE-34A8-41AF-BE93-871C9253C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7" y="2526"/>
                <a:ext cx="0" cy="41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" name="Line 8">
                <a:extLst>
                  <a:ext uri="{FF2B5EF4-FFF2-40B4-BE49-F238E27FC236}">
                    <a16:creationId xmlns:a16="http://schemas.microsoft.com/office/drawing/2014/main" id="{1B0216BC-9977-4F8A-9735-ED563204A9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3" y="3002"/>
                <a:ext cx="4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" name="Line 9">
                <a:extLst>
                  <a:ext uri="{FF2B5EF4-FFF2-40B4-BE49-F238E27FC236}">
                    <a16:creationId xmlns:a16="http://schemas.microsoft.com/office/drawing/2014/main" id="{FE96560B-234F-47F2-9AA6-3E62BC9B52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85" y="2944"/>
                <a:ext cx="78" cy="13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" name="Rectangle 10">
                <a:extLst>
                  <a:ext uri="{FF2B5EF4-FFF2-40B4-BE49-F238E27FC236}">
                    <a16:creationId xmlns:a16="http://schemas.microsoft.com/office/drawing/2014/main" id="{BF52F1A2-61DC-4BD9-A357-FDF89571D4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" y="3073"/>
                <a:ext cx="371" cy="17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defTabSz="904875">
                  <a:lnSpc>
                    <a:spcPts val="1200"/>
                  </a:lnSpc>
                  <a:tabLst>
                    <a:tab pos="452438" algn="l"/>
                    <a:tab pos="904875" algn="l"/>
                    <a:tab pos="1357313" algn="l"/>
                  </a:tabLst>
                </a:pPr>
                <a:r>
                  <a:rPr lang="en-US" sz="1000" b="1">
                    <a:solidFill>
                      <a:srgbClr val="000000"/>
                    </a:solidFill>
                  </a:rPr>
                  <a:t>32</a:t>
                </a:r>
              </a:p>
            </p:txBody>
          </p:sp>
          <p:grpSp>
            <p:nvGrpSpPr>
              <p:cNvPr id="16" name="Group 13">
                <a:extLst>
                  <a:ext uri="{FF2B5EF4-FFF2-40B4-BE49-F238E27FC236}">
                    <a16:creationId xmlns:a16="http://schemas.microsoft.com/office/drawing/2014/main" id="{C6C1AB57-EA80-4F08-B5B9-12534D1630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93" y="3655"/>
                <a:ext cx="371" cy="303"/>
                <a:chOff x="1093" y="3655"/>
                <a:chExt cx="371" cy="303"/>
              </a:xfrm>
            </p:grpSpPr>
            <p:sp>
              <p:nvSpPr>
                <p:cNvPr id="25" name="Line 11">
                  <a:extLst>
                    <a:ext uri="{FF2B5EF4-FFF2-40B4-BE49-F238E27FC236}">
                      <a16:creationId xmlns:a16="http://schemas.microsoft.com/office/drawing/2014/main" id="{D4A82DBC-CE27-4B52-B3DA-F2FA06A88D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185" y="3655"/>
                  <a:ext cx="78" cy="13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6" name="Rectangle 12">
                  <a:extLst>
                    <a:ext uri="{FF2B5EF4-FFF2-40B4-BE49-F238E27FC236}">
                      <a16:creationId xmlns:a16="http://schemas.microsoft.com/office/drawing/2014/main" id="{22954A37-84E6-4EB9-AD00-03A791974C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93" y="3784"/>
                  <a:ext cx="371" cy="17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19050" tIns="26988" rIns="19050" bIns="26988"/>
                <a:lstStyle/>
                <a:p>
                  <a:pPr defTabSz="904875">
                    <a:lnSpc>
                      <a:spcPts val="1200"/>
                    </a:lnSpc>
                    <a:tabLst>
                      <a:tab pos="452438" algn="l"/>
                      <a:tab pos="904875" algn="l"/>
                      <a:tab pos="1357313" algn="l"/>
                    </a:tabLst>
                  </a:pPr>
                  <a:r>
                    <a:rPr lang="en-US" sz="1000" b="1">
                      <a:solidFill>
                        <a:srgbClr val="000000"/>
                      </a:solidFill>
                    </a:rPr>
                    <a:t>32</a:t>
                  </a:r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12EF0E5-94FC-485A-994B-BDA528C551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87" y="3300"/>
                <a:ext cx="371" cy="303"/>
                <a:chOff x="2087" y="3300"/>
                <a:chExt cx="371" cy="303"/>
              </a:xfrm>
            </p:grpSpPr>
            <p:sp>
              <p:nvSpPr>
                <p:cNvPr id="23" name="Line 14">
                  <a:extLst>
                    <a:ext uri="{FF2B5EF4-FFF2-40B4-BE49-F238E27FC236}">
                      <a16:creationId xmlns:a16="http://schemas.microsoft.com/office/drawing/2014/main" id="{FC5AEEA0-C916-4ACA-AD3F-B53CE69038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179" y="3300"/>
                  <a:ext cx="78" cy="13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4" name="Rectangle 15">
                  <a:extLst>
                    <a:ext uri="{FF2B5EF4-FFF2-40B4-BE49-F238E27FC236}">
                      <a16:creationId xmlns:a16="http://schemas.microsoft.com/office/drawing/2014/main" id="{FE0E4168-4F44-41D1-ADB5-F6B6086DD3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87" y="3429"/>
                  <a:ext cx="371" cy="17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19050" tIns="26988" rIns="19050" bIns="26988"/>
                <a:lstStyle/>
                <a:p>
                  <a:pPr defTabSz="904875">
                    <a:lnSpc>
                      <a:spcPts val="1200"/>
                    </a:lnSpc>
                    <a:tabLst>
                      <a:tab pos="452438" algn="l"/>
                      <a:tab pos="904875" algn="l"/>
                      <a:tab pos="1357313" algn="l"/>
                    </a:tabLst>
                  </a:pPr>
                  <a:r>
                    <a:rPr lang="en-US" sz="1000" b="1">
                      <a:solidFill>
                        <a:srgbClr val="000000"/>
                      </a:solidFill>
                    </a:rPr>
                    <a:t>32</a:t>
                  </a:r>
                </a:p>
              </p:txBody>
            </p:sp>
          </p:grpSp>
          <p:sp>
            <p:nvSpPr>
              <p:cNvPr id="18" name="Line 17">
                <a:extLst>
                  <a:ext uri="{FF2B5EF4-FFF2-40B4-BE49-F238E27FC236}">
                    <a16:creationId xmlns:a16="http://schemas.microsoft.com/office/drawing/2014/main" id="{585FF0F5-876A-4AB7-A6CF-91222FCCA1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1" y="2644"/>
                <a:ext cx="133" cy="6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D366B27-4C36-4AE3-BF28-5B3E0D474E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1" y="2323"/>
                <a:ext cx="742" cy="3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defTabSz="904875"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  <a:tabLst>
                    <a:tab pos="452438" algn="l"/>
                    <a:tab pos="904875" algn="l"/>
                    <a:tab pos="1357313" algn="l"/>
                  </a:tabLst>
                </a:pPr>
                <a:r>
                  <a:rPr lang="en-US" sz="1200" b="1">
                    <a:solidFill>
                      <a:srgbClr val="000000"/>
                    </a:solidFill>
                  </a:rPr>
                  <a:t>operation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728E84E-4663-4D9A-93C7-65E4108ED1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9" y="3216"/>
                <a:ext cx="498" cy="31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defTabSz="904875"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  <a:tabLst>
                    <a:tab pos="452438" algn="l"/>
                    <a:tab pos="904875" algn="l"/>
                    <a:tab pos="1357313" algn="l"/>
                  </a:tabLst>
                </a:pPr>
                <a:r>
                  <a:rPr lang="en-US" sz="1200" b="1">
                    <a:solidFill>
                      <a:srgbClr val="000000"/>
                    </a:solidFill>
                  </a:rPr>
                  <a:t>result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FB4C71F-234C-4EEF-8403-E33AD7537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1" y="2844"/>
                <a:ext cx="316" cy="3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defTabSz="904875"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  <a:tabLst>
                    <a:tab pos="452438" algn="l"/>
                    <a:tab pos="904875" algn="l"/>
                    <a:tab pos="1357313" algn="l"/>
                  </a:tabLst>
                </a:pPr>
                <a:r>
                  <a:rPr lang="en-US" sz="1200" b="1">
                    <a:solidFill>
                      <a:srgbClr val="000000"/>
                    </a:solidFill>
                  </a:rPr>
                  <a:t>a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DE9CC36-7C1F-4F2B-AFA8-B51DC935C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1" y="3555"/>
                <a:ext cx="316" cy="3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defTabSz="904875"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  <a:tabLst>
                    <a:tab pos="452438" algn="l"/>
                    <a:tab pos="904875" algn="l"/>
                    <a:tab pos="1357313" algn="l"/>
                  </a:tabLst>
                </a:pPr>
                <a:r>
                  <a:rPr lang="en-US" sz="1200" b="1">
                    <a:solidFill>
                      <a:srgbClr val="000000"/>
                    </a:solidFill>
                  </a:rPr>
                  <a:t>b</a:t>
                </a:r>
              </a:p>
            </p:txBody>
          </p:sp>
        </p:grp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476B7870-DA66-4301-B07E-2C4DE41C1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3" y="3072"/>
              <a:ext cx="450" cy="1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defTabSz="904875">
                <a:lnSpc>
                  <a:spcPts val="1600"/>
                </a:lnSpc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ALU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91067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C4A4-5E8F-4B41-A0F2-C0C0CC4DC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Subtraction using 2’s complement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325572-2BC1-45DC-828C-B816F800C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9" y="980727"/>
            <a:ext cx="8622528" cy="568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343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05800" cy="6096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Multi-bit Adder</a:t>
            </a:r>
          </a:p>
        </p:txBody>
      </p:sp>
      <p:sp>
        <p:nvSpPr>
          <p:cNvPr id="13320" name="Rectangle 5"/>
          <p:cNvSpPr>
            <a:spLocks noChangeArrowheads="1"/>
          </p:cNvSpPr>
          <p:nvPr/>
        </p:nvSpPr>
        <p:spPr bwMode="auto">
          <a:xfrm>
            <a:off x="0" y="14906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0" y="1200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graphicFrame>
        <p:nvGraphicFramePr>
          <p:cNvPr id="13323" name="Object 8"/>
          <p:cNvGraphicFramePr>
            <a:graphicFrameLocks noChangeAspect="1"/>
          </p:cNvGraphicFramePr>
          <p:nvPr/>
        </p:nvGraphicFramePr>
        <p:xfrm>
          <a:off x="827584" y="838200"/>
          <a:ext cx="6855296" cy="5832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r:id="rId3" imgW="4448175" imgH="3790950" progId="MSDraw.Drawing.8.2">
                  <p:embed/>
                </p:oleObj>
              </mc:Choice>
              <mc:Fallback>
                <p:oleObj r:id="rId3" imgW="4448175" imgH="3790950" progId="MSDraw.Drawing.8.2">
                  <p:embed/>
                  <p:pic>
                    <p:nvPicPr>
                      <p:cNvPr id="1332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838200"/>
                        <a:ext cx="6855296" cy="58329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94DA682-71CC-4AE2-9218-561CAA9B6FC6}"/>
              </a:ext>
            </a:extLst>
          </p:cNvPr>
          <p:cNvSpPr txBox="1"/>
          <p:nvPr/>
        </p:nvSpPr>
        <p:spPr>
          <a:xfrm>
            <a:off x="1043608" y="619065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MSB               LSB</a:t>
            </a:r>
          </a:p>
        </p:txBody>
      </p:sp>
    </p:spTree>
    <p:extLst>
      <p:ext uri="{BB962C8B-B14F-4D97-AF65-F5344CB8AC3E}">
        <p14:creationId xmlns:p14="http://schemas.microsoft.com/office/powerpoint/2010/main" val="238518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1430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Chain 1-bit adders together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Carry ripples through the entire chain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Disadvantage: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slow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Ripple-Carry Adder</a:t>
            </a:r>
          </a:p>
        </p:txBody>
      </p:sp>
      <p:graphicFrame>
        <p:nvGraphicFramePr>
          <p:cNvPr id="3074" name="Object 4"/>
          <p:cNvGraphicFramePr>
            <a:graphicFrameLocks noGrp="1" noChangeAspect="1"/>
          </p:cNvGraphicFramePr>
          <p:nvPr>
            <p:ph sz="half" idx="1"/>
            <p:custDataLst>
              <p:tags r:id="rId4"/>
            </p:custDataLst>
          </p:nvPr>
        </p:nvGraphicFramePr>
        <p:xfrm>
          <a:off x="571500" y="3284984"/>
          <a:ext cx="8153400" cy="177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Visio" r:id="rId7" imgW="3136012" imgH="684552" progId="Visio.Drawing.11">
                  <p:embed/>
                </p:oleObj>
              </mc:Choice>
              <mc:Fallback>
                <p:oleObj name="Visio" r:id="rId7" imgW="3136012" imgH="684552" progId="Visio.Drawing.11">
                  <p:embed/>
                  <p:pic>
                    <p:nvPicPr>
                      <p:cNvPr id="307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3284984"/>
                        <a:ext cx="8153400" cy="177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93843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215516" y="411291"/>
            <a:ext cx="871296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Possible solutions to mitigate 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rgbClr val="000000"/>
                </a:solidFill>
              </a:rPr>
              <a:t>c</a:t>
            </a:r>
            <a:r>
              <a:rPr kumimoji="0" lang="en-US" sz="360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arry</a:t>
            </a: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-propagation delay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536669" y="2276872"/>
            <a:ext cx="84834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1. Detect the end of carry propagation rather than wait for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the worst-case time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565519" y="3230979"/>
            <a:ext cx="7417415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2. Speed-up propagation using techniques such as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    lookahead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    carry-select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800" dirty="0">
                <a:solidFill>
                  <a:srgbClr val="000000"/>
                </a:solidFill>
              </a:rPr>
              <a:t>         logarithmic adder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552544" y="4953397"/>
            <a:ext cx="85613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Limit carry propagation to within a small number of bits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16E58B66-D64B-4EC8-92D9-CF78F38A0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519" y="5805264"/>
            <a:ext cx="83447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0000"/>
                </a:solidFill>
              </a:rPr>
              <a:t>4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. Trade-off: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speed (or inversely, delay) </a:t>
            </a:r>
            <a:r>
              <a:rPr kumimoji="0" lang="en-US" sz="2800" b="0" i="1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versus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logic cost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62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125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100000">
              <a:srgbClr val="FFFFFF"/>
            </a:gs>
            <a:gs pos="100000">
              <a:srgbClr val="3333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2133600"/>
          </a:xfrm>
          <a:solidFill>
            <a:srgbClr val="FFFFCC"/>
          </a:solidFill>
        </p:spPr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IN" sz="3200" b="0" dirty="0">
                <a:solidFill>
                  <a:schemeClr val="bg2"/>
                </a:solidFill>
                <a:effectLst/>
                <a:latin typeface="Calibri"/>
                <a:cs typeface="Calibri"/>
              </a:rPr>
              <a:t>CS 31007                         </a:t>
            </a:r>
            <a:r>
              <a:rPr lang="en-US" sz="3200" b="0" dirty="0">
                <a:solidFill>
                  <a:schemeClr val="bg2"/>
                </a:solidFill>
                <a:effectLst/>
                <a:latin typeface="Calibri"/>
                <a:cs typeface="Calibri"/>
              </a:rPr>
              <a:t>Autumn 2021</a:t>
            </a:r>
            <a:r>
              <a:rPr lang="en-IN" sz="3200" b="0" dirty="0">
                <a:solidFill>
                  <a:schemeClr val="bg2"/>
                </a:solidFill>
                <a:effectLst/>
                <a:latin typeface="Calibri"/>
                <a:cs typeface="Calibri"/>
              </a:rPr>
              <a:t> </a:t>
            </a:r>
            <a:r>
              <a:rPr lang="en-IN" sz="3200" b="1" dirty="0">
                <a:solidFill>
                  <a:schemeClr val="bg2"/>
                </a:solidFill>
                <a:effectLst/>
                <a:latin typeface="Calibri"/>
                <a:cs typeface="Calibri"/>
              </a:rPr>
              <a:t>                </a:t>
            </a:r>
            <a:br>
              <a:rPr lang="en-IN" sz="3600" b="1" dirty="0">
                <a:solidFill>
                  <a:schemeClr val="bg2"/>
                </a:solidFill>
                <a:effectLst/>
                <a:latin typeface="Calibri"/>
                <a:cs typeface="Calibri"/>
              </a:rPr>
            </a:br>
            <a:r>
              <a:rPr lang="en-IN" sz="3200" b="1" dirty="0">
                <a:solidFill>
                  <a:schemeClr val="bg2"/>
                </a:solidFill>
                <a:effectLst/>
                <a:latin typeface="Calibri"/>
                <a:cs typeface="Calibri"/>
              </a:rPr>
              <a:t>COMPUTER ORGANIZATION AND ARCHITECTURE</a:t>
            </a:r>
            <a:endParaRPr lang="en-IN" sz="3600" b="1" dirty="0">
              <a:solidFill>
                <a:schemeClr val="bg2"/>
              </a:solidFill>
              <a:effectLst/>
              <a:latin typeface="Calibri"/>
              <a:cs typeface="Times New Roman"/>
            </a:endParaRPr>
          </a:p>
        </p:txBody>
      </p:sp>
      <p:sp>
        <p:nvSpPr>
          <p:cNvPr id="299012" name="Text Box 1028"/>
          <p:cNvSpPr txBox="1">
            <a:spLocks noChangeArrowheads="1"/>
          </p:cNvSpPr>
          <p:nvPr/>
        </p:nvSpPr>
        <p:spPr bwMode="auto">
          <a:xfrm>
            <a:off x="4953000" y="3200400"/>
            <a:ext cx="4343400" cy="1141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99013" name="Line 1029"/>
          <p:cNvSpPr>
            <a:spLocks noChangeShapeType="1"/>
          </p:cNvSpPr>
          <p:nvPr/>
        </p:nvSpPr>
        <p:spPr bwMode="auto">
          <a:xfrm>
            <a:off x="0" y="5787508"/>
            <a:ext cx="914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99015" name="Line 1031"/>
          <p:cNvSpPr>
            <a:spLocks noChangeShapeType="1"/>
          </p:cNvSpPr>
          <p:nvPr/>
        </p:nvSpPr>
        <p:spPr bwMode="auto">
          <a:xfrm>
            <a:off x="0" y="2133600"/>
            <a:ext cx="914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99016" name="Text Box 1032"/>
          <p:cNvSpPr txBox="1">
            <a:spLocks noChangeArrowheads="1"/>
          </p:cNvSpPr>
          <p:nvPr/>
        </p:nvSpPr>
        <p:spPr bwMode="auto">
          <a:xfrm>
            <a:off x="0" y="5808166"/>
            <a:ext cx="9144000" cy="107721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Times New Roman"/>
                <a:cs typeface="Times New Roman"/>
              </a:rPr>
              <a:t>Indian Institute of Technology Kharagpur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/>
              <a:ea typeface="Times New Roman"/>
              <a:cs typeface="Times New Roman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+mn-ea"/>
                <a:cs typeface="Times New Roman"/>
              </a:rPr>
              <a:t>Computer Science and Engineering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/>
              <a:ea typeface="+mn-ea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2477631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Instructors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	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Rajat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Subhra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Chakraborty (</a:t>
            </a:r>
            <a:r>
              <a:rPr kumimoji="0" lang="en-I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RSC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Bhargab B. Bhattacharya (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BBB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Lecture #18: Computer Arithmetic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2060"/>
                </a:solidFill>
                <a:cs typeface="Arial" pitchFamily="34" charset="0"/>
              </a:rPr>
              <a:t>13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September 2021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                    	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506728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100000">
              <a:srgbClr val="FFFFFF"/>
            </a:gs>
            <a:gs pos="100000">
              <a:srgbClr val="3333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3FFA7E3-B729-4BD5-985E-AD285959CACE}"/>
              </a:ext>
            </a:extLst>
          </p:cNvPr>
          <p:cNvSpPr txBox="1"/>
          <p:nvPr/>
        </p:nvSpPr>
        <p:spPr>
          <a:xfrm>
            <a:off x="1187624" y="2636912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2"/>
                </a:solidFill>
              </a:rPr>
              <a:t>How to speed up computer arithmetic?</a:t>
            </a:r>
          </a:p>
        </p:txBody>
      </p:sp>
    </p:spTree>
    <p:extLst>
      <p:ext uri="{BB962C8B-B14F-4D97-AF65-F5344CB8AC3E}">
        <p14:creationId xmlns:p14="http://schemas.microsoft.com/office/powerpoint/2010/main" val="1688264045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Carry-Lookahead Adder</a:t>
            </a:r>
          </a:p>
        </p:txBody>
      </p:sp>
      <p:sp>
        <p:nvSpPr>
          <p:cNvPr id="42" name="Rectangle 2">
            <a:extLst>
              <a:ext uri="{FF2B5EF4-FFF2-40B4-BE49-F238E27FC236}">
                <a16:creationId xmlns:a16="http://schemas.microsoft.com/office/drawing/2014/main" id="{772C8EDE-7736-4D67-9F56-30CDBD00C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257" y="5820692"/>
            <a:ext cx="883723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" pitchFamily="18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+mj-ea"/>
                <a:cs typeface="+mj-cs"/>
              </a:rPr>
              <a:t>Instead of RCA, use </a:t>
            </a:r>
            <a:r>
              <a:rPr kumimoji="0" 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+mj-ea"/>
                <a:cs typeface="+mj-cs"/>
              </a:rPr>
              <a:t>n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+mj-ea"/>
                <a:cs typeface="+mj-cs"/>
              </a:rPr>
              <a:t> </a:t>
            </a:r>
            <a:r>
              <a:rPr kumimoji="0" 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+mj-ea"/>
                <a:cs typeface="+mj-cs"/>
              </a:rPr>
              <a:t>independent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+mj-ea"/>
                <a:cs typeface="+mj-cs"/>
              </a:rPr>
              <a:t> 1-bit FA-modules working in parallel;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"/>
                <a:ea typeface="+mj-ea"/>
                <a:cs typeface="+mj-cs"/>
              </a:rPr>
              <a:t>no signal propagation through stages; directly generate all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"/>
                <a:ea typeface="+mj-ea"/>
                <a:cs typeface="+mj-cs"/>
              </a:rPr>
              <a:t>carry-bits from inputs</a:t>
            </a:r>
          </a:p>
        </p:txBody>
      </p:sp>
      <p:grpSp>
        <p:nvGrpSpPr>
          <p:cNvPr id="92" name="Group 179">
            <a:extLst>
              <a:ext uri="{FF2B5EF4-FFF2-40B4-BE49-F238E27FC236}">
                <a16:creationId xmlns:a16="http://schemas.microsoft.com/office/drawing/2014/main" id="{CED52CCD-5691-4B1F-9184-72CC3C6AEB62}"/>
              </a:ext>
            </a:extLst>
          </p:cNvPr>
          <p:cNvGrpSpPr>
            <a:grpSpLocks/>
          </p:cNvGrpSpPr>
          <p:nvPr/>
        </p:nvGrpSpPr>
        <p:grpSpPr bwMode="auto">
          <a:xfrm>
            <a:off x="1129493" y="811210"/>
            <a:ext cx="7324725" cy="2133600"/>
            <a:chOff x="720" y="864"/>
            <a:chExt cx="4614" cy="1344"/>
          </a:xfrm>
        </p:grpSpPr>
        <p:sp>
          <p:nvSpPr>
            <p:cNvPr id="93" name="Text Box 5">
              <a:extLst>
                <a:ext uri="{FF2B5EF4-FFF2-40B4-BE49-F238E27FC236}">
                  <a16:creationId xmlns:a16="http://schemas.microsoft.com/office/drawing/2014/main" id="{795E632C-AAAC-4D58-9694-806C486196D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166" y="1430"/>
              <a:ext cx="168" cy="22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45716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2000" b="1" i="0" u="none" strike="noStrike" kern="1200" cap="none" spc="0" normalizeH="0" baseline="-2500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94" name="Line 6">
              <a:extLst>
                <a:ext uri="{FF2B5EF4-FFF2-40B4-BE49-F238E27FC236}">
                  <a16:creationId xmlns:a16="http://schemas.microsoft.com/office/drawing/2014/main" id="{A77A974E-4ACA-4C6F-AB90-5BBE183776A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947" y="1574"/>
              <a:ext cx="19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arrow" w="med" len="med"/>
            </a:ln>
            <a:effectLst/>
          </p:spPr>
          <p:txBody>
            <a:bodyPr wrap="none" lIns="0" tIns="0" rIns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5" name="Rectangle 7">
              <a:extLst>
                <a:ext uri="{FF2B5EF4-FFF2-40B4-BE49-F238E27FC236}">
                  <a16:creationId xmlns:a16="http://schemas.microsoft.com/office/drawing/2014/main" id="{F8CCBB07-9916-4877-8887-630801FDC80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71" y="1334"/>
              <a:ext cx="576" cy="48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FA</a:t>
              </a:r>
            </a:p>
          </p:txBody>
        </p:sp>
        <p:sp>
          <p:nvSpPr>
            <p:cNvPr id="96" name="Text Box 8">
              <a:extLst>
                <a:ext uri="{FF2B5EF4-FFF2-40B4-BE49-F238E27FC236}">
                  <a16:creationId xmlns:a16="http://schemas.microsoft.com/office/drawing/2014/main" id="{174BC7F0-2094-40EF-831A-517CCD1974A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354" y="864"/>
              <a:ext cx="28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  <a:r>
                <a:rPr kumimoji="0" lang="en-US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97" name="Text Box 9">
              <a:extLst>
                <a:ext uri="{FF2B5EF4-FFF2-40B4-BE49-F238E27FC236}">
                  <a16:creationId xmlns:a16="http://schemas.microsoft.com/office/drawing/2014/main" id="{61FCC40A-7C1C-42C9-8F28-ACA3E0D76B9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508" y="1958"/>
              <a:ext cx="257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S</a:t>
              </a:r>
              <a:r>
                <a:rPr kumimoji="0" lang="en-US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98" name="Line 10">
              <a:extLst>
                <a:ext uri="{FF2B5EF4-FFF2-40B4-BE49-F238E27FC236}">
                  <a16:creationId xmlns:a16="http://schemas.microsoft.com/office/drawing/2014/main" id="{58CD9171-21C3-4B8C-93DD-20DAA89037F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803" y="114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" name="Line 11">
              <a:extLst>
                <a:ext uri="{FF2B5EF4-FFF2-40B4-BE49-F238E27FC236}">
                  <a16:creationId xmlns:a16="http://schemas.microsoft.com/office/drawing/2014/main" id="{01A64C94-3473-4AF0-91A6-FF31B91D7DA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515" y="114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00" name="Line 12">
              <a:extLst>
                <a:ext uri="{FF2B5EF4-FFF2-40B4-BE49-F238E27FC236}">
                  <a16:creationId xmlns:a16="http://schemas.microsoft.com/office/drawing/2014/main" id="{F3A9980E-51F8-4D45-9824-71FE7CE94A9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922" y="1574"/>
              <a:ext cx="449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arrow" w="med" len="med"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01" name="Line 13">
              <a:extLst>
                <a:ext uri="{FF2B5EF4-FFF2-40B4-BE49-F238E27FC236}">
                  <a16:creationId xmlns:a16="http://schemas.microsoft.com/office/drawing/2014/main" id="{F4AEA110-C37C-4D97-AA1A-470C73565D4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659" y="181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02" name="Text Box 14">
              <a:extLst>
                <a:ext uri="{FF2B5EF4-FFF2-40B4-BE49-F238E27FC236}">
                  <a16:creationId xmlns:a16="http://schemas.microsoft.com/office/drawing/2014/main" id="{60D38EDF-17FE-41AD-86AF-14B2DED4AEEA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690" y="864"/>
              <a:ext cx="28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B</a:t>
              </a:r>
              <a:r>
                <a:rPr kumimoji="0" lang="en-US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03" name="Rectangle 15">
              <a:extLst>
                <a:ext uri="{FF2B5EF4-FFF2-40B4-BE49-F238E27FC236}">
                  <a16:creationId xmlns:a16="http://schemas.microsoft.com/office/drawing/2014/main" id="{A3FF8B8F-66AF-494D-BFE0-58512496452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06" y="1334"/>
              <a:ext cx="576" cy="48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FA</a:t>
              </a:r>
            </a:p>
          </p:txBody>
        </p:sp>
        <p:sp>
          <p:nvSpPr>
            <p:cNvPr id="104" name="Text Box 16">
              <a:extLst>
                <a:ext uri="{FF2B5EF4-FFF2-40B4-BE49-F238E27FC236}">
                  <a16:creationId xmlns:a16="http://schemas.microsoft.com/office/drawing/2014/main" id="{ED9E5799-D88B-4EED-AEC7-3A42A7A8880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289" y="864"/>
              <a:ext cx="28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  <a:r>
                <a:rPr kumimoji="0" lang="en-US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05" name="Text Box 17">
              <a:extLst>
                <a:ext uri="{FF2B5EF4-FFF2-40B4-BE49-F238E27FC236}">
                  <a16:creationId xmlns:a16="http://schemas.microsoft.com/office/drawing/2014/main" id="{CCA178FB-396B-432B-88A5-E627645E816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443" y="1958"/>
              <a:ext cx="257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S</a:t>
              </a:r>
              <a:r>
                <a:rPr kumimoji="0" lang="en-US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06" name="Line 18">
              <a:extLst>
                <a:ext uri="{FF2B5EF4-FFF2-40B4-BE49-F238E27FC236}">
                  <a16:creationId xmlns:a16="http://schemas.microsoft.com/office/drawing/2014/main" id="{7909110C-1F69-4909-B75E-B74204266A1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738" y="114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07" name="Line 19">
              <a:extLst>
                <a:ext uri="{FF2B5EF4-FFF2-40B4-BE49-F238E27FC236}">
                  <a16:creationId xmlns:a16="http://schemas.microsoft.com/office/drawing/2014/main" id="{CE139925-763D-4101-BCB9-C3F92430377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450" y="114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08" name="Line 20">
              <a:extLst>
                <a:ext uri="{FF2B5EF4-FFF2-40B4-BE49-F238E27FC236}">
                  <a16:creationId xmlns:a16="http://schemas.microsoft.com/office/drawing/2014/main" id="{3CAD0CED-DA9E-475A-A819-DF73788325E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818" y="1574"/>
              <a:ext cx="48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arrow" w="med" len="med"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09" name="Line 21">
              <a:extLst>
                <a:ext uri="{FF2B5EF4-FFF2-40B4-BE49-F238E27FC236}">
                  <a16:creationId xmlns:a16="http://schemas.microsoft.com/office/drawing/2014/main" id="{897ABE4B-9996-4BAC-86FA-1162C60A8AB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594" y="181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10" name="Text Box 22">
              <a:extLst>
                <a:ext uri="{FF2B5EF4-FFF2-40B4-BE49-F238E27FC236}">
                  <a16:creationId xmlns:a16="http://schemas.microsoft.com/office/drawing/2014/main" id="{D2D3F1E6-B6B6-4A07-AB6B-26779271B49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625" y="864"/>
              <a:ext cx="28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B</a:t>
              </a:r>
              <a:r>
                <a:rPr kumimoji="0" lang="en-US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11" name="Rectangle 23">
              <a:extLst>
                <a:ext uri="{FF2B5EF4-FFF2-40B4-BE49-F238E27FC236}">
                  <a16:creationId xmlns:a16="http://schemas.microsoft.com/office/drawing/2014/main" id="{2EA82B0D-682C-45E0-9F49-E74CD24CED1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41" y="1334"/>
              <a:ext cx="576" cy="48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FA</a:t>
              </a:r>
            </a:p>
          </p:txBody>
        </p:sp>
        <p:sp>
          <p:nvSpPr>
            <p:cNvPr id="112" name="Text Box 24">
              <a:extLst>
                <a:ext uri="{FF2B5EF4-FFF2-40B4-BE49-F238E27FC236}">
                  <a16:creationId xmlns:a16="http://schemas.microsoft.com/office/drawing/2014/main" id="{15E3592E-84D7-4B67-BB2C-00841A8DEE1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224" y="864"/>
              <a:ext cx="28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  <a:r>
                <a:rPr kumimoji="0" lang="en-US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13" name="Text Box 25">
              <a:extLst>
                <a:ext uri="{FF2B5EF4-FFF2-40B4-BE49-F238E27FC236}">
                  <a16:creationId xmlns:a16="http://schemas.microsoft.com/office/drawing/2014/main" id="{1C2D202A-F192-4F72-84D8-56BE98989CA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378" y="1958"/>
              <a:ext cx="257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S</a:t>
              </a:r>
              <a:r>
                <a:rPr kumimoji="0" lang="en-US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14" name="Line 26">
              <a:extLst>
                <a:ext uri="{FF2B5EF4-FFF2-40B4-BE49-F238E27FC236}">
                  <a16:creationId xmlns:a16="http://schemas.microsoft.com/office/drawing/2014/main" id="{8FF0A534-5F61-4D63-A8C0-2B2D8A684F4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673" y="114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15" name="Line 27">
              <a:extLst>
                <a:ext uri="{FF2B5EF4-FFF2-40B4-BE49-F238E27FC236}">
                  <a16:creationId xmlns:a16="http://schemas.microsoft.com/office/drawing/2014/main" id="{D95F25F9-F0F2-429B-8540-D44442CB9B3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385" y="114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16" name="Line 28">
              <a:extLst>
                <a:ext uri="{FF2B5EF4-FFF2-40B4-BE49-F238E27FC236}">
                  <a16:creationId xmlns:a16="http://schemas.microsoft.com/office/drawing/2014/main" id="{88A59F20-5400-4C69-9CF3-08399038076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666" y="1574"/>
              <a:ext cx="575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arrow" w="med" len="med"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17" name="Line 29">
              <a:extLst>
                <a:ext uri="{FF2B5EF4-FFF2-40B4-BE49-F238E27FC236}">
                  <a16:creationId xmlns:a16="http://schemas.microsoft.com/office/drawing/2014/main" id="{7F271926-ED9D-47BF-AFB8-F26F1EBA6AE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529" y="181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18" name="Text Box 30">
              <a:extLst>
                <a:ext uri="{FF2B5EF4-FFF2-40B4-BE49-F238E27FC236}">
                  <a16:creationId xmlns:a16="http://schemas.microsoft.com/office/drawing/2014/main" id="{CB14A586-A780-4FE1-9FDA-CC99EE88A825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560" y="864"/>
              <a:ext cx="28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B</a:t>
              </a:r>
              <a:r>
                <a:rPr kumimoji="0" lang="en-US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19" name="Rectangle 31">
              <a:extLst>
                <a:ext uri="{FF2B5EF4-FFF2-40B4-BE49-F238E27FC236}">
                  <a16:creationId xmlns:a16="http://schemas.microsoft.com/office/drawing/2014/main" id="{4CD90F4A-51A6-479D-934C-90A8872852B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90" y="1334"/>
              <a:ext cx="576" cy="48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FA</a:t>
              </a:r>
            </a:p>
          </p:txBody>
        </p:sp>
        <p:sp>
          <p:nvSpPr>
            <p:cNvPr id="120" name="Text Box 32">
              <a:extLst>
                <a:ext uri="{FF2B5EF4-FFF2-40B4-BE49-F238E27FC236}">
                  <a16:creationId xmlns:a16="http://schemas.microsoft.com/office/drawing/2014/main" id="{05B496B8-2A2C-4E45-AD0C-8E2CB71CCD8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042" y="864"/>
              <a:ext cx="38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  <a:r>
                <a:rPr kumimoji="0" lang="en-US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21" name="Text Box 33">
              <a:extLst>
                <a:ext uri="{FF2B5EF4-FFF2-40B4-BE49-F238E27FC236}">
                  <a16:creationId xmlns:a16="http://schemas.microsoft.com/office/drawing/2014/main" id="{F83B637B-6DE9-46B8-83A1-1B1091BB99C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138" y="1958"/>
              <a:ext cx="535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S</a:t>
              </a:r>
              <a:r>
                <a:rPr kumimoji="0" lang="en-US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22" name="Line 34">
              <a:extLst>
                <a:ext uri="{FF2B5EF4-FFF2-40B4-BE49-F238E27FC236}">
                  <a16:creationId xmlns:a16="http://schemas.microsoft.com/office/drawing/2014/main" id="{BB9368DB-7968-476B-A20B-101DBE6F308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522" y="114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23" name="Line 35">
              <a:extLst>
                <a:ext uri="{FF2B5EF4-FFF2-40B4-BE49-F238E27FC236}">
                  <a16:creationId xmlns:a16="http://schemas.microsoft.com/office/drawing/2014/main" id="{96AD1092-7139-4E31-812A-CDBB69AA957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234" y="114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24" name="Line 36">
              <a:extLst>
                <a:ext uri="{FF2B5EF4-FFF2-40B4-BE49-F238E27FC236}">
                  <a16:creationId xmlns:a16="http://schemas.microsoft.com/office/drawing/2014/main" id="{88D04414-A020-47ED-B30F-25BDC4B0336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720" y="1574"/>
              <a:ext cx="37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arrow" w="med" len="med"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25" name="Line 37">
              <a:extLst>
                <a:ext uri="{FF2B5EF4-FFF2-40B4-BE49-F238E27FC236}">
                  <a16:creationId xmlns:a16="http://schemas.microsoft.com/office/drawing/2014/main" id="{E7C6CF04-28C4-41B1-80D4-3BDA57879E3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378" y="181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26" name="Text Box 38">
              <a:extLst>
                <a:ext uri="{FF2B5EF4-FFF2-40B4-BE49-F238E27FC236}">
                  <a16:creationId xmlns:a16="http://schemas.microsoft.com/office/drawing/2014/main" id="{1376F160-B60C-4A7E-834B-3F1B77CE604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378" y="864"/>
              <a:ext cx="401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B</a:t>
              </a:r>
              <a:r>
                <a:rPr kumimoji="0" lang="en-US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27" name="Text Box 40">
              <a:extLst>
                <a:ext uri="{FF2B5EF4-FFF2-40B4-BE49-F238E27FC236}">
                  <a16:creationId xmlns:a16="http://schemas.microsoft.com/office/drawing/2014/main" id="{008A33D9-B11E-4149-9399-F7D36892F48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66" y="1296"/>
              <a:ext cx="290" cy="22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0" tIns="0" rIns="0" bIns="45716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2000" b="1" i="0" u="none" strike="noStrike" kern="1200" cap="none" spc="0" normalizeH="0" baseline="-2500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28" name="Text Box 50">
              <a:extLst>
                <a:ext uri="{FF2B5EF4-FFF2-40B4-BE49-F238E27FC236}">
                  <a16:creationId xmlns:a16="http://schemas.microsoft.com/office/drawing/2014/main" id="{4605D4C5-9A60-4F09-B47D-E2E53CEA617A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158" y="1296"/>
              <a:ext cx="168" cy="22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45716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2000" b="1" i="0" u="none" strike="noStrike" kern="1200" cap="none" spc="0" normalizeH="0" baseline="-2500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29" name="Text Box 51">
              <a:extLst>
                <a:ext uri="{FF2B5EF4-FFF2-40B4-BE49-F238E27FC236}">
                  <a16:creationId xmlns:a16="http://schemas.microsoft.com/office/drawing/2014/main" id="{5DA3E768-E658-4983-A907-D12AA7FE6CA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054" y="1296"/>
              <a:ext cx="168" cy="22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45716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2000" b="1" i="0" u="none" strike="noStrike" kern="1200" cap="none" spc="0" normalizeH="0" baseline="-2500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30" name="Text Box 52">
              <a:extLst>
                <a:ext uri="{FF2B5EF4-FFF2-40B4-BE49-F238E27FC236}">
                  <a16:creationId xmlns:a16="http://schemas.microsoft.com/office/drawing/2014/main" id="{12594B74-CBD5-4AC0-A53F-52B56210E9BA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950" y="1296"/>
              <a:ext cx="168" cy="22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45716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2000" b="1" i="0" u="none" strike="noStrike" kern="1200" cap="none" spc="0" normalizeH="0" baseline="-2500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3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9C8AEFA-EB40-4A35-A5E6-ED8944074986}"/>
              </a:ext>
            </a:extLst>
          </p:cNvPr>
          <p:cNvSpPr txBox="1"/>
          <p:nvPr/>
        </p:nvSpPr>
        <p:spPr>
          <a:xfrm>
            <a:off x="323528" y="898672"/>
            <a:ext cx="878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RCA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83A46AB-8BE6-4A78-A92E-F90A97F44B28}"/>
              </a:ext>
            </a:extLst>
          </p:cNvPr>
          <p:cNvGrpSpPr/>
          <p:nvPr/>
        </p:nvGrpSpPr>
        <p:grpSpPr>
          <a:xfrm>
            <a:off x="405898" y="3311624"/>
            <a:ext cx="7962435" cy="2133600"/>
            <a:chOff x="405898" y="2996952"/>
            <a:chExt cx="7962435" cy="21336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AD7DD0D-7761-45EC-816C-E1674A6980E5}"/>
                </a:ext>
              </a:extLst>
            </p:cNvPr>
            <p:cNvGrpSpPr/>
            <p:nvPr/>
          </p:nvGrpSpPr>
          <p:grpSpPr>
            <a:xfrm>
              <a:off x="1043608" y="2996952"/>
              <a:ext cx="7324725" cy="2133600"/>
              <a:chOff x="909637" y="1295400"/>
              <a:chExt cx="7324725" cy="2133600"/>
            </a:xfrm>
          </p:grpSpPr>
          <p:sp>
            <p:nvSpPr>
              <p:cNvPr id="44" name="Text Box 5">
                <a:extLst>
                  <a:ext uri="{FF2B5EF4-FFF2-40B4-BE49-F238E27FC236}">
                    <a16:creationId xmlns:a16="http://schemas.microsoft.com/office/drawing/2014/main" id="{B714509D-461B-4F77-A2E0-19E36DC4E386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7967662" y="2193925"/>
                <a:ext cx="266700" cy="35083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45716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C</a:t>
                </a:r>
                <a:r>
                  <a:rPr kumimoji="0" lang="en-US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45" name="Line 6">
                <a:extLst>
                  <a:ext uri="{FF2B5EF4-FFF2-40B4-BE49-F238E27FC236}">
                    <a16:creationId xmlns:a16="http://schemas.microsoft.com/office/drawing/2014/main" id="{97F1B23A-AFB2-4C97-A630-2D7C41184F2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7620000" y="2422525"/>
                <a:ext cx="304800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arrow" w="med" len="med"/>
              </a:ln>
              <a:effectLst/>
            </p:spPr>
            <p:txBody>
              <a:bodyPr wrap="none" lIns="0" tIns="0" rIns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6" name="Rectangle 7">
                <a:extLst>
                  <a:ext uri="{FF2B5EF4-FFF2-40B4-BE49-F238E27FC236}">
                    <a16:creationId xmlns:a16="http://schemas.microsoft.com/office/drawing/2014/main" id="{3069ED46-A5EC-47CF-B442-71B44832105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705600" y="2041525"/>
                <a:ext cx="914400" cy="76200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FA</a:t>
                </a:r>
              </a:p>
            </p:txBody>
          </p:sp>
          <p:sp>
            <p:nvSpPr>
              <p:cNvPr id="47" name="Text Box 8">
                <a:extLst>
                  <a:ext uri="{FF2B5EF4-FFF2-40B4-BE49-F238E27FC236}">
                    <a16:creationId xmlns:a16="http://schemas.microsoft.com/office/drawing/2014/main" id="{E4C585FF-346E-4377-B3EA-CA43DC92B636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6678612" y="1295400"/>
                <a:ext cx="450850" cy="39687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A</a:t>
                </a:r>
                <a:r>
                  <a:rPr kumimoji="0" lang="en-US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48" name="Text Box 9">
                <a:extLst>
                  <a:ext uri="{FF2B5EF4-FFF2-40B4-BE49-F238E27FC236}">
                    <a16:creationId xmlns:a16="http://schemas.microsoft.com/office/drawing/2014/main" id="{C6E5A879-948C-4BB3-A4D2-A41D9E5AB340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6923087" y="3032125"/>
                <a:ext cx="407988" cy="39687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S</a:t>
                </a:r>
                <a:r>
                  <a:rPr kumimoji="0" lang="en-US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49" name="Line 10">
                <a:extLst>
                  <a:ext uri="{FF2B5EF4-FFF2-40B4-BE49-F238E27FC236}">
                    <a16:creationId xmlns:a16="http://schemas.microsoft.com/office/drawing/2014/main" id="{9AD6ADD3-E3BA-4DC8-B087-4F9E2539BE1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7391400" y="1736725"/>
                <a:ext cx="0" cy="304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0" name="Line 11">
                <a:extLst>
                  <a:ext uri="{FF2B5EF4-FFF2-40B4-BE49-F238E27FC236}">
                    <a16:creationId xmlns:a16="http://schemas.microsoft.com/office/drawing/2014/main" id="{02B11813-B42E-494D-8D1F-5D4E48BC7A5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6934200" y="1736725"/>
                <a:ext cx="0" cy="304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1" name="Line 12">
                <a:extLst>
                  <a:ext uri="{FF2B5EF4-FFF2-40B4-BE49-F238E27FC236}">
                    <a16:creationId xmlns:a16="http://schemas.microsoft.com/office/drawing/2014/main" id="{36CDB243-6F4B-4C0B-947E-CFEC99EC5BD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5992812" y="2422525"/>
                <a:ext cx="374650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arrow" w="med" len="med"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2" name="Line 13">
                <a:extLst>
                  <a:ext uri="{FF2B5EF4-FFF2-40B4-BE49-F238E27FC236}">
                    <a16:creationId xmlns:a16="http://schemas.microsoft.com/office/drawing/2014/main" id="{350ADB4A-1394-428C-B16E-BE85BE50758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7162800" y="2803525"/>
                <a:ext cx="0" cy="304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3" name="Text Box 14">
                <a:extLst>
                  <a:ext uri="{FF2B5EF4-FFF2-40B4-BE49-F238E27FC236}">
                    <a16:creationId xmlns:a16="http://schemas.microsoft.com/office/drawing/2014/main" id="{F493A06F-7CC8-46D4-BCEC-725727D1B0C0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7212012" y="1295400"/>
                <a:ext cx="450850" cy="39687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B</a:t>
                </a:r>
                <a:r>
                  <a:rPr kumimoji="0" lang="en-US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54" name="Rectangle 15">
                <a:extLst>
                  <a:ext uri="{FF2B5EF4-FFF2-40B4-BE49-F238E27FC236}">
                    <a16:creationId xmlns:a16="http://schemas.microsoft.com/office/drawing/2014/main" id="{E9FA0F0F-D3D0-48F8-8B3D-023661ECD24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014912" y="2041525"/>
                <a:ext cx="914400" cy="76200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FA</a:t>
                </a:r>
              </a:p>
            </p:txBody>
          </p:sp>
          <p:sp>
            <p:nvSpPr>
              <p:cNvPr id="55" name="Text Box 16">
                <a:extLst>
                  <a:ext uri="{FF2B5EF4-FFF2-40B4-BE49-F238E27FC236}">
                    <a16:creationId xmlns:a16="http://schemas.microsoft.com/office/drawing/2014/main" id="{5854E06B-9642-449F-A9CC-CED117077D15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4987925" y="1295400"/>
                <a:ext cx="450850" cy="39687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A</a:t>
                </a:r>
                <a:r>
                  <a:rPr kumimoji="0" lang="en-US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56" name="Text Box 17">
                <a:extLst>
                  <a:ext uri="{FF2B5EF4-FFF2-40B4-BE49-F238E27FC236}">
                    <a16:creationId xmlns:a16="http://schemas.microsoft.com/office/drawing/2014/main" id="{7A5A14DD-294B-47CD-B18D-645B3091CF04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5232400" y="3032125"/>
                <a:ext cx="407988" cy="39687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S</a:t>
                </a:r>
                <a:r>
                  <a:rPr kumimoji="0" lang="en-US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57" name="Line 18">
                <a:extLst>
                  <a:ext uri="{FF2B5EF4-FFF2-40B4-BE49-F238E27FC236}">
                    <a16:creationId xmlns:a16="http://schemas.microsoft.com/office/drawing/2014/main" id="{47C3AE8A-F1B9-4D50-857B-E40536006F0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700712" y="1736725"/>
                <a:ext cx="0" cy="304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8" name="Line 19">
                <a:extLst>
                  <a:ext uri="{FF2B5EF4-FFF2-40B4-BE49-F238E27FC236}">
                    <a16:creationId xmlns:a16="http://schemas.microsoft.com/office/drawing/2014/main" id="{F74E0C96-F30A-488C-AD97-CFD5DF3449C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243512" y="1736725"/>
                <a:ext cx="0" cy="304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0" name="Line 21">
                <a:extLst>
                  <a:ext uri="{FF2B5EF4-FFF2-40B4-BE49-F238E27FC236}">
                    <a16:creationId xmlns:a16="http://schemas.microsoft.com/office/drawing/2014/main" id="{3F2C2627-36EB-4364-9433-BED0892B777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472112" y="2803525"/>
                <a:ext cx="0" cy="304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1" name="Text Box 22">
                <a:extLst>
                  <a:ext uri="{FF2B5EF4-FFF2-40B4-BE49-F238E27FC236}">
                    <a16:creationId xmlns:a16="http://schemas.microsoft.com/office/drawing/2014/main" id="{A75024F4-34B3-4644-8EBA-94D0DD32478B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5521325" y="1295400"/>
                <a:ext cx="450850" cy="39687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B</a:t>
                </a:r>
                <a:r>
                  <a:rPr kumimoji="0" lang="en-US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62" name="Rectangle 23">
                <a:extLst>
                  <a:ext uri="{FF2B5EF4-FFF2-40B4-BE49-F238E27FC236}">
                    <a16:creationId xmlns:a16="http://schemas.microsoft.com/office/drawing/2014/main" id="{2F89970D-BB52-445F-B0F7-CAC58CF267F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24225" y="2041525"/>
                <a:ext cx="914400" cy="76200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FA</a:t>
                </a:r>
              </a:p>
            </p:txBody>
          </p:sp>
          <p:sp>
            <p:nvSpPr>
              <p:cNvPr id="63" name="Text Box 24">
                <a:extLst>
                  <a:ext uri="{FF2B5EF4-FFF2-40B4-BE49-F238E27FC236}">
                    <a16:creationId xmlns:a16="http://schemas.microsoft.com/office/drawing/2014/main" id="{1D43FD06-1A5A-494E-95A2-AC6AF32A807A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297237" y="1295400"/>
                <a:ext cx="450850" cy="39687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A</a:t>
                </a:r>
                <a:r>
                  <a:rPr kumimoji="0" lang="en-US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64" name="Text Box 25">
                <a:extLst>
                  <a:ext uri="{FF2B5EF4-FFF2-40B4-BE49-F238E27FC236}">
                    <a16:creationId xmlns:a16="http://schemas.microsoft.com/office/drawing/2014/main" id="{C5A180A3-E97F-46A1-9B91-A8FDC8652B1B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541712" y="3032125"/>
                <a:ext cx="407988" cy="39687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S</a:t>
                </a:r>
                <a:r>
                  <a:rPr kumimoji="0" lang="en-US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65" name="Line 26">
                <a:extLst>
                  <a:ext uri="{FF2B5EF4-FFF2-40B4-BE49-F238E27FC236}">
                    <a16:creationId xmlns:a16="http://schemas.microsoft.com/office/drawing/2014/main" id="{90538962-B08C-4175-99B7-EF03C7BD22E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010025" y="1736725"/>
                <a:ext cx="0" cy="304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6" name="Line 27">
                <a:extLst>
                  <a:ext uri="{FF2B5EF4-FFF2-40B4-BE49-F238E27FC236}">
                    <a16:creationId xmlns:a16="http://schemas.microsoft.com/office/drawing/2014/main" id="{5C7632D1-1343-4936-A5A6-69685F92B90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552825" y="1736725"/>
                <a:ext cx="0" cy="304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8" name="Line 29">
                <a:extLst>
                  <a:ext uri="{FF2B5EF4-FFF2-40B4-BE49-F238E27FC236}">
                    <a16:creationId xmlns:a16="http://schemas.microsoft.com/office/drawing/2014/main" id="{001A0C76-F466-4D95-B1B7-FD2977D5EED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781425" y="2803525"/>
                <a:ext cx="0" cy="304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9" name="Text Box 30">
                <a:extLst>
                  <a:ext uri="{FF2B5EF4-FFF2-40B4-BE49-F238E27FC236}">
                    <a16:creationId xmlns:a16="http://schemas.microsoft.com/office/drawing/2014/main" id="{A696CCD8-8AF1-49D4-BB94-C744CE4843DE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830637" y="1295400"/>
                <a:ext cx="450850" cy="39687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B</a:t>
                </a:r>
                <a:r>
                  <a:rPr kumimoji="0" lang="en-US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70" name="Rectangle 31">
                <a:extLst>
                  <a:ext uri="{FF2B5EF4-FFF2-40B4-BE49-F238E27FC236}">
                    <a16:creationId xmlns:a16="http://schemas.microsoft.com/office/drawing/2014/main" id="{11A09F1B-E6FC-404D-8FA7-A19763E6B74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497012" y="2041525"/>
                <a:ext cx="914400" cy="76200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FA</a:t>
                </a:r>
              </a:p>
            </p:txBody>
          </p:sp>
          <p:sp>
            <p:nvSpPr>
              <p:cNvPr id="71" name="Text Box 32">
                <a:extLst>
                  <a:ext uri="{FF2B5EF4-FFF2-40B4-BE49-F238E27FC236}">
                    <a16:creationId xmlns:a16="http://schemas.microsoft.com/office/drawing/2014/main" id="{A547BB02-C6C6-469E-A4D9-4F3C36BAC5FA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420812" y="1295400"/>
                <a:ext cx="609600" cy="39687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A</a:t>
                </a:r>
                <a:r>
                  <a:rPr kumimoji="0" lang="en-US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72" name="Text Box 33">
                <a:extLst>
                  <a:ext uri="{FF2B5EF4-FFF2-40B4-BE49-F238E27FC236}">
                    <a16:creationId xmlns:a16="http://schemas.microsoft.com/office/drawing/2014/main" id="{8C63CE12-D88F-48D3-ABBE-7262B155C1D7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573212" y="3032125"/>
                <a:ext cx="849313" cy="39687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S</a:t>
                </a:r>
                <a:r>
                  <a:rPr kumimoji="0" lang="en-US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73" name="Line 34">
                <a:extLst>
                  <a:ext uri="{FF2B5EF4-FFF2-40B4-BE49-F238E27FC236}">
                    <a16:creationId xmlns:a16="http://schemas.microsoft.com/office/drawing/2014/main" id="{9CF6901E-E42B-47B6-AEDE-42BCA7793D2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182812" y="1736725"/>
                <a:ext cx="0" cy="304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4" name="Line 35">
                <a:extLst>
                  <a:ext uri="{FF2B5EF4-FFF2-40B4-BE49-F238E27FC236}">
                    <a16:creationId xmlns:a16="http://schemas.microsoft.com/office/drawing/2014/main" id="{49B5020A-337C-47C5-8741-4918A8D16D5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725612" y="1736725"/>
                <a:ext cx="0" cy="304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5" name="Line 36">
                <a:extLst>
                  <a:ext uri="{FF2B5EF4-FFF2-40B4-BE49-F238E27FC236}">
                    <a16:creationId xmlns:a16="http://schemas.microsoft.com/office/drawing/2014/main" id="{B133F9B7-2E01-4514-B8B6-34FCA490E4B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909637" y="2422525"/>
                <a:ext cx="587375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arrow" w="med" len="med"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6" name="Line 37">
                <a:extLst>
                  <a:ext uri="{FF2B5EF4-FFF2-40B4-BE49-F238E27FC236}">
                    <a16:creationId xmlns:a16="http://schemas.microsoft.com/office/drawing/2014/main" id="{5EFF92E0-885B-4952-A867-D78DE724860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954212" y="2803525"/>
                <a:ext cx="0" cy="304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7" name="Text Box 38">
                <a:extLst>
                  <a:ext uri="{FF2B5EF4-FFF2-40B4-BE49-F238E27FC236}">
                    <a16:creationId xmlns:a16="http://schemas.microsoft.com/office/drawing/2014/main" id="{CBC12DE9-F5B9-4DBD-ADDC-D38AB27333EA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954212" y="1295400"/>
                <a:ext cx="636588" cy="39687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B</a:t>
                </a:r>
                <a:r>
                  <a:rPr kumimoji="0" lang="en-US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78" name="Text Box 40">
                <a:extLst>
                  <a:ext uri="{FF2B5EF4-FFF2-40B4-BE49-F238E27FC236}">
                    <a16:creationId xmlns:a16="http://schemas.microsoft.com/office/drawing/2014/main" id="{FB1F370E-5248-488D-B89E-D814E6EF0064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982662" y="1981200"/>
                <a:ext cx="460375" cy="35083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45716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C</a:t>
                </a:r>
                <a:r>
                  <a:rPr kumimoji="0" lang="en-US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79" name="Text Box 50">
                <a:extLst>
                  <a:ext uri="{FF2B5EF4-FFF2-40B4-BE49-F238E27FC236}">
                    <a16:creationId xmlns:a16="http://schemas.microsoft.com/office/drawing/2014/main" id="{878201B8-312F-4EEB-92F9-8AACA8573592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6180137" y="1692275"/>
                <a:ext cx="266700" cy="35083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45716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C</a:t>
                </a:r>
                <a:r>
                  <a:rPr kumimoji="0" lang="en-US" sz="20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1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D0E92BBC-4248-47E7-9EF7-8FF144E35ECD}"/>
                  </a:ext>
                </a:extLst>
              </p:cNvPr>
              <p:cNvCxnSpPr/>
              <p:nvPr/>
            </p:nvCxnSpPr>
            <p:spPr bwMode="auto">
              <a:xfrm>
                <a:off x="6347848" y="2041525"/>
                <a:ext cx="0" cy="36004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86" name="Line 12">
                <a:extLst>
                  <a:ext uri="{FF2B5EF4-FFF2-40B4-BE49-F238E27FC236}">
                    <a16:creationId xmlns:a16="http://schemas.microsoft.com/office/drawing/2014/main" id="{C9401C22-D4E3-494D-ABFA-307C687467A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4244611" y="2466975"/>
                <a:ext cx="374650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arrow" w="med" len="med"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7" name="Text Box 50">
                <a:extLst>
                  <a:ext uri="{FF2B5EF4-FFF2-40B4-BE49-F238E27FC236}">
                    <a16:creationId xmlns:a16="http://schemas.microsoft.com/office/drawing/2014/main" id="{EB3DE374-978F-499C-8F1F-8B613C6FCE14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4429832" y="1736725"/>
                <a:ext cx="270908" cy="353939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45716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C</a:t>
                </a:r>
                <a:r>
                  <a:rPr kumimoji="0" lang="en-US" sz="20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2</a:t>
                </a:r>
              </a:p>
            </p:txBody>
          </p: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8E16C35F-9C3D-42F1-99D3-9A25AB288FA2}"/>
                  </a:ext>
                </a:extLst>
              </p:cNvPr>
              <p:cNvCxnSpPr/>
              <p:nvPr/>
            </p:nvCxnSpPr>
            <p:spPr bwMode="auto">
              <a:xfrm>
                <a:off x="4599647" y="2085975"/>
                <a:ext cx="0" cy="36004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89" name="Line 12">
                <a:extLst>
                  <a:ext uri="{FF2B5EF4-FFF2-40B4-BE49-F238E27FC236}">
                    <a16:creationId xmlns:a16="http://schemas.microsoft.com/office/drawing/2014/main" id="{1FA2D894-C79A-465D-9767-9573D5684A6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2404910" y="2357511"/>
                <a:ext cx="374650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arrow" w="med" len="med"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0" name="Text Box 50">
                <a:extLst>
                  <a:ext uri="{FF2B5EF4-FFF2-40B4-BE49-F238E27FC236}">
                    <a16:creationId xmlns:a16="http://schemas.microsoft.com/office/drawing/2014/main" id="{6B9CD210-A5D6-4325-BE89-2DAE0349ED91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2590131" y="1627261"/>
                <a:ext cx="270908" cy="353939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45716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C</a:t>
                </a:r>
                <a:r>
                  <a:rPr kumimoji="0" lang="en-US" sz="20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3</a:t>
                </a:r>
              </a:p>
            </p:txBody>
          </p: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4FBA211E-4875-4CEB-8ED2-E4EBDFDCDABC}"/>
                  </a:ext>
                </a:extLst>
              </p:cNvPr>
              <p:cNvCxnSpPr/>
              <p:nvPr/>
            </p:nvCxnSpPr>
            <p:spPr bwMode="auto">
              <a:xfrm>
                <a:off x="2759946" y="1976511"/>
                <a:ext cx="0" cy="36004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2EDA982-16C4-4052-8848-BE2055A537B4}"/>
                </a:ext>
              </a:extLst>
            </p:cNvPr>
            <p:cNvSpPr txBox="1"/>
            <p:nvPr/>
          </p:nvSpPr>
          <p:spPr>
            <a:xfrm>
              <a:off x="405898" y="3097980"/>
              <a:ext cx="8789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CLA</a:t>
              </a:r>
            </a:p>
          </p:txBody>
        </p:sp>
      </p:grpSp>
      <p:sp>
        <p:nvSpPr>
          <p:cNvPr id="13" name="Rectangle: Single Corner Snipped 12">
            <a:extLst>
              <a:ext uri="{FF2B5EF4-FFF2-40B4-BE49-F238E27FC236}">
                <a16:creationId xmlns:a16="http://schemas.microsoft.com/office/drawing/2014/main" id="{EAA06456-E542-4AAF-B0AF-117B99C67D6A}"/>
              </a:ext>
            </a:extLst>
          </p:cNvPr>
          <p:cNvSpPr/>
          <p:nvPr/>
        </p:nvSpPr>
        <p:spPr bwMode="auto">
          <a:xfrm>
            <a:off x="323528" y="762000"/>
            <a:ext cx="8496944" cy="2250814"/>
          </a:xfrm>
          <a:prstGeom prst="snip1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4" name="Rectangle: Single Corner Snipped 13">
            <a:extLst>
              <a:ext uri="{FF2B5EF4-FFF2-40B4-BE49-F238E27FC236}">
                <a16:creationId xmlns:a16="http://schemas.microsoft.com/office/drawing/2014/main" id="{11877997-2DC1-4A6E-905A-45FA52E4ABF1}"/>
              </a:ext>
            </a:extLst>
          </p:cNvPr>
          <p:cNvSpPr/>
          <p:nvPr/>
        </p:nvSpPr>
        <p:spPr bwMode="auto">
          <a:xfrm>
            <a:off x="323528" y="3172976"/>
            <a:ext cx="8496944" cy="2250814"/>
          </a:xfrm>
          <a:prstGeom prst="snip1Rect">
            <a:avLst/>
          </a:prstGeom>
          <a:noFill/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538E1E1D-AB53-4704-92ED-6CFBABDFD318}"/>
              </a:ext>
            </a:extLst>
          </p:cNvPr>
          <p:cNvSpPr/>
          <p:nvPr/>
        </p:nvSpPr>
        <p:spPr bwMode="auto">
          <a:xfrm>
            <a:off x="6438659" y="1832741"/>
            <a:ext cx="225881" cy="211188"/>
          </a:xfrm>
          <a:prstGeom prst="star5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E63B30B5-151F-49C5-83A5-C6853805C34C}"/>
              </a:ext>
            </a:extLst>
          </p:cNvPr>
          <p:cNvSpPr/>
          <p:nvPr/>
        </p:nvSpPr>
        <p:spPr bwMode="auto">
          <a:xfrm>
            <a:off x="3052251" y="1796822"/>
            <a:ext cx="225881" cy="211188"/>
          </a:xfrm>
          <a:prstGeom prst="star5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7F964848-067B-4884-922E-0FCD355947CC}"/>
              </a:ext>
            </a:extLst>
          </p:cNvPr>
          <p:cNvSpPr/>
          <p:nvPr/>
        </p:nvSpPr>
        <p:spPr bwMode="auto">
          <a:xfrm>
            <a:off x="4755573" y="1804934"/>
            <a:ext cx="225881" cy="211188"/>
          </a:xfrm>
          <a:prstGeom prst="star5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0857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11560" y="1268760"/>
            <a:ext cx="82296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enerate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all carry bits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directly from inputs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instead of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rippling through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FA-blocks sequentially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Few notation: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Generate 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</a:t>
            </a:r>
            <a:r>
              <a:rPr kumimoji="0" lang="en-US" sz="2400" b="0" i="1" u="none" strike="noStrike" kern="1200" cap="none" spc="0" normalizeH="0" baseline="-2500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 and propagate 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400" b="0" i="1" u="none" strike="noStrike" kern="1200" cap="none" spc="0" normalizeH="0" baseline="-2500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 signals for each bit: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 column will generate a carry out if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</a:t>
            </a:r>
            <a:r>
              <a:rPr kumimoji="0" lang="en-US" sz="20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AND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</a:t>
            </a:r>
            <a:r>
              <a:rPr kumimoji="0" lang="en-US" sz="20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are both 1.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				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</a:t>
            </a:r>
            <a:r>
              <a:rPr kumimoji="0" 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</a:t>
            </a:r>
            <a:r>
              <a:rPr kumimoji="0" 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</a:t>
            </a:r>
            <a:r>
              <a:rPr kumimoji="0" 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endParaRPr kumimoji="0" lang="en-US" sz="2400" b="1" i="1" u="none" strike="noStrike" kern="1200" cap="none" spc="0" normalizeH="0" baseline="-2500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 column will propagate a carry in to the carry out if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</a:t>
            </a:r>
            <a:r>
              <a:rPr kumimoji="0" lang="en-US" sz="20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OR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</a:t>
            </a:r>
            <a:r>
              <a:rPr kumimoji="0" lang="en-US" sz="20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is 1.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			</a:t>
            </a:r>
            <a:r>
              <a:rPr kumimoji="0" lang="en-US" sz="3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	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</a:t>
            </a:r>
            <a:r>
              <a:rPr kumimoji="0" 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+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</a:t>
            </a:r>
            <a:r>
              <a:rPr kumimoji="0" 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endParaRPr kumimoji="0" lang="en-US" sz="2400" b="1" i="1" u="none" strike="noStrike" kern="1200" cap="none" spc="0" normalizeH="0" baseline="-2500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The carry out of a column (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20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 is: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              c</a:t>
            </a:r>
            <a:r>
              <a:rPr kumimoji="0" 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i+1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</a:t>
            </a:r>
            <a:r>
              <a:rPr kumimoji="0" 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</a:t>
            </a:r>
            <a:r>
              <a:rPr kumimoji="0" 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</a:t>
            </a:r>
            <a:r>
              <a:rPr kumimoji="0" 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+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</a:t>
            </a:r>
            <a:r>
              <a:rPr kumimoji="0" 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=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</a:t>
            </a:r>
            <a:r>
              <a:rPr kumimoji="0" 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769938" y="203200"/>
            <a:ext cx="7772400" cy="838200"/>
          </a:xfrm>
        </p:spPr>
        <p:txBody>
          <a:bodyPr/>
          <a:lstStyle/>
          <a:p>
            <a:pPr eaLnBrk="1" hangingPunct="1"/>
            <a:r>
              <a:rPr lang="en-US"/>
              <a:t>Carry-Lookahead Adder</a:t>
            </a:r>
          </a:p>
        </p:txBody>
      </p:sp>
    </p:spTree>
    <p:extLst>
      <p:ext uri="{BB962C8B-B14F-4D97-AF65-F5344CB8AC3E}">
        <p14:creationId xmlns:p14="http://schemas.microsoft.com/office/powerpoint/2010/main" val="114838022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ChangeArrowheads="1"/>
          </p:cNvSpPr>
          <p:nvPr/>
        </p:nvSpPr>
        <p:spPr bwMode="auto">
          <a:xfrm>
            <a:off x="1331639" y="427029"/>
            <a:ext cx="6240298" cy="3726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Carry Lookahead Adder (CLA): Basic Idea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089952-1353-499F-9129-9D44BAC9C85E}"/>
              </a:ext>
            </a:extLst>
          </p:cNvPr>
          <p:cNvSpPr txBox="1"/>
          <p:nvPr/>
        </p:nvSpPr>
        <p:spPr>
          <a:xfrm>
            <a:off x="1825864" y="1916832"/>
            <a:ext cx="440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B: b</a:t>
            </a:r>
            <a:r>
              <a:rPr kumimoji="0" lang="en-I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n-1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b</a:t>
            </a:r>
            <a:r>
              <a:rPr kumimoji="0" lang="en-I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n-2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en-IN" sz="2800" dirty="0">
                <a:solidFill>
                  <a:srgbClr val="000000"/>
                </a:solidFill>
              </a:rPr>
              <a:t>..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en-IN" sz="2800" noProof="0" dirty="0">
                <a:solidFill>
                  <a:srgbClr val="000000"/>
                </a:solidFill>
              </a:rPr>
              <a:t>b</a:t>
            </a:r>
            <a:r>
              <a:rPr lang="en-IN" sz="2800" baseline="-25000" dirty="0" err="1">
                <a:solidFill>
                  <a:srgbClr val="000000"/>
                </a:solidFill>
              </a:rPr>
              <a:t>i</a:t>
            </a:r>
            <a:r>
              <a:rPr lang="en-IN" sz="2800" baseline="-25000" dirty="0">
                <a:solidFill>
                  <a:srgbClr val="000000"/>
                </a:solidFill>
              </a:rPr>
              <a:t> </a:t>
            </a:r>
            <a:r>
              <a:rPr lang="en-IN" sz="2800" dirty="0">
                <a:solidFill>
                  <a:srgbClr val="000000"/>
                </a:solidFill>
              </a:rPr>
              <a:t>,…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,b</a:t>
            </a:r>
            <a:r>
              <a:rPr kumimoji="0" lang="en-I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b</a:t>
            </a:r>
            <a:r>
              <a:rPr kumimoji="0" lang="en-I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5CC729-902D-4561-9A1B-D54AB7219643}"/>
              </a:ext>
            </a:extLst>
          </p:cNvPr>
          <p:cNvSpPr txBox="1"/>
          <p:nvPr/>
        </p:nvSpPr>
        <p:spPr>
          <a:xfrm>
            <a:off x="1928674" y="2570292"/>
            <a:ext cx="41044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S: s</a:t>
            </a:r>
            <a:r>
              <a:rPr kumimoji="0" lang="en-IN" sz="3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n-1</a:t>
            </a:r>
            <a:r>
              <a:rPr kumimoji="0" lang="en-IN" sz="3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s</a:t>
            </a:r>
            <a:r>
              <a:rPr kumimoji="0" lang="en-IN" sz="3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n-2</a:t>
            </a:r>
            <a:r>
              <a:rPr kumimoji="0" lang="en-IN" sz="3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……, s</a:t>
            </a:r>
            <a:r>
              <a:rPr kumimoji="0" lang="en-IN" sz="3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IN" sz="3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s</a:t>
            </a:r>
            <a:r>
              <a:rPr kumimoji="0" lang="en-IN" sz="3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endParaRPr kumimoji="0" lang="en-IN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FF72C6-A601-46D8-8A58-35FCC5C6218A}"/>
              </a:ext>
            </a:extLst>
          </p:cNvPr>
          <p:cNvSpPr txBox="1"/>
          <p:nvPr/>
        </p:nvSpPr>
        <p:spPr>
          <a:xfrm>
            <a:off x="1835696" y="1268760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A: a</a:t>
            </a:r>
            <a:r>
              <a:rPr kumimoji="0" lang="en-I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n-1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a</a:t>
            </a:r>
            <a:r>
              <a:rPr kumimoji="0" lang="en-I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n-2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.., </a:t>
            </a:r>
            <a:r>
              <a:rPr lang="en-IN" sz="2800" dirty="0">
                <a:solidFill>
                  <a:srgbClr val="000000"/>
                </a:solidFill>
              </a:rPr>
              <a:t>a</a:t>
            </a:r>
            <a:r>
              <a:rPr lang="en-IN" sz="2800" baseline="-25000" dirty="0">
                <a:solidFill>
                  <a:srgbClr val="000000"/>
                </a:solidFill>
              </a:rPr>
              <a:t>i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…, a</a:t>
            </a:r>
            <a:r>
              <a:rPr kumimoji="0" lang="en-I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a</a:t>
            </a:r>
            <a:r>
              <a:rPr kumimoji="0" lang="en-I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AACB7E-D6E2-4CBF-B182-D053569F3036}"/>
              </a:ext>
            </a:extLst>
          </p:cNvPr>
          <p:cNvSpPr txBox="1"/>
          <p:nvPr/>
        </p:nvSpPr>
        <p:spPr>
          <a:xfrm>
            <a:off x="539552" y="3973185"/>
            <a:ext cx="8352928" cy="2677656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N" sz="2800" dirty="0">
                <a:solidFill>
                  <a:srgbClr val="FFFFFF"/>
                </a:solidFill>
              </a:rPr>
              <a:t>At the </a:t>
            </a:r>
            <a:r>
              <a:rPr lang="en-IN" sz="2800" i="1" dirty="0" err="1">
                <a:solidFill>
                  <a:srgbClr val="FFFFFF"/>
                </a:solidFill>
              </a:rPr>
              <a:t>i</a:t>
            </a:r>
            <a:r>
              <a:rPr lang="en-IN" sz="2800" dirty="0" err="1">
                <a:solidFill>
                  <a:srgbClr val="FFFFFF"/>
                </a:solidFill>
              </a:rPr>
              <a:t>th</a:t>
            </a:r>
            <a:r>
              <a:rPr lang="en-IN" sz="2800" i="1" dirty="0">
                <a:solidFill>
                  <a:srgbClr val="FFFFFF"/>
                </a:solidFill>
              </a:rPr>
              <a:t> stage</a:t>
            </a:r>
            <a:r>
              <a:rPr lang="en-IN" sz="2800" dirty="0">
                <a:solidFill>
                  <a:srgbClr val="FFFFFF"/>
                </a:solidFill>
              </a:rPr>
              <a:t>, carry 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will be generated for propagation to the next stage if and only if</a:t>
            </a:r>
          </a:p>
          <a:p>
            <a:pPr lvl="0"/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a</a:t>
            </a:r>
            <a:r>
              <a:rPr lang="en-IN" sz="2800" baseline="-25000" dirty="0" err="1">
                <a:solidFill>
                  <a:srgbClr val="FFFFFF"/>
                </a:solidFill>
              </a:rPr>
              <a:t>i</a:t>
            </a:r>
            <a:r>
              <a:rPr lang="en-IN" sz="2800" baseline="-25000" dirty="0">
                <a:solidFill>
                  <a:srgbClr val="FFFFFF"/>
                </a:solidFill>
              </a:rPr>
              <a:t>  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= b</a:t>
            </a:r>
            <a:r>
              <a:rPr lang="en-IN" sz="2800" baseline="-25000" dirty="0" err="1">
                <a:solidFill>
                  <a:srgbClr val="FFFFFF"/>
                </a:solidFill>
              </a:rPr>
              <a:t>i</a:t>
            </a:r>
            <a:r>
              <a:rPr lang="en-IN" sz="2800" dirty="0">
                <a:solidFill>
                  <a:srgbClr val="FFFFFF"/>
                </a:solidFill>
              </a:rPr>
              <a:t> = 1; =&gt; </a:t>
            </a:r>
            <a:r>
              <a:rPr lang="en-IN" sz="2800" dirty="0" err="1">
                <a:solidFill>
                  <a:srgbClr val="FFFFFF"/>
                </a:solidFill>
              </a:rPr>
              <a:t>g</a:t>
            </a:r>
            <a:r>
              <a:rPr lang="en-IN" sz="2800" baseline="-25000" dirty="0" err="1">
                <a:solidFill>
                  <a:srgbClr val="FFFFFF"/>
                </a:solidFill>
              </a:rPr>
              <a:t>i</a:t>
            </a:r>
            <a:r>
              <a:rPr lang="en-IN" sz="2800" baseline="-25000" dirty="0">
                <a:solidFill>
                  <a:srgbClr val="FFFFFF"/>
                </a:solidFill>
              </a:rPr>
              <a:t>  </a:t>
            </a:r>
            <a:r>
              <a:rPr lang="en-IN" sz="2800" dirty="0">
                <a:solidFill>
                  <a:srgbClr val="FFFFFF"/>
                </a:solidFill>
              </a:rPr>
              <a:t>= a</a:t>
            </a:r>
            <a:r>
              <a:rPr lang="en-IN" sz="2800" baseline="-25000" dirty="0">
                <a:solidFill>
                  <a:srgbClr val="FFFFFF"/>
                </a:solidFill>
              </a:rPr>
              <a:t>i</a:t>
            </a:r>
            <a:r>
              <a:rPr lang="en-IN" sz="2800" dirty="0">
                <a:solidFill>
                  <a:srgbClr val="FFFFFF"/>
                </a:solidFill>
              </a:rPr>
              <a:t> b</a:t>
            </a:r>
            <a:r>
              <a:rPr lang="en-IN" sz="2800" baseline="-25000" dirty="0">
                <a:solidFill>
                  <a:srgbClr val="FFFFFF"/>
                </a:solidFill>
              </a:rPr>
              <a:t>i </a:t>
            </a:r>
            <a:r>
              <a:rPr lang="en-IN" sz="2800" dirty="0">
                <a:solidFill>
                  <a:srgbClr val="FFFFFF"/>
                </a:solidFill>
              </a:rPr>
              <a:t> ==&gt; carry-generate function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IN" sz="2800" dirty="0">
              <a:solidFill>
                <a:srgbClr val="FFFFFF"/>
              </a:solidFill>
            </a:endParaRPr>
          </a:p>
          <a:p>
            <a:pPr lvl="0"/>
            <a:r>
              <a:rPr lang="en-IN" sz="2800" dirty="0">
                <a:solidFill>
                  <a:srgbClr val="FFFFFF"/>
                </a:solidFill>
              </a:rPr>
              <a:t>or either  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</a:t>
            </a:r>
            <a:r>
              <a:rPr lang="en-IN" sz="2800" baseline="-25000" dirty="0" err="1">
                <a:solidFill>
                  <a:srgbClr val="FFFFFF"/>
                </a:solidFill>
              </a:rPr>
              <a:t>i</a:t>
            </a:r>
            <a:r>
              <a:rPr lang="en-IN" sz="2800" baseline="-25000" dirty="0">
                <a:solidFill>
                  <a:srgbClr val="FFFFFF"/>
                </a:solidFill>
              </a:rPr>
              <a:t>   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or b</a:t>
            </a:r>
            <a:r>
              <a:rPr lang="en-IN" sz="2800" baseline="-25000" dirty="0" err="1">
                <a:solidFill>
                  <a:srgbClr val="FFFFFF"/>
                </a:solidFill>
              </a:rPr>
              <a:t>i</a:t>
            </a:r>
            <a:r>
              <a:rPr lang="en-IN" sz="2800" dirty="0">
                <a:solidFill>
                  <a:srgbClr val="FFFFFF"/>
                </a:solidFill>
              </a:rPr>
              <a:t> = 1, and previous carry c</a:t>
            </a:r>
            <a:r>
              <a:rPr lang="en-IN" sz="2800" baseline="-25000" dirty="0">
                <a:solidFill>
                  <a:srgbClr val="FFFFFF"/>
                </a:solidFill>
              </a:rPr>
              <a:t>i -1 </a:t>
            </a:r>
            <a:r>
              <a:rPr lang="en-IN" sz="2800" dirty="0">
                <a:solidFill>
                  <a:srgbClr val="FFFFFF"/>
                </a:solidFill>
              </a:rPr>
              <a:t>arrives here;</a:t>
            </a:r>
          </a:p>
          <a:p>
            <a:pPr lvl="0"/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=&gt; </a:t>
            </a:r>
            <a:r>
              <a:rPr lang="en-IN" sz="2800" noProof="0" dirty="0">
                <a:solidFill>
                  <a:srgbClr val="FFFFFF"/>
                </a:solidFill>
              </a:rPr>
              <a:t>p</a:t>
            </a:r>
            <a:r>
              <a:rPr lang="en-IN" sz="2800" baseline="-25000" dirty="0" err="1">
                <a:solidFill>
                  <a:srgbClr val="FFFFFF"/>
                </a:solidFill>
              </a:rPr>
              <a:t>i</a:t>
            </a:r>
            <a:r>
              <a:rPr lang="en-IN" sz="2800" baseline="-25000" dirty="0">
                <a:solidFill>
                  <a:srgbClr val="FFFFFF"/>
                </a:solidFill>
              </a:rPr>
              <a:t>  </a:t>
            </a:r>
            <a:r>
              <a:rPr lang="en-IN" sz="2800" dirty="0">
                <a:solidFill>
                  <a:srgbClr val="FFFFFF"/>
                </a:solidFill>
              </a:rPr>
              <a:t>= a</a:t>
            </a:r>
            <a:r>
              <a:rPr lang="en-IN" sz="2800" baseline="-25000" dirty="0">
                <a:solidFill>
                  <a:srgbClr val="FFFFFF"/>
                </a:solidFill>
              </a:rPr>
              <a:t>i</a:t>
            </a:r>
            <a:r>
              <a:rPr lang="en-IN" sz="2800" dirty="0">
                <a:solidFill>
                  <a:srgbClr val="FFFFFF"/>
                </a:solidFill>
              </a:rPr>
              <a:t> + b</a:t>
            </a:r>
            <a:r>
              <a:rPr lang="en-IN" sz="2800" baseline="-25000" dirty="0">
                <a:solidFill>
                  <a:srgbClr val="FFFFFF"/>
                </a:solidFill>
              </a:rPr>
              <a:t>i  </a:t>
            </a:r>
            <a:r>
              <a:rPr lang="en-IN" sz="2800" dirty="0">
                <a:solidFill>
                  <a:srgbClr val="FFFFFF"/>
                </a:solidFill>
              </a:rPr>
              <a:t>=&gt; carry-propagate function 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AF41E8-C679-455F-BD4E-EE85B4FAA0A4}"/>
              </a:ext>
            </a:extLst>
          </p:cNvPr>
          <p:cNvCxnSpPr/>
          <p:nvPr/>
        </p:nvCxnSpPr>
        <p:spPr bwMode="auto">
          <a:xfrm flipV="1">
            <a:off x="1259632" y="2636912"/>
            <a:ext cx="4320480" cy="7200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CA8ABF9-B808-4C00-A187-25E3F86EABAE}"/>
              </a:ext>
            </a:extLst>
          </p:cNvPr>
          <p:cNvSpPr txBox="1"/>
          <p:nvPr/>
        </p:nvSpPr>
        <p:spPr>
          <a:xfrm>
            <a:off x="1259632" y="2276872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+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6F87DA-6716-49B8-BF20-7DC40F5D6D54}"/>
              </a:ext>
            </a:extLst>
          </p:cNvPr>
          <p:cNvSpPr/>
          <p:nvPr/>
        </p:nvSpPr>
        <p:spPr bwMode="auto">
          <a:xfrm rot="16200000">
            <a:off x="2954528" y="1737161"/>
            <a:ext cx="2347357" cy="784039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9D4EDE-5442-4DED-B9C8-C54B2669895E}"/>
              </a:ext>
            </a:extLst>
          </p:cNvPr>
          <p:cNvSpPr txBox="1"/>
          <p:nvPr/>
        </p:nvSpPr>
        <p:spPr>
          <a:xfrm>
            <a:off x="6033130" y="879121"/>
            <a:ext cx="1419189" cy="46166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N" i="1" dirty="0" err="1">
                <a:solidFill>
                  <a:srgbClr val="FFFFFF"/>
                </a:solidFill>
              </a:rPr>
              <a:t>i</a:t>
            </a:r>
            <a:r>
              <a:rPr lang="en-IN" dirty="0" err="1">
                <a:solidFill>
                  <a:srgbClr val="FFFFFF"/>
                </a:solidFill>
              </a:rPr>
              <a:t>th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-bit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24AD8E2F-0A85-4E3A-89A0-E770F45C2FCD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4404854" y="907012"/>
            <a:ext cx="1563593" cy="461665"/>
          </a:xfrm>
          <a:prstGeom prst="curvedConnector3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9DCC60C-07BA-41B3-9846-BD7EBFC50D63}"/>
              </a:ext>
            </a:extLst>
          </p:cNvPr>
          <p:cNvSpPr txBox="1"/>
          <p:nvPr/>
        </p:nvSpPr>
        <p:spPr>
          <a:xfrm>
            <a:off x="5940152" y="3187282"/>
            <a:ext cx="2304256" cy="46166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solidFill>
                  <a:srgbClr val="FFFFFF"/>
                </a:solidFill>
              </a:rPr>
              <a:t>c</a:t>
            </a:r>
            <a:r>
              <a:rPr kumimoji="0" lang="en-IN" sz="2400" b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arry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-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bit c</a:t>
            </a:r>
            <a:r>
              <a:rPr lang="en-IN" sz="2400" baseline="-25000" dirty="0" err="1">
                <a:solidFill>
                  <a:srgbClr val="FFFFFF"/>
                </a:solidFill>
              </a:rPr>
              <a:t>i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CA51FD79-163C-447B-9442-4B589B425D06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4306454" y="3132286"/>
            <a:ext cx="1561690" cy="352045"/>
          </a:xfrm>
          <a:prstGeom prst="curvedConnector3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084092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4" grpId="0"/>
      <p:bldP spid="17" grpId="0" animBg="1"/>
      <p:bldP spid="2" grpId="0" animBg="1"/>
      <p:bldP spid="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61963" y="1277938"/>
            <a:ext cx="82296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800" dirty="0">
                <a:solidFill>
                  <a:srgbClr val="000000"/>
                </a:solidFill>
              </a:rPr>
              <a:t>G</a:t>
            </a:r>
            <a:r>
              <a:rPr kumimoji="0" lang="en-US" sz="28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enerate</a:t>
            </a:r>
            <a:r>
              <a:rPr kumimoji="0" lang="en-US" sz="2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all carry bits </a:t>
            </a:r>
            <a:r>
              <a:rPr kumimoji="0" lang="en-US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directly from inputs</a:t>
            </a:r>
            <a:r>
              <a:rPr kumimoji="0" lang="en-US" sz="2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instead of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rippling through </a:t>
            </a:r>
            <a:r>
              <a:rPr kumimoji="0" lang="en-US" sz="2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FA-blocks sequentially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800" dirty="0">
                <a:solidFill>
                  <a:srgbClr val="000000"/>
                </a:solidFill>
              </a:rPr>
              <a:t>Few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notation: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Generate (</a:t>
            </a:r>
            <a:r>
              <a:rPr lang="en-US" i="1" dirty="0">
                <a:solidFill>
                  <a:srgbClr val="CC0000"/>
                </a:solidFill>
              </a:rPr>
              <a:t>g</a:t>
            </a:r>
            <a:r>
              <a:rPr kumimoji="0" lang="en-US" sz="2400" b="0" i="1" u="none" strike="noStrike" kern="1200" cap="none" spc="0" normalizeH="0" baseline="-2500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 and propagate (</a:t>
            </a:r>
            <a:r>
              <a:rPr lang="en-US" i="1" dirty="0">
                <a:solidFill>
                  <a:srgbClr val="CC0000"/>
                </a:solidFill>
              </a:rPr>
              <a:t>p</a:t>
            </a:r>
            <a:r>
              <a:rPr kumimoji="0" lang="en-US" sz="2400" b="0" i="1" u="none" strike="noStrike" kern="1200" cap="none" spc="0" normalizeH="0" baseline="-2500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 signals for each bit: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 column will generate a carry out if </a:t>
            </a:r>
            <a:r>
              <a:rPr lang="en-US" sz="2000" i="1" dirty="0">
                <a:solidFill>
                  <a:srgbClr val="000000"/>
                </a:solidFill>
              </a:rPr>
              <a:t>a</a:t>
            </a:r>
            <a:r>
              <a:rPr kumimoji="0" lang="en-US" sz="20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AND </a:t>
            </a:r>
            <a:r>
              <a:rPr lang="en-US" sz="2000" i="1" dirty="0">
                <a:solidFill>
                  <a:srgbClr val="000000"/>
                </a:solidFill>
              </a:rPr>
              <a:t>b</a:t>
            </a:r>
            <a:r>
              <a:rPr kumimoji="0" lang="en-US" sz="20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are both 1.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				</a:t>
            </a:r>
            <a:r>
              <a:rPr lang="en-US" b="1" i="1" dirty="0">
                <a:solidFill>
                  <a:srgbClr val="CC0000"/>
                </a:solidFill>
              </a:rPr>
              <a:t>g</a:t>
            </a:r>
            <a:r>
              <a:rPr kumimoji="0" 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</a:t>
            </a:r>
            <a:r>
              <a:rPr lang="en-US" b="1" i="1" dirty="0">
                <a:solidFill>
                  <a:srgbClr val="3333CC"/>
                </a:solidFill>
              </a:rPr>
              <a:t>a</a:t>
            </a:r>
            <a:r>
              <a:rPr kumimoji="0" 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b="1" i="1" dirty="0">
                <a:solidFill>
                  <a:srgbClr val="3333CC"/>
                </a:solidFill>
              </a:rPr>
              <a:t>b</a:t>
            </a:r>
            <a:r>
              <a:rPr kumimoji="0" 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endParaRPr kumimoji="0" lang="en-US" sz="2400" b="1" i="1" u="none" strike="noStrike" kern="1200" cap="none" spc="0" normalizeH="0" baseline="-2500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 column will propagate a carry in to the carry out if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</a:t>
            </a:r>
            <a:r>
              <a:rPr kumimoji="0" lang="en-US" sz="20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OR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</a:t>
            </a:r>
            <a:r>
              <a:rPr kumimoji="0" lang="en-US" sz="20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is 1.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			</a:t>
            </a:r>
            <a:r>
              <a:rPr kumimoji="0" lang="en-US" sz="3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	</a:t>
            </a:r>
            <a:r>
              <a:rPr lang="en-US" b="1" i="1" dirty="0">
                <a:solidFill>
                  <a:srgbClr val="CC0000"/>
                </a:solidFill>
              </a:rPr>
              <a:t>p</a:t>
            </a:r>
            <a:r>
              <a:rPr kumimoji="0" 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</a:t>
            </a:r>
            <a:r>
              <a:rPr lang="en-US" b="1" i="1" dirty="0">
                <a:solidFill>
                  <a:srgbClr val="3333CC"/>
                </a:solidFill>
              </a:rPr>
              <a:t>a</a:t>
            </a:r>
            <a:r>
              <a:rPr kumimoji="0" 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+ </a:t>
            </a:r>
            <a:r>
              <a:rPr lang="en-US" b="1" i="1" dirty="0">
                <a:solidFill>
                  <a:srgbClr val="3333CC"/>
                </a:solidFill>
              </a:rPr>
              <a:t>b</a:t>
            </a:r>
            <a:r>
              <a:rPr kumimoji="0" 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endParaRPr kumimoji="0" lang="en-US" sz="2400" b="1" i="1" u="none" strike="noStrike" kern="1200" cap="none" spc="0" normalizeH="0" baseline="-2500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The carry out of a column (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20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 is: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              c</a:t>
            </a:r>
            <a:r>
              <a:rPr kumimoji="0" 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i+1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</a:t>
            </a:r>
            <a:r>
              <a:rPr lang="en-US" b="1" i="1" dirty="0">
                <a:solidFill>
                  <a:srgbClr val="3333CC"/>
                </a:solidFill>
              </a:rPr>
              <a:t>a</a:t>
            </a:r>
            <a:r>
              <a:rPr kumimoji="0" 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b="1" i="1" dirty="0">
                <a:solidFill>
                  <a:srgbClr val="3333CC"/>
                </a:solidFill>
              </a:rPr>
              <a:t>b</a:t>
            </a:r>
            <a:r>
              <a:rPr kumimoji="0" 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en-US" b="1" i="1" dirty="0">
                <a:solidFill>
                  <a:srgbClr val="3333CC"/>
                </a:solidFill>
              </a:rPr>
              <a:t>a</a:t>
            </a:r>
            <a:r>
              <a:rPr kumimoji="0" 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+ </a:t>
            </a:r>
            <a:r>
              <a:rPr lang="en-US" b="1" i="1" dirty="0">
                <a:solidFill>
                  <a:srgbClr val="3333CC"/>
                </a:solidFill>
              </a:rPr>
              <a:t>b</a:t>
            </a:r>
            <a:r>
              <a:rPr kumimoji="0" 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</a:t>
            </a:r>
            <a:r>
              <a:rPr lang="en-US" b="1" i="1" dirty="0">
                <a:solidFill>
                  <a:srgbClr val="3333CC"/>
                </a:solidFill>
              </a:rPr>
              <a:t>c</a:t>
            </a:r>
            <a:r>
              <a:rPr kumimoji="0" 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= </a:t>
            </a:r>
            <a:r>
              <a:rPr lang="en-US" b="1" i="1" dirty="0">
                <a:solidFill>
                  <a:srgbClr val="CC0000"/>
                </a:solidFill>
              </a:rPr>
              <a:t>g</a:t>
            </a:r>
            <a:r>
              <a:rPr kumimoji="0" 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</a:t>
            </a:r>
            <a:r>
              <a:rPr lang="en-US" b="1" i="1" dirty="0">
                <a:solidFill>
                  <a:srgbClr val="CC0000"/>
                </a:solidFill>
              </a:rPr>
              <a:t>p</a:t>
            </a:r>
            <a:r>
              <a:rPr kumimoji="0" 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b="1" i="1" dirty="0">
                <a:solidFill>
                  <a:srgbClr val="3333CC"/>
                </a:solidFill>
              </a:rPr>
              <a:t>c</a:t>
            </a:r>
            <a:r>
              <a:rPr kumimoji="0" 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769938" y="203200"/>
            <a:ext cx="7772400" cy="838200"/>
          </a:xfrm>
        </p:spPr>
        <p:txBody>
          <a:bodyPr/>
          <a:lstStyle/>
          <a:p>
            <a:pPr eaLnBrk="1" hangingPunct="1"/>
            <a:r>
              <a:rPr lang="en-US"/>
              <a:t>Carry-Lookahead Adder</a:t>
            </a:r>
          </a:p>
        </p:txBody>
      </p:sp>
    </p:spTree>
    <p:extLst>
      <p:ext uri="{BB962C8B-B14F-4D97-AF65-F5344CB8AC3E}">
        <p14:creationId xmlns:p14="http://schemas.microsoft.com/office/powerpoint/2010/main" val="32868113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0">
              <a:srgbClr val="FFFFFF"/>
            </a:gs>
            <a:gs pos="100000">
              <a:srgbClr val="FFFFF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1026">
            <a:extLst>
              <a:ext uri="{FF2B5EF4-FFF2-40B4-BE49-F238E27FC236}">
                <a16:creationId xmlns:a16="http://schemas.microsoft.com/office/drawing/2014/main" id="{AB6E3444-3B72-4779-8053-855EFF1AD3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2133600"/>
          </a:xfrm>
          <a:solidFill>
            <a:srgbClr val="FFFFCC"/>
          </a:solidFill>
        </p:spPr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US" altLang="en-US" sz="3600" b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So far covered …</a:t>
            </a:r>
            <a:endParaRPr lang="en-IN" altLang="en-US" sz="3600" b="1" dirty="0">
              <a:solidFill>
                <a:schemeClr val="bg2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7571" name="Text Box 1028">
            <a:extLst>
              <a:ext uri="{FF2B5EF4-FFF2-40B4-BE49-F238E27FC236}">
                <a16:creationId xmlns:a16="http://schemas.microsoft.com/office/drawing/2014/main" id="{7A809E91-7857-44E4-BCA3-67B8F20FC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200400"/>
            <a:ext cx="4343400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7572" name="Line 1029">
            <a:extLst>
              <a:ext uri="{FF2B5EF4-FFF2-40B4-BE49-F238E27FC236}">
                <a16:creationId xmlns:a16="http://schemas.microsoft.com/office/drawing/2014/main" id="{3ED34A4A-CE22-4A4D-B221-E81EAFCBBF63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5638800"/>
            <a:ext cx="914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7573" name="Line 1031">
            <a:extLst>
              <a:ext uri="{FF2B5EF4-FFF2-40B4-BE49-F238E27FC236}">
                <a16:creationId xmlns:a16="http://schemas.microsoft.com/office/drawing/2014/main" id="{93FBF2B0-937F-4ED8-A43F-1480ACD269C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2133600"/>
            <a:ext cx="914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4357BF-7DE4-4CF5-B0D3-CE2D1729F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780928"/>
            <a:ext cx="71628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Evolution and history of computer design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Basic components of a computer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Instruction Set Architecture (ISA)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 CPU Performance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MIPS</a:t>
            </a:r>
            <a:r>
              <a:rPr kumimoji="0" lang="en-US" altLang="en-US" sz="28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Instruction Set, Programming</a:t>
            </a:r>
            <a:endParaRPr kumimoji="0" lang="en-I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7575" name="TextBox 7">
            <a:extLst>
              <a:ext uri="{FF2B5EF4-FFF2-40B4-BE49-F238E27FC236}">
                <a16:creationId xmlns:a16="http://schemas.microsoft.com/office/drawing/2014/main" id="{6BAFB269-5933-4E38-97E0-DD54AF03B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8068" y="5805264"/>
            <a:ext cx="430986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Acknowledgement: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Patterson and Hennessy</a:t>
            </a:r>
            <a:endParaRPr kumimoji="0" lang="en-I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1338" y="5417070"/>
            <a:ext cx="82296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The carry out of a column (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20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 is:</a:t>
            </a:r>
          </a:p>
          <a:p>
            <a:pPr marL="742950" lvl="1" indent="-285750" eaLnBrk="1" hangingPunct="1">
              <a:spcBef>
                <a:spcPct val="20000"/>
              </a:spcBef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              c</a:t>
            </a:r>
            <a:r>
              <a:rPr kumimoji="0" 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i+1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</a:t>
            </a:r>
            <a:r>
              <a:rPr lang="en-US" b="1" i="1" dirty="0">
                <a:solidFill>
                  <a:srgbClr val="3333CC"/>
                </a:solidFill>
              </a:rPr>
              <a:t>a</a:t>
            </a:r>
            <a:r>
              <a:rPr kumimoji="0" 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b="1" i="1" dirty="0">
                <a:solidFill>
                  <a:srgbClr val="3333CC"/>
                </a:solidFill>
              </a:rPr>
              <a:t>b</a:t>
            </a:r>
            <a:r>
              <a:rPr kumimoji="0" 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en-US" b="1" i="1" dirty="0">
                <a:solidFill>
                  <a:srgbClr val="3333CC"/>
                </a:solidFill>
              </a:rPr>
              <a:t>a</a:t>
            </a:r>
            <a:r>
              <a:rPr kumimoji="0" 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+ </a:t>
            </a:r>
            <a:r>
              <a:rPr lang="en-US" b="1" i="1" dirty="0">
                <a:solidFill>
                  <a:srgbClr val="3333CC"/>
                </a:solidFill>
              </a:rPr>
              <a:t>b</a:t>
            </a:r>
            <a:r>
              <a:rPr kumimoji="0" 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</a:t>
            </a:r>
            <a:r>
              <a:rPr lang="en-US" b="1" i="1" dirty="0">
                <a:solidFill>
                  <a:srgbClr val="3333CC"/>
                </a:solidFill>
              </a:rPr>
              <a:t>c</a:t>
            </a:r>
            <a:r>
              <a:rPr kumimoji="0" 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= </a:t>
            </a:r>
            <a:r>
              <a:rPr lang="en-US" b="1" i="1" dirty="0">
                <a:solidFill>
                  <a:srgbClr val="CC0000"/>
                </a:solidFill>
              </a:rPr>
              <a:t>g</a:t>
            </a:r>
            <a:r>
              <a:rPr kumimoji="0" 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</a:t>
            </a:r>
            <a:r>
              <a:rPr lang="en-US" b="1" i="1" dirty="0">
                <a:solidFill>
                  <a:srgbClr val="CC0000"/>
                </a:solidFill>
              </a:rPr>
              <a:t>p</a:t>
            </a:r>
            <a:r>
              <a:rPr kumimoji="0" 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lang="en-US" b="1" i="1" dirty="0">
                <a:solidFill>
                  <a:srgbClr val="3333CC"/>
                </a:solidFill>
              </a:rPr>
              <a:t> c</a:t>
            </a:r>
            <a:r>
              <a:rPr lang="en-US" b="1" i="1" baseline="-25000" dirty="0">
                <a:solidFill>
                  <a:srgbClr val="3333CC"/>
                </a:solidFill>
              </a:rPr>
              <a:t>i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769938" y="203200"/>
            <a:ext cx="7772400" cy="838200"/>
          </a:xfrm>
        </p:spPr>
        <p:txBody>
          <a:bodyPr/>
          <a:lstStyle/>
          <a:p>
            <a:pPr eaLnBrk="1" hangingPunct="1"/>
            <a:r>
              <a:rPr lang="en-US"/>
              <a:t>Carry-Lookahead Adder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740D7E-9DCF-47DF-BC3A-C8A4A5234052}"/>
              </a:ext>
            </a:extLst>
          </p:cNvPr>
          <p:cNvSpPr txBox="1"/>
          <p:nvPr/>
        </p:nvSpPr>
        <p:spPr>
          <a:xfrm>
            <a:off x="613569" y="1340135"/>
            <a:ext cx="791686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  <a:sym typeface="Symbol" pitchFamily="18" charset="2"/>
              </a:rPr>
              <a:t>We can visualize carry “generate” and “propagate” functions from another perspective: </a:t>
            </a:r>
          </a:p>
          <a:p>
            <a:pPr eaLnBrk="1" hangingPunct="1">
              <a:defRPr/>
            </a:pPr>
            <a:endParaRPr lang="en-US" dirty="0">
              <a:solidFill>
                <a:srgbClr val="000000"/>
              </a:solidFill>
              <a:latin typeface="Lucida Sans Unicode" pitchFamily="34" charset="0"/>
              <a:sym typeface="Symbol" pitchFamily="18" charset="2"/>
            </a:endParaRPr>
          </a:p>
          <a:p>
            <a:pPr eaLnBrk="1" hangingPunct="1"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  <a:sym typeface="Symbol" pitchFamily="18" charset="2"/>
              </a:rPr>
              <a:t>		C</a:t>
            </a:r>
            <a:r>
              <a:rPr lang="en-US" baseline="-25000" noProof="0" dirty="0">
                <a:solidFill>
                  <a:srgbClr val="000000"/>
                </a:solidFill>
                <a:latin typeface="Lucida Sans Unicode" pitchFamily="34" charset="0"/>
                <a:sym typeface="Symbol" pitchFamily="18" charset="2"/>
              </a:rPr>
              <a:t>i+1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  <a:sym typeface="Symbol" pitchFamily="18" charset="2"/>
              </a:rPr>
              <a:t> 	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  <a:sym typeface="Symbol" pitchFamily="18" charset="2"/>
              </a:rPr>
              <a:t>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lang="en-US" dirty="0">
                <a:solidFill>
                  <a:srgbClr val="000000"/>
                </a:solidFill>
                <a:latin typeface="Lucida Sans Unicode" pitchFamily="34" charset="0"/>
                <a:sym typeface="Symbol" pitchFamily="18" charset="2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  <a:sym typeface="Symbol" pitchFamily="18" charset="2"/>
              </a:rPr>
              <a:t>.</a:t>
            </a:r>
            <a:r>
              <a:rPr lang="en-US" dirty="0">
                <a:solidFill>
                  <a:srgbClr val="000000"/>
                </a:solidFill>
                <a:latin typeface="Lucida Sans Unicode" pitchFamily="34" charset="0"/>
                <a:sym typeface="Symbol" pitchFamily="18" charset="2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  <a:sym typeface="Symbol" pitchFamily="18" charset="2"/>
              </a:rPr>
              <a:t>+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lang="en-US" dirty="0">
                <a:solidFill>
                  <a:srgbClr val="000000"/>
                </a:solidFill>
                <a:latin typeface="Lucida Sans Unicode" pitchFamily="34" charset="0"/>
                <a:sym typeface="Symbol" pitchFamily="18" charset="2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  <a:sym typeface="Symbol" pitchFamily="18" charset="2"/>
              </a:rPr>
              <a:t>.</a:t>
            </a:r>
            <a:r>
              <a:rPr lang="en-US" dirty="0">
                <a:solidFill>
                  <a:srgbClr val="000000"/>
                </a:solidFill>
                <a:latin typeface="Lucida Sans Unicode" pitchFamily="34" charset="0"/>
                <a:sym typeface="Symbol" pitchFamily="18" charset="2"/>
              </a:rPr>
              <a:t> c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  <a:sym typeface="Symbol" pitchFamily="18" charset="2"/>
              </a:rPr>
              <a:t>in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  <a:sym typeface="Symbol" pitchFamily="18" charset="2"/>
              </a:rPr>
              <a:t>+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  <a:sym typeface="Symbol" pitchFamily="18" charset="2"/>
              </a:rPr>
              <a:t> a. </a:t>
            </a:r>
            <a:r>
              <a:rPr lang="en-US" dirty="0">
                <a:solidFill>
                  <a:srgbClr val="000000"/>
                </a:solidFill>
                <a:latin typeface="Lucida Sans Unicode" pitchFamily="34" charset="0"/>
                <a:sym typeface="Symbol" pitchFamily="18" charset="2"/>
              </a:rPr>
              <a:t>c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  <a:sym typeface="Symbol" pitchFamily="18" charset="2"/>
              </a:rPr>
              <a:t>in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  <a:sym typeface="Symbol" pitchFamily="18" charset="2"/>
              </a:rPr>
              <a:t> </a:t>
            </a:r>
          </a:p>
          <a:p>
            <a:pPr eaLnBrk="1" hangingPunct="1"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  <a:sym typeface="Symbol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  <a:sym typeface="Symbol" pitchFamily="18" charset="2"/>
              </a:rPr>
              <a:t>       			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  <a:sym typeface="Symbol" pitchFamily="18" charset="2"/>
              </a:rPr>
              <a:t>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  <a:sym typeface="Symbol" pitchFamily="18" charset="2"/>
              </a:rPr>
              <a:t> a.</a:t>
            </a:r>
            <a:r>
              <a:rPr lang="en-US" dirty="0">
                <a:solidFill>
                  <a:srgbClr val="000000"/>
                </a:solidFill>
                <a:latin typeface="Lucida Sans Unicode" pitchFamily="34" charset="0"/>
                <a:sym typeface="Symbol" pitchFamily="18" charset="2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  <a:sym typeface="Symbol" pitchFamily="18" charset="2"/>
              </a:rPr>
              <a:t>+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lang="en-US" dirty="0">
                <a:solidFill>
                  <a:srgbClr val="000000"/>
                </a:solidFill>
                <a:latin typeface="Lucida Sans Unicode" pitchFamily="34" charset="0"/>
                <a:sym typeface="Symbol" pitchFamily="18" charset="2"/>
              </a:rPr>
              <a:t>c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  <a:sym typeface="Symbol" pitchFamily="18" charset="2"/>
              </a:rPr>
              <a:t>in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  <a:sym typeface="Symbol" pitchFamily="18" charset="2"/>
              </a:rPr>
              <a:t>. (a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  <a:sym typeface="Symbol" pitchFamily="18" charset="2"/>
              </a:rPr>
              <a:t>+</a:t>
            </a:r>
            <a:r>
              <a:rPr lang="en-US" dirty="0">
                <a:solidFill>
                  <a:srgbClr val="000000"/>
                </a:solidFill>
                <a:latin typeface="Lucida Sans Unicode" pitchFamily="34" charset="0"/>
                <a:sym typeface="Symbol" pitchFamily="18" charset="2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  <a:sym typeface="Symbol" pitchFamily="18" charset="2"/>
              </a:rPr>
              <a:t>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39AC1-D079-4925-A3D2-7B2198E64A81}"/>
              </a:ext>
            </a:extLst>
          </p:cNvPr>
          <p:cNvSpPr txBox="1"/>
          <p:nvPr/>
        </p:nvSpPr>
        <p:spPr>
          <a:xfrm>
            <a:off x="85919" y="3890544"/>
            <a:ext cx="4392488" cy="1077218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 column will generate a carry out if </a:t>
            </a:r>
            <a:r>
              <a:rPr lang="en-US" sz="2000" i="1" dirty="0">
                <a:solidFill>
                  <a:schemeClr val="bg1"/>
                </a:solidFill>
              </a:rPr>
              <a:t>a</a:t>
            </a:r>
            <a:r>
              <a:rPr kumimoji="0" lang="en-US" sz="2000" b="0" i="1" u="none" strike="noStrike" kern="1200" cap="none" spc="0" normalizeH="0" baseline="-2500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AND </a:t>
            </a:r>
            <a:r>
              <a:rPr lang="en-US" sz="2000" i="1" dirty="0">
                <a:solidFill>
                  <a:schemeClr val="bg1"/>
                </a:solidFill>
              </a:rPr>
              <a:t>b</a:t>
            </a:r>
            <a:r>
              <a:rPr kumimoji="0" lang="en-US" sz="2000" b="0" i="1" u="none" strike="noStrike" kern="1200" cap="none" spc="0" normalizeH="0" baseline="-2500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are both 1,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e., </a:t>
            </a:r>
            <a:r>
              <a:rPr kumimoji="0" lang="en-US" sz="200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g</a:t>
            </a:r>
            <a:r>
              <a:rPr kumimoji="0" lang="en-US" sz="2400" i="1" u="none" strike="noStrike" kern="1200" cap="none" spc="0" normalizeH="0" baseline="-2500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i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= </a:t>
            </a:r>
            <a:r>
              <a:rPr lang="en-US" i="1" dirty="0">
                <a:solidFill>
                  <a:schemeClr val="bg1"/>
                </a:solidFill>
              </a:rPr>
              <a:t>a</a:t>
            </a:r>
            <a:r>
              <a:rPr kumimoji="0" lang="en-US" sz="2400" i="1" u="none" strike="noStrike" kern="1200" cap="none" spc="0" normalizeH="0" baseline="-2500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i</a:t>
            </a:r>
            <a:r>
              <a:rPr kumimoji="0" lang="en-US" sz="2400" i="1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b</a:t>
            </a:r>
            <a:r>
              <a:rPr kumimoji="0" lang="en-US" sz="2400" i="1" u="none" strike="noStrike" kern="1200" cap="none" spc="0" normalizeH="0" baseline="-2500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i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786C8D-CAAA-441F-832B-463185B7CB1B}"/>
              </a:ext>
            </a:extLst>
          </p:cNvPr>
          <p:cNvSpPr txBox="1"/>
          <p:nvPr/>
        </p:nvSpPr>
        <p:spPr>
          <a:xfrm>
            <a:off x="4572000" y="3888892"/>
            <a:ext cx="4486081" cy="121264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 column will propagate a carry if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</a:t>
            </a:r>
            <a:r>
              <a:rPr kumimoji="0" lang="en-US" sz="2000" b="0" i="1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or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</a:t>
            </a:r>
            <a:r>
              <a:rPr kumimoji="0" lang="en-US" sz="2000" b="0" i="1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is 1, i.e., 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</a:p>
          <a:p>
            <a:pPr marR="0" lvl="2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b="1" i="1" dirty="0">
                <a:solidFill>
                  <a:schemeClr val="bg1"/>
                </a:solidFill>
              </a:rPr>
              <a:t>   </a:t>
            </a:r>
            <a:r>
              <a:rPr lang="en-US" i="1" dirty="0">
                <a:solidFill>
                  <a:schemeClr val="bg1"/>
                </a:solidFill>
              </a:rPr>
              <a:t>p</a:t>
            </a:r>
            <a:r>
              <a:rPr kumimoji="0" lang="en-US" sz="2400" i="1" u="none" strike="noStrike" kern="1200" cap="none" spc="0" normalizeH="0" baseline="-2500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i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= </a:t>
            </a:r>
            <a:r>
              <a:rPr lang="en-US" i="1" dirty="0">
                <a:solidFill>
                  <a:schemeClr val="bg1"/>
                </a:solidFill>
              </a:rPr>
              <a:t>a</a:t>
            </a:r>
            <a:r>
              <a:rPr kumimoji="0" lang="en-US" sz="2400" i="1" u="none" strike="noStrike" kern="1200" cap="none" spc="0" normalizeH="0" baseline="-2500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i</a:t>
            </a:r>
            <a:r>
              <a:rPr kumimoji="0" lang="en-US" sz="2400" i="1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 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+ </a:t>
            </a:r>
            <a:r>
              <a:rPr lang="en-US" i="1" dirty="0">
                <a:solidFill>
                  <a:schemeClr val="bg1"/>
                </a:solidFill>
              </a:rPr>
              <a:t>b</a:t>
            </a:r>
            <a:r>
              <a:rPr kumimoji="0" lang="en-US" sz="2400" i="1" u="none" strike="noStrike" kern="1200" cap="none" spc="0" normalizeH="0" baseline="-2500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i</a:t>
            </a:r>
            <a:endParaRPr kumimoji="0" lang="en-US" sz="2400" i="1" u="none" strike="noStrike" kern="120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D6DE5C4E-DE19-403D-8CA6-A4272F434F83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75858" y="3501008"/>
            <a:ext cx="720079" cy="387884"/>
          </a:xfrm>
          <a:prstGeom prst="curved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827D4710-8410-49E1-8F71-225DD74E7BE5}"/>
              </a:ext>
            </a:extLst>
          </p:cNvPr>
          <p:cNvCxnSpPr>
            <a:cxnSpLocks/>
          </p:cNvCxnSpPr>
          <p:nvPr/>
        </p:nvCxnSpPr>
        <p:spPr>
          <a:xfrm>
            <a:off x="5868144" y="3524094"/>
            <a:ext cx="576064" cy="264947"/>
          </a:xfrm>
          <a:prstGeom prst="curved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45379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Carry-Lookahead Adder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382000" cy="1866526"/>
          </a:xfrm>
        </p:spPr>
        <p:txBody>
          <a:bodyPr/>
          <a:lstStyle/>
          <a:p>
            <a:r>
              <a:rPr lang="en-US" dirty="0"/>
              <a:t>Idea:</a:t>
            </a:r>
          </a:p>
          <a:p>
            <a:pPr lvl="1"/>
            <a:r>
              <a:rPr lang="en-US" sz="2800" dirty="0"/>
              <a:t>Produce c</a:t>
            </a:r>
            <a:r>
              <a:rPr lang="en-US" sz="2800" baseline="-25000" dirty="0"/>
              <a:t>i</a:t>
            </a:r>
            <a:r>
              <a:rPr lang="en-US" sz="2800" dirty="0"/>
              <a:t>  ahead of time instead of passing through (i-1) stages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1123950" y="2636912"/>
            <a:ext cx="6896100" cy="2498725"/>
            <a:chOff x="816" y="2506"/>
            <a:chExt cx="4344" cy="1574"/>
          </a:xfrm>
        </p:grpSpPr>
        <p:sp>
          <p:nvSpPr>
            <p:cNvPr id="31749" name="Line 5"/>
            <p:cNvSpPr>
              <a:spLocks noChangeShapeType="1"/>
            </p:cNvSpPr>
            <p:nvPr/>
          </p:nvSpPr>
          <p:spPr bwMode="auto">
            <a:xfrm>
              <a:off x="816" y="3706"/>
              <a:ext cx="4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23" tIns="45713" rIns="91423" bIns="45713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31750" name="Text Box 6"/>
            <p:cNvSpPr txBox="1">
              <a:spLocks noChangeArrowheads="1"/>
            </p:cNvSpPr>
            <p:nvPr/>
          </p:nvSpPr>
          <p:spPr bwMode="auto">
            <a:xfrm>
              <a:off x="861" y="2545"/>
              <a:ext cx="908" cy="149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23" tIns="45713" rIns="91423" bIns="45713"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Bit position</a:t>
              </a:r>
              <a:b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  <a:sym typeface="Wingdings" pitchFamily="2" charset="2"/>
                </a:rPr>
              </a:b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Carry </a:t>
              </a:r>
            </a:p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A </a:t>
              </a:r>
            </a:p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B </a:t>
              </a:r>
            </a:p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Sum</a:t>
              </a:r>
            </a:p>
          </p:txBody>
        </p:sp>
        <p:sp>
          <p:nvSpPr>
            <p:cNvPr id="31765" name="Rectangle 21"/>
            <p:cNvSpPr>
              <a:spLocks noChangeArrowheads="1"/>
            </p:cNvSpPr>
            <p:nvPr/>
          </p:nvSpPr>
          <p:spPr bwMode="auto">
            <a:xfrm>
              <a:off x="4584" y="3061"/>
              <a:ext cx="228" cy="576"/>
            </a:xfrm>
            <a:prstGeom prst="rect">
              <a:avLst/>
            </a:prstGeom>
            <a:solidFill>
              <a:schemeClr val="accent1"/>
            </a:solidFill>
            <a:ln w="2857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91423" tIns="45713" rIns="91423" bIns="45713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31766" name="Rectangle 22"/>
            <p:cNvSpPr>
              <a:spLocks noChangeArrowheads="1"/>
            </p:cNvSpPr>
            <p:nvPr/>
          </p:nvSpPr>
          <p:spPr bwMode="auto">
            <a:xfrm>
              <a:off x="4200" y="2833"/>
              <a:ext cx="227" cy="228"/>
            </a:xfrm>
            <a:prstGeom prst="rect">
              <a:avLst/>
            </a:prstGeom>
            <a:solidFill>
              <a:schemeClr val="accent1"/>
            </a:solidFill>
            <a:ln w="2857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91423" tIns="45713" rIns="91423" bIns="45713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31767" name="Rectangle 23"/>
            <p:cNvSpPr>
              <a:spLocks noChangeArrowheads="1"/>
            </p:cNvSpPr>
            <p:nvPr/>
          </p:nvSpPr>
          <p:spPr bwMode="auto">
            <a:xfrm>
              <a:off x="3864" y="2834"/>
              <a:ext cx="227" cy="227"/>
            </a:xfrm>
            <a:prstGeom prst="rect">
              <a:avLst/>
            </a:prstGeom>
            <a:solidFill>
              <a:schemeClr val="accent1"/>
            </a:solidFill>
            <a:ln w="2857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91423" tIns="45713" rIns="91423" bIns="45713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31769" name="AutoShape 25"/>
            <p:cNvSpPr>
              <a:spLocks noChangeArrowheads="1"/>
            </p:cNvSpPr>
            <p:nvPr/>
          </p:nvSpPr>
          <p:spPr bwMode="auto">
            <a:xfrm>
              <a:off x="3864" y="3109"/>
              <a:ext cx="259" cy="480"/>
            </a:xfrm>
            <a:prstGeom prst="roundRect">
              <a:avLst>
                <a:gd name="adj" fmla="val 31250"/>
              </a:avLst>
            </a:prstGeom>
            <a:solidFill>
              <a:schemeClr val="hlink"/>
            </a:solidFill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lIns="91423" tIns="45713" rIns="91423" bIns="45713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31772" name="AutoShape 28"/>
            <p:cNvSpPr>
              <a:spLocks noChangeArrowheads="1"/>
            </p:cNvSpPr>
            <p:nvPr/>
          </p:nvSpPr>
          <p:spPr bwMode="auto">
            <a:xfrm>
              <a:off x="3528" y="2869"/>
              <a:ext cx="179" cy="192"/>
            </a:xfrm>
            <a:prstGeom prst="roundRect">
              <a:avLst>
                <a:gd name="adj" fmla="val 31250"/>
              </a:avLst>
            </a:prstGeom>
            <a:solidFill>
              <a:schemeClr val="hlink"/>
            </a:solidFill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lIns="91423" tIns="45713" rIns="91423" bIns="45713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31773" name="AutoShape 29"/>
            <p:cNvSpPr>
              <a:spLocks noChangeArrowheads="1"/>
            </p:cNvSpPr>
            <p:nvPr/>
          </p:nvSpPr>
          <p:spPr bwMode="auto">
            <a:xfrm>
              <a:off x="3012" y="2869"/>
              <a:ext cx="197" cy="183"/>
            </a:xfrm>
            <a:prstGeom prst="roundRect">
              <a:avLst>
                <a:gd name="adj" fmla="val 31250"/>
              </a:avLst>
            </a:prstGeom>
            <a:solidFill>
              <a:schemeClr val="hlink"/>
            </a:solidFill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lIns="91423" tIns="45713" rIns="91423" bIns="45713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31774" name="AutoShape 30"/>
            <p:cNvSpPr>
              <a:spLocks noChangeArrowheads="1"/>
            </p:cNvSpPr>
            <p:nvPr/>
          </p:nvSpPr>
          <p:spPr bwMode="auto">
            <a:xfrm>
              <a:off x="2264" y="3057"/>
              <a:ext cx="280" cy="560"/>
            </a:xfrm>
            <a:prstGeom prst="diamond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23" tIns="45713" rIns="91423" bIns="45713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31775" name="AutoShape 31"/>
            <p:cNvSpPr>
              <a:spLocks noChangeArrowheads="1"/>
            </p:cNvSpPr>
            <p:nvPr/>
          </p:nvSpPr>
          <p:spPr bwMode="auto">
            <a:xfrm>
              <a:off x="1896" y="2821"/>
              <a:ext cx="228" cy="240"/>
            </a:xfrm>
            <a:prstGeom prst="diamond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23" tIns="45713" rIns="91423" bIns="45713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31777" name="Line 33"/>
            <p:cNvSpPr>
              <a:spLocks noChangeShapeType="1"/>
            </p:cNvSpPr>
            <p:nvPr/>
          </p:nvSpPr>
          <p:spPr bwMode="auto">
            <a:xfrm>
              <a:off x="816" y="2794"/>
              <a:ext cx="4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23" tIns="45713" rIns="91423" bIns="45713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31778" name="Line 34"/>
            <p:cNvSpPr>
              <a:spLocks noChangeShapeType="1"/>
            </p:cNvSpPr>
            <p:nvPr/>
          </p:nvSpPr>
          <p:spPr bwMode="auto">
            <a:xfrm flipH="1">
              <a:off x="1824" y="2506"/>
              <a:ext cx="0" cy="15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23" tIns="45713" rIns="91423" bIns="45713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31779" name="Line 35"/>
            <p:cNvSpPr>
              <a:spLocks noChangeShapeType="1"/>
            </p:cNvSpPr>
            <p:nvPr/>
          </p:nvSpPr>
          <p:spPr bwMode="auto">
            <a:xfrm>
              <a:off x="816" y="2506"/>
              <a:ext cx="4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23" tIns="45713" rIns="91423" bIns="45713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31780" name="Line 36"/>
            <p:cNvSpPr>
              <a:spLocks noChangeShapeType="1"/>
            </p:cNvSpPr>
            <p:nvPr/>
          </p:nvSpPr>
          <p:spPr bwMode="auto">
            <a:xfrm>
              <a:off x="816" y="4042"/>
              <a:ext cx="4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23" tIns="45713" rIns="91423" bIns="45713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31781" name="Line 37"/>
            <p:cNvSpPr>
              <a:spLocks noChangeShapeType="1"/>
            </p:cNvSpPr>
            <p:nvPr/>
          </p:nvSpPr>
          <p:spPr bwMode="auto">
            <a:xfrm flipH="1">
              <a:off x="816" y="2506"/>
              <a:ext cx="0" cy="15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23" tIns="45713" rIns="91423" bIns="45713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31782" name="Line 38"/>
            <p:cNvSpPr>
              <a:spLocks noChangeShapeType="1"/>
            </p:cNvSpPr>
            <p:nvPr/>
          </p:nvSpPr>
          <p:spPr bwMode="auto">
            <a:xfrm flipH="1">
              <a:off x="5088" y="2506"/>
              <a:ext cx="0" cy="15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23" tIns="45713" rIns="91423" bIns="45713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31748" name="Text Box 4"/>
            <p:cNvSpPr txBox="1">
              <a:spLocks noChangeArrowheads="1"/>
            </p:cNvSpPr>
            <p:nvPr/>
          </p:nvSpPr>
          <p:spPr bwMode="auto">
            <a:xfrm>
              <a:off x="1920" y="2506"/>
              <a:ext cx="3240" cy="157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23" tIns="45713" rIns="91423" bIns="45713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7         6        5        4            3        2       1         0</a:t>
              </a:r>
              <a:b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</a:b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1      0      0      1         1      1     1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0    1    0    0      1    1    0    1  </a:t>
              </a:r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+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0    1    0    0      0    1    1    1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1    0    0    1      0    1    0     0</a:t>
              </a:r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A284E384-DB48-4259-AC17-10FF7680150B}"/>
              </a:ext>
            </a:extLst>
          </p:cNvPr>
          <p:cNvSpPr/>
          <p:nvPr/>
        </p:nvSpPr>
        <p:spPr bwMode="auto">
          <a:xfrm>
            <a:off x="1542949" y="3085075"/>
            <a:ext cx="6659038" cy="559952"/>
          </a:xfrm>
          <a:prstGeom prst="ellips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DB449E7-C41F-434C-8670-FBC75C7BA0BE}"/>
              </a:ext>
            </a:extLst>
          </p:cNvPr>
          <p:cNvGrpSpPr/>
          <p:nvPr/>
        </p:nvGrpSpPr>
        <p:grpSpPr>
          <a:xfrm>
            <a:off x="6380534" y="3104966"/>
            <a:ext cx="573998" cy="2498721"/>
            <a:chOff x="5147202" y="3573016"/>
            <a:chExt cx="573998" cy="249872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F311916-13FB-4A2D-B068-C33D69E1CDC2}"/>
                </a:ext>
              </a:extLst>
            </p:cNvPr>
            <p:cNvSpPr/>
            <p:nvPr/>
          </p:nvSpPr>
          <p:spPr bwMode="auto">
            <a:xfrm>
              <a:off x="5147202" y="3573016"/>
              <a:ext cx="548799" cy="2498721"/>
            </a:xfrm>
            <a:prstGeom prst="rect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02C1530-25AE-47A2-9630-3E498448F6F7}"/>
                </a:ext>
              </a:extLst>
            </p:cNvPr>
            <p:cNvSpPr txBox="1"/>
            <p:nvPr/>
          </p:nvSpPr>
          <p:spPr>
            <a:xfrm>
              <a:off x="5162871" y="5598486"/>
              <a:ext cx="558329" cy="47325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FA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12CD37A-8598-42D2-AE9C-95ECD1CA06C3}"/>
              </a:ext>
            </a:extLst>
          </p:cNvPr>
          <p:cNvGrpSpPr/>
          <p:nvPr/>
        </p:nvGrpSpPr>
        <p:grpSpPr>
          <a:xfrm>
            <a:off x="7039892" y="3091567"/>
            <a:ext cx="573998" cy="2498721"/>
            <a:chOff x="5147202" y="3573016"/>
            <a:chExt cx="573998" cy="249872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81D8F48-D2B8-46E9-B112-2A12AFF0E97C}"/>
                </a:ext>
              </a:extLst>
            </p:cNvPr>
            <p:cNvSpPr/>
            <p:nvPr/>
          </p:nvSpPr>
          <p:spPr bwMode="auto">
            <a:xfrm>
              <a:off x="5147202" y="3573016"/>
              <a:ext cx="548799" cy="2498721"/>
            </a:xfrm>
            <a:prstGeom prst="rect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CDD30C1-49C6-4D64-AAD9-924B478660C0}"/>
                </a:ext>
              </a:extLst>
            </p:cNvPr>
            <p:cNvSpPr txBox="1"/>
            <p:nvPr/>
          </p:nvSpPr>
          <p:spPr>
            <a:xfrm>
              <a:off x="5162871" y="5598486"/>
              <a:ext cx="558329" cy="47325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FA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CBB8DF-0FC0-4485-B229-22FCA5A123B5}"/>
              </a:ext>
            </a:extLst>
          </p:cNvPr>
          <p:cNvGrpSpPr/>
          <p:nvPr/>
        </p:nvGrpSpPr>
        <p:grpSpPr>
          <a:xfrm>
            <a:off x="4510555" y="3116020"/>
            <a:ext cx="573998" cy="2498721"/>
            <a:chOff x="5147202" y="3573016"/>
            <a:chExt cx="573998" cy="24987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B1F7D29-7B09-4DA2-9898-98F9B6E8BEDB}"/>
                </a:ext>
              </a:extLst>
            </p:cNvPr>
            <p:cNvSpPr/>
            <p:nvPr/>
          </p:nvSpPr>
          <p:spPr bwMode="auto">
            <a:xfrm>
              <a:off x="5147202" y="3573016"/>
              <a:ext cx="548799" cy="2498721"/>
            </a:xfrm>
            <a:prstGeom prst="rect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8B1E304-1DAD-4028-BCA8-D89013B620C5}"/>
                </a:ext>
              </a:extLst>
            </p:cNvPr>
            <p:cNvSpPr txBox="1"/>
            <p:nvPr/>
          </p:nvSpPr>
          <p:spPr>
            <a:xfrm>
              <a:off x="5162871" y="5598486"/>
              <a:ext cx="558329" cy="47325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FA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410DFBB-493C-40FF-BE02-F2F45CD154E8}"/>
              </a:ext>
            </a:extLst>
          </p:cNvPr>
          <p:cNvGrpSpPr/>
          <p:nvPr/>
        </p:nvGrpSpPr>
        <p:grpSpPr>
          <a:xfrm>
            <a:off x="5314432" y="3121364"/>
            <a:ext cx="573998" cy="2498721"/>
            <a:chOff x="5147202" y="3573016"/>
            <a:chExt cx="573998" cy="249872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D79C54D-5DDF-4F00-BA32-A8625D49DBD1}"/>
                </a:ext>
              </a:extLst>
            </p:cNvPr>
            <p:cNvSpPr/>
            <p:nvPr/>
          </p:nvSpPr>
          <p:spPr bwMode="auto">
            <a:xfrm>
              <a:off x="5147202" y="3573016"/>
              <a:ext cx="548799" cy="2498721"/>
            </a:xfrm>
            <a:prstGeom prst="rect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85E2DE3-024A-44E4-AA86-F57E6D3780B1}"/>
                </a:ext>
              </a:extLst>
            </p:cNvPr>
            <p:cNvSpPr txBox="1"/>
            <p:nvPr/>
          </p:nvSpPr>
          <p:spPr>
            <a:xfrm>
              <a:off x="5162871" y="5598486"/>
              <a:ext cx="558329" cy="47325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FA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76DC717-3D66-42CD-A928-900C67196F29}"/>
              </a:ext>
            </a:extLst>
          </p:cNvPr>
          <p:cNvGrpSpPr/>
          <p:nvPr/>
        </p:nvGrpSpPr>
        <p:grpSpPr>
          <a:xfrm>
            <a:off x="2780134" y="3074080"/>
            <a:ext cx="558329" cy="2516475"/>
            <a:chOff x="4051842" y="3506128"/>
            <a:chExt cx="558329" cy="2516475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C7829EE-BC4A-45E3-8244-FDF9B92B677A}"/>
                </a:ext>
              </a:extLst>
            </p:cNvPr>
            <p:cNvSpPr/>
            <p:nvPr/>
          </p:nvSpPr>
          <p:spPr bwMode="auto">
            <a:xfrm>
              <a:off x="4056608" y="3506128"/>
              <a:ext cx="548799" cy="2498721"/>
            </a:xfrm>
            <a:prstGeom prst="rect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4D8103B-66F0-4536-9971-551477F13AE5}"/>
                </a:ext>
              </a:extLst>
            </p:cNvPr>
            <p:cNvSpPr txBox="1"/>
            <p:nvPr/>
          </p:nvSpPr>
          <p:spPr>
            <a:xfrm>
              <a:off x="4051842" y="5549352"/>
              <a:ext cx="558329" cy="47325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FA</a:t>
              </a:r>
            </a:p>
          </p:txBody>
        </p:sp>
      </p:grpSp>
      <p:sp>
        <p:nvSpPr>
          <p:cNvPr id="42" name="Rectangle 2">
            <a:extLst>
              <a:ext uri="{FF2B5EF4-FFF2-40B4-BE49-F238E27FC236}">
                <a16:creationId xmlns:a16="http://schemas.microsoft.com/office/drawing/2014/main" id="{772C8EDE-7736-4D67-9F56-30CDBD00C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903882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" pitchFamily="18" charset="0"/>
              </a:defRPr>
            </a:lvl9pPr>
          </a:lstStyle>
          <a:p>
            <a:pPr eaLnBrk="1" hangingPunct="1"/>
            <a:r>
              <a:rPr lang="en-US" sz="3200" kern="0" dirty="0">
                <a:solidFill>
                  <a:schemeClr val="tx1"/>
                </a:solidFill>
              </a:rPr>
              <a:t>Instead of RCA, use </a:t>
            </a:r>
            <a:r>
              <a:rPr lang="en-US" sz="3200" i="1" kern="0" dirty="0">
                <a:solidFill>
                  <a:schemeClr val="tx1"/>
                </a:solidFill>
              </a:rPr>
              <a:t>independent</a:t>
            </a:r>
            <a:r>
              <a:rPr lang="en-US" sz="3200" kern="0" dirty="0">
                <a:solidFill>
                  <a:schemeClr val="tx1"/>
                </a:solidFill>
              </a:rPr>
              <a:t> 1-bit FA-modules</a:t>
            </a:r>
          </a:p>
          <a:p>
            <a:pPr eaLnBrk="1" hangingPunct="1"/>
            <a:r>
              <a:rPr lang="en-US" sz="3200" kern="0" dirty="0">
                <a:solidFill>
                  <a:schemeClr val="tx1"/>
                </a:solidFill>
              </a:rPr>
              <a:t>no signal propagation through stages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9967A3-03D6-4035-8634-3DA325D02E39}"/>
              </a:ext>
            </a:extLst>
          </p:cNvPr>
          <p:cNvCxnSpPr/>
          <p:nvPr/>
        </p:nvCxnSpPr>
        <p:spPr bwMode="auto">
          <a:xfrm flipH="1">
            <a:off x="4630502" y="2348880"/>
            <a:ext cx="266429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F558F2B-5039-44A4-81B6-58B809A83318}"/>
              </a:ext>
            </a:extLst>
          </p:cNvPr>
          <p:cNvSpPr txBox="1"/>
          <p:nvPr/>
        </p:nvSpPr>
        <p:spPr>
          <a:xfrm>
            <a:off x="6323013" y="1971359"/>
            <a:ext cx="28209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</a:rPr>
              <a:t>Carry propagation in RCA</a:t>
            </a:r>
          </a:p>
        </p:txBody>
      </p:sp>
    </p:spTree>
    <p:extLst>
      <p:ext uri="{BB962C8B-B14F-4D97-AF65-F5344CB8AC3E}">
        <p14:creationId xmlns:p14="http://schemas.microsoft.com/office/powerpoint/2010/main" val="282021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autoUpdateAnimBg="0"/>
      <p:bldP spid="3" grpId="0" animBg="1"/>
      <p:bldP spid="42" grpId="0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Carry-Lookahead Adder</a:t>
            </a:r>
          </a:p>
        </p:txBody>
      </p:sp>
      <p:sp>
        <p:nvSpPr>
          <p:cNvPr id="42" name="Rectangle 2">
            <a:extLst>
              <a:ext uri="{FF2B5EF4-FFF2-40B4-BE49-F238E27FC236}">
                <a16:creationId xmlns:a16="http://schemas.microsoft.com/office/drawing/2014/main" id="{772C8EDE-7736-4D67-9F56-30CDBD00C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257" y="5820692"/>
            <a:ext cx="883723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" pitchFamily="18" charset="0"/>
              </a:defRPr>
            </a:lvl9pPr>
          </a:lstStyle>
          <a:p>
            <a:pPr algn="just" eaLnBrk="1" hangingPunct="1"/>
            <a:r>
              <a:rPr lang="en-US" sz="2200" kern="0" dirty="0">
                <a:solidFill>
                  <a:schemeClr val="tx1"/>
                </a:solidFill>
              </a:rPr>
              <a:t>Instead of RCA, use </a:t>
            </a:r>
            <a:r>
              <a:rPr lang="en-US" sz="2200" i="1" kern="0" dirty="0">
                <a:solidFill>
                  <a:schemeClr val="tx1"/>
                </a:solidFill>
              </a:rPr>
              <a:t>n</a:t>
            </a:r>
            <a:r>
              <a:rPr lang="en-US" sz="2200" kern="0" dirty="0">
                <a:solidFill>
                  <a:schemeClr val="tx1"/>
                </a:solidFill>
              </a:rPr>
              <a:t> </a:t>
            </a:r>
            <a:r>
              <a:rPr lang="en-US" sz="2200" i="1" kern="0" dirty="0">
                <a:solidFill>
                  <a:schemeClr val="tx1"/>
                </a:solidFill>
              </a:rPr>
              <a:t>independent</a:t>
            </a:r>
            <a:r>
              <a:rPr lang="en-US" sz="2200" kern="0" dirty="0">
                <a:solidFill>
                  <a:schemeClr val="tx1"/>
                </a:solidFill>
              </a:rPr>
              <a:t> 1-bit FA-modules working in parallel;</a:t>
            </a:r>
          </a:p>
          <a:p>
            <a:pPr algn="just" eaLnBrk="1" hangingPunct="1"/>
            <a:r>
              <a:rPr lang="en-US" sz="2400" kern="0" dirty="0">
                <a:solidFill>
                  <a:srgbClr val="0070C0"/>
                </a:solidFill>
              </a:rPr>
              <a:t>no signal propagation through stages; directly generate all </a:t>
            </a:r>
          </a:p>
          <a:p>
            <a:pPr algn="just" eaLnBrk="1" hangingPunct="1"/>
            <a:r>
              <a:rPr lang="en-US" sz="2400" kern="0" dirty="0">
                <a:solidFill>
                  <a:srgbClr val="0070C0"/>
                </a:solidFill>
              </a:rPr>
              <a:t>carry-bits from inputs</a:t>
            </a:r>
          </a:p>
        </p:txBody>
      </p:sp>
      <p:grpSp>
        <p:nvGrpSpPr>
          <p:cNvPr id="92" name="Group 179">
            <a:extLst>
              <a:ext uri="{FF2B5EF4-FFF2-40B4-BE49-F238E27FC236}">
                <a16:creationId xmlns:a16="http://schemas.microsoft.com/office/drawing/2014/main" id="{CED52CCD-5691-4B1F-9184-72CC3C6AEB62}"/>
              </a:ext>
            </a:extLst>
          </p:cNvPr>
          <p:cNvGrpSpPr>
            <a:grpSpLocks/>
          </p:cNvGrpSpPr>
          <p:nvPr/>
        </p:nvGrpSpPr>
        <p:grpSpPr bwMode="auto">
          <a:xfrm>
            <a:off x="1129493" y="811210"/>
            <a:ext cx="7324725" cy="2133600"/>
            <a:chOff x="720" y="864"/>
            <a:chExt cx="4614" cy="1344"/>
          </a:xfrm>
        </p:grpSpPr>
        <p:sp>
          <p:nvSpPr>
            <p:cNvPr id="93" name="Text Box 5">
              <a:extLst>
                <a:ext uri="{FF2B5EF4-FFF2-40B4-BE49-F238E27FC236}">
                  <a16:creationId xmlns:a16="http://schemas.microsoft.com/office/drawing/2014/main" id="{795E632C-AAAC-4D58-9694-806C486196D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166" y="1430"/>
              <a:ext cx="168" cy="22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45716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2000" b="1" i="0" u="none" strike="noStrike" kern="1200" cap="none" spc="0" normalizeH="0" baseline="-2500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94" name="Line 6">
              <a:extLst>
                <a:ext uri="{FF2B5EF4-FFF2-40B4-BE49-F238E27FC236}">
                  <a16:creationId xmlns:a16="http://schemas.microsoft.com/office/drawing/2014/main" id="{A77A974E-4ACA-4C6F-AB90-5BBE183776A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947" y="1574"/>
              <a:ext cx="19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arrow" w="med" len="med"/>
            </a:ln>
            <a:effectLst/>
          </p:spPr>
          <p:txBody>
            <a:bodyPr wrap="none" lIns="0" tIns="0" rIns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5" name="Rectangle 7">
              <a:extLst>
                <a:ext uri="{FF2B5EF4-FFF2-40B4-BE49-F238E27FC236}">
                  <a16:creationId xmlns:a16="http://schemas.microsoft.com/office/drawing/2014/main" id="{F8CCBB07-9916-4877-8887-630801FDC80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71" y="1334"/>
              <a:ext cx="576" cy="48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FA</a:t>
              </a:r>
            </a:p>
          </p:txBody>
        </p:sp>
        <p:sp>
          <p:nvSpPr>
            <p:cNvPr id="96" name="Text Box 8">
              <a:extLst>
                <a:ext uri="{FF2B5EF4-FFF2-40B4-BE49-F238E27FC236}">
                  <a16:creationId xmlns:a16="http://schemas.microsoft.com/office/drawing/2014/main" id="{174BC7F0-2094-40EF-831A-517CCD1974A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354" y="864"/>
              <a:ext cx="28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  <a:r>
                <a:rPr kumimoji="0" lang="en-US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97" name="Text Box 9">
              <a:extLst>
                <a:ext uri="{FF2B5EF4-FFF2-40B4-BE49-F238E27FC236}">
                  <a16:creationId xmlns:a16="http://schemas.microsoft.com/office/drawing/2014/main" id="{61FCC40A-7C1C-42C9-8F28-ACA3E0D76B9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508" y="1958"/>
              <a:ext cx="257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S</a:t>
              </a:r>
              <a:r>
                <a:rPr kumimoji="0" lang="en-US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98" name="Line 10">
              <a:extLst>
                <a:ext uri="{FF2B5EF4-FFF2-40B4-BE49-F238E27FC236}">
                  <a16:creationId xmlns:a16="http://schemas.microsoft.com/office/drawing/2014/main" id="{58CD9171-21C3-4B8C-93DD-20DAA89037F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803" y="114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" name="Line 11">
              <a:extLst>
                <a:ext uri="{FF2B5EF4-FFF2-40B4-BE49-F238E27FC236}">
                  <a16:creationId xmlns:a16="http://schemas.microsoft.com/office/drawing/2014/main" id="{01A64C94-3473-4AF0-91A6-FF31B91D7DA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515" y="114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00" name="Line 12">
              <a:extLst>
                <a:ext uri="{FF2B5EF4-FFF2-40B4-BE49-F238E27FC236}">
                  <a16:creationId xmlns:a16="http://schemas.microsoft.com/office/drawing/2014/main" id="{F3A9980E-51F8-4D45-9824-71FE7CE94A9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922" y="1574"/>
              <a:ext cx="449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arrow" w="med" len="med"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01" name="Line 13">
              <a:extLst>
                <a:ext uri="{FF2B5EF4-FFF2-40B4-BE49-F238E27FC236}">
                  <a16:creationId xmlns:a16="http://schemas.microsoft.com/office/drawing/2014/main" id="{F4AEA110-C37C-4D97-AA1A-470C73565D4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659" y="181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02" name="Text Box 14">
              <a:extLst>
                <a:ext uri="{FF2B5EF4-FFF2-40B4-BE49-F238E27FC236}">
                  <a16:creationId xmlns:a16="http://schemas.microsoft.com/office/drawing/2014/main" id="{60D38EDF-17FE-41AD-86AF-14B2DED4AEEA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690" y="864"/>
              <a:ext cx="28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B</a:t>
              </a:r>
              <a:r>
                <a:rPr kumimoji="0" lang="en-US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03" name="Rectangle 15">
              <a:extLst>
                <a:ext uri="{FF2B5EF4-FFF2-40B4-BE49-F238E27FC236}">
                  <a16:creationId xmlns:a16="http://schemas.microsoft.com/office/drawing/2014/main" id="{A3FF8B8F-66AF-494D-BFE0-58512496452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06" y="1334"/>
              <a:ext cx="576" cy="48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FA</a:t>
              </a:r>
            </a:p>
          </p:txBody>
        </p:sp>
        <p:sp>
          <p:nvSpPr>
            <p:cNvPr id="104" name="Text Box 16">
              <a:extLst>
                <a:ext uri="{FF2B5EF4-FFF2-40B4-BE49-F238E27FC236}">
                  <a16:creationId xmlns:a16="http://schemas.microsoft.com/office/drawing/2014/main" id="{ED9E5799-D88B-4EED-AEC7-3A42A7A8880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289" y="864"/>
              <a:ext cx="28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  <a:r>
                <a:rPr kumimoji="0" lang="en-US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05" name="Text Box 17">
              <a:extLst>
                <a:ext uri="{FF2B5EF4-FFF2-40B4-BE49-F238E27FC236}">
                  <a16:creationId xmlns:a16="http://schemas.microsoft.com/office/drawing/2014/main" id="{CCA178FB-396B-432B-88A5-E627645E816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443" y="1958"/>
              <a:ext cx="257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S</a:t>
              </a:r>
              <a:r>
                <a:rPr kumimoji="0" lang="en-US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06" name="Line 18">
              <a:extLst>
                <a:ext uri="{FF2B5EF4-FFF2-40B4-BE49-F238E27FC236}">
                  <a16:creationId xmlns:a16="http://schemas.microsoft.com/office/drawing/2014/main" id="{7909110C-1F69-4909-B75E-B74204266A1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738" y="114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07" name="Line 19">
              <a:extLst>
                <a:ext uri="{FF2B5EF4-FFF2-40B4-BE49-F238E27FC236}">
                  <a16:creationId xmlns:a16="http://schemas.microsoft.com/office/drawing/2014/main" id="{CE139925-763D-4101-BCB9-C3F92430377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450" y="114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08" name="Line 20">
              <a:extLst>
                <a:ext uri="{FF2B5EF4-FFF2-40B4-BE49-F238E27FC236}">
                  <a16:creationId xmlns:a16="http://schemas.microsoft.com/office/drawing/2014/main" id="{3CAD0CED-DA9E-475A-A819-DF73788325E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818" y="1574"/>
              <a:ext cx="48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arrow" w="med" len="med"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09" name="Line 21">
              <a:extLst>
                <a:ext uri="{FF2B5EF4-FFF2-40B4-BE49-F238E27FC236}">
                  <a16:creationId xmlns:a16="http://schemas.microsoft.com/office/drawing/2014/main" id="{897ABE4B-9996-4BAC-86FA-1162C60A8AB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594" y="181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10" name="Text Box 22">
              <a:extLst>
                <a:ext uri="{FF2B5EF4-FFF2-40B4-BE49-F238E27FC236}">
                  <a16:creationId xmlns:a16="http://schemas.microsoft.com/office/drawing/2014/main" id="{D2D3F1E6-B6B6-4A07-AB6B-26779271B49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625" y="864"/>
              <a:ext cx="28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B</a:t>
              </a:r>
              <a:r>
                <a:rPr kumimoji="0" lang="en-US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11" name="Rectangle 23">
              <a:extLst>
                <a:ext uri="{FF2B5EF4-FFF2-40B4-BE49-F238E27FC236}">
                  <a16:creationId xmlns:a16="http://schemas.microsoft.com/office/drawing/2014/main" id="{2EA82B0D-682C-45E0-9F49-E74CD24CED1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41" y="1334"/>
              <a:ext cx="576" cy="48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FA</a:t>
              </a:r>
            </a:p>
          </p:txBody>
        </p:sp>
        <p:sp>
          <p:nvSpPr>
            <p:cNvPr id="112" name="Text Box 24">
              <a:extLst>
                <a:ext uri="{FF2B5EF4-FFF2-40B4-BE49-F238E27FC236}">
                  <a16:creationId xmlns:a16="http://schemas.microsoft.com/office/drawing/2014/main" id="{15E3592E-84D7-4B67-BB2C-00841A8DEE1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224" y="864"/>
              <a:ext cx="28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  <a:r>
                <a:rPr kumimoji="0" lang="en-US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13" name="Text Box 25">
              <a:extLst>
                <a:ext uri="{FF2B5EF4-FFF2-40B4-BE49-F238E27FC236}">
                  <a16:creationId xmlns:a16="http://schemas.microsoft.com/office/drawing/2014/main" id="{1C2D202A-F192-4F72-84D8-56BE98989CA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378" y="1958"/>
              <a:ext cx="257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S</a:t>
              </a:r>
              <a:r>
                <a:rPr kumimoji="0" lang="en-US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14" name="Line 26">
              <a:extLst>
                <a:ext uri="{FF2B5EF4-FFF2-40B4-BE49-F238E27FC236}">
                  <a16:creationId xmlns:a16="http://schemas.microsoft.com/office/drawing/2014/main" id="{8FF0A534-5F61-4D63-A8C0-2B2D8A684F4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673" y="114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15" name="Line 27">
              <a:extLst>
                <a:ext uri="{FF2B5EF4-FFF2-40B4-BE49-F238E27FC236}">
                  <a16:creationId xmlns:a16="http://schemas.microsoft.com/office/drawing/2014/main" id="{D95F25F9-F0F2-429B-8540-D44442CB9B3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385" y="114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16" name="Line 28">
              <a:extLst>
                <a:ext uri="{FF2B5EF4-FFF2-40B4-BE49-F238E27FC236}">
                  <a16:creationId xmlns:a16="http://schemas.microsoft.com/office/drawing/2014/main" id="{88A59F20-5400-4C69-9CF3-08399038076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666" y="1574"/>
              <a:ext cx="575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arrow" w="med" len="med"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17" name="Line 29">
              <a:extLst>
                <a:ext uri="{FF2B5EF4-FFF2-40B4-BE49-F238E27FC236}">
                  <a16:creationId xmlns:a16="http://schemas.microsoft.com/office/drawing/2014/main" id="{7F271926-ED9D-47BF-AFB8-F26F1EBA6AE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529" y="181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18" name="Text Box 30">
              <a:extLst>
                <a:ext uri="{FF2B5EF4-FFF2-40B4-BE49-F238E27FC236}">
                  <a16:creationId xmlns:a16="http://schemas.microsoft.com/office/drawing/2014/main" id="{CB14A586-A780-4FE1-9FDA-CC99EE88A825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560" y="864"/>
              <a:ext cx="28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B</a:t>
              </a:r>
              <a:r>
                <a:rPr kumimoji="0" lang="en-US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19" name="Rectangle 31">
              <a:extLst>
                <a:ext uri="{FF2B5EF4-FFF2-40B4-BE49-F238E27FC236}">
                  <a16:creationId xmlns:a16="http://schemas.microsoft.com/office/drawing/2014/main" id="{4CD90F4A-51A6-479D-934C-90A8872852B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90" y="1334"/>
              <a:ext cx="576" cy="48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FA</a:t>
              </a:r>
            </a:p>
          </p:txBody>
        </p:sp>
        <p:sp>
          <p:nvSpPr>
            <p:cNvPr id="120" name="Text Box 32">
              <a:extLst>
                <a:ext uri="{FF2B5EF4-FFF2-40B4-BE49-F238E27FC236}">
                  <a16:creationId xmlns:a16="http://schemas.microsoft.com/office/drawing/2014/main" id="{05B496B8-2A2C-4E45-AD0C-8E2CB71CCD8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042" y="864"/>
              <a:ext cx="38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  <a:r>
                <a:rPr kumimoji="0" lang="en-US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21" name="Text Box 33">
              <a:extLst>
                <a:ext uri="{FF2B5EF4-FFF2-40B4-BE49-F238E27FC236}">
                  <a16:creationId xmlns:a16="http://schemas.microsoft.com/office/drawing/2014/main" id="{F83B637B-6DE9-46B8-83A1-1B1091BB99C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138" y="1958"/>
              <a:ext cx="535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S</a:t>
              </a:r>
              <a:r>
                <a:rPr kumimoji="0" lang="en-US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22" name="Line 34">
              <a:extLst>
                <a:ext uri="{FF2B5EF4-FFF2-40B4-BE49-F238E27FC236}">
                  <a16:creationId xmlns:a16="http://schemas.microsoft.com/office/drawing/2014/main" id="{BB9368DB-7968-476B-A20B-101DBE6F308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522" y="114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23" name="Line 35">
              <a:extLst>
                <a:ext uri="{FF2B5EF4-FFF2-40B4-BE49-F238E27FC236}">
                  <a16:creationId xmlns:a16="http://schemas.microsoft.com/office/drawing/2014/main" id="{96AD1092-7139-4E31-812A-CDBB69AA957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234" y="114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24" name="Line 36">
              <a:extLst>
                <a:ext uri="{FF2B5EF4-FFF2-40B4-BE49-F238E27FC236}">
                  <a16:creationId xmlns:a16="http://schemas.microsoft.com/office/drawing/2014/main" id="{88D04414-A020-47ED-B30F-25BDC4B0336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720" y="1574"/>
              <a:ext cx="37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arrow" w="med" len="med"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25" name="Line 37">
              <a:extLst>
                <a:ext uri="{FF2B5EF4-FFF2-40B4-BE49-F238E27FC236}">
                  <a16:creationId xmlns:a16="http://schemas.microsoft.com/office/drawing/2014/main" id="{E7C6CF04-28C4-41B1-80D4-3BDA57879E3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378" y="181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26" name="Text Box 38">
              <a:extLst>
                <a:ext uri="{FF2B5EF4-FFF2-40B4-BE49-F238E27FC236}">
                  <a16:creationId xmlns:a16="http://schemas.microsoft.com/office/drawing/2014/main" id="{1376F160-B60C-4A7E-834B-3F1B77CE604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378" y="864"/>
              <a:ext cx="401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B</a:t>
              </a:r>
              <a:r>
                <a:rPr kumimoji="0" lang="en-US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27" name="Text Box 40">
              <a:extLst>
                <a:ext uri="{FF2B5EF4-FFF2-40B4-BE49-F238E27FC236}">
                  <a16:creationId xmlns:a16="http://schemas.microsoft.com/office/drawing/2014/main" id="{008A33D9-B11E-4149-9399-F7D36892F48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66" y="1296"/>
              <a:ext cx="290" cy="22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0" tIns="0" rIns="0" bIns="45716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2000" b="1" i="0" u="none" strike="noStrike" kern="1200" cap="none" spc="0" normalizeH="0" baseline="-2500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28" name="Text Box 50">
              <a:extLst>
                <a:ext uri="{FF2B5EF4-FFF2-40B4-BE49-F238E27FC236}">
                  <a16:creationId xmlns:a16="http://schemas.microsoft.com/office/drawing/2014/main" id="{4605D4C5-9A60-4F09-B47D-E2E53CEA617A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158" y="1296"/>
              <a:ext cx="168" cy="22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45716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2000" b="1" i="0" u="none" strike="noStrike" kern="1200" cap="none" spc="0" normalizeH="0" baseline="-2500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29" name="Text Box 51">
              <a:extLst>
                <a:ext uri="{FF2B5EF4-FFF2-40B4-BE49-F238E27FC236}">
                  <a16:creationId xmlns:a16="http://schemas.microsoft.com/office/drawing/2014/main" id="{5DA3E768-E658-4983-A907-D12AA7FE6CA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054" y="1296"/>
              <a:ext cx="168" cy="22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45716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2000" b="1" i="0" u="none" strike="noStrike" kern="1200" cap="none" spc="0" normalizeH="0" baseline="-2500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30" name="Text Box 52">
              <a:extLst>
                <a:ext uri="{FF2B5EF4-FFF2-40B4-BE49-F238E27FC236}">
                  <a16:creationId xmlns:a16="http://schemas.microsoft.com/office/drawing/2014/main" id="{12594B74-CBD5-4AC0-A53F-52B56210E9BA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950" y="1296"/>
              <a:ext cx="168" cy="22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45716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2000" b="1" i="0" u="none" strike="noStrike" kern="1200" cap="none" spc="0" normalizeH="0" baseline="-2500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3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9C8AEFA-EB40-4A35-A5E6-ED8944074986}"/>
              </a:ext>
            </a:extLst>
          </p:cNvPr>
          <p:cNvSpPr txBox="1"/>
          <p:nvPr/>
        </p:nvSpPr>
        <p:spPr>
          <a:xfrm>
            <a:off x="323528" y="898672"/>
            <a:ext cx="878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RCA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83A46AB-8BE6-4A78-A92E-F90A97F44B28}"/>
              </a:ext>
            </a:extLst>
          </p:cNvPr>
          <p:cNvGrpSpPr/>
          <p:nvPr/>
        </p:nvGrpSpPr>
        <p:grpSpPr>
          <a:xfrm>
            <a:off x="405898" y="3311624"/>
            <a:ext cx="7962435" cy="2133600"/>
            <a:chOff x="405898" y="2996952"/>
            <a:chExt cx="7962435" cy="21336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AD7DD0D-7761-45EC-816C-E1674A6980E5}"/>
                </a:ext>
              </a:extLst>
            </p:cNvPr>
            <p:cNvGrpSpPr/>
            <p:nvPr/>
          </p:nvGrpSpPr>
          <p:grpSpPr>
            <a:xfrm>
              <a:off x="1043608" y="2996952"/>
              <a:ext cx="7324725" cy="2133600"/>
              <a:chOff x="909637" y="1295400"/>
              <a:chExt cx="7324725" cy="2133600"/>
            </a:xfrm>
          </p:grpSpPr>
          <p:sp>
            <p:nvSpPr>
              <p:cNvPr id="44" name="Text Box 5">
                <a:extLst>
                  <a:ext uri="{FF2B5EF4-FFF2-40B4-BE49-F238E27FC236}">
                    <a16:creationId xmlns:a16="http://schemas.microsoft.com/office/drawing/2014/main" id="{B714509D-461B-4F77-A2E0-19E36DC4E386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7967662" y="2193925"/>
                <a:ext cx="266700" cy="35083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45716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C</a:t>
                </a:r>
                <a:r>
                  <a:rPr kumimoji="0" lang="en-US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45" name="Line 6">
                <a:extLst>
                  <a:ext uri="{FF2B5EF4-FFF2-40B4-BE49-F238E27FC236}">
                    <a16:creationId xmlns:a16="http://schemas.microsoft.com/office/drawing/2014/main" id="{97F1B23A-AFB2-4C97-A630-2D7C41184F2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7620000" y="2422525"/>
                <a:ext cx="304800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arrow" w="med" len="med"/>
              </a:ln>
              <a:effectLst/>
            </p:spPr>
            <p:txBody>
              <a:bodyPr wrap="none" lIns="0" tIns="0" rIns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6" name="Rectangle 7">
                <a:extLst>
                  <a:ext uri="{FF2B5EF4-FFF2-40B4-BE49-F238E27FC236}">
                    <a16:creationId xmlns:a16="http://schemas.microsoft.com/office/drawing/2014/main" id="{3069ED46-A5EC-47CF-B442-71B44832105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705600" y="2041525"/>
                <a:ext cx="914400" cy="76200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FA</a:t>
                </a:r>
              </a:p>
            </p:txBody>
          </p:sp>
          <p:sp>
            <p:nvSpPr>
              <p:cNvPr id="47" name="Text Box 8">
                <a:extLst>
                  <a:ext uri="{FF2B5EF4-FFF2-40B4-BE49-F238E27FC236}">
                    <a16:creationId xmlns:a16="http://schemas.microsoft.com/office/drawing/2014/main" id="{E4C585FF-346E-4377-B3EA-CA43DC92B636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6678612" y="1295400"/>
                <a:ext cx="450850" cy="39687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A</a:t>
                </a:r>
                <a:r>
                  <a:rPr kumimoji="0" lang="en-US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48" name="Text Box 9">
                <a:extLst>
                  <a:ext uri="{FF2B5EF4-FFF2-40B4-BE49-F238E27FC236}">
                    <a16:creationId xmlns:a16="http://schemas.microsoft.com/office/drawing/2014/main" id="{C6E5A879-948C-4BB3-A4D2-A41D9E5AB340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6923087" y="3032125"/>
                <a:ext cx="407988" cy="39687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S</a:t>
                </a:r>
                <a:r>
                  <a:rPr kumimoji="0" lang="en-US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49" name="Line 10">
                <a:extLst>
                  <a:ext uri="{FF2B5EF4-FFF2-40B4-BE49-F238E27FC236}">
                    <a16:creationId xmlns:a16="http://schemas.microsoft.com/office/drawing/2014/main" id="{9AD6ADD3-E3BA-4DC8-B087-4F9E2539BE1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7391400" y="1736725"/>
                <a:ext cx="0" cy="304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0" name="Line 11">
                <a:extLst>
                  <a:ext uri="{FF2B5EF4-FFF2-40B4-BE49-F238E27FC236}">
                    <a16:creationId xmlns:a16="http://schemas.microsoft.com/office/drawing/2014/main" id="{02B11813-B42E-494D-8D1F-5D4E48BC7A5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6934200" y="1736725"/>
                <a:ext cx="0" cy="304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1" name="Line 12">
                <a:extLst>
                  <a:ext uri="{FF2B5EF4-FFF2-40B4-BE49-F238E27FC236}">
                    <a16:creationId xmlns:a16="http://schemas.microsoft.com/office/drawing/2014/main" id="{36CDB243-6F4B-4C0B-947E-CFEC99EC5BD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5992812" y="2422525"/>
                <a:ext cx="374650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arrow" w="med" len="med"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2" name="Line 13">
                <a:extLst>
                  <a:ext uri="{FF2B5EF4-FFF2-40B4-BE49-F238E27FC236}">
                    <a16:creationId xmlns:a16="http://schemas.microsoft.com/office/drawing/2014/main" id="{350ADB4A-1394-428C-B16E-BE85BE50758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7162800" y="2803525"/>
                <a:ext cx="0" cy="304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3" name="Text Box 14">
                <a:extLst>
                  <a:ext uri="{FF2B5EF4-FFF2-40B4-BE49-F238E27FC236}">
                    <a16:creationId xmlns:a16="http://schemas.microsoft.com/office/drawing/2014/main" id="{F493A06F-7CC8-46D4-BCEC-725727D1B0C0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7212012" y="1295400"/>
                <a:ext cx="450850" cy="39687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B</a:t>
                </a:r>
                <a:r>
                  <a:rPr kumimoji="0" lang="en-US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54" name="Rectangle 15">
                <a:extLst>
                  <a:ext uri="{FF2B5EF4-FFF2-40B4-BE49-F238E27FC236}">
                    <a16:creationId xmlns:a16="http://schemas.microsoft.com/office/drawing/2014/main" id="{E9FA0F0F-D3D0-48F8-8B3D-023661ECD24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014912" y="2041525"/>
                <a:ext cx="914400" cy="76200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FA</a:t>
                </a:r>
              </a:p>
            </p:txBody>
          </p:sp>
          <p:sp>
            <p:nvSpPr>
              <p:cNvPr id="55" name="Text Box 16">
                <a:extLst>
                  <a:ext uri="{FF2B5EF4-FFF2-40B4-BE49-F238E27FC236}">
                    <a16:creationId xmlns:a16="http://schemas.microsoft.com/office/drawing/2014/main" id="{5854E06B-9642-449F-A9CC-CED117077D15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4987925" y="1295400"/>
                <a:ext cx="450850" cy="39687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A</a:t>
                </a:r>
                <a:r>
                  <a:rPr kumimoji="0" lang="en-US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56" name="Text Box 17">
                <a:extLst>
                  <a:ext uri="{FF2B5EF4-FFF2-40B4-BE49-F238E27FC236}">
                    <a16:creationId xmlns:a16="http://schemas.microsoft.com/office/drawing/2014/main" id="{7A5A14DD-294B-47CD-B18D-645B3091CF04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5232400" y="3032125"/>
                <a:ext cx="407988" cy="39687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S</a:t>
                </a:r>
                <a:r>
                  <a:rPr kumimoji="0" lang="en-US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57" name="Line 18">
                <a:extLst>
                  <a:ext uri="{FF2B5EF4-FFF2-40B4-BE49-F238E27FC236}">
                    <a16:creationId xmlns:a16="http://schemas.microsoft.com/office/drawing/2014/main" id="{47C3AE8A-F1B9-4D50-857B-E40536006F0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700712" y="1736725"/>
                <a:ext cx="0" cy="304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8" name="Line 19">
                <a:extLst>
                  <a:ext uri="{FF2B5EF4-FFF2-40B4-BE49-F238E27FC236}">
                    <a16:creationId xmlns:a16="http://schemas.microsoft.com/office/drawing/2014/main" id="{F74E0C96-F30A-488C-AD97-CFD5DF3449C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243512" y="1736725"/>
                <a:ext cx="0" cy="304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0" name="Line 21">
                <a:extLst>
                  <a:ext uri="{FF2B5EF4-FFF2-40B4-BE49-F238E27FC236}">
                    <a16:creationId xmlns:a16="http://schemas.microsoft.com/office/drawing/2014/main" id="{3F2C2627-36EB-4364-9433-BED0892B777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472112" y="2803525"/>
                <a:ext cx="0" cy="304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1" name="Text Box 22">
                <a:extLst>
                  <a:ext uri="{FF2B5EF4-FFF2-40B4-BE49-F238E27FC236}">
                    <a16:creationId xmlns:a16="http://schemas.microsoft.com/office/drawing/2014/main" id="{A75024F4-34B3-4644-8EBA-94D0DD32478B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5521325" y="1295400"/>
                <a:ext cx="450850" cy="39687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B</a:t>
                </a:r>
                <a:r>
                  <a:rPr kumimoji="0" lang="en-US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62" name="Rectangle 23">
                <a:extLst>
                  <a:ext uri="{FF2B5EF4-FFF2-40B4-BE49-F238E27FC236}">
                    <a16:creationId xmlns:a16="http://schemas.microsoft.com/office/drawing/2014/main" id="{2F89970D-BB52-445F-B0F7-CAC58CF267F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24225" y="2041525"/>
                <a:ext cx="914400" cy="76200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FA</a:t>
                </a:r>
              </a:p>
            </p:txBody>
          </p:sp>
          <p:sp>
            <p:nvSpPr>
              <p:cNvPr id="63" name="Text Box 24">
                <a:extLst>
                  <a:ext uri="{FF2B5EF4-FFF2-40B4-BE49-F238E27FC236}">
                    <a16:creationId xmlns:a16="http://schemas.microsoft.com/office/drawing/2014/main" id="{1D43FD06-1A5A-494E-95A2-AC6AF32A807A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297237" y="1295400"/>
                <a:ext cx="450850" cy="39687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A</a:t>
                </a:r>
                <a:r>
                  <a:rPr kumimoji="0" lang="en-US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64" name="Text Box 25">
                <a:extLst>
                  <a:ext uri="{FF2B5EF4-FFF2-40B4-BE49-F238E27FC236}">
                    <a16:creationId xmlns:a16="http://schemas.microsoft.com/office/drawing/2014/main" id="{C5A180A3-E97F-46A1-9B91-A8FDC8652B1B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541712" y="3032125"/>
                <a:ext cx="407988" cy="39687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S</a:t>
                </a:r>
                <a:r>
                  <a:rPr kumimoji="0" lang="en-US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65" name="Line 26">
                <a:extLst>
                  <a:ext uri="{FF2B5EF4-FFF2-40B4-BE49-F238E27FC236}">
                    <a16:creationId xmlns:a16="http://schemas.microsoft.com/office/drawing/2014/main" id="{90538962-B08C-4175-99B7-EF03C7BD22E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010025" y="1736725"/>
                <a:ext cx="0" cy="304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6" name="Line 27">
                <a:extLst>
                  <a:ext uri="{FF2B5EF4-FFF2-40B4-BE49-F238E27FC236}">
                    <a16:creationId xmlns:a16="http://schemas.microsoft.com/office/drawing/2014/main" id="{5C7632D1-1343-4936-A5A6-69685F92B90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552825" y="1736725"/>
                <a:ext cx="0" cy="304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8" name="Line 29">
                <a:extLst>
                  <a:ext uri="{FF2B5EF4-FFF2-40B4-BE49-F238E27FC236}">
                    <a16:creationId xmlns:a16="http://schemas.microsoft.com/office/drawing/2014/main" id="{001A0C76-F466-4D95-B1B7-FD2977D5EED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781425" y="2803525"/>
                <a:ext cx="0" cy="304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9" name="Text Box 30">
                <a:extLst>
                  <a:ext uri="{FF2B5EF4-FFF2-40B4-BE49-F238E27FC236}">
                    <a16:creationId xmlns:a16="http://schemas.microsoft.com/office/drawing/2014/main" id="{A696CCD8-8AF1-49D4-BB94-C744CE4843DE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830637" y="1295400"/>
                <a:ext cx="450850" cy="39687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B</a:t>
                </a:r>
                <a:r>
                  <a:rPr kumimoji="0" lang="en-US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70" name="Rectangle 31">
                <a:extLst>
                  <a:ext uri="{FF2B5EF4-FFF2-40B4-BE49-F238E27FC236}">
                    <a16:creationId xmlns:a16="http://schemas.microsoft.com/office/drawing/2014/main" id="{11A09F1B-E6FC-404D-8FA7-A19763E6B74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497012" y="2041525"/>
                <a:ext cx="914400" cy="76200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FA</a:t>
                </a:r>
              </a:p>
            </p:txBody>
          </p:sp>
          <p:sp>
            <p:nvSpPr>
              <p:cNvPr id="71" name="Text Box 32">
                <a:extLst>
                  <a:ext uri="{FF2B5EF4-FFF2-40B4-BE49-F238E27FC236}">
                    <a16:creationId xmlns:a16="http://schemas.microsoft.com/office/drawing/2014/main" id="{A547BB02-C6C6-469E-A4D9-4F3C36BAC5FA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420812" y="1295400"/>
                <a:ext cx="609600" cy="39687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A</a:t>
                </a:r>
                <a:r>
                  <a:rPr kumimoji="0" lang="en-US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72" name="Text Box 33">
                <a:extLst>
                  <a:ext uri="{FF2B5EF4-FFF2-40B4-BE49-F238E27FC236}">
                    <a16:creationId xmlns:a16="http://schemas.microsoft.com/office/drawing/2014/main" id="{8C63CE12-D88F-48D3-ABBE-7262B155C1D7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573212" y="3032125"/>
                <a:ext cx="849313" cy="39687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S</a:t>
                </a:r>
                <a:r>
                  <a:rPr kumimoji="0" lang="en-US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73" name="Line 34">
                <a:extLst>
                  <a:ext uri="{FF2B5EF4-FFF2-40B4-BE49-F238E27FC236}">
                    <a16:creationId xmlns:a16="http://schemas.microsoft.com/office/drawing/2014/main" id="{9CF6901E-E42B-47B6-AEDE-42BCA7793D2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182812" y="1736725"/>
                <a:ext cx="0" cy="304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4" name="Line 35">
                <a:extLst>
                  <a:ext uri="{FF2B5EF4-FFF2-40B4-BE49-F238E27FC236}">
                    <a16:creationId xmlns:a16="http://schemas.microsoft.com/office/drawing/2014/main" id="{49B5020A-337C-47C5-8741-4918A8D16D5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725612" y="1736725"/>
                <a:ext cx="0" cy="304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5" name="Line 36">
                <a:extLst>
                  <a:ext uri="{FF2B5EF4-FFF2-40B4-BE49-F238E27FC236}">
                    <a16:creationId xmlns:a16="http://schemas.microsoft.com/office/drawing/2014/main" id="{B133F9B7-2E01-4514-B8B6-34FCA490E4B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909637" y="2422525"/>
                <a:ext cx="587375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arrow" w="med" len="med"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6" name="Line 37">
                <a:extLst>
                  <a:ext uri="{FF2B5EF4-FFF2-40B4-BE49-F238E27FC236}">
                    <a16:creationId xmlns:a16="http://schemas.microsoft.com/office/drawing/2014/main" id="{5EFF92E0-885B-4952-A867-D78DE724860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954212" y="2803525"/>
                <a:ext cx="0" cy="304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7" name="Text Box 38">
                <a:extLst>
                  <a:ext uri="{FF2B5EF4-FFF2-40B4-BE49-F238E27FC236}">
                    <a16:creationId xmlns:a16="http://schemas.microsoft.com/office/drawing/2014/main" id="{CBC12DE9-F5B9-4DBD-ADDC-D38AB27333EA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954212" y="1295400"/>
                <a:ext cx="636588" cy="39687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B</a:t>
                </a:r>
                <a:r>
                  <a:rPr kumimoji="0" lang="en-US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78" name="Text Box 40">
                <a:extLst>
                  <a:ext uri="{FF2B5EF4-FFF2-40B4-BE49-F238E27FC236}">
                    <a16:creationId xmlns:a16="http://schemas.microsoft.com/office/drawing/2014/main" id="{FB1F370E-5248-488D-B89E-D814E6EF0064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982662" y="1981200"/>
                <a:ext cx="460375" cy="35083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45716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C</a:t>
                </a:r>
                <a:r>
                  <a:rPr kumimoji="0" lang="en-US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79" name="Text Box 50">
                <a:extLst>
                  <a:ext uri="{FF2B5EF4-FFF2-40B4-BE49-F238E27FC236}">
                    <a16:creationId xmlns:a16="http://schemas.microsoft.com/office/drawing/2014/main" id="{878201B8-312F-4EEB-92F9-8AACA8573592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6180137" y="1692275"/>
                <a:ext cx="266700" cy="35083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45716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C</a:t>
                </a:r>
                <a:r>
                  <a:rPr kumimoji="0" lang="en-US" sz="20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1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D0E92BBC-4248-47E7-9EF7-8FF144E35ECD}"/>
                  </a:ext>
                </a:extLst>
              </p:cNvPr>
              <p:cNvCxnSpPr/>
              <p:nvPr/>
            </p:nvCxnSpPr>
            <p:spPr bwMode="auto">
              <a:xfrm>
                <a:off x="6347848" y="2041525"/>
                <a:ext cx="0" cy="36004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86" name="Line 12">
                <a:extLst>
                  <a:ext uri="{FF2B5EF4-FFF2-40B4-BE49-F238E27FC236}">
                    <a16:creationId xmlns:a16="http://schemas.microsoft.com/office/drawing/2014/main" id="{C9401C22-D4E3-494D-ABFA-307C687467A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4244611" y="2466975"/>
                <a:ext cx="374650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arrow" w="med" len="med"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7" name="Text Box 50">
                <a:extLst>
                  <a:ext uri="{FF2B5EF4-FFF2-40B4-BE49-F238E27FC236}">
                    <a16:creationId xmlns:a16="http://schemas.microsoft.com/office/drawing/2014/main" id="{EB3DE374-978F-499C-8F1F-8B613C6FCE14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4429832" y="1736725"/>
                <a:ext cx="270908" cy="353939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45716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C</a:t>
                </a:r>
                <a:r>
                  <a:rPr lang="en-US" sz="2000" b="1" baseline="-25000" dirty="0">
                    <a:solidFill>
                      <a:srgbClr val="3333CC"/>
                    </a:solidFill>
                  </a:rPr>
                  <a:t>2</a:t>
                </a:r>
                <a:endParaRPr kumimoji="0" lang="en-US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8E16C35F-9C3D-42F1-99D3-9A25AB288FA2}"/>
                  </a:ext>
                </a:extLst>
              </p:cNvPr>
              <p:cNvCxnSpPr/>
              <p:nvPr/>
            </p:nvCxnSpPr>
            <p:spPr bwMode="auto">
              <a:xfrm>
                <a:off x="4599647" y="2085975"/>
                <a:ext cx="0" cy="36004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89" name="Line 12">
                <a:extLst>
                  <a:ext uri="{FF2B5EF4-FFF2-40B4-BE49-F238E27FC236}">
                    <a16:creationId xmlns:a16="http://schemas.microsoft.com/office/drawing/2014/main" id="{1FA2D894-C79A-465D-9767-9573D5684A6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2404910" y="2357511"/>
                <a:ext cx="374650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arrow" w="med" len="med"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0" name="Text Box 50">
                <a:extLst>
                  <a:ext uri="{FF2B5EF4-FFF2-40B4-BE49-F238E27FC236}">
                    <a16:creationId xmlns:a16="http://schemas.microsoft.com/office/drawing/2014/main" id="{6B9CD210-A5D6-4325-BE89-2DAE0349ED91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2590131" y="1627261"/>
                <a:ext cx="270908" cy="353939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45716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C</a:t>
                </a:r>
                <a:r>
                  <a:rPr lang="en-US" sz="2000" b="1" baseline="-25000" dirty="0">
                    <a:solidFill>
                      <a:srgbClr val="3333CC"/>
                    </a:solidFill>
                  </a:rPr>
                  <a:t>3</a:t>
                </a:r>
                <a:endParaRPr kumimoji="0" lang="en-US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4FBA211E-4875-4CEB-8ED2-E4EBDFDCDABC}"/>
                  </a:ext>
                </a:extLst>
              </p:cNvPr>
              <p:cNvCxnSpPr/>
              <p:nvPr/>
            </p:nvCxnSpPr>
            <p:spPr bwMode="auto">
              <a:xfrm>
                <a:off x="2759946" y="1976511"/>
                <a:ext cx="0" cy="36004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2EDA982-16C4-4052-8848-BE2055A537B4}"/>
                </a:ext>
              </a:extLst>
            </p:cNvPr>
            <p:cNvSpPr txBox="1"/>
            <p:nvPr/>
          </p:nvSpPr>
          <p:spPr>
            <a:xfrm>
              <a:off x="405898" y="3097980"/>
              <a:ext cx="8789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CLA</a:t>
              </a:r>
            </a:p>
          </p:txBody>
        </p:sp>
      </p:grpSp>
      <p:sp>
        <p:nvSpPr>
          <p:cNvPr id="13" name="Rectangle: Single Corner Snipped 12">
            <a:extLst>
              <a:ext uri="{FF2B5EF4-FFF2-40B4-BE49-F238E27FC236}">
                <a16:creationId xmlns:a16="http://schemas.microsoft.com/office/drawing/2014/main" id="{EAA06456-E542-4AAF-B0AF-117B99C67D6A}"/>
              </a:ext>
            </a:extLst>
          </p:cNvPr>
          <p:cNvSpPr/>
          <p:nvPr/>
        </p:nvSpPr>
        <p:spPr bwMode="auto">
          <a:xfrm>
            <a:off x="323528" y="762000"/>
            <a:ext cx="8496944" cy="2250814"/>
          </a:xfrm>
          <a:prstGeom prst="snip1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14" name="Rectangle: Single Corner Snipped 13">
            <a:extLst>
              <a:ext uri="{FF2B5EF4-FFF2-40B4-BE49-F238E27FC236}">
                <a16:creationId xmlns:a16="http://schemas.microsoft.com/office/drawing/2014/main" id="{11877997-2DC1-4A6E-905A-45FA52E4ABF1}"/>
              </a:ext>
            </a:extLst>
          </p:cNvPr>
          <p:cNvSpPr/>
          <p:nvPr/>
        </p:nvSpPr>
        <p:spPr bwMode="auto">
          <a:xfrm>
            <a:off x="323528" y="3172976"/>
            <a:ext cx="8496944" cy="2250814"/>
          </a:xfrm>
          <a:prstGeom prst="snip1Rect">
            <a:avLst/>
          </a:prstGeom>
          <a:noFill/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538E1E1D-AB53-4704-92ED-6CFBABDFD318}"/>
              </a:ext>
            </a:extLst>
          </p:cNvPr>
          <p:cNvSpPr/>
          <p:nvPr/>
        </p:nvSpPr>
        <p:spPr bwMode="auto">
          <a:xfrm>
            <a:off x="6438659" y="1832741"/>
            <a:ext cx="225881" cy="211188"/>
          </a:xfrm>
          <a:prstGeom prst="star5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E63B30B5-151F-49C5-83A5-C6853805C34C}"/>
              </a:ext>
            </a:extLst>
          </p:cNvPr>
          <p:cNvSpPr/>
          <p:nvPr/>
        </p:nvSpPr>
        <p:spPr bwMode="auto">
          <a:xfrm>
            <a:off x="3052251" y="1796822"/>
            <a:ext cx="225881" cy="211188"/>
          </a:xfrm>
          <a:prstGeom prst="star5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7F964848-067B-4884-922E-0FCD355947CC}"/>
              </a:ext>
            </a:extLst>
          </p:cNvPr>
          <p:cNvSpPr/>
          <p:nvPr/>
        </p:nvSpPr>
        <p:spPr bwMode="auto">
          <a:xfrm>
            <a:off x="4755573" y="1804934"/>
            <a:ext cx="225881" cy="211188"/>
          </a:xfrm>
          <a:prstGeom prst="star5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87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11" grpId="0"/>
      <p:bldP spid="13" grpId="0" animBg="1"/>
      <p:bldP spid="14" grpId="0" animBg="1"/>
      <p:bldP spid="16" grpId="0" animBg="1"/>
      <p:bldP spid="17" grpId="0" animBg="1"/>
      <p:bldP spid="1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3112294" y="295619"/>
            <a:ext cx="2736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Basic Signals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971600" y="1403566"/>
            <a:ext cx="633532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Generate signal:                        </a:t>
            </a:r>
            <a:r>
              <a:rPr kumimoji="0" lang="en-US" sz="280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g</a:t>
            </a:r>
            <a:r>
              <a:rPr kumimoji="0" lang="en-US" sz="280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= </a:t>
            </a:r>
            <a:r>
              <a:rPr lang="en-US" sz="2800" dirty="0">
                <a:solidFill>
                  <a:srgbClr val="000000"/>
                </a:solidFill>
              </a:rPr>
              <a:t>a</a:t>
            </a:r>
            <a:r>
              <a:rPr kumimoji="0" lang="en-US" sz="280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lang="en-US" sz="2800" dirty="0">
                <a:solidFill>
                  <a:srgbClr val="000000"/>
                </a:solidFill>
              </a:rPr>
              <a:t>b</a:t>
            </a:r>
            <a:r>
              <a:rPr kumimoji="0" lang="en-US" sz="280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Propagate signal: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                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a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2800" dirty="0">
                <a:solidFill>
                  <a:srgbClr val="000000"/>
                </a:solidFill>
                <a:sym typeface="Symbol" pitchFamily="18" charset="2"/>
              </a:rPr>
              <a:t>+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lang="en-US" sz="2800" dirty="0">
                <a:solidFill>
                  <a:srgbClr val="000000"/>
                </a:solidFill>
                <a:sym typeface="Symbol" pitchFamily="18" charset="2"/>
              </a:rPr>
              <a:t>b</a:t>
            </a:r>
            <a:r>
              <a:rPr kumimoji="0" lang="en-US" sz="2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endParaRPr kumimoji="0" lang="en-US" sz="28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178" name="Text Box 11"/>
          <p:cNvSpPr txBox="1">
            <a:spLocks noChangeArrowheads="1"/>
          </p:cNvSpPr>
          <p:nvPr/>
        </p:nvSpPr>
        <p:spPr bwMode="auto">
          <a:xfrm>
            <a:off x="2286000" y="3997109"/>
            <a:ext cx="283443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c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i+1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32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32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179" name="Text Box 16"/>
          <p:cNvSpPr txBox="1">
            <a:spLocks noChangeArrowheads="1"/>
          </p:cNvSpPr>
          <p:nvPr/>
        </p:nvSpPr>
        <p:spPr bwMode="auto">
          <a:xfrm>
            <a:off x="1115616" y="3060742"/>
            <a:ext cx="2605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Carry recurrence</a:t>
            </a:r>
          </a:p>
        </p:txBody>
      </p:sp>
      <p:sp>
        <p:nvSpPr>
          <p:cNvPr id="7180" name="Rectangle 17"/>
          <p:cNvSpPr>
            <a:spLocks noChangeArrowheads="1"/>
          </p:cNvSpPr>
          <p:nvPr/>
        </p:nvSpPr>
        <p:spPr bwMode="auto">
          <a:xfrm>
            <a:off x="2080419" y="3852036"/>
            <a:ext cx="48006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236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8" grpId="0"/>
      <p:bldP spid="7179" grpId="0"/>
      <p:bldP spid="718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353909" y="320556"/>
            <a:ext cx="665220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Average Carry Propagation Length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971600" y="1403566"/>
            <a:ext cx="633532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Generate signal:                        </a:t>
            </a:r>
            <a:r>
              <a:rPr kumimoji="0" lang="en-US" sz="280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g</a:t>
            </a:r>
            <a:r>
              <a:rPr kumimoji="0" lang="en-US" sz="280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= </a:t>
            </a:r>
            <a:r>
              <a:rPr lang="en-US" sz="2800" dirty="0">
                <a:solidFill>
                  <a:srgbClr val="000000"/>
                </a:solidFill>
              </a:rPr>
              <a:t>a</a:t>
            </a:r>
            <a:r>
              <a:rPr kumimoji="0" lang="en-US" sz="280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lang="en-US" sz="2800" dirty="0">
                <a:solidFill>
                  <a:srgbClr val="000000"/>
                </a:solidFill>
              </a:rPr>
              <a:t>b</a:t>
            </a:r>
            <a:r>
              <a:rPr kumimoji="0" lang="en-US" sz="280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Propagate signal: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                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a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2800" dirty="0">
                <a:solidFill>
                  <a:srgbClr val="000000"/>
                </a:solidFill>
                <a:sym typeface="Symbol" pitchFamily="18" charset="2"/>
              </a:rPr>
              <a:t>+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lang="en-US" sz="2800" dirty="0">
                <a:solidFill>
                  <a:srgbClr val="000000"/>
                </a:solidFill>
                <a:sym typeface="Symbol" pitchFamily="18" charset="2"/>
              </a:rPr>
              <a:t>b</a:t>
            </a:r>
            <a:r>
              <a:rPr kumimoji="0" lang="en-US" sz="2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endParaRPr kumimoji="0" lang="en-US" sz="28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75B484-C8F3-4382-834B-1DD1710093AC}"/>
              </a:ext>
            </a:extLst>
          </p:cNvPr>
          <p:cNvSpPr txBox="1"/>
          <p:nvPr/>
        </p:nvSpPr>
        <p:spPr>
          <a:xfrm>
            <a:off x="395536" y="2996952"/>
            <a:ext cx="8568952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Given binary numbers with random bits, for each position </a:t>
            </a:r>
            <a:r>
              <a:rPr lang="en-US" altLang="en-US" sz="2400" b="0" i="1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altLang="en-US" sz="2400" b="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we have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900" b="0" dirty="0">
              <a:solidFill>
                <a:srgbClr val="000000"/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	Probability of carry generation	=  ¼ 	(both 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	Probability of carry annihilation	=  ¼ 	(both 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	Probability of carry propagation	=  ½ 	(different)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C6EFAF-F30D-4818-996A-B7C8ADBF6B1B}"/>
              </a:ext>
            </a:extLst>
          </p:cNvPr>
          <p:cNvSpPr txBox="1"/>
          <p:nvPr/>
        </p:nvSpPr>
        <p:spPr>
          <a:xfrm>
            <a:off x="251520" y="5218553"/>
            <a:ext cx="87129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b="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Average length of the longest carry chain </a:t>
            </a:r>
            <a:r>
              <a:rPr lang="en-US" altLang="en-US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US" altLang="en-US" sz="2400" b="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i="1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en-US" altLang="en-US" sz="2400" b="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-bit addition: </a:t>
            </a:r>
            <a:r>
              <a:rPr lang="en-US" altLang="en-US" sz="2400" b="0" i="1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O</a:t>
            </a:r>
            <a:r>
              <a:rPr lang="en-US" altLang="en-US" sz="2400" b="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(log</a:t>
            </a:r>
            <a:r>
              <a:rPr lang="en-US" altLang="en-US" sz="2400" b="0" baseline="-250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altLang="en-US" i="1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en-US" altLang="en-US" sz="2400" b="0" i="1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en-US" altLang="en-US" sz="2400" b="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1B7089-D306-4619-A812-31A383589430}"/>
              </a:ext>
            </a:extLst>
          </p:cNvPr>
          <p:cNvSpPr/>
          <p:nvPr/>
        </p:nvSpPr>
        <p:spPr bwMode="auto">
          <a:xfrm>
            <a:off x="6300192" y="3501008"/>
            <a:ext cx="2088232" cy="131761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89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8" grpId="0"/>
      <p:bldP spid="10" grpId="0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752600" y="0"/>
            <a:ext cx="5746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Unrolling Carry Recurrence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381000" y="1066800"/>
            <a:ext cx="8437563" cy="485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c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g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c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 = g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(g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c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)p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g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g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i-2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c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 = g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g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i-2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(g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i-3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c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i-3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i-3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)p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 = g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g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i-2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g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i-3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c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i-3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i-3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 = ….. =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 = g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g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i-2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g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i-3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g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i-4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i-3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….. +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    + g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…p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i-1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+ c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…p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i-1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=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 =            g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+ 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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k  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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 p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j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 +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  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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 p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j </a:t>
            </a:r>
          </a:p>
        </p:txBody>
      </p:sp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3062288" y="5821363"/>
            <a:ext cx="581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k=0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3124200" y="5045075"/>
            <a:ext cx="465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i-2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198" name="Text Box 7"/>
          <p:cNvSpPr txBox="1">
            <a:spLocks noChangeArrowheads="1"/>
          </p:cNvSpPr>
          <p:nvPr/>
        </p:nvSpPr>
        <p:spPr bwMode="auto">
          <a:xfrm>
            <a:off x="3854450" y="5791200"/>
            <a:ext cx="793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j=k+1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199" name="Text Box 8"/>
          <p:cNvSpPr txBox="1">
            <a:spLocks noChangeArrowheads="1"/>
          </p:cNvSpPr>
          <p:nvPr/>
        </p:nvSpPr>
        <p:spPr bwMode="auto">
          <a:xfrm>
            <a:off x="4024313" y="5029200"/>
            <a:ext cx="465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i-1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200" name="Text Box 9"/>
          <p:cNvSpPr txBox="1">
            <a:spLocks noChangeArrowheads="1"/>
          </p:cNvSpPr>
          <p:nvPr/>
        </p:nvSpPr>
        <p:spPr bwMode="auto">
          <a:xfrm>
            <a:off x="5514975" y="5805488"/>
            <a:ext cx="523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j=0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201" name="Text Box 10"/>
          <p:cNvSpPr txBox="1">
            <a:spLocks noChangeArrowheads="1"/>
          </p:cNvSpPr>
          <p:nvPr/>
        </p:nvSpPr>
        <p:spPr bwMode="auto">
          <a:xfrm>
            <a:off x="5548313" y="5029200"/>
            <a:ext cx="465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i-1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202" name="Rectangle 11"/>
          <p:cNvSpPr>
            <a:spLocks noChangeArrowheads="1"/>
          </p:cNvSpPr>
          <p:nvPr/>
        </p:nvSpPr>
        <p:spPr bwMode="auto">
          <a:xfrm>
            <a:off x="1828800" y="5029200"/>
            <a:ext cx="51054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5490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026"/>
          <p:cNvSpPr txBox="1">
            <a:spLocks noChangeArrowheads="1"/>
          </p:cNvSpPr>
          <p:nvPr/>
        </p:nvSpPr>
        <p:spPr bwMode="auto">
          <a:xfrm>
            <a:off x="1371600" y="134938"/>
            <a:ext cx="63961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4-bit Carry-Lookahead Adder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219" name="Text Box 1027"/>
          <p:cNvSpPr txBox="1">
            <a:spLocks noChangeArrowheads="1"/>
          </p:cNvSpPr>
          <p:nvPr/>
        </p:nvSpPr>
        <p:spPr bwMode="auto">
          <a:xfrm>
            <a:off x="517525" y="998538"/>
            <a:ext cx="6988175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4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g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g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g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g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c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 </a:t>
            </a:r>
          </a:p>
        </p:txBody>
      </p:sp>
      <p:sp>
        <p:nvSpPr>
          <p:cNvPr id="9220" name="Text Box 1028"/>
          <p:cNvSpPr txBox="1">
            <a:spLocks noChangeArrowheads="1"/>
          </p:cNvSpPr>
          <p:nvPr/>
        </p:nvSpPr>
        <p:spPr bwMode="auto">
          <a:xfrm>
            <a:off x="517525" y="1905000"/>
            <a:ext cx="5118100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g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g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g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c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 </a:t>
            </a:r>
          </a:p>
        </p:txBody>
      </p:sp>
      <p:sp>
        <p:nvSpPr>
          <p:cNvPr id="9221" name="Text Box 1029"/>
          <p:cNvSpPr txBox="1">
            <a:spLocks noChangeArrowheads="1"/>
          </p:cNvSpPr>
          <p:nvPr/>
        </p:nvSpPr>
        <p:spPr bwMode="auto">
          <a:xfrm>
            <a:off x="517525" y="2909888"/>
            <a:ext cx="348615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g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g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c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 </a:t>
            </a:r>
          </a:p>
        </p:txBody>
      </p:sp>
      <p:sp>
        <p:nvSpPr>
          <p:cNvPr id="9222" name="Text Box 1030"/>
          <p:cNvSpPr txBox="1">
            <a:spLocks noChangeArrowheads="1"/>
          </p:cNvSpPr>
          <p:nvPr/>
        </p:nvSpPr>
        <p:spPr bwMode="auto">
          <a:xfrm>
            <a:off x="550164" y="3885739"/>
            <a:ext cx="2212975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g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c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 </a:t>
            </a:r>
          </a:p>
        </p:txBody>
      </p:sp>
      <p:sp>
        <p:nvSpPr>
          <p:cNvPr id="9223" name="Line 1031"/>
          <p:cNvSpPr>
            <a:spLocks noChangeShapeType="1"/>
          </p:cNvSpPr>
          <p:nvPr/>
        </p:nvSpPr>
        <p:spPr bwMode="auto">
          <a:xfrm>
            <a:off x="304800" y="4800600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224" name="Text Box 1032"/>
          <p:cNvSpPr txBox="1">
            <a:spLocks noChangeArrowheads="1"/>
          </p:cNvSpPr>
          <p:nvPr/>
        </p:nvSpPr>
        <p:spPr bwMode="auto">
          <a:xfrm>
            <a:off x="549275" y="4937125"/>
            <a:ext cx="40909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x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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y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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c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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c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</a:p>
        </p:txBody>
      </p:sp>
      <p:sp>
        <p:nvSpPr>
          <p:cNvPr id="9225" name="Text Box 1033"/>
          <p:cNvSpPr txBox="1">
            <a:spLocks noChangeArrowheads="1"/>
          </p:cNvSpPr>
          <p:nvPr/>
        </p:nvSpPr>
        <p:spPr bwMode="auto">
          <a:xfrm>
            <a:off x="5867400" y="4953000"/>
            <a:ext cx="1847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p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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c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</a:p>
        </p:txBody>
      </p:sp>
      <p:sp>
        <p:nvSpPr>
          <p:cNvPr id="9226" name="Text Box 1034"/>
          <p:cNvSpPr txBox="1">
            <a:spLocks noChangeArrowheads="1"/>
          </p:cNvSpPr>
          <p:nvPr/>
        </p:nvSpPr>
        <p:spPr bwMode="auto">
          <a:xfrm>
            <a:off x="501650" y="5638800"/>
            <a:ext cx="1847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p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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c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9227" name="Text Box 1035"/>
          <p:cNvSpPr txBox="1">
            <a:spLocks noChangeArrowheads="1"/>
          </p:cNvSpPr>
          <p:nvPr/>
        </p:nvSpPr>
        <p:spPr bwMode="auto">
          <a:xfrm>
            <a:off x="5881688" y="5640388"/>
            <a:ext cx="1847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p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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c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</a:t>
            </a: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C319D351-8605-4B3D-A111-7C9C6912E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1325" y="2439570"/>
            <a:ext cx="1662635" cy="1384995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</a:t>
            </a:r>
            <a:r>
              <a:rPr kumimoji="0" lang="en-US" sz="28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</a:t>
            </a:r>
            <a:r>
              <a:rPr lang="en-US" sz="2800" dirty="0">
                <a:solidFill>
                  <a:schemeClr val="bg1"/>
                </a:solidFill>
              </a:rPr>
              <a:t>a</a:t>
            </a:r>
            <a:r>
              <a:rPr kumimoji="0" lang="en-US" sz="28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lang="en-US" sz="2800" dirty="0">
                <a:solidFill>
                  <a:schemeClr val="bg1"/>
                </a:solidFill>
              </a:rPr>
              <a:t>b</a:t>
            </a:r>
            <a:r>
              <a:rPr kumimoji="0" lang="en-US" sz="28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a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2800" dirty="0">
                <a:solidFill>
                  <a:schemeClr val="bg1"/>
                </a:solidFill>
                <a:sym typeface="Symbol" pitchFamily="18" charset="2"/>
              </a:rPr>
              <a:t>+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lang="en-US" sz="2800" dirty="0">
                <a:solidFill>
                  <a:schemeClr val="bg1"/>
                </a:solidFill>
                <a:sym typeface="Symbol" pitchFamily="18" charset="2"/>
              </a:rPr>
              <a:t>b</a:t>
            </a:r>
            <a:r>
              <a:rPr kumimoji="0" lang="en-US" sz="28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endParaRPr kumimoji="0" lang="en-US" sz="2800" b="0" i="0" u="none" strike="noStrike" kern="120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530FF04A-97CB-446D-95D0-C2DA94503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2160" y="3847238"/>
            <a:ext cx="2834430" cy="5847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c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i+1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32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32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40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  <p:bldP spid="9220" grpId="0"/>
      <p:bldP spid="9221" grpId="0"/>
      <p:bldP spid="9222" grpId="0"/>
      <p:bldP spid="9224" grpId="0"/>
      <p:bldP spid="9225" grpId="0"/>
      <p:bldP spid="9226" grpId="0"/>
      <p:bldP spid="9227" grpId="0"/>
      <p:bldP spid="12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315200" cy="762000"/>
          </a:xfrm>
        </p:spPr>
        <p:txBody>
          <a:bodyPr/>
          <a:lstStyle/>
          <a:p>
            <a:pPr eaLnBrk="1" hangingPunct="1"/>
            <a:r>
              <a:rPr lang="en-US" sz="3200" dirty="0"/>
              <a:t>Carry Lookahead Adder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1050925" y="970551"/>
            <a:ext cx="7178675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a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(a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+b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)c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= g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a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(a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+b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)c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= g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 +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a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(a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+b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)c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= g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 +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 +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a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(a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+b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)c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= g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 +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 +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 +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000000"/>
                </a:solidFill>
              </a:rPr>
              <a:t>g</a:t>
            </a:r>
            <a:r>
              <a:rPr kumimoji="0" lang="en-US" sz="1800" b="0" i="0" u="none" strike="noStrike" kern="1200" cap="none" spc="0" normalizeH="0" baseline="-12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</a:t>
            </a:r>
            <a:r>
              <a:rPr kumimoji="0" lang="en-US" sz="1800" b="0" i="0" u="none" strike="noStrike" kern="1200" cap="none" spc="0" normalizeH="0" baseline="-12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</a:t>
            </a:r>
            <a:r>
              <a:rPr kumimoji="0" lang="en-US" sz="1800" b="0" i="0" u="none" strike="noStrike" kern="1200" cap="none" spc="0" normalizeH="0" baseline="-12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  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a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b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29ED1EC-3CDD-4583-AA3F-B83B613A6C96}"/>
              </a:ext>
            </a:extLst>
          </p:cNvPr>
          <p:cNvGrpSpPr/>
          <p:nvPr/>
        </p:nvGrpSpPr>
        <p:grpSpPr>
          <a:xfrm>
            <a:off x="1162050" y="2971800"/>
            <a:ext cx="7296150" cy="3376613"/>
            <a:chOff x="1162050" y="2971800"/>
            <a:chExt cx="7296150" cy="3376613"/>
          </a:xfrm>
        </p:grpSpPr>
        <p:sp>
          <p:nvSpPr>
            <p:cNvPr id="32773" name="Rectangle 5"/>
            <p:cNvSpPr>
              <a:spLocks noChangeArrowheads="1"/>
            </p:cNvSpPr>
            <p:nvPr/>
          </p:nvSpPr>
          <p:spPr bwMode="auto">
            <a:xfrm>
              <a:off x="1330325" y="3695700"/>
              <a:ext cx="685800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774" name="Line 6"/>
            <p:cNvSpPr>
              <a:spLocks noChangeShapeType="1"/>
            </p:cNvSpPr>
            <p:nvPr/>
          </p:nvSpPr>
          <p:spPr bwMode="auto">
            <a:xfrm>
              <a:off x="1482725" y="33147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775" name="Line 7"/>
            <p:cNvSpPr>
              <a:spLocks noChangeShapeType="1"/>
            </p:cNvSpPr>
            <p:nvPr/>
          </p:nvSpPr>
          <p:spPr bwMode="auto">
            <a:xfrm>
              <a:off x="1787525" y="33147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776" name="Text Box 8"/>
            <p:cNvSpPr txBox="1">
              <a:spLocks noChangeArrowheads="1"/>
            </p:cNvSpPr>
            <p:nvPr/>
          </p:nvSpPr>
          <p:spPr bwMode="auto">
            <a:xfrm>
              <a:off x="1314450" y="2971800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  <a:r>
                <a:rPr kumimoji="0" lang="en-US" sz="1800" b="0" i="0" u="none" strike="noStrike" kern="1200" cap="none" spc="0" normalizeH="0" baseline="-12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3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  b</a:t>
              </a:r>
              <a:r>
                <a:rPr kumimoji="0" lang="en-US" sz="1800" b="0" i="0" u="none" strike="noStrike" kern="1200" cap="none" spc="0" normalizeH="0" baseline="-12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2777" name="Line 9"/>
            <p:cNvSpPr>
              <a:spLocks noChangeShapeType="1"/>
            </p:cNvSpPr>
            <p:nvPr/>
          </p:nvSpPr>
          <p:spPr bwMode="auto">
            <a:xfrm>
              <a:off x="1482725" y="4076700"/>
              <a:ext cx="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778" name="Line 10"/>
            <p:cNvSpPr>
              <a:spLocks noChangeShapeType="1"/>
            </p:cNvSpPr>
            <p:nvPr/>
          </p:nvSpPr>
          <p:spPr bwMode="auto">
            <a:xfrm>
              <a:off x="1787525" y="4076700"/>
              <a:ext cx="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779" name="Text Box 11"/>
            <p:cNvSpPr txBox="1">
              <a:spLocks noChangeArrowheads="1"/>
            </p:cNvSpPr>
            <p:nvPr/>
          </p:nvSpPr>
          <p:spPr bwMode="auto">
            <a:xfrm>
              <a:off x="1162050" y="4076700"/>
              <a:ext cx="374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g</a:t>
              </a:r>
              <a:r>
                <a:rPr kumimoji="0" lang="en-US" sz="1800" b="0" i="0" u="none" strike="noStrike" kern="1200" cap="none" spc="0" normalizeH="0" baseline="-12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2780" name="Text Box 12"/>
            <p:cNvSpPr txBox="1">
              <a:spLocks noChangeArrowheads="1"/>
            </p:cNvSpPr>
            <p:nvPr/>
          </p:nvSpPr>
          <p:spPr bwMode="auto">
            <a:xfrm>
              <a:off x="1711325" y="4076700"/>
              <a:ext cx="4318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 p</a:t>
              </a:r>
              <a:r>
                <a:rPr kumimoji="0" lang="en-US" sz="1800" b="0" i="0" u="none" strike="noStrike" kern="1200" cap="none" spc="0" normalizeH="0" baseline="-12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2781" name="Rectangle 13"/>
            <p:cNvSpPr>
              <a:spLocks noChangeArrowheads="1"/>
            </p:cNvSpPr>
            <p:nvPr/>
          </p:nvSpPr>
          <p:spPr bwMode="auto">
            <a:xfrm>
              <a:off x="3387725" y="3733800"/>
              <a:ext cx="685800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782" name="Line 14"/>
            <p:cNvSpPr>
              <a:spLocks noChangeShapeType="1"/>
            </p:cNvSpPr>
            <p:nvPr/>
          </p:nvSpPr>
          <p:spPr bwMode="auto">
            <a:xfrm>
              <a:off x="3540125" y="33528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783" name="Line 15"/>
            <p:cNvSpPr>
              <a:spLocks noChangeShapeType="1"/>
            </p:cNvSpPr>
            <p:nvPr/>
          </p:nvSpPr>
          <p:spPr bwMode="auto">
            <a:xfrm>
              <a:off x="3844925" y="33528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784" name="Text Box 16"/>
            <p:cNvSpPr txBox="1">
              <a:spLocks noChangeArrowheads="1"/>
            </p:cNvSpPr>
            <p:nvPr/>
          </p:nvSpPr>
          <p:spPr bwMode="auto">
            <a:xfrm>
              <a:off x="3371850" y="3009900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  <a:r>
                <a:rPr kumimoji="0" lang="en-US" sz="1800" b="0" i="0" u="none" strike="noStrike" kern="1200" cap="none" spc="0" normalizeH="0" baseline="-12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2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  b</a:t>
              </a:r>
              <a:r>
                <a:rPr kumimoji="0" lang="en-US" sz="1800" b="0" i="0" u="none" strike="noStrike" kern="1200" cap="none" spc="0" normalizeH="0" baseline="-12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2785" name="Line 17"/>
            <p:cNvSpPr>
              <a:spLocks noChangeShapeType="1"/>
            </p:cNvSpPr>
            <p:nvPr/>
          </p:nvSpPr>
          <p:spPr bwMode="auto">
            <a:xfrm>
              <a:off x="3540125" y="4114800"/>
              <a:ext cx="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786" name="Line 18"/>
            <p:cNvSpPr>
              <a:spLocks noChangeShapeType="1"/>
            </p:cNvSpPr>
            <p:nvPr/>
          </p:nvSpPr>
          <p:spPr bwMode="auto">
            <a:xfrm>
              <a:off x="3844925" y="4114800"/>
              <a:ext cx="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787" name="Text Box 19"/>
            <p:cNvSpPr txBox="1">
              <a:spLocks noChangeArrowheads="1"/>
            </p:cNvSpPr>
            <p:nvPr/>
          </p:nvSpPr>
          <p:spPr bwMode="auto">
            <a:xfrm>
              <a:off x="3219450" y="4076700"/>
              <a:ext cx="374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g</a:t>
              </a:r>
              <a:r>
                <a:rPr kumimoji="0" lang="en-US" sz="1800" b="0" i="0" u="none" strike="noStrike" kern="1200" cap="none" spc="0" normalizeH="0" baseline="-12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2788" name="Text Box 20"/>
            <p:cNvSpPr txBox="1">
              <a:spLocks noChangeArrowheads="1"/>
            </p:cNvSpPr>
            <p:nvPr/>
          </p:nvSpPr>
          <p:spPr bwMode="auto">
            <a:xfrm>
              <a:off x="3768725" y="4076700"/>
              <a:ext cx="4318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 p</a:t>
              </a:r>
              <a:r>
                <a:rPr kumimoji="0" lang="en-US" sz="1800" b="0" i="0" u="none" strike="noStrike" kern="1200" cap="none" spc="0" normalizeH="0" baseline="-12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2789" name="Rectangle 21"/>
            <p:cNvSpPr>
              <a:spLocks noChangeArrowheads="1"/>
            </p:cNvSpPr>
            <p:nvPr/>
          </p:nvSpPr>
          <p:spPr bwMode="auto">
            <a:xfrm>
              <a:off x="5216525" y="3733800"/>
              <a:ext cx="685800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790" name="Line 22"/>
            <p:cNvSpPr>
              <a:spLocks noChangeShapeType="1"/>
            </p:cNvSpPr>
            <p:nvPr/>
          </p:nvSpPr>
          <p:spPr bwMode="auto">
            <a:xfrm>
              <a:off x="5368925" y="33528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791" name="Line 23"/>
            <p:cNvSpPr>
              <a:spLocks noChangeShapeType="1"/>
            </p:cNvSpPr>
            <p:nvPr/>
          </p:nvSpPr>
          <p:spPr bwMode="auto">
            <a:xfrm>
              <a:off x="5673725" y="33528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792" name="Text Box 24"/>
            <p:cNvSpPr txBox="1">
              <a:spLocks noChangeArrowheads="1"/>
            </p:cNvSpPr>
            <p:nvPr/>
          </p:nvSpPr>
          <p:spPr bwMode="auto">
            <a:xfrm>
              <a:off x="5200650" y="3009900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  <a:r>
                <a:rPr kumimoji="0" lang="en-US" sz="1800" b="0" i="0" u="none" strike="noStrike" kern="1200" cap="none" spc="0" normalizeH="0" baseline="-12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  b</a:t>
              </a:r>
              <a:r>
                <a:rPr kumimoji="0" lang="en-US" sz="1800" b="0" i="0" u="none" strike="noStrike" kern="1200" cap="none" spc="0" normalizeH="0" baseline="-12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2793" name="Line 25"/>
            <p:cNvSpPr>
              <a:spLocks noChangeShapeType="1"/>
            </p:cNvSpPr>
            <p:nvPr/>
          </p:nvSpPr>
          <p:spPr bwMode="auto">
            <a:xfrm>
              <a:off x="5368925" y="4114800"/>
              <a:ext cx="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794" name="Line 26"/>
            <p:cNvSpPr>
              <a:spLocks noChangeShapeType="1"/>
            </p:cNvSpPr>
            <p:nvPr/>
          </p:nvSpPr>
          <p:spPr bwMode="auto">
            <a:xfrm>
              <a:off x="5673725" y="4114800"/>
              <a:ext cx="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795" name="Text Box 27"/>
            <p:cNvSpPr txBox="1">
              <a:spLocks noChangeArrowheads="1"/>
            </p:cNvSpPr>
            <p:nvPr/>
          </p:nvSpPr>
          <p:spPr bwMode="auto">
            <a:xfrm>
              <a:off x="4972050" y="4076700"/>
              <a:ext cx="374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g</a:t>
              </a:r>
              <a:r>
                <a:rPr kumimoji="0" lang="en-US" sz="1800" b="0" i="0" u="none" strike="noStrike" kern="1200" cap="none" spc="0" normalizeH="0" baseline="-12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2796" name="Text Box 28"/>
            <p:cNvSpPr txBox="1">
              <a:spLocks noChangeArrowheads="1"/>
            </p:cNvSpPr>
            <p:nvPr/>
          </p:nvSpPr>
          <p:spPr bwMode="auto">
            <a:xfrm>
              <a:off x="5597525" y="4076700"/>
              <a:ext cx="4318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 p</a:t>
              </a:r>
              <a:r>
                <a:rPr kumimoji="0" lang="en-US" sz="1800" b="0" i="0" u="none" strike="noStrike" kern="1200" cap="none" spc="0" normalizeH="0" baseline="-12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2797" name="Rectangle 29"/>
            <p:cNvSpPr>
              <a:spLocks noChangeArrowheads="1"/>
            </p:cNvSpPr>
            <p:nvPr/>
          </p:nvSpPr>
          <p:spPr bwMode="auto">
            <a:xfrm>
              <a:off x="6740525" y="3733800"/>
              <a:ext cx="685800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798" name="Line 30"/>
            <p:cNvSpPr>
              <a:spLocks noChangeShapeType="1"/>
            </p:cNvSpPr>
            <p:nvPr/>
          </p:nvSpPr>
          <p:spPr bwMode="auto">
            <a:xfrm>
              <a:off x="6892925" y="33528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799" name="Line 31"/>
            <p:cNvSpPr>
              <a:spLocks noChangeShapeType="1"/>
            </p:cNvSpPr>
            <p:nvPr/>
          </p:nvSpPr>
          <p:spPr bwMode="auto">
            <a:xfrm>
              <a:off x="7197725" y="33528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00" name="Text Box 32"/>
            <p:cNvSpPr txBox="1">
              <a:spLocks noChangeArrowheads="1"/>
            </p:cNvSpPr>
            <p:nvPr/>
          </p:nvSpPr>
          <p:spPr bwMode="auto">
            <a:xfrm>
              <a:off x="6724650" y="3009900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  <a:r>
                <a:rPr kumimoji="0" lang="en-US" sz="1800" b="0" i="0" u="none" strike="noStrike" kern="1200" cap="none" spc="0" normalizeH="0" baseline="-12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0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  b</a:t>
              </a:r>
              <a:r>
                <a:rPr kumimoji="0" lang="en-US" sz="1800" b="0" i="0" u="none" strike="noStrike" kern="1200" cap="none" spc="0" normalizeH="0" baseline="-12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32801" name="Line 33"/>
            <p:cNvSpPr>
              <a:spLocks noChangeShapeType="1"/>
            </p:cNvSpPr>
            <p:nvPr/>
          </p:nvSpPr>
          <p:spPr bwMode="auto">
            <a:xfrm>
              <a:off x="6892925" y="4114800"/>
              <a:ext cx="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02" name="Line 34"/>
            <p:cNvSpPr>
              <a:spLocks noChangeShapeType="1"/>
            </p:cNvSpPr>
            <p:nvPr/>
          </p:nvSpPr>
          <p:spPr bwMode="auto">
            <a:xfrm>
              <a:off x="7197725" y="4114800"/>
              <a:ext cx="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03" name="Text Box 35"/>
            <p:cNvSpPr txBox="1">
              <a:spLocks noChangeArrowheads="1"/>
            </p:cNvSpPr>
            <p:nvPr/>
          </p:nvSpPr>
          <p:spPr bwMode="auto">
            <a:xfrm>
              <a:off x="6572250" y="4076700"/>
              <a:ext cx="374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g</a:t>
              </a:r>
              <a:r>
                <a:rPr kumimoji="0" lang="en-US" sz="1800" b="0" i="0" u="none" strike="noStrike" kern="1200" cap="none" spc="0" normalizeH="0" baseline="-12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32804" name="Text Box 36"/>
            <p:cNvSpPr txBox="1">
              <a:spLocks noChangeArrowheads="1"/>
            </p:cNvSpPr>
            <p:nvPr/>
          </p:nvSpPr>
          <p:spPr bwMode="auto">
            <a:xfrm>
              <a:off x="7121525" y="4076700"/>
              <a:ext cx="4318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 p</a:t>
              </a:r>
              <a:r>
                <a:rPr kumimoji="0" lang="en-US" sz="1800" b="0" i="0" u="none" strike="noStrike" kern="1200" cap="none" spc="0" normalizeH="0" baseline="-12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32805" name="Rectangle 37"/>
            <p:cNvSpPr>
              <a:spLocks noChangeArrowheads="1"/>
            </p:cNvSpPr>
            <p:nvPr/>
          </p:nvSpPr>
          <p:spPr bwMode="auto">
            <a:xfrm>
              <a:off x="6715125" y="5372100"/>
              <a:ext cx="685800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06" name="Line 38"/>
            <p:cNvSpPr>
              <a:spLocks noChangeShapeType="1"/>
            </p:cNvSpPr>
            <p:nvPr/>
          </p:nvSpPr>
          <p:spPr bwMode="auto">
            <a:xfrm>
              <a:off x="7019925" y="57531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07" name="Text Box 39"/>
            <p:cNvSpPr txBox="1">
              <a:spLocks noChangeArrowheads="1"/>
            </p:cNvSpPr>
            <p:nvPr/>
          </p:nvSpPr>
          <p:spPr bwMode="auto">
            <a:xfrm>
              <a:off x="6867525" y="5981700"/>
              <a:ext cx="3619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1800" b="0" i="0" u="none" strike="noStrike" kern="1200" cap="none" spc="0" normalizeH="0" baseline="-12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2808" name="Rectangle 40"/>
            <p:cNvSpPr>
              <a:spLocks noChangeArrowheads="1"/>
            </p:cNvSpPr>
            <p:nvPr/>
          </p:nvSpPr>
          <p:spPr bwMode="auto">
            <a:xfrm>
              <a:off x="5200650" y="5372100"/>
              <a:ext cx="1143000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09" name="Line 41"/>
            <p:cNvSpPr>
              <a:spLocks noChangeShapeType="1"/>
            </p:cNvSpPr>
            <p:nvPr/>
          </p:nvSpPr>
          <p:spPr bwMode="auto">
            <a:xfrm>
              <a:off x="5505450" y="57531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10" name="Text Box 42"/>
            <p:cNvSpPr txBox="1">
              <a:spLocks noChangeArrowheads="1"/>
            </p:cNvSpPr>
            <p:nvPr/>
          </p:nvSpPr>
          <p:spPr bwMode="auto">
            <a:xfrm>
              <a:off x="5353050" y="5981700"/>
              <a:ext cx="3619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1800" b="0" i="0" u="none" strike="noStrike" kern="1200" cap="none" spc="0" normalizeH="0" baseline="-12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2811" name="Rectangle 43"/>
            <p:cNvSpPr>
              <a:spLocks noChangeArrowheads="1"/>
            </p:cNvSpPr>
            <p:nvPr/>
          </p:nvSpPr>
          <p:spPr bwMode="auto">
            <a:xfrm>
              <a:off x="3362325" y="5372100"/>
              <a:ext cx="1304925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12" name="Line 44"/>
            <p:cNvSpPr>
              <a:spLocks noChangeShapeType="1"/>
            </p:cNvSpPr>
            <p:nvPr/>
          </p:nvSpPr>
          <p:spPr bwMode="auto">
            <a:xfrm>
              <a:off x="3667125" y="57531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13" name="Text Box 45"/>
            <p:cNvSpPr txBox="1">
              <a:spLocks noChangeArrowheads="1"/>
            </p:cNvSpPr>
            <p:nvPr/>
          </p:nvSpPr>
          <p:spPr bwMode="auto">
            <a:xfrm>
              <a:off x="3514725" y="5981700"/>
              <a:ext cx="3619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1800" b="0" i="0" u="none" strike="noStrike" kern="1200" cap="none" spc="0" normalizeH="0" baseline="-12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2814" name="Rectangle 46"/>
            <p:cNvSpPr>
              <a:spLocks noChangeArrowheads="1"/>
            </p:cNvSpPr>
            <p:nvPr/>
          </p:nvSpPr>
          <p:spPr bwMode="auto">
            <a:xfrm>
              <a:off x="1314450" y="5372100"/>
              <a:ext cx="1752600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15" name="Line 47"/>
            <p:cNvSpPr>
              <a:spLocks noChangeShapeType="1"/>
            </p:cNvSpPr>
            <p:nvPr/>
          </p:nvSpPr>
          <p:spPr bwMode="auto">
            <a:xfrm>
              <a:off x="1847850" y="57531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16" name="Text Box 48"/>
            <p:cNvSpPr txBox="1">
              <a:spLocks noChangeArrowheads="1"/>
            </p:cNvSpPr>
            <p:nvPr/>
          </p:nvSpPr>
          <p:spPr bwMode="auto">
            <a:xfrm>
              <a:off x="1695450" y="5981700"/>
              <a:ext cx="3619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1800" b="0" i="0" u="none" strike="noStrike" kern="1200" cap="none" spc="0" normalizeH="0" baseline="-12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32817" name="Line 49"/>
            <p:cNvSpPr>
              <a:spLocks noChangeShapeType="1"/>
            </p:cNvSpPr>
            <p:nvPr/>
          </p:nvSpPr>
          <p:spPr bwMode="auto">
            <a:xfrm flipH="1">
              <a:off x="2000250" y="4457700"/>
              <a:ext cx="152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18" name="Line 50"/>
            <p:cNvSpPr>
              <a:spLocks noChangeShapeType="1"/>
            </p:cNvSpPr>
            <p:nvPr/>
          </p:nvSpPr>
          <p:spPr bwMode="auto">
            <a:xfrm>
              <a:off x="2000250" y="44577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19" name="Line 51"/>
            <p:cNvSpPr>
              <a:spLocks noChangeShapeType="1"/>
            </p:cNvSpPr>
            <p:nvPr/>
          </p:nvSpPr>
          <p:spPr bwMode="auto">
            <a:xfrm flipH="1">
              <a:off x="2152650" y="4610100"/>
              <a:ext cx="1676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20" name="Line 52"/>
            <p:cNvSpPr>
              <a:spLocks noChangeShapeType="1"/>
            </p:cNvSpPr>
            <p:nvPr/>
          </p:nvSpPr>
          <p:spPr bwMode="auto">
            <a:xfrm>
              <a:off x="2152650" y="4610100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21" name="Line 53"/>
            <p:cNvSpPr>
              <a:spLocks noChangeShapeType="1"/>
            </p:cNvSpPr>
            <p:nvPr/>
          </p:nvSpPr>
          <p:spPr bwMode="auto">
            <a:xfrm flipH="1">
              <a:off x="2305050" y="4762500"/>
              <a:ext cx="304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22" name="Line 54"/>
            <p:cNvSpPr>
              <a:spLocks noChangeShapeType="1"/>
            </p:cNvSpPr>
            <p:nvPr/>
          </p:nvSpPr>
          <p:spPr bwMode="auto">
            <a:xfrm>
              <a:off x="2305050" y="47625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23" name="Line 55"/>
            <p:cNvSpPr>
              <a:spLocks noChangeShapeType="1"/>
            </p:cNvSpPr>
            <p:nvPr/>
          </p:nvSpPr>
          <p:spPr bwMode="auto">
            <a:xfrm flipH="1">
              <a:off x="2457450" y="4914900"/>
              <a:ext cx="3200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24" name="Line 56"/>
            <p:cNvSpPr>
              <a:spLocks noChangeShapeType="1"/>
            </p:cNvSpPr>
            <p:nvPr/>
          </p:nvSpPr>
          <p:spPr bwMode="auto">
            <a:xfrm>
              <a:off x="2457450" y="49149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25" name="Line 57"/>
            <p:cNvSpPr>
              <a:spLocks noChangeShapeType="1"/>
            </p:cNvSpPr>
            <p:nvPr/>
          </p:nvSpPr>
          <p:spPr bwMode="auto">
            <a:xfrm flipH="1">
              <a:off x="2533650" y="4991100"/>
              <a:ext cx="434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26" name="Line 58"/>
            <p:cNvSpPr>
              <a:spLocks noChangeShapeType="1"/>
            </p:cNvSpPr>
            <p:nvPr/>
          </p:nvSpPr>
          <p:spPr bwMode="auto">
            <a:xfrm>
              <a:off x="2533650" y="49911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27" name="Line 59"/>
            <p:cNvSpPr>
              <a:spLocks noChangeShapeType="1"/>
            </p:cNvSpPr>
            <p:nvPr/>
          </p:nvSpPr>
          <p:spPr bwMode="auto">
            <a:xfrm flipH="1">
              <a:off x="2686050" y="5067300"/>
              <a:ext cx="449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28" name="Line 60"/>
            <p:cNvSpPr>
              <a:spLocks noChangeShapeType="1"/>
            </p:cNvSpPr>
            <p:nvPr/>
          </p:nvSpPr>
          <p:spPr bwMode="auto">
            <a:xfrm>
              <a:off x="2686050" y="50673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29" name="Line 61"/>
            <p:cNvSpPr>
              <a:spLocks noChangeShapeType="1"/>
            </p:cNvSpPr>
            <p:nvPr/>
          </p:nvSpPr>
          <p:spPr bwMode="auto">
            <a:xfrm flipV="1">
              <a:off x="2838450" y="51435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30" name="Line 62"/>
            <p:cNvSpPr>
              <a:spLocks noChangeShapeType="1"/>
            </p:cNvSpPr>
            <p:nvPr/>
          </p:nvSpPr>
          <p:spPr bwMode="auto">
            <a:xfrm>
              <a:off x="2838450" y="5143500"/>
              <a:ext cx="510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31" name="Line 63"/>
            <p:cNvSpPr>
              <a:spLocks noChangeShapeType="1"/>
            </p:cNvSpPr>
            <p:nvPr/>
          </p:nvSpPr>
          <p:spPr bwMode="auto">
            <a:xfrm>
              <a:off x="4057650" y="49149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32" name="Line 64"/>
            <p:cNvSpPr>
              <a:spLocks noChangeShapeType="1"/>
            </p:cNvSpPr>
            <p:nvPr/>
          </p:nvSpPr>
          <p:spPr bwMode="auto">
            <a:xfrm>
              <a:off x="4210050" y="49911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33" name="Line 65"/>
            <p:cNvSpPr>
              <a:spLocks noChangeShapeType="1"/>
            </p:cNvSpPr>
            <p:nvPr/>
          </p:nvSpPr>
          <p:spPr bwMode="auto">
            <a:xfrm>
              <a:off x="4362450" y="50673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34" name="Line 66"/>
            <p:cNvSpPr>
              <a:spLocks noChangeShapeType="1"/>
            </p:cNvSpPr>
            <p:nvPr/>
          </p:nvSpPr>
          <p:spPr bwMode="auto">
            <a:xfrm>
              <a:off x="4514850" y="51435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35" name="Rectangle 67"/>
            <p:cNvSpPr>
              <a:spLocks noChangeArrowheads="1"/>
            </p:cNvSpPr>
            <p:nvPr/>
          </p:nvSpPr>
          <p:spPr bwMode="auto">
            <a:xfrm>
              <a:off x="8096250" y="4991100"/>
              <a:ext cx="3619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1800" b="0" i="0" u="none" strike="noStrike" kern="1200" cap="none" spc="0" normalizeH="0" baseline="-12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32836" name="Line 68"/>
            <p:cNvSpPr>
              <a:spLocks noChangeShapeType="1"/>
            </p:cNvSpPr>
            <p:nvPr/>
          </p:nvSpPr>
          <p:spPr bwMode="auto">
            <a:xfrm>
              <a:off x="6191250" y="51435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37" name="Line 69"/>
            <p:cNvSpPr>
              <a:spLocks noChangeShapeType="1"/>
            </p:cNvSpPr>
            <p:nvPr/>
          </p:nvSpPr>
          <p:spPr bwMode="auto">
            <a:xfrm>
              <a:off x="5886450" y="49911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38" name="Line 70"/>
            <p:cNvSpPr>
              <a:spLocks noChangeShapeType="1"/>
            </p:cNvSpPr>
            <p:nvPr/>
          </p:nvSpPr>
          <p:spPr bwMode="auto">
            <a:xfrm>
              <a:off x="6038850" y="50673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sp>
        <p:nvSpPr>
          <p:cNvPr id="71" name="Oval 70">
            <a:extLst>
              <a:ext uri="{FF2B5EF4-FFF2-40B4-BE49-F238E27FC236}">
                <a16:creationId xmlns:a16="http://schemas.microsoft.com/office/drawing/2014/main" id="{B98F99F8-F37A-40DD-9DE1-A4A05203412F}"/>
              </a:ext>
            </a:extLst>
          </p:cNvPr>
          <p:cNvSpPr/>
          <p:nvPr/>
        </p:nvSpPr>
        <p:spPr bwMode="auto">
          <a:xfrm>
            <a:off x="1050925" y="2805113"/>
            <a:ext cx="7151062" cy="839914"/>
          </a:xfrm>
          <a:prstGeom prst="ellips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4A889A-B3F2-4345-BE97-7F2527959758}"/>
              </a:ext>
            </a:extLst>
          </p:cNvPr>
          <p:cNvSpPr txBox="1"/>
          <p:nvPr/>
        </p:nvSpPr>
        <p:spPr>
          <a:xfrm>
            <a:off x="3867154" y="6165056"/>
            <a:ext cx="2162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carry-bits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696BFF-DBAA-4C74-9214-BCB3A95A97C8}"/>
              </a:ext>
            </a:extLst>
          </p:cNvPr>
          <p:cNvSpPr txBox="1"/>
          <p:nvPr/>
        </p:nvSpPr>
        <p:spPr>
          <a:xfrm>
            <a:off x="7713860" y="4087231"/>
            <a:ext cx="1250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 logic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7FF464-4FDB-4243-92D0-2E131C288E30}"/>
              </a:ext>
            </a:extLst>
          </p:cNvPr>
          <p:cNvSpPr txBox="1"/>
          <p:nvPr/>
        </p:nvSpPr>
        <p:spPr>
          <a:xfrm>
            <a:off x="7892752" y="2645296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inputs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05449E1-1163-49C5-98FC-C0C354216B91}"/>
              </a:ext>
            </a:extLst>
          </p:cNvPr>
          <p:cNvSpPr/>
          <p:nvPr/>
        </p:nvSpPr>
        <p:spPr bwMode="auto">
          <a:xfrm>
            <a:off x="939319" y="5852255"/>
            <a:ext cx="7151062" cy="839914"/>
          </a:xfrm>
          <a:prstGeom prst="ellips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A05D07-4637-437E-9C6B-114067CA110A}"/>
              </a:ext>
            </a:extLst>
          </p:cNvPr>
          <p:cNvSpPr txBox="1"/>
          <p:nvPr/>
        </p:nvSpPr>
        <p:spPr>
          <a:xfrm>
            <a:off x="6892926" y="310094"/>
            <a:ext cx="1925388" cy="1015663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one AND-gate and </a:t>
            </a:r>
          </a:p>
          <a:p>
            <a:r>
              <a:rPr lang="en-IN" sz="2000" dirty="0">
                <a:solidFill>
                  <a:schemeClr val="bg1"/>
                </a:solidFill>
              </a:rPr>
              <a:t>one OR-gate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ED8F4763-6994-428D-B55A-4EAB9173D234}"/>
              </a:ext>
            </a:extLst>
          </p:cNvPr>
          <p:cNvCxnSpPr/>
          <p:nvPr/>
        </p:nvCxnSpPr>
        <p:spPr>
          <a:xfrm rot="5400000">
            <a:off x="6485583" y="2084661"/>
            <a:ext cx="2592288" cy="1104503"/>
          </a:xfrm>
          <a:prstGeom prst="curvedConnector3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06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/>
      <p:bldP spid="71" grpId="0" animBg="1"/>
      <p:bldP spid="2" grpId="0"/>
      <p:bldP spid="3" grpId="0"/>
      <p:bldP spid="4" grpId="0"/>
      <p:bldP spid="77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EA98CEF-43FC-409F-A948-897EA3BCA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998220"/>
            <a:ext cx="7145131" cy="5481790"/>
          </a:xfrm>
          <a:prstGeom prst="rect">
            <a:avLst/>
          </a:prstGeom>
        </p:spPr>
      </p:pic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16" y="979240"/>
            <a:ext cx="7315200" cy="7620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sz="3200" dirty="0"/>
              <a:t>Carry Generation Logic</a:t>
            </a:r>
          </a:p>
        </p:txBody>
      </p:sp>
    </p:spTree>
    <p:extLst>
      <p:ext uri="{BB962C8B-B14F-4D97-AF65-F5344CB8AC3E}">
        <p14:creationId xmlns:p14="http://schemas.microsoft.com/office/powerpoint/2010/main" val="3573425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/>
          <p:cNvPicPr>
            <a:picLocks noGrp="1" noChangeAspect="1" noChangeArrowheads="1"/>
          </p:cNvPicPr>
          <p:nvPr>
            <p:ph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95536" y="1182960"/>
            <a:ext cx="4413250" cy="5486400"/>
          </a:xfrm>
          <a:noFill/>
        </p:spPr>
      </p:pic>
      <p:sp>
        <p:nvSpPr>
          <p:cNvPr id="11267" name="Text Box 6"/>
          <p:cNvSpPr txBox="1">
            <a:spLocks noChangeArrowheads="1"/>
          </p:cNvSpPr>
          <p:nvPr/>
        </p:nvSpPr>
        <p:spPr bwMode="auto">
          <a:xfrm>
            <a:off x="395536" y="188640"/>
            <a:ext cx="339086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4-bit CLA Logic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F0103E9F-B77E-489C-9C82-6E75BBA82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6155" y="2044005"/>
            <a:ext cx="1914664" cy="1384995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</a:t>
            </a:r>
            <a:r>
              <a:rPr kumimoji="0" lang="en-US" sz="28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</a:t>
            </a:r>
            <a:r>
              <a:rPr lang="en-US" sz="2800" dirty="0">
                <a:solidFill>
                  <a:schemeClr val="bg1"/>
                </a:solidFill>
              </a:rPr>
              <a:t>a</a:t>
            </a:r>
            <a:r>
              <a:rPr kumimoji="0" lang="en-US" sz="28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lang="en-US" sz="2800" dirty="0">
                <a:solidFill>
                  <a:schemeClr val="bg1"/>
                </a:solidFill>
              </a:rPr>
              <a:t>b</a:t>
            </a:r>
            <a:r>
              <a:rPr kumimoji="0" lang="en-US" sz="28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a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2800" dirty="0">
                <a:solidFill>
                  <a:schemeClr val="bg1"/>
                </a:solidFill>
                <a:sym typeface="Symbol" pitchFamily="18" charset="2"/>
              </a:rPr>
              <a:t>+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lang="en-US" sz="2800" dirty="0">
                <a:solidFill>
                  <a:schemeClr val="bg1"/>
                </a:solidFill>
                <a:sym typeface="Symbol" pitchFamily="18" charset="2"/>
              </a:rPr>
              <a:t>b</a:t>
            </a:r>
            <a:r>
              <a:rPr kumimoji="0" lang="en-US" sz="28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endParaRPr kumimoji="0" lang="en-US" sz="2800" b="0" i="0" u="none" strike="noStrike" kern="120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2E66DD-2633-498C-B087-92DDEEAE0D86}"/>
              </a:ext>
            </a:extLst>
          </p:cNvPr>
          <p:cNvSpPr txBox="1"/>
          <p:nvPr/>
        </p:nvSpPr>
        <p:spPr>
          <a:xfrm>
            <a:off x="5714296" y="1221433"/>
            <a:ext cx="2123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</a:t>
            </a:r>
            <a:r>
              <a:rPr lang="en-IN" sz="2800" dirty="0">
                <a:solidFill>
                  <a:srgbClr val="000000"/>
                </a:solidFill>
              </a:rPr>
              <a:t>: b</a:t>
            </a:r>
            <a:r>
              <a:rPr lang="en-IN" sz="2800" baseline="-25000" dirty="0">
                <a:solidFill>
                  <a:srgbClr val="000000"/>
                </a:solidFill>
              </a:rPr>
              <a:t>3</a:t>
            </a:r>
            <a:r>
              <a:rPr lang="en-IN" sz="2800" dirty="0">
                <a:solidFill>
                  <a:srgbClr val="000000"/>
                </a:solidFill>
              </a:rPr>
              <a:t> b</a:t>
            </a:r>
            <a:r>
              <a:rPr lang="en-IN" sz="2800" baseline="-25000" dirty="0">
                <a:solidFill>
                  <a:srgbClr val="000000"/>
                </a:solidFill>
              </a:rPr>
              <a:t>2</a:t>
            </a:r>
            <a:r>
              <a:rPr lang="en-IN" sz="2800" dirty="0">
                <a:solidFill>
                  <a:srgbClr val="000000"/>
                </a:solidFill>
              </a:rPr>
              <a:t> b</a:t>
            </a:r>
            <a:r>
              <a:rPr lang="en-IN" sz="2800" baseline="-25000" dirty="0">
                <a:solidFill>
                  <a:srgbClr val="000000"/>
                </a:solidFill>
              </a:rPr>
              <a:t>1</a:t>
            </a:r>
            <a:r>
              <a:rPr lang="en-IN" sz="2800" dirty="0">
                <a:solidFill>
                  <a:srgbClr val="000000"/>
                </a:solidFill>
              </a:rPr>
              <a:t> b</a:t>
            </a:r>
            <a:r>
              <a:rPr lang="en-IN" sz="2800" baseline="-25000" dirty="0">
                <a:solidFill>
                  <a:srgbClr val="000000"/>
                </a:solidFill>
              </a:rPr>
              <a:t>0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6E64AD-C067-49BB-9B83-D0DC13B14169}"/>
              </a:ext>
            </a:extLst>
          </p:cNvPr>
          <p:cNvSpPr txBox="1"/>
          <p:nvPr/>
        </p:nvSpPr>
        <p:spPr>
          <a:xfrm>
            <a:off x="5724128" y="573361"/>
            <a:ext cx="2166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A: a</a:t>
            </a:r>
            <a:r>
              <a:rPr lang="en-IN" sz="2800" baseline="-25000" dirty="0">
                <a:solidFill>
                  <a:srgbClr val="000000"/>
                </a:solidFill>
              </a:rPr>
              <a:t>3</a:t>
            </a:r>
            <a:r>
              <a:rPr lang="en-IN" sz="2800" dirty="0">
                <a:solidFill>
                  <a:srgbClr val="000000"/>
                </a:solidFill>
              </a:rPr>
              <a:t> a</a:t>
            </a:r>
            <a:r>
              <a:rPr lang="en-IN" sz="2800" baseline="-25000" dirty="0">
                <a:solidFill>
                  <a:srgbClr val="000000"/>
                </a:solidFill>
              </a:rPr>
              <a:t>2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a</a:t>
            </a:r>
            <a:r>
              <a:rPr kumimoji="0" lang="en-I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a</a:t>
            </a:r>
            <a:r>
              <a:rPr kumimoji="0" lang="en-I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DF48B0BF-1613-41CF-8A74-281D58BE4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056" y="3606983"/>
            <a:ext cx="3960440" cy="3108543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all carry-bits are generated directly from inputs; </a:t>
            </a:r>
          </a:p>
          <a:p>
            <a:pPr lvl="0"/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one can thus use independent FA-modules, to produce </a:t>
            </a:r>
            <a:r>
              <a:rPr lang="en-US" sz="2800" dirty="0">
                <a:solidFill>
                  <a:schemeClr val="bg1"/>
                </a:solidFill>
              </a:rPr>
              <a:t>the sum-bits in parallel!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736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0">
              <a:srgbClr val="FFFFFF"/>
            </a:gs>
            <a:gs pos="100000">
              <a:srgbClr val="FFFFF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1026">
            <a:extLst>
              <a:ext uri="{FF2B5EF4-FFF2-40B4-BE49-F238E27FC236}">
                <a16:creationId xmlns:a16="http://schemas.microsoft.com/office/drawing/2014/main" id="{AB6E3444-3B72-4779-8053-855EFF1AD3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2133600"/>
          </a:xfrm>
          <a:solidFill>
            <a:srgbClr val="FFFFCC"/>
          </a:solidFill>
        </p:spPr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US" altLang="en-US" sz="3600" b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Observed so far …</a:t>
            </a:r>
            <a:endParaRPr lang="en-IN" altLang="en-US" sz="3600" b="1" dirty="0">
              <a:solidFill>
                <a:schemeClr val="bg2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7571" name="Text Box 1028">
            <a:extLst>
              <a:ext uri="{FF2B5EF4-FFF2-40B4-BE49-F238E27FC236}">
                <a16:creationId xmlns:a16="http://schemas.microsoft.com/office/drawing/2014/main" id="{7A809E91-7857-44E4-BCA3-67B8F20FC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200400"/>
            <a:ext cx="4343400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7572" name="Line 1029">
            <a:extLst>
              <a:ext uri="{FF2B5EF4-FFF2-40B4-BE49-F238E27FC236}">
                <a16:creationId xmlns:a16="http://schemas.microsoft.com/office/drawing/2014/main" id="{3ED34A4A-CE22-4A4D-B221-E81EAFCBBF63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5638800"/>
            <a:ext cx="914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7573" name="Line 1031">
            <a:extLst>
              <a:ext uri="{FF2B5EF4-FFF2-40B4-BE49-F238E27FC236}">
                <a16:creationId xmlns:a16="http://schemas.microsoft.com/office/drawing/2014/main" id="{93FBF2B0-937F-4ED8-A43F-1480ACD269C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2133600"/>
            <a:ext cx="914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4357BF-7DE4-4CF5-B0D3-CE2D1729F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312651"/>
            <a:ext cx="7829872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RISC’s underlying principles lead to efficient hardware design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Simplicity favors regularity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Make the common case fast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Smaller is faster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Good design demands good compromises</a:t>
            </a:r>
            <a:endParaRPr kumimoji="0" lang="en-I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7575" name="TextBox 7">
            <a:extLst>
              <a:ext uri="{FF2B5EF4-FFF2-40B4-BE49-F238E27FC236}">
                <a16:creationId xmlns:a16="http://schemas.microsoft.com/office/drawing/2014/main" id="{6BAFB269-5933-4E38-97E0-DD54AF03B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8068" y="5805264"/>
            <a:ext cx="430986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Acknowledgement: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Patterson and Hennessy</a:t>
            </a:r>
            <a:endParaRPr kumimoji="0" lang="en-I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103781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/>
          <p:cNvPicPr>
            <a:picLocks noGrp="1" noChangeAspect="1" noChangeArrowheads="1"/>
          </p:cNvPicPr>
          <p:nvPr>
            <p:ph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004048" y="332656"/>
            <a:ext cx="3416513" cy="4247291"/>
          </a:xfrm>
          <a:noFill/>
        </p:spPr>
      </p:pic>
      <p:sp>
        <p:nvSpPr>
          <p:cNvPr id="11267" name="Text Box 6"/>
          <p:cNvSpPr txBox="1">
            <a:spLocks noChangeArrowheads="1"/>
          </p:cNvSpPr>
          <p:nvPr/>
        </p:nvSpPr>
        <p:spPr bwMode="auto">
          <a:xfrm>
            <a:off x="395536" y="188640"/>
            <a:ext cx="354494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i="1" dirty="0">
                <a:solidFill>
                  <a:srgbClr val="000000"/>
                </a:solidFill>
              </a:rPr>
              <a:t>n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-bit CLA </a:t>
            </a:r>
            <a:r>
              <a:rPr lang="en-US" sz="3600" b="1" dirty="0">
                <a:solidFill>
                  <a:srgbClr val="000000"/>
                </a:solidFill>
              </a:rPr>
              <a:t>Adder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5FCD4D85-79B5-4B10-ABDE-C47DB58E2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4725144"/>
            <a:ext cx="8367464" cy="2000548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Times New Roman" pitchFamily="18" charset="0"/>
              </a:rPr>
              <a:t>Much faster</a:t>
            </a:r>
            <a:r>
              <a:rPr kumimoji="0" lang="en-US" altLang="en-US" sz="28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Times New Roman" pitchFamily="18" charset="0"/>
              </a:rPr>
              <a:t> than RCA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Times New Roman" pitchFamily="18" charset="0"/>
              </a:rPr>
              <a:t>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Times New Roman" pitchFamily="18" charset="0"/>
              </a:rPr>
              <a:t>Critical path delay in an </a:t>
            </a:r>
            <a:r>
              <a:rPr lang="en-US" altLang="en-US" i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n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Times New Roman" pitchFamily="18" charset="0"/>
              </a:rPr>
              <a:t>-bit CLA?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>
              <a:solidFill>
                <a:srgbClr val="000000"/>
              </a:solidFill>
              <a:latin typeface="Arial" charset="0"/>
              <a:cs typeface="Times New Roman" pitchFamily="18" charset="0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      Cost = </a:t>
            </a:r>
            <a:r>
              <a:rPr lang="en-US" altLang="en-US" i="1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O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(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?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); delay </a:t>
            </a:r>
            <a:r>
              <a:rPr lang="en-US" altLang="en-US" i="1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O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(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?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)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833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88218" y="63739"/>
            <a:ext cx="6155432" cy="651036"/>
          </a:xfrm>
        </p:spPr>
        <p:txBody>
          <a:bodyPr/>
          <a:lstStyle/>
          <a:p>
            <a:pPr algn="l" eaLnBrk="1" hangingPunct="1"/>
            <a:r>
              <a:rPr lang="en-US" sz="3200" dirty="0"/>
              <a:t>Carry Lookahead Adder: Analysis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1050925" y="970551"/>
            <a:ext cx="7178675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a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(a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+b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)c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= g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a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(a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+b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)c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= g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 +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a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(a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+b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)c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= g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 +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 +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a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(a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+b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)c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= g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 +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 +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 +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</a:t>
            </a:r>
            <a:r>
              <a:rPr kumimoji="0" lang="en-US" sz="1800" b="0" i="0" u="none" strike="noStrike" kern="1200" cap="none" spc="0" normalizeH="0" baseline="-12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</a:t>
            </a:r>
            <a:r>
              <a:rPr kumimoji="0" lang="en-US" sz="1800" b="0" i="0" u="none" strike="noStrike" kern="1200" cap="none" spc="0" normalizeH="0" baseline="-12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</a:t>
            </a:r>
            <a:r>
              <a:rPr kumimoji="0" lang="en-US" sz="1800" b="0" i="0" u="none" strike="noStrike" kern="1200" cap="none" spc="0" normalizeH="0" baseline="-12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  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a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b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29ED1EC-3CDD-4583-AA3F-B83B613A6C96}"/>
              </a:ext>
            </a:extLst>
          </p:cNvPr>
          <p:cNvGrpSpPr/>
          <p:nvPr/>
        </p:nvGrpSpPr>
        <p:grpSpPr>
          <a:xfrm>
            <a:off x="1162050" y="2971800"/>
            <a:ext cx="6781800" cy="3376613"/>
            <a:chOff x="1162050" y="2971800"/>
            <a:chExt cx="6781800" cy="3376613"/>
          </a:xfrm>
        </p:grpSpPr>
        <p:sp>
          <p:nvSpPr>
            <p:cNvPr id="32773" name="Rectangle 5"/>
            <p:cNvSpPr>
              <a:spLocks noChangeArrowheads="1"/>
            </p:cNvSpPr>
            <p:nvPr/>
          </p:nvSpPr>
          <p:spPr bwMode="auto">
            <a:xfrm>
              <a:off x="1330325" y="3695700"/>
              <a:ext cx="685800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774" name="Line 6"/>
            <p:cNvSpPr>
              <a:spLocks noChangeShapeType="1"/>
            </p:cNvSpPr>
            <p:nvPr/>
          </p:nvSpPr>
          <p:spPr bwMode="auto">
            <a:xfrm>
              <a:off x="1482725" y="33147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775" name="Line 7"/>
            <p:cNvSpPr>
              <a:spLocks noChangeShapeType="1"/>
            </p:cNvSpPr>
            <p:nvPr/>
          </p:nvSpPr>
          <p:spPr bwMode="auto">
            <a:xfrm>
              <a:off x="1787525" y="33147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776" name="Text Box 8"/>
            <p:cNvSpPr txBox="1">
              <a:spLocks noChangeArrowheads="1"/>
            </p:cNvSpPr>
            <p:nvPr/>
          </p:nvSpPr>
          <p:spPr bwMode="auto">
            <a:xfrm>
              <a:off x="1314450" y="2971800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  <a:r>
                <a:rPr kumimoji="0" lang="en-US" sz="1800" b="0" i="0" u="none" strike="noStrike" kern="1200" cap="none" spc="0" normalizeH="0" baseline="-12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3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  b</a:t>
              </a:r>
              <a:r>
                <a:rPr kumimoji="0" lang="en-US" sz="1800" b="0" i="0" u="none" strike="noStrike" kern="1200" cap="none" spc="0" normalizeH="0" baseline="-12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2777" name="Line 9"/>
            <p:cNvSpPr>
              <a:spLocks noChangeShapeType="1"/>
            </p:cNvSpPr>
            <p:nvPr/>
          </p:nvSpPr>
          <p:spPr bwMode="auto">
            <a:xfrm>
              <a:off x="1482725" y="4076700"/>
              <a:ext cx="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778" name="Line 10"/>
            <p:cNvSpPr>
              <a:spLocks noChangeShapeType="1"/>
            </p:cNvSpPr>
            <p:nvPr/>
          </p:nvSpPr>
          <p:spPr bwMode="auto">
            <a:xfrm>
              <a:off x="1787525" y="4076700"/>
              <a:ext cx="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779" name="Text Box 11"/>
            <p:cNvSpPr txBox="1">
              <a:spLocks noChangeArrowheads="1"/>
            </p:cNvSpPr>
            <p:nvPr/>
          </p:nvSpPr>
          <p:spPr bwMode="auto">
            <a:xfrm>
              <a:off x="1162050" y="4076700"/>
              <a:ext cx="374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g</a:t>
              </a:r>
              <a:r>
                <a:rPr kumimoji="0" lang="en-US" sz="1800" b="0" i="0" u="none" strike="noStrike" kern="1200" cap="none" spc="0" normalizeH="0" baseline="-12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2780" name="Text Box 12"/>
            <p:cNvSpPr txBox="1">
              <a:spLocks noChangeArrowheads="1"/>
            </p:cNvSpPr>
            <p:nvPr/>
          </p:nvSpPr>
          <p:spPr bwMode="auto">
            <a:xfrm>
              <a:off x="1711325" y="4076700"/>
              <a:ext cx="4318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 p</a:t>
              </a:r>
              <a:r>
                <a:rPr kumimoji="0" lang="en-US" sz="1800" b="0" i="0" u="none" strike="noStrike" kern="1200" cap="none" spc="0" normalizeH="0" baseline="-12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2781" name="Rectangle 13"/>
            <p:cNvSpPr>
              <a:spLocks noChangeArrowheads="1"/>
            </p:cNvSpPr>
            <p:nvPr/>
          </p:nvSpPr>
          <p:spPr bwMode="auto">
            <a:xfrm>
              <a:off x="3387725" y="3733800"/>
              <a:ext cx="685800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782" name="Line 14"/>
            <p:cNvSpPr>
              <a:spLocks noChangeShapeType="1"/>
            </p:cNvSpPr>
            <p:nvPr/>
          </p:nvSpPr>
          <p:spPr bwMode="auto">
            <a:xfrm>
              <a:off x="3540125" y="33528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783" name="Line 15"/>
            <p:cNvSpPr>
              <a:spLocks noChangeShapeType="1"/>
            </p:cNvSpPr>
            <p:nvPr/>
          </p:nvSpPr>
          <p:spPr bwMode="auto">
            <a:xfrm>
              <a:off x="3844925" y="33528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784" name="Text Box 16"/>
            <p:cNvSpPr txBox="1">
              <a:spLocks noChangeArrowheads="1"/>
            </p:cNvSpPr>
            <p:nvPr/>
          </p:nvSpPr>
          <p:spPr bwMode="auto">
            <a:xfrm>
              <a:off x="3371850" y="3009900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  <a:r>
                <a:rPr kumimoji="0" lang="en-US" sz="1800" b="0" i="0" u="none" strike="noStrike" kern="1200" cap="none" spc="0" normalizeH="0" baseline="-12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2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  b</a:t>
              </a:r>
              <a:r>
                <a:rPr kumimoji="0" lang="en-US" sz="1800" b="0" i="0" u="none" strike="noStrike" kern="1200" cap="none" spc="0" normalizeH="0" baseline="-12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2785" name="Line 17"/>
            <p:cNvSpPr>
              <a:spLocks noChangeShapeType="1"/>
            </p:cNvSpPr>
            <p:nvPr/>
          </p:nvSpPr>
          <p:spPr bwMode="auto">
            <a:xfrm>
              <a:off x="3540125" y="4114800"/>
              <a:ext cx="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786" name="Line 18"/>
            <p:cNvSpPr>
              <a:spLocks noChangeShapeType="1"/>
            </p:cNvSpPr>
            <p:nvPr/>
          </p:nvSpPr>
          <p:spPr bwMode="auto">
            <a:xfrm>
              <a:off x="3844925" y="4114800"/>
              <a:ext cx="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787" name="Text Box 19"/>
            <p:cNvSpPr txBox="1">
              <a:spLocks noChangeArrowheads="1"/>
            </p:cNvSpPr>
            <p:nvPr/>
          </p:nvSpPr>
          <p:spPr bwMode="auto">
            <a:xfrm>
              <a:off x="3219450" y="4076700"/>
              <a:ext cx="374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g</a:t>
              </a:r>
              <a:r>
                <a:rPr kumimoji="0" lang="en-US" sz="1800" b="0" i="0" u="none" strike="noStrike" kern="1200" cap="none" spc="0" normalizeH="0" baseline="-12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2788" name="Text Box 20"/>
            <p:cNvSpPr txBox="1">
              <a:spLocks noChangeArrowheads="1"/>
            </p:cNvSpPr>
            <p:nvPr/>
          </p:nvSpPr>
          <p:spPr bwMode="auto">
            <a:xfrm>
              <a:off x="3768725" y="4076700"/>
              <a:ext cx="4318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 p</a:t>
              </a:r>
              <a:r>
                <a:rPr kumimoji="0" lang="en-US" sz="1800" b="0" i="0" u="none" strike="noStrike" kern="1200" cap="none" spc="0" normalizeH="0" baseline="-12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2789" name="Rectangle 21"/>
            <p:cNvSpPr>
              <a:spLocks noChangeArrowheads="1"/>
            </p:cNvSpPr>
            <p:nvPr/>
          </p:nvSpPr>
          <p:spPr bwMode="auto">
            <a:xfrm>
              <a:off x="5216525" y="3733800"/>
              <a:ext cx="685800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790" name="Line 22"/>
            <p:cNvSpPr>
              <a:spLocks noChangeShapeType="1"/>
            </p:cNvSpPr>
            <p:nvPr/>
          </p:nvSpPr>
          <p:spPr bwMode="auto">
            <a:xfrm>
              <a:off x="5368925" y="33528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791" name="Line 23"/>
            <p:cNvSpPr>
              <a:spLocks noChangeShapeType="1"/>
            </p:cNvSpPr>
            <p:nvPr/>
          </p:nvSpPr>
          <p:spPr bwMode="auto">
            <a:xfrm>
              <a:off x="5673725" y="33528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792" name="Text Box 24"/>
            <p:cNvSpPr txBox="1">
              <a:spLocks noChangeArrowheads="1"/>
            </p:cNvSpPr>
            <p:nvPr/>
          </p:nvSpPr>
          <p:spPr bwMode="auto">
            <a:xfrm>
              <a:off x="5200650" y="3009900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  <a:r>
                <a:rPr kumimoji="0" lang="en-US" sz="1800" b="0" i="0" u="none" strike="noStrike" kern="1200" cap="none" spc="0" normalizeH="0" baseline="-12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  b</a:t>
              </a:r>
              <a:r>
                <a:rPr kumimoji="0" lang="en-US" sz="1800" b="0" i="0" u="none" strike="noStrike" kern="1200" cap="none" spc="0" normalizeH="0" baseline="-12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2793" name="Line 25"/>
            <p:cNvSpPr>
              <a:spLocks noChangeShapeType="1"/>
            </p:cNvSpPr>
            <p:nvPr/>
          </p:nvSpPr>
          <p:spPr bwMode="auto">
            <a:xfrm>
              <a:off x="5368925" y="4114800"/>
              <a:ext cx="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794" name="Line 26"/>
            <p:cNvSpPr>
              <a:spLocks noChangeShapeType="1"/>
            </p:cNvSpPr>
            <p:nvPr/>
          </p:nvSpPr>
          <p:spPr bwMode="auto">
            <a:xfrm>
              <a:off x="5673725" y="4114800"/>
              <a:ext cx="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795" name="Text Box 27"/>
            <p:cNvSpPr txBox="1">
              <a:spLocks noChangeArrowheads="1"/>
            </p:cNvSpPr>
            <p:nvPr/>
          </p:nvSpPr>
          <p:spPr bwMode="auto">
            <a:xfrm>
              <a:off x="4972050" y="4076700"/>
              <a:ext cx="374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g</a:t>
              </a:r>
              <a:r>
                <a:rPr kumimoji="0" lang="en-US" sz="1800" b="0" i="0" u="none" strike="noStrike" kern="1200" cap="none" spc="0" normalizeH="0" baseline="-12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2796" name="Text Box 28"/>
            <p:cNvSpPr txBox="1">
              <a:spLocks noChangeArrowheads="1"/>
            </p:cNvSpPr>
            <p:nvPr/>
          </p:nvSpPr>
          <p:spPr bwMode="auto">
            <a:xfrm>
              <a:off x="5597525" y="4076700"/>
              <a:ext cx="4318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 p</a:t>
              </a:r>
              <a:r>
                <a:rPr kumimoji="0" lang="en-US" sz="1800" b="0" i="0" u="none" strike="noStrike" kern="1200" cap="none" spc="0" normalizeH="0" baseline="-12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2797" name="Rectangle 29"/>
            <p:cNvSpPr>
              <a:spLocks noChangeArrowheads="1"/>
            </p:cNvSpPr>
            <p:nvPr/>
          </p:nvSpPr>
          <p:spPr bwMode="auto">
            <a:xfrm>
              <a:off x="6740525" y="3733800"/>
              <a:ext cx="685800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798" name="Line 30"/>
            <p:cNvSpPr>
              <a:spLocks noChangeShapeType="1"/>
            </p:cNvSpPr>
            <p:nvPr/>
          </p:nvSpPr>
          <p:spPr bwMode="auto">
            <a:xfrm>
              <a:off x="6892925" y="33528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799" name="Line 31"/>
            <p:cNvSpPr>
              <a:spLocks noChangeShapeType="1"/>
            </p:cNvSpPr>
            <p:nvPr/>
          </p:nvSpPr>
          <p:spPr bwMode="auto">
            <a:xfrm>
              <a:off x="7197725" y="33528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00" name="Text Box 32"/>
            <p:cNvSpPr txBox="1">
              <a:spLocks noChangeArrowheads="1"/>
            </p:cNvSpPr>
            <p:nvPr/>
          </p:nvSpPr>
          <p:spPr bwMode="auto">
            <a:xfrm>
              <a:off x="6724650" y="3009900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  <a:r>
                <a:rPr kumimoji="0" lang="en-US" sz="1800" b="0" i="0" u="none" strike="noStrike" kern="1200" cap="none" spc="0" normalizeH="0" baseline="-12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0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  b</a:t>
              </a:r>
              <a:r>
                <a:rPr kumimoji="0" lang="en-US" sz="1800" b="0" i="0" u="none" strike="noStrike" kern="1200" cap="none" spc="0" normalizeH="0" baseline="-12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32801" name="Line 33"/>
            <p:cNvSpPr>
              <a:spLocks noChangeShapeType="1"/>
            </p:cNvSpPr>
            <p:nvPr/>
          </p:nvSpPr>
          <p:spPr bwMode="auto">
            <a:xfrm>
              <a:off x="6892925" y="4114800"/>
              <a:ext cx="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02" name="Line 34"/>
            <p:cNvSpPr>
              <a:spLocks noChangeShapeType="1"/>
            </p:cNvSpPr>
            <p:nvPr/>
          </p:nvSpPr>
          <p:spPr bwMode="auto">
            <a:xfrm>
              <a:off x="7197725" y="4114800"/>
              <a:ext cx="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03" name="Text Box 35"/>
            <p:cNvSpPr txBox="1">
              <a:spLocks noChangeArrowheads="1"/>
            </p:cNvSpPr>
            <p:nvPr/>
          </p:nvSpPr>
          <p:spPr bwMode="auto">
            <a:xfrm>
              <a:off x="6572250" y="4076700"/>
              <a:ext cx="374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g</a:t>
              </a:r>
              <a:r>
                <a:rPr kumimoji="0" lang="en-US" sz="1800" b="0" i="0" u="none" strike="noStrike" kern="1200" cap="none" spc="0" normalizeH="0" baseline="-12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32804" name="Text Box 36"/>
            <p:cNvSpPr txBox="1">
              <a:spLocks noChangeArrowheads="1"/>
            </p:cNvSpPr>
            <p:nvPr/>
          </p:nvSpPr>
          <p:spPr bwMode="auto">
            <a:xfrm>
              <a:off x="7121525" y="4076700"/>
              <a:ext cx="4318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 p</a:t>
              </a:r>
              <a:r>
                <a:rPr kumimoji="0" lang="en-US" sz="1800" b="0" i="0" u="none" strike="noStrike" kern="1200" cap="none" spc="0" normalizeH="0" baseline="-12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32805" name="Rectangle 37"/>
            <p:cNvSpPr>
              <a:spLocks noChangeArrowheads="1"/>
            </p:cNvSpPr>
            <p:nvPr/>
          </p:nvSpPr>
          <p:spPr bwMode="auto">
            <a:xfrm>
              <a:off x="6715125" y="5372100"/>
              <a:ext cx="685800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06" name="Line 38"/>
            <p:cNvSpPr>
              <a:spLocks noChangeShapeType="1"/>
            </p:cNvSpPr>
            <p:nvPr/>
          </p:nvSpPr>
          <p:spPr bwMode="auto">
            <a:xfrm>
              <a:off x="7019925" y="57531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07" name="Text Box 39"/>
            <p:cNvSpPr txBox="1">
              <a:spLocks noChangeArrowheads="1"/>
            </p:cNvSpPr>
            <p:nvPr/>
          </p:nvSpPr>
          <p:spPr bwMode="auto">
            <a:xfrm>
              <a:off x="6867525" y="5981700"/>
              <a:ext cx="3619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1800" b="0" i="0" u="none" strike="noStrike" kern="1200" cap="none" spc="0" normalizeH="0" baseline="-12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2808" name="Rectangle 40"/>
            <p:cNvSpPr>
              <a:spLocks noChangeArrowheads="1"/>
            </p:cNvSpPr>
            <p:nvPr/>
          </p:nvSpPr>
          <p:spPr bwMode="auto">
            <a:xfrm>
              <a:off x="5200650" y="5372100"/>
              <a:ext cx="1143000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09" name="Line 41"/>
            <p:cNvSpPr>
              <a:spLocks noChangeShapeType="1"/>
            </p:cNvSpPr>
            <p:nvPr/>
          </p:nvSpPr>
          <p:spPr bwMode="auto">
            <a:xfrm>
              <a:off x="5505450" y="57531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10" name="Text Box 42"/>
            <p:cNvSpPr txBox="1">
              <a:spLocks noChangeArrowheads="1"/>
            </p:cNvSpPr>
            <p:nvPr/>
          </p:nvSpPr>
          <p:spPr bwMode="auto">
            <a:xfrm>
              <a:off x="5353050" y="5981700"/>
              <a:ext cx="3619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1800" b="0" i="0" u="none" strike="noStrike" kern="1200" cap="none" spc="0" normalizeH="0" baseline="-12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2811" name="Rectangle 43"/>
            <p:cNvSpPr>
              <a:spLocks noChangeArrowheads="1"/>
            </p:cNvSpPr>
            <p:nvPr/>
          </p:nvSpPr>
          <p:spPr bwMode="auto">
            <a:xfrm>
              <a:off x="3362325" y="5372100"/>
              <a:ext cx="1304925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12" name="Line 44"/>
            <p:cNvSpPr>
              <a:spLocks noChangeShapeType="1"/>
            </p:cNvSpPr>
            <p:nvPr/>
          </p:nvSpPr>
          <p:spPr bwMode="auto">
            <a:xfrm>
              <a:off x="3667125" y="57531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13" name="Text Box 45"/>
            <p:cNvSpPr txBox="1">
              <a:spLocks noChangeArrowheads="1"/>
            </p:cNvSpPr>
            <p:nvPr/>
          </p:nvSpPr>
          <p:spPr bwMode="auto">
            <a:xfrm>
              <a:off x="3514725" y="5981700"/>
              <a:ext cx="3619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1800" b="0" i="0" u="none" strike="noStrike" kern="1200" cap="none" spc="0" normalizeH="0" baseline="-12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2814" name="Rectangle 46"/>
            <p:cNvSpPr>
              <a:spLocks noChangeArrowheads="1"/>
            </p:cNvSpPr>
            <p:nvPr/>
          </p:nvSpPr>
          <p:spPr bwMode="auto">
            <a:xfrm>
              <a:off x="1314450" y="5372100"/>
              <a:ext cx="1752600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15" name="Line 47"/>
            <p:cNvSpPr>
              <a:spLocks noChangeShapeType="1"/>
            </p:cNvSpPr>
            <p:nvPr/>
          </p:nvSpPr>
          <p:spPr bwMode="auto">
            <a:xfrm>
              <a:off x="1847850" y="57531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16" name="Text Box 48"/>
            <p:cNvSpPr txBox="1">
              <a:spLocks noChangeArrowheads="1"/>
            </p:cNvSpPr>
            <p:nvPr/>
          </p:nvSpPr>
          <p:spPr bwMode="auto">
            <a:xfrm>
              <a:off x="1695450" y="5981700"/>
              <a:ext cx="3619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1800" b="0" i="0" u="none" strike="noStrike" kern="1200" cap="none" spc="0" normalizeH="0" baseline="-12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32817" name="Line 49"/>
            <p:cNvSpPr>
              <a:spLocks noChangeShapeType="1"/>
            </p:cNvSpPr>
            <p:nvPr/>
          </p:nvSpPr>
          <p:spPr bwMode="auto">
            <a:xfrm flipH="1">
              <a:off x="2000250" y="4457700"/>
              <a:ext cx="152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18" name="Line 50"/>
            <p:cNvSpPr>
              <a:spLocks noChangeShapeType="1"/>
            </p:cNvSpPr>
            <p:nvPr/>
          </p:nvSpPr>
          <p:spPr bwMode="auto">
            <a:xfrm>
              <a:off x="2000250" y="44577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19" name="Line 51"/>
            <p:cNvSpPr>
              <a:spLocks noChangeShapeType="1"/>
            </p:cNvSpPr>
            <p:nvPr/>
          </p:nvSpPr>
          <p:spPr bwMode="auto">
            <a:xfrm flipH="1">
              <a:off x="2152650" y="4610100"/>
              <a:ext cx="1676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20" name="Line 52"/>
            <p:cNvSpPr>
              <a:spLocks noChangeShapeType="1"/>
            </p:cNvSpPr>
            <p:nvPr/>
          </p:nvSpPr>
          <p:spPr bwMode="auto">
            <a:xfrm>
              <a:off x="2152650" y="4610100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21" name="Line 53"/>
            <p:cNvSpPr>
              <a:spLocks noChangeShapeType="1"/>
            </p:cNvSpPr>
            <p:nvPr/>
          </p:nvSpPr>
          <p:spPr bwMode="auto">
            <a:xfrm flipH="1">
              <a:off x="2305050" y="4762500"/>
              <a:ext cx="304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22" name="Line 54"/>
            <p:cNvSpPr>
              <a:spLocks noChangeShapeType="1"/>
            </p:cNvSpPr>
            <p:nvPr/>
          </p:nvSpPr>
          <p:spPr bwMode="auto">
            <a:xfrm>
              <a:off x="2305050" y="47625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23" name="Line 55"/>
            <p:cNvSpPr>
              <a:spLocks noChangeShapeType="1"/>
            </p:cNvSpPr>
            <p:nvPr/>
          </p:nvSpPr>
          <p:spPr bwMode="auto">
            <a:xfrm flipH="1">
              <a:off x="2457450" y="4914900"/>
              <a:ext cx="3200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24" name="Line 56"/>
            <p:cNvSpPr>
              <a:spLocks noChangeShapeType="1"/>
            </p:cNvSpPr>
            <p:nvPr/>
          </p:nvSpPr>
          <p:spPr bwMode="auto">
            <a:xfrm>
              <a:off x="2457450" y="49149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25" name="Line 57"/>
            <p:cNvSpPr>
              <a:spLocks noChangeShapeType="1"/>
            </p:cNvSpPr>
            <p:nvPr/>
          </p:nvSpPr>
          <p:spPr bwMode="auto">
            <a:xfrm flipH="1">
              <a:off x="2533650" y="4991100"/>
              <a:ext cx="434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26" name="Line 58"/>
            <p:cNvSpPr>
              <a:spLocks noChangeShapeType="1"/>
            </p:cNvSpPr>
            <p:nvPr/>
          </p:nvSpPr>
          <p:spPr bwMode="auto">
            <a:xfrm>
              <a:off x="2533650" y="49911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27" name="Line 59"/>
            <p:cNvSpPr>
              <a:spLocks noChangeShapeType="1"/>
            </p:cNvSpPr>
            <p:nvPr/>
          </p:nvSpPr>
          <p:spPr bwMode="auto">
            <a:xfrm flipH="1">
              <a:off x="2686050" y="5067300"/>
              <a:ext cx="449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28" name="Line 60"/>
            <p:cNvSpPr>
              <a:spLocks noChangeShapeType="1"/>
            </p:cNvSpPr>
            <p:nvPr/>
          </p:nvSpPr>
          <p:spPr bwMode="auto">
            <a:xfrm>
              <a:off x="2686050" y="50673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29" name="Line 61"/>
            <p:cNvSpPr>
              <a:spLocks noChangeShapeType="1"/>
            </p:cNvSpPr>
            <p:nvPr/>
          </p:nvSpPr>
          <p:spPr bwMode="auto">
            <a:xfrm flipV="1">
              <a:off x="2838450" y="51435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30" name="Line 62"/>
            <p:cNvSpPr>
              <a:spLocks noChangeShapeType="1"/>
            </p:cNvSpPr>
            <p:nvPr/>
          </p:nvSpPr>
          <p:spPr bwMode="auto">
            <a:xfrm>
              <a:off x="2838450" y="5143500"/>
              <a:ext cx="510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31" name="Line 63"/>
            <p:cNvSpPr>
              <a:spLocks noChangeShapeType="1"/>
            </p:cNvSpPr>
            <p:nvPr/>
          </p:nvSpPr>
          <p:spPr bwMode="auto">
            <a:xfrm>
              <a:off x="4057650" y="49149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32" name="Line 64"/>
            <p:cNvSpPr>
              <a:spLocks noChangeShapeType="1"/>
            </p:cNvSpPr>
            <p:nvPr/>
          </p:nvSpPr>
          <p:spPr bwMode="auto">
            <a:xfrm>
              <a:off x="4210050" y="49911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33" name="Line 65"/>
            <p:cNvSpPr>
              <a:spLocks noChangeShapeType="1"/>
            </p:cNvSpPr>
            <p:nvPr/>
          </p:nvSpPr>
          <p:spPr bwMode="auto">
            <a:xfrm>
              <a:off x="4362450" y="50673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34" name="Line 66"/>
            <p:cNvSpPr>
              <a:spLocks noChangeShapeType="1"/>
            </p:cNvSpPr>
            <p:nvPr/>
          </p:nvSpPr>
          <p:spPr bwMode="auto">
            <a:xfrm>
              <a:off x="4514850" y="51435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35" name="Rectangle 67"/>
            <p:cNvSpPr>
              <a:spLocks noChangeArrowheads="1"/>
            </p:cNvSpPr>
            <p:nvPr/>
          </p:nvSpPr>
          <p:spPr bwMode="auto">
            <a:xfrm>
              <a:off x="7521575" y="4834026"/>
              <a:ext cx="3619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1800" b="0" i="0" u="none" strike="noStrike" kern="1200" cap="none" spc="0" normalizeH="0" baseline="-12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32836" name="Line 68"/>
            <p:cNvSpPr>
              <a:spLocks noChangeShapeType="1"/>
            </p:cNvSpPr>
            <p:nvPr/>
          </p:nvSpPr>
          <p:spPr bwMode="auto">
            <a:xfrm>
              <a:off x="6191250" y="51435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37" name="Line 69"/>
            <p:cNvSpPr>
              <a:spLocks noChangeShapeType="1"/>
            </p:cNvSpPr>
            <p:nvPr/>
          </p:nvSpPr>
          <p:spPr bwMode="auto">
            <a:xfrm>
              <a:off x="5886450" y="49911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38" name="Line 70"/>
            <p:cNvSpPr>
              <a:spLocks noChangeShapeType="1"/>
            </p:cNvSpPr>
            <p:nvPr/>
          </p:nvSpPr>
          <p:spPr bwMode="auto">
            <a:xfrm>
              <a:off x="6038850" y="50673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sp>
        <p:nvSpPr>
          <p:cNvPr id="71" name="Oval 70">
            <a:extLst>
              <a:ext uri="{FF2B5EF4-FFF2-40B4-BE49-F238E27FC236}">
                <a16:creationId xmlns:a16="http://schemas.microsoft.com/office/drawing/2014/main" id="{B98F99F8-F37A-40DD-9DE1-A4A05203412F}"/>
              </a:ext>
            </a:extLst>
          </p:cNvPr>
          <p:cNvSpPr/>
          <p:nvPr/>
        </p:nvSpPr>
        <p:spPr bwMode="auto">
          <a:xfrm>
            <a:off x="1050925" y="2805113"/>
            <a:ext cx="7151062" cy="839914"/>
          </a:xfrm>
          <a:prstGeom prst="ellips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4A889A-B3F2-4345-BE97-7F2527959758}"/>
              </a:ext>
            </a:extLst>
          </p:cNvPr>
          <p:cNvSpPr txBox="1"/>
          <p:nvPr/>
        </p:nvSpPr>
        <p:spPr>
          <a:xfrm>
            <a:off x="3876674" y="5926222"/>
            <a:ext cx="2162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carry-bits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696BFF-DBAA-4C74-9214-BCB3A95A97C8}"/>
              </a:ext>
            </a:extLst>
          </p:cNvPr>
          <p:cNvSpPr txBox="1"/>
          <p:nvPr/>
        </p:nvSpPr>
        <p:spPr>
          <a:xfrm>
            <a:off x="7713860" y="4087231"/>
            <a:ext cx="1250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CLA logic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7FF464-4FDB-4243-92D0-2E131C288E30}"/>
              </a:ext>
            </a:extLst>
          </p:cNvPr>
          <p:cNvSpPr txBox="1"/>
          <p:nvPr/>
        </p:nvSpPr>
        <p:spPr>
          <a:xfrm>
            <a:off x="7892752" y="2645296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inputs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05449E1-1163-49C5-98FC-C0C354216B91}"/>
              </a:ext>
            </a:extLst>
          </p:cNvPr>
          <p:cNvSpPr/>
          <p:nvPr/>
        </p:nvSpPr>
        <p:spPr bwMode="auto">
          <a:xfrm>
            <a:off x="939319" y="5852255"/>
            <a:ext cx="7151062" cy="586644"/>
          </a:xfrm>
          <a:prstGeom prst="ellips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A05D07-4637-437E-9C6B-114067CA110A}"/>
              </a:ext>
            </a:extLst>
          </p:cNvPr>
          <p:cNvSpPr txBox="1"/>
          <p:nvPr/>
        </p:nvSpPr>
        <p:spPr>
          <a:xfrm>
            <a:off x="6892926" y="310094"/>
            <a:ext cx="1925388" cy="1015663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one AND-gate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one OR-gate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ED8F4763-6994-428D-B55A-4EAB9173D234}"/>
              </a:ext>
            </a:extLst>
          </p:cNvPr>
          <p:cNvCxnSpPr/>
          <p:nvPr/>
        </p:nvCxnSpPr>
        <p:spPr>
          <a:xfrm rot="5400000">
            <a:off x="6485583" y="2084661"/>
            <a:ext cx="2592288" cy="1104503"/>
          </a:xfrm>
          <a:prstGeom prst="curvedConnector3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BC10F40-263C-46A9-937F-21C6EA00E9B2}"/>
              </a:ext>
            </a:extLst>
          </p:cNvPr>
          <p:cNvSpPr txBox="1"/>
          <p:nvPr/>
        </p:nvSpPr>
        <p:spPr>
          <a:xfrm>
            <a:off x="3795629" y="2162378"/>
            <a:ext cx="3657534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chemeClr val="bg1"/>
                </a:solidFill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Cost = </a:t>
            </a:r>
            <a:r>
              <a:rPr lang="en-US" altLang="en-US" i="1" dirty="0">
                <a:solidFill>
                  <a:schemeClr val="bg1"/>
                </a:solidFill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O</a:t>
            </a:r>
            <a:r>
              <a:rPr lang="en-US" altLang="en-US" dirty="0">
                <a:solidFill>
                  <a:schemeClr val="bg1"/>
                </a:solidFill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(?); delay = </a:t>
            </a:r>
            <a:r>
              <a:rPr lang="en-US" altLang="en-US" i="1" dirty="0">
                <a:solidFill>
                  <a:schemeClr val="bg1"/>
                </a:solidFill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O</a:t>
            </a:r>
            <a:r>
              <a:rPr lang="en-US" altLang="en-US" dirty="0">
                <a:solidFill>
                  <a:schemeClr val="bg1"/>
                </a:solidFill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(?)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48BC0F-FD2D-4496-94CA-C0EEFF6607EE}"/>
              </a:ext>
            </a:extLst>
          </p:cNvPr>
          <p:cNvSpPr txBox="1"/>
          <p:nvPr/>
        </p:nvSpPr>
        <p:spPr>
          <a:xfrm>
            <a:off x="7476796" y="5225057"/>
            <a:ext cx="1667204" cy="70788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olidFill>
                  <a:schemeClr val="bg1"/>
                </a:solidFill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cost = </a:t>
            </a:r>
            <a:r>
              <a:rPr lang="en-US" altLang="en-US" sz="2000" i="1" dirty="0">
                <a:solidFill>
                  <a:schemeClr val="bg1"/>
                </a:solidFill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O</a:t>
            </a:r>
            <a:r>
              <a:rPr lang="en-US" altLang="en-US" sz="2000" dirty="0">
                <a:solidFill>
                  <a:schemeClr val="bg1"/>
                </a:solidFill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(</a:t>
            </a:r>
            <a:r>
              <a:rPr lang="en-US" altLang="en-US" sz="2000" i="1" dirty="0">
                <a:solidFill>
                  <a:schemeClr val="bg1"/>
                </a:solidFill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n</a:t>
            </a:r>
            <a:r>
              <a:rPr lang="en-US" altLang="en-US" sz="2000" baseline="30000" dirty="0">
                <a:solidFill>
                  <a:schemeClr val="bg1"/>
                </a:solidFill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3</a:t>
            </a:r>
            <a:r>
              <a:rPr lang="en-US" altLang="en-US" sz="2000" dirty="0">
                <a:solidFill>
                  <a:schemeClr val="bg1"/>
                </a:solidFill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);</a:t>
            </a:r>
          </a:p>
          <a:p>
            <a:r>
              <a:rPr lang="en-US" altLang="en-US" sz="2000" dirty="0">
                <a:solidFill>
                  <a:schemeClr val="bg1"/>
                </a:solidFill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delay = </a:t>
            </a:r>
            <a:r>
              <a:rPr lang="en-US" altLang="en-US" sz="2000" i="1" dirty="0">
                <a:solidFill>
                  <a:schemeClr val="bg1"/>
                </a:solidFill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O</a:t>
            </a:r>
            <a:r>
              <a:rPr lang="en-US" altLang="en-US" sz="2000" dirty="0">
                <a:solidFill>
                  <a:schemeClr val="bg1"/>
                </a:solidFill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(1)</a:t>
            </a:r>
            <a:endParaRPr lang="en-IN" sz="2000" dirty="0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7074D0-5806-4210-8468-7A895B41B4F2}"/>
              </a:ext>
            </a:extLst>
          </p:cNvPr>
          <p:cNvGrpSpPr/>
          <p:nvPr/>
        </p:nvGrpSpPr>
        <p:grpSpPr>
          <a:xfrm>
            <a:off x="1763688" y="6300787"/>
            <a:ext cx="7069007" cy="579585"/>
            <a:chOff x="2104209" y="6300787"/>
            <a:chExt cx="7069007" cy="57958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C9AB925-B1E8-43FF-92A7-88327EB7A0B2}"/>
                </a:ext>
              </a:extLst>
            </p:cNvPr>
            <p:cNvSpPr/>
            <p:nvPr/>
          </p:nvSpPr>
          <p:spPr>
            <a:xfrm>
              <a:off x="2104209" y="6510770"/>
              <a:ext cx="5656460" cy="3398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C80A1BD-132A-475D-B3FF-D96250CEB30D}"/>
                </a:ext>
              </a:extLst>
            </p:cNvPr>
            <p:cNvSpPr txBox="1"/>
            <p:nvPr/>
          </p:nvSpPr>
          <p:spPr>
            <a:xfrm>
              <a:off x="3477441" y="6449485"/>
              <a:ext cx="35623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200" dirty="0">
                  <a:solidFill>
                    <a:schemeClr val="bg1"/>
                  </a:solidFill>
                </a:rPr>
                <a:t>Independent FA blocks</a:t>
              </a:r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4E5A06E4-BA7D-4480-91E8-74F12903E552}"/>
                </a:ext>
              </a:extLst>
            </p:cNvPr>
            <p:cNvSpPr/>
            <p:nvPr/>
          </p:nvSpPr>
          <p:spPr>
            <a:xfrm>
              <a:off x="2457449" y="6300787"/>
              <a:ext cx="92255" cy="237267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3" name="Arrow: Down 82">
              <a:extLst>
                <a:ext uri="{FF2B5EF4-FFF2-40B4-BE49-F238E27FC236}">
                  <a16:creationId xmlns:a16="http://schemas.microsoft.com/office/drawing/2014/main" id="{D5D1A18A-FC18-449F-9BCB-22F413E63ECF}"/>
                </a:ext>
              </a:extLst>
            </p:cNvPr>
            <p:cNvSpPr/>
            <p:nvPr/>
          </p:nvSpPr>
          <p:spPr>
            <a:xfrm>
              <a:off x="7461069" y="6312803"/>
              <a:ext cx="92256" cy="197967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4" name="Arrow: Down 83">
              <a:extLst>
                <a:ext uri="{FF2B5EF4-FFF2-40B4-BE49-F238E27FC236}">
                  <a16:creationId xmlns:a16="http://schemas.microsoft.com/office/drawing/2014/main" id="{590C34A6-C233-46EC-999A-8C1B3655E569}"/>
                </a:ext>
              </a:extLst>
            </p:cNvPr>
            <p:cNvSpPr/>
            <p:nvPr/>
          </p:nvSpPr>
          <p:spPr>
            <a:xfrm rot="16200000">
              <a:off x="7991709" y="6444558"/>
              <a:ext cx="144248" cy="54029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B2602A3-0898-4FBB-B333-DD6C4B4C04CA}"/>
                </a:ext>
              </a:extLst>
            </p:cNvPr>
            <p:cNvSpPr txBox="1"/>
            <p:nvPr/>
          </p:nvSpPr>
          <p:spPr>
            <a:xfrm>
              <a:off x="7805064" y="6336463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800" dirty="0"/>
                <a:t>sum outputs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0B0190-0D5A-4B30-88AE-7E36C3951E98}"/>
              </a:ext>
            </a:extLst>
          </p:cNvPr>
          <p:cNvGrpSpPr/>
          <p:nvPr/>
        </p:nvGrpSpPr>
        <p:grpSpPr>
          <a:xfrm>
            <a:off x="518607" y="2060848"/>
            <a:ext cx="1157794" cy="3418534"/>
            <a:chOff x="518606" y="2020390"/>
            <a:chExt cx="1045215" cy="368438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75263A7-E975-480A-B0EB-BD901BB188D3}"/>
                </a:ext>
              </a:extLst>
            </p:cNvPr>
            <p:cNvSpPr/>
            <p:nvPr/>
          </p:nvSpPr>
          <p:spPr>
            <a:xfrm>
              <a:off x="518606" y="2020390"/>
              <a:ext cx="964120" cy="3564970"/>
            </a:xfrm>
            <a:custGeom>
              <a:avLst/>
              <a:gdLst>
                <a:gd name="connsiteX0" fmla="*/ 535131 w 1055528"/>
                <a:gd name="connsiteY0" fmla="*/ 0 h 3660263"/>
                <a:gd name="connsiteX1" fmla="*/ 12617 w 1055528"/>
                <a:gd name="connsiteY1" fmla="*/ 1602377 h 3660263"/>
                <a:gd name="connsiteX2" fmla="*/ 1005394 w 1055528"/>
                <a:gd name="connsiteY2" fmla="*/ 3561805 h 3660263"/>
                <a:gd name="connsiteX3" fmla="*/ 918308 w 1055528"/>
                <a:gd name="connsiteY3" fmla="*/ 3387634 h 3660263"/>
                <a:gd name="connsiteX4" fmla="*/ 918308 w 1055528"/>
                <a:gd name="connsiteY4" fmla="*/ 3387634 h 3660263"/>
                <a:gd name="connsiteX5" fmla="*/ 927017 w 1055528"/>
                <a:gd name="connsiteY5" fmla="*/ 3396342 h 3660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5528" h="3660263">
                  <a:moveTo>
                    <a:pt x="535131" y="0"/>
                  </a:moveTo>
                  <a:cubicBezTo>
                    <a:pt x="234685" y="504371"/>
                    <a:pt x="-65760" y="1008743"/>
                    <a:pt x="12617" y="1602377"/>
                  </a:cubicBezTo>
                  <a:cubicBezTo>
                    <a:pt x="90994" y="2196011"/>
                    <a:pt x="854446" y="3264262"/>
                    <a:pt x="1005394" y="3561805"/>
                  </a:cubicBezTo>
                  <a:cubicBezTo>
                    <a:pt x="1156342" y="3859348"/>
                    <a:pt x="918308" y="3387634"/>
                    <a:pt x="918308" y="3387634"/>
                  </a:cubicBezTo>
                  <a:lnTo>
                    <a:pt x="918308" y="3387634"/>
                  </a:lnTo>
                  <a:lnTo>
                    <a:pt x="927017" y="3396342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A95DC6C-F50D-4CAC-B321-61E13803A5BC}"/>
                </a:ext>
              </a:extLst>
            </p:cNvPr>
            <p:cNvCxnSpPr/>
            <p:nvPr/>
          </p:nvCxnSpPr>
          <p:spPr>
            <a:xfrm>
              <a:off x="1405071" y="5453222"/>
              <a:ext cx="158750" cy="25155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85A57DD-0DEC-4D47-9561-16168491770A}"/>
              </a:ext>
            </a:extLst>
          </p:cNvPr>
          <p:cNvSpPr txBox="1"/>
          <p:nvPr/>
        </p:nvSpPr>
        <p:spPr>
          <a:xfrm>
            <a:off x="1322946" y="5479382"/>
            <a:ext cx="1808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C00000"/>
                </a:solidFill>
              </a:rPr>
              <a:t>2-level AND-OR logic </a:t>
            </a:r>
          </a:p>
        </p:txBody>
      </p:sp>
    </p:spTree>
    <p:extLst>
      <p:ext uri="{BB962C8B-B14F-4D97-AF65-F5344CB8AC3E}">
        <p14:creationId xmlns:p14="http://schemas.microsoft.com/office/powerpoint/2010/main" val="32589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/>
      <p:bldP spid="71" grpId="0" animBg="1"/>
      <p:bldP spid="2" grpId="0"/>
      <p:bldP spid="3" grpId="0"/>
      <p:bldP spid="4" grpId="0"/>
      <p:bldP spid="77" grpId="0" animBg="1"/>
      <p:bldP spid="6" grpId="0" animBg="1"/>
      <p:bldP spid="7" grpId="0" animBg="1"/>
      <p:bldP spid="79" grpId="0" animBg="1"/>
      <p:bldP spid="1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305800" cy="9144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Full Carry Lookahead</a:t>
            </a:r>
          </a:p>
        </p:txBody>
      </p:sp>
      <p:sp>
        <p:nvSpPr>
          <p:cNvPr id="35846" name="Text Box 4"/>
          <p:cNvSpPr txBox="1">
            <a:spLocks noChangeArrowheads="1"/>
          </p:cNvSpPr>
          <p:nvPr/>
        </p:nvSpPr>
        <p:spPr bwMode="auto">
          <a:xfrm>
            <a:off x="1188244" y="4658031"/>
            <a:ext cx="7010400" cy="1169551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Times New Roman" pitchFamily="18" charset="0"/>
              </a:rPr>
              <a:t>Theoretically, it is possible to derive each sum digit directly from the inputs that affect it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Times New Roman" pitchFamily="18" charset="0"/>
              </a:rPr>
              <a:t>Full carry-lookahead adder is impractical for large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Times New Roman" pitchFamily="18" charset="0"/>
              </a:rPr>
              <a:t>n</a:t>
            </a:r>
            <a:endParaRPr kumimoji="0" lang="en-US" altLang="en-US" sz="2000" b="0" i="1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5847" name="Rectangle 1039"/>
          <p:cNvSpPr>
            <a:spLocks noChangeArrowheads="1"/>
          </p:cNvSpPr>
          <p:nvPr/>
        </p:nvSpPr>
        <p:spPr bwMode="auto">
          <a:xfrm>
            <a:off x="0" y="21193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grpSp>
        <p:nvGrpSpPr>
          <p:cNvPr id="2" name="Group 1108"/>
          <p:cNvGrpSpPr>
            <a:grpSpLocks/>
          </p:cNvGrpSpPr>
          <p:nvPr/>
        </p:nvGrpSpPr>
        <p:grpSpPr bwMode="auto">
          <a:xfrm>
            <a:off x="685800" y="914400"/>
            <a:ext cx="7710488" cy="3155950"/>
            <a:chOff x="576" y="528"/>
            <a:chExt cx="4857" cy="1988"/>
          </a:xfrm>
        </p:grpSpPr>
        <p:sp>
          <p:nvSpPr>
            <p:cNvPr id="35849" name="Rectangle 1040"/>
            <p:cNvSpPr>
              <a:spLocks noChangeArrowheads="1"/>
            </p:cNvSpPr>
            <p:nvPr/>
          </p:nvSpPr>
          <p:spPr bwMode="auto">
            <a:xfrm>
              <a:off x="4416" y="1632"/>
              <a:ext cx="672" cy="6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50" name="Rectangle 1041"/>
            <p:cNvSpPr>
              <a:spLocks noChangeArrowheads="1"/>
            </p:cNvSpPr>
            <p:nvPr/>
          </p:nvSpPr>
          <p:spPr bwMode="auto">
            <a:xfrm>
              <a:off x="3312" y="1632"/>
              <a:ext cx="672" cy="6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51" name="Rectangle 1042"/>
            <p:cNvSpPr>
              <a:spLocks noChangeArrowheads="1"/>
            </p:cNvSpPr>
            <p:nvPr/>
          </p:nvSpPr>
          <p:spPr bwMode="auto">
            <a:xfrm>
              <a:off x="2208" y="1632"/>
              <a:ext cx="672" cy="6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52" name="Rectangle 1043"/>
            <p:cNvSpPr>
              <a:spLocks noChangeArrowheads="1"/>
            </p:cNvSpPr>
            <p:nvPr/>
          </p:nvSpPr>
          <p:spPr bwMode="auto">
            <a:xfrm>
              <a:off x="1104" y="1632"/>
              <a:ext cx="672" cy="6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53" name="Line 1044"/>
            <p:cNvSpPr>
              <a:spLocks noChangeShapeType="1"/>
            </p:cNvSpPr>
            <p:nvPr/>
          </p:nvSpPr>
          <p:spPr bwMode="auto">
            <a:xfrm>
              <a:off x="816" y="1440"/>
              <a:ext cx="45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54" name="Line 1045"/>
            <p:cNvSpPr>
              <a:spLocks noChangeShapeType="1"/>
            </p:cNvSpPr>
            <p:nvPr/>
          </p:nvSpPr>
          <p:spPr bwMode="auto">
            <a:xfrm>
              <a:off x="5040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55" name="Line 1046"/>
            <p:cNvSpPr>
              <a:spLocks noChangeShapeType="1"/>
            </p:cNvSpPr>
            <p:nvPr/>
          </p:nvSpPr>
          <p:spPr bwMode="auto">
            <a:xfrm>
              <a:off x="3936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56" name="Line 1047"/>
            <p:cNvSpPr>
              <a:spLocks noChangeShapeType="1"/>
            </p:cNvSpPr>
            <p:nvPr/>
          </p:nvSpPr>
          <p:spPr bwMode="auto">
            <a:xfrm>
              <a:off x="2832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57" name="Line 1048"/>
            <p:cNvSpPr>
              <a:spLocks noChangeShapeType="1"/>
            </p:cNvSpPr>
            <p:nvPr/>
          </p:nvSpPr>
          <p:spPr bwMode="auto">
            <a:xfrm>
              <a:off x="1728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58" name="Line 1051"/>
            <p:cNvSpPr>
              <a:spLocks noChangeShapeType="1"/>
            </p:cNvSpPr>
            <p:nvPr/>
          </p:nvSpPr>
          <p:spPr bwMode="auto">
            <a:xfrm>
              <a:off x="3840" y="13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59" name="Line 1052"/>
            <p:cNvSpPr>
              <a:spLocks noChangeShapeType="1"/>
            </p:cNvSpPr>
            <p:nvPr/>
          </p:nvSpPr>
          <p:spPr bwMode="auto">
            <a:xfrm>
              <a:off x="3792" y="12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60" name="Line 1053"/>
            <p:cNvSpPr>
              <a:spLocks noChangeShapeType="1"/>
            </p:cNvSpPr>
            <p:nvPr/>
          </p:nvSpPr>
          <p:spPr bwMode="auto">
            <a:xfrm>
              <a:off x="2736" y="13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61" name="Line 1054"/>
            <p:cNvSpPr>
              <a:spLocks noChangeShapeType="1"/>
            </p:cNvSpPr>
            <p:nvPr/>
          </p:nvSpPr>
          <p:spPr bwMode="auto">
            <a:xfrm>
              <a:off x="2688" y="12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62" name="Line 1055"/>
            <p:cNvSpPr>
              <a:spLocks noChangeShapeType="1"/>
            </p:cNvSpPr>
            <p:nvPr/>
          </p:nvSpPr>
          <p:spPr bwMode="auto">
            <a:xfrm>
              <a:off x="1632" y="13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63" name="Line 1056"/>
            <p:cNvSpPr>
              <a:spLocks noChangeShapeType="1"/>
            </p:cNvSpPr>
            <p:nvPr/>
          </p:nvSpPr>
          <p:spPr bwMode="auto">
            <a:xfrm>
              <a:off x="1584" y="12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64" name="Line 1057"/>
            <p:cNvSpPr>
              <a:spLocks noChangeShapeType="1"/>
            </p:cNvSpPr>
            <p:nvPr/>
          </p:nvSpPr>
          <p:spPr bwMode="auto">
            <a:xfrm>
              <a:off x="816" y="1344"/>
              <a:ext cx="4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65" name="Line 1058"/>
            <p:cNvSpPr>
              <a:spLocks noChangeShapeType="1"/>
            </p:cNvSpPr>
            <p:nvPr/>
          </p:nvSpPr>
          <p:spPr bwMode="auto">
            <a:xfrm>
              <a:off x="4944" y="13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66" name="Line 1059"/>
            <p:cNvSpPr>
              <a:spLocks noChangeShapeType="1"/>
            </p:cNvSpPr>
            <p:nvPr/>
          </p:nvSpPr>
          <p:spPr bwMode="auto">
            <a:xfrm>
              <a:off x="4896" y="12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67" name="Line 1060"/>
            <p:cNvSpPr>
              <a:spLocks noChangeShapeType="1"/>
            </p:cNvSpPr>
            <p:nvPr/>
          </p:nvSpPr>
          <p:spPr bwMode="auto">
            <a:xfrm>
              <a:off x="816" y="1296"/>
              <a:ext cx="40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68" name="Line 1061"/>
            <p:cNvSpPr>
              <a:spLocks noChangeShapeType="1"/>
            </p:cNvSpPr>
            <p:nvPr/>
          </p:nvSpPr>
          <p:spPr bwMode="auto">
            <a:xfrm flipV="1">
              <a:off x="4896" y="72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69" name="Line 1062"/>
            <p:cNvSpPr>
              <a:spLocks noChangeShapeType="1"/>
            </p:cNvSpPr>
            <p:nvPr/>
          </p:nvSpPr>
          <p:spPr bwMode="auto">
            <a:xfrm flipV="1">
              <a:off x="4944" y="720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70" name="Line 1064"/>
            <p:cNvSpPr>
              <a:spLocks noChangeShapeType="1"/>
            </p:cNvSpPr>
            <p:nvPr/>
          </p:nvSpPr>
          <p:spPr bwMode="auto">
            <a:xfrm>
              <a:off x="3696" y="120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71" name="Line 1065"/>
            <p:cNvSpPr>
              <a:spLocks noChangeShapeType="1"/>
            </p:cNvSpPr>
            <p:nvPr/>
          </p:nvSpPr>
          <p:spPr bwMode="auto">
            <a:xfrm>
              <a:off x="3648" y="115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72" name="Line 1068"/>
            <p:cNvSpPr>
              <a:spLocks noChangeShapeType="1"/>
            </p:cNvSpPr>
            <p:nvPr/>
          </p:nvSpPr>
          <p:spPr bwMode="auto">
            <a:xfrm>
              <a:off x="1488" y="120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73" name="Line 1069"/>
            <p:cNvSpPr>
              <a:spLocks noChangeShapeType="1"/>
            </p:cNvSpPr>
            <p:nvPr/>
          </p:nvSpPr>
          <p:spPr bwMode="auto">
            <a:xfrm>
              <a:off x="1440" y="115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74" name="Line 1070"/>
            <p:cNvSpPr>
              <a:spLocks noChangeShapeType="1"/>
            </p:cNvSpPr>
            <p:nvPr/>
          </p:nvSpPr>
          <p:spPr bwMode="auto">
            <a:xfrm>
              <a:off x="2592" y="120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75" name="Line 1071"/>
            <p:cNvSpPr>
              <a:spLocks noChangeShapeType="1"/>
            </p:cNvSpPr>
            <p:nvPr/>
          </p:nvSpPr>
          <p:spPr bwMode="auto">
            <a:xfrm>
              <a:off x="2544" y="115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76" name="Line 1072"/>
            <p:cNvSpPr>
              <a:spLocks noChangeShapeType="1"/>
            </p:cNvSpPr>
            <p:nvPr/>
          </p:nvSpPr>
          <p:spPr bwMode="auto">
            <a:xfrm>
              <a:off x="816" y="1200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77" name="Line 1073"/>
            <p:cNvSpPr>
              <a:spLocks noChangeShapeType="1"/>
            </p:cNvSpPr>
            <p:nvPr/>
          </p:nvSpPr>
          <p:spPr bwMode="auto">
            <a:xfrm>
              <a:off x="816" y="1152"/>
              <a:ext cx="28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78" name="Line 1074"/>
            <p:cNvSpPr>
              <a:spLocks noChangeShapeType="1"/>
            </p:cNvSpPr>
            <p:nvPr/>
          </p:nvSpPr>
          <p:spPr bwMode="auto">
            <a:xfrm flipV="1">
              <a:off x="3648" y="72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79" name="Line 1075"/>
            <p:cNvSpPr>
              <a:spLocks noChangeShapeType="1"/>
            </p:cNvSpPr>
            <p:nvPr/>
          </p:nvSpPr>
          <p:spPr bwMode="auto">
            <a:xfrm flipV="1">
              <a:off x="3696" y="72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80" name="Line 1076"/>
            <p:cNvSpPr>
              <a:spLocks noChangeShapeType="1"/>
            </p:cNvSpPr>
            <p:nvPr/>
          </p:nvSpPr>
          <p:spPr bwMode="auto">
            <a:xfrm>
              <a:off x="2448" y="105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81" name="Line 1077"/>
            <p:cNvSpPr>
              <a:spLocks noChangeShapeType="1"/>
            </p:cNvSpPr>
            <p:nvPr/>
          </p:nvSpPr>
          <p:spPr bwMode="auto">
            <a:xfrm>
              <a:off x="2400" y="1008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82" name="Line 1078"/>
            <p:cNvSpPr>
              <a:spLocks noChangeShapeType="1"/>
            </p:cNvSpPr>
            <p:nvPr/>
          </p:nvSpPr>
          <p:spPr bwMode="auto">
            <a:xfrm>
              <a:off x="1344" y="105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83" name="Line 1079"/>
            <p:cNvSpPr>
              <a:spLocks noChangeShapeType="1"/>
            </p:cNvSpPr>
            <p:nvPr/>
          </p:nvSpPr>
          <p:spPr bwMode="auto">
            <a:xfrm>
              <a:off x="1296" y="1008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84" name="Line 1080"/>
            <p:cNvSpPr>
              <a:spLocks noChangeShapeType="1"/>
            </p:cNvSpPr>
            <p:nvPr/>
          </p:nvSpPr>
          <p:spPr bwMode="auto">
            <a:xfrm>
              <a:off x="816" y="1056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85" name="Line 1081"/>
            <p:cNvSpPr>
              <a:spLocks noChangeShapeType="1"/>
            </p:cNvSpPr>
            <p:nvPr/>
          </p:nvSpPr>
          <p:spPr bwMode="auto">
            <a:xfrm>
              <a:off x="816" y="1008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86" name="Line 1082"/>
            <p:cNvSpPr>
              <a:spLocks noChangeShapeType="1"/>
            </p:cNvSpPr>
            <p:nvPr/>
          </p:nvSpPr>
          <p:spPr bwMode="auto">
            <a:xfrm flipV="1">
              <a:off x="2400" y="7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87" name="Line 1083"/>
            <p:cNvSpPr>
              <a:spLocks noChangeShapeType="1"/>
            </p:cNvSpPr>
            <p:nvPr/>
          </p:nvSpPr>
          <p:spPr bwMode="auto">
            <a:xfrm flipV="1">
              <a:off x="2448" y="72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88" name="Line 1084"/>
            <p:cNvSpPr>
              <a:spLocks noChangeShapeType="1"/>
            </p:cNvSpPr>
            <p:nvPr/>
          </p:nvSpPr>
          <p:spPr bwMode="auto">
            <a:xfrm>
              <a:off x="1200" y="912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89" name="Line 1085"/>
            <p:cNvSpPr>
              <a:spLocks noChangeShapeType="1"/>
            </p:cNvSpPr>
            <p:nvPr/>
          </p:nvSpPr>
          <p:spPr bwMode="auto">
            <a:xfrm>
              <a:off x="1152" y="86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90" name="Line 1086"/>
            <p:cNvSpPr>
              <a:spLocks noChangeShapeType="1"/>
            </p:cNvSpPr>
            <p:nvPr/>
          </p:nvSpPr>
          <p:spPr bwMode="auto">
            <a:xfrm>
              <a:off x="816" y="9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91" name="Line 1087"/>
            <p:cNvSpPr>
              <a:spLocks noChangeShapeType="1"/>
            </p:cNvSpPr>
            <p:nvPr/>
          </p:nvSpPr>
          <p:spPr bwMode="auto">
            <a:xfrm>
              <a:off x="816" y="8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92" name="Line 1088"/>
            <p:cNvSpPr>
              <a:spLocks noChangeShapeType="1"/>
            </p:cNvSpPr>
            <p:nvPr/>
          </p:nvSpPr>
          <p:spPr bwMode="auto">
            <a:xfrm flipV="1">
              <a:off x="1152" y="72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93" name="Line 1089"/>
            <p:cNvSpPr>
              <a:spLocks noChangeShapeType="1"/>
            </p:cNvSpPr>
            <p:nvPr/>
          </p:nvSpPr>
          <p:spPr bwMode="auto">
            <a:xfrm flipV="1">
              <a:off x="1200" y="7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94" name="Line 1090"/>
            <p:cNvSpPr>
              <a:spLocks noChangeShapeType="1"/>
            </p:cNvSpPr>
            <p:nvPr/>
          </p:nvSpPr>
          <p:spPr bwMode="auto">
            <a:xfrm>
              <a:off x="1440" y="22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95" name="Line 1091"/>
            <p:cNvSpPr>
              <a:spLocks noChangeShapeType="1"/>
            </p:cNvSpPr>
            <p:nvPr/>
          </p:nvSpPr>
          <p:spPr bwMode="auto">
            <a:xfrm>
              <a:off x="2544" y="22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96" name="Line 1092"/>
            <p:cNvSpPr>
              <a:spLocks noChangeShapeType="1"/>
            </p:cNvSpPr>
            <p:nvPr/>
          </p:nvSpPr>
          <p:spPr bwMode="auto">
            <a:xfrm>
              <a:off x="3648" y="22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97" name="Line 1093"/>
            <p:cNvSpPr>
              <a:spLocks noChangeShapeType="1"/>
            </p:cNvSpPr>
            <p:nvPr/>
          </p:nvSpPr>
          <p:spPr bwMode="auto">
            <a:xfrm>
              <a:off x="4752" y="22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98" name="Text Box 1094"/>
            <p:cNvSpPr txBox="1">
              <a:spLocks noChangeArrowheads="1"/>
            </p:cNvSpPr>
            <p:nvPr/>
          </p:nvSpPr>
          <p:spPr bwMode="auto">
            <a:xfrm>
              <a:off x="4752" y="2304"/>
              <a:ext cx="2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s</a:t>
              </a:r>
              <a:r>
                <a:rPr kumimoji="0" lang="en-US" altLang="en-US" sz="16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35899" name="Text Box 1095"/>
            <p:cNvSpPr txBox="1">
              <a:spLocks noChangeArrowheads="1"/>
            </p:cNvSpPr>
            <p:nvPr/>
          </p:nvSpPr>
          <p:spPr bwMode="auto">
            <a:xfrm>
              <a:off x="3648" y="2304"/>
              <a:ext cx="2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s</a:t>
              </a:r>
              <a:r>
                <a:rPr kumimoji="0" lang="en-US" altLang="en-US" sz="16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5900" name="Text Box 1096"/>
            <p:cNvSpPr txBox="1">
              <a:spLocks noChangeArrowheads="1"/>
            </p:cNvSpPr>
            <p:nvPr/>
          </p:nvSpPr>
          <p:spPr bwMode="auto">
            <a:xfrm>
              <a:off x="2544" y="2304"/>
              <a:ext cx="2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s</a:t>
              </a:r>
              <a:r>
                <a:rPr kumimoji="0" lang="en-US" altLang="en-US" sz="16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5901" name="Text Box 1097"/>
            <p:cNvSpPr txBox="1">
              <a:spLocks noChangeArrowheads="1"/>
            </p:cNvSpPr>
            <p:nvPr/>
          </p:nvSpPr>
          <p:spPr bwMode="auto">
            <a:xfrm>
              <a:off x="1440" y="2304"/>
              <a:ext cx="2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s</a:t>
              </a:r>
              <a:r>
                <a:rPr kumimoji="0" lang="en-US" altLang="en-US" sz="16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5902" name="Text Box 1098"/>
            <p:cNvSpPr txBox="1">
              <a:spLocks noChangeArrowheads="1"/>
            </p:cNvSpPr>
            <p:nvPr/>
          </p:nvSpPr>
          <p:spPr bwMode="auto">
            <a:xfrm>
              <a:off x="4896" y="528"/>
              <a:ext cx="23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1600" i="1" dirty="0">
                  <a:solidFill>
                    <a:srgbClr val="000000"/>
                  </a:solidFill>
                  <a:latin typeface="Arial" charset="0"/>
                </a:rPr>
                <a:t>b</a:t>
              </a:r>
              <a:r>
                <a:rPr kumimoji="0" lang="en-US" alt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35903" name="Text Box 1099"/>
            <p:cNvSpPr txBox="1">
              <a:spLocks noChangeArrowheads="1"/>
            </p:cNvSpPr>
            <p:nvPr/>
          </p:nvSpPr>
          <p:spPr bwMode="auto">
            <a:xfrm>
              <a:off x="3648" y="528"/>
              <a:ext cx="23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1600" i="1" dirty="0">
                  <a:solidFill>
                    <a:srgbClr val="000000"/>
                  </a:solidFill>
                  <a:latin typeface="Arial" charset="0"/>
                </a:rPr>
                <a:t>b</a:t>
              </a:r>
              <a:r>
                <a:rPr kumimoji="0" lang="en-US" alt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5904" name="Text Box 1100"/>
            <p:cNvSpPr txBox="1">
              <a:spLocks noChangeArrowheads="1"/>
            </p:cNvSpPr>
            <p:nvPr/>
          </p:nvSpPr>
          <p:spPr bwMode="auto">
            <a:xfrm>
              <a:off x="2400" y="528"/>
              <a:ext cx="23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1600" i="1" dirty="0">
                  <a:solidFill>
                    <a:srgbClr val="000000"/>
                  </a:solidFill>
                  <a:latin typeface="Arial" charset="0"/>
                </a:rPr>
                <a:t>b</a:t>
              </a:r>
              <a:r>
                <a:rPr kumimoji="0" lang="en-US" alt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5905" name="Text Box 1101"/>
            <p:cNvSpPr txBox="1">
              <a:spLocks noChangeArrowheads="1"/>
            </p:cNvSpPr>
            <p:nvPr/>
          </p:nvSpPr>
          <p:spPr bwMode="auto">
            <a:xfrm>
              <a:off x="1152" y="528"/>
              <a:ext cx="23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1600" i="1" dirty="0">
                  <a:solidFill>
                    <a:srgbClr val="000000"/>
                  </a:solidFill>
                  <a:latin typeface="Arial" charset="0"/>
                </a:rPr>
                <a:t>b</a:t>
              </a:r>
              <a:r>
                <a:rPr kumimoji="0" lang="en-US" alt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5906" name="Text Box 1102"/>
            <p:cNvSpPr txBox="1">
              <a:spLocks noChangeArrowheads="1"/>
            </p:cNvSpPr>
            <p:nvPr/>
          </p:nvSpPr>
          <p:spPr bwMode="auto">
            <a:xfrm>
              <a:off x="4704" y="528"/>
              <a:ext cx="23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1600" i="1" dirty="0">
                  <a:solidFill>
                    <a:srgbClr val="000000"/>
                  </a:solidFill>
                  <a:latin typeface="Arial" charset="0"/>
                </a:rPr>
                <a:t>a</a:t>
              </a:r>
              <a:r>
                <a:rPr kumimoji="0" lang="en-US" alt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35907" name="Text Box 1103"/>
            <p:cNvSpPr txBox="1">
              <a:spLocks noChangeArrowheads="1"/>
            </p:cNvSpPr>
            <p:nvPr/>
          </p:nvSpPr>
          <p:spPr bwMode="auto">
            <a:xfrm>
              <a:off x="3456" y="528"/>
              <a:ext cx="23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1600" i="1" dirty="0">
                  <a:solidFill>
                    <a:srgbClr val="000000"/>
                  </a:solidFill>
                  <a:latin typeface="Arial" charset="0"/>
                </a:rPr>
                <a:t>a</a:t>
              </a:r>
              <a:r>
                <a:rPr kumimoji="0" lang="en-US" alt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5908" name="Text Box 1104"/>
            <p:cNvSpPr txBox="1">
              <a:spLocks noChangeArrowheads="1"/>
            </p:cNvSpPr>
            <p:nvPr/>
          </p:nvSpPr>
          <p:spPr bwMode="auto">
            <a:xfrm>
              <a:off x="2208" y="528"/>
              <a:ext cx="23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1600" i="1" dirty="0">
                  <a:solidFill>
                    <a:srgbClr val="000000"/>
                  </a:solidFill>
                  <a:latin typeface="Arial" charset="0"/>
                </a:rPr>
                <a:t>a</a:t>
              </a:r>
              <a:r>
                <a:rPr kumimoji="0" lang="en-US" alt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5909" name="Text Box 1105"/>
            <p:cNvSpPr txBox="1">
              <a:spLocks noChangeArrowheads="1"/>
            </p:cNvSpPr>
            <p:nvPr/>
          </p:nvSpPr>
          <p:spPr bwMode="auto">
            <a:xfrm>
              <a:off x="960" y="528"/>
              <a:ext cx="23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1600" i="1" dirty="0">
                  <a:solidFill>
                    <a:srgbClr val="000000"/>
                  </a:solidFill>
                  <a:latin typeface="Arial" charset="0"/>
                </a:rPr>
                <a:t>a</a:t>
              </a:r>
              <a:r>
                <a:rPr kumimoji="0" lang="en-US" alt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5910" name="Text Box 1106"/>
            <p:cNvSpPr txBox="1">
              <a:spLocks noChangeArrowheads="1"/>
            </p:cNvSpPr>
            <p:nvPr/>
          </p:nvSpPr>
          <p:spPr bwMode="auto">
            <a:xfrm>
              <a:off x="5184" y="1200"/>
              <a:ext cx="24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</a:t>
              </a:r>
              <a:r>
                <a:rPr kumimoji="0" lang="en-US" alt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in</a:t>
              </a:r>
            </a:p>
          </p:txBody>
        </p:sp>
        <p:sp>
          <p:nvSpPr>
            <p:cNvPr id="35911" name="Text Box 1107"/>
            <p:cNvSpPr txBox="1">
              <a:spLocks noChangeArrowheads="1"/>
            </p:cNvSpPr>
            <p:nvPr/>
          </p:nvSpPr>
          <p:spPr bwMode="auto">
            <a:xfrm>
              <a:off x="576" y="1728"/>
              <a:ext cx="3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. . 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144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6"/>
          <p:cNvSpPr txBox="1">
            <a:spLocks noChangeArrowheads="1"/>
          </p:cNvSpPr>
          <p:nvPr/>
        </p:nvSpPr>
        <p:spPr bwMode="auto">
          <a:xfrm>
            <a:off x="395536" y="188640"/>
            <a:ext cx="68920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rgbClr val="000000"/>
                </a:solidFill>
              </a:rPr>
              <a:t>Solution 1:</a:t>
            </a:r>
            <a:r>
              <a:rPr lang="en-US" sz="3600" i="1" dirty="0">
                <a:solidFill>
                  <a:srgbClr val="000000"/>
                </a:solidFill>
              </a:rPr>
              <a:t> n</a:t>
            </a: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-bit Hybrid CLA </a:t>
            </a:r>
            <a:r>
              <a:rPr lang="en-US" sz="3600" dirty="0">
                <a:solidFill>
                  <a:srgbClr val="000000"/>
                </a:solidFill>
              </a:rPr>
              <a:t>Adder</a:t>
            </a:r>
            <a:endParaRPr kumimoji="0" lang="en-US" sz="36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7BBDB-3321-4F82-A104-0B5C39BC6275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5800" y="1916832"/>
            <a:ext cx="7772400" cy="2808312"/>
          </a:xfrm>
        </p:spPr>
        <p:txBody>
          <a:bodyPr/>
          <a:lstStyle/>
          <a:p>
            <a:r>
              <a:rPr lang="en-US" altLang="en-US" sz="2800" dirty="0">
                <a:solidFill>
                  <a:srgbClr val="006600"/>
                </a:solidFill>
                <a:latin typeface="Arial" charset="0"/>
                <a:ea typeface="MS PGothic" pitchFamily="34" charset="-128"/>
              </a:rPr>
              <a:t>Implementation of lookahead for the complete adder is impractical because of cost</a:t>
            </a:r>
          </a:p>
          <a:p>
            <a:pPr marL="911225" lvl="2" indent="-225425">
              <a:buFontTx/>
              <a:buChar char="•"/>
            </a:pPr>
            <a:r>
              <a:rPr lang="en-US" altLang="en-US" sz="2800" dirty="0">
                <a:solidFill>
                  <a:srgbClr val="CC3300"/>
                </a:solidFill>
                <a:latin typeface="Arial" charset="0"/>
                <a:ea typeface="MS PGothic" pitchFamily="34" charset="-128"/>
              </a:rPr>
              <a:t>Divide </a:t>
            </a:r>
            <a:r>
              <a:rPr lang="en-US" altLang="en-US" sz="2800" i="1" dirty="0">
                <a:solidFill>
                  <a:srgbClr val="CC3300"/>
                </a:solidFill>
                <a:latin typeface="Arial" charset="0"/>
                <a:ea typeface="MS PGothic" pitchFamily="34" charset="-128"/>
              </a:rPr>
              <a:t>n</a:t>
            </a:r>
            <a:r>
              <a:rPr lang="en-US" altLang="en-US" sz="2800" dirty="0">
                <a:solidFill>
                  <a:srgbClr val="CC3300"/>
                </a:solidFill>
                <a:latin typeface="Arial" charset="0"/>
                <a:ea typeface="MS PGothic" pitchFamily="34" charset="-128"/>
              </a:rPr>
              <a:t> stages into smaller groups</a:t>
            </a:r>
          </a:p>
          <a:p>
            <a:pPr marL="911225" lvl="2" indent="-225425">
              <a:buFontTx/>
              <a:buChar char="•"/>
            </a:pPr>
            <a:r>
              <a:rPr lang="en-US" altLang="en-US" sz="2800" dirty="0">
                <a:solidFill>
                  <a:srgbClr val="CC3300"/>
                </a:solidFill>
                <a:latin typeface="Arial" charset="0"/>
                <a:ea typeface="MS PGothic" pitchFamily="34" charset="-128"/>
              </a:rPr>
              <a:t>Full carry lookahead within each group</a:t>
            </a:r>
          </a:p>
          <a:p>
            <a:pPr marL="911225" lvl="2" indent="-225425">
              <a:buFontTx/>
              <a:buChar char="•"/>
            </a:pPr>
            <a:r>
              <a:rPr lang="en-US" altLang="en-US" sz="2800" dirty="0">
                <a:solidFill>
                  <a:srgbClr val="CC3300"/>
                </a:solidFill>
                <a:latin typeface="Arial" charset="0"/>
                <a:ea typeface="MS PGothic" pitchFamily="34" charset="-128"/>
              </a:rPr>
              <a:t>Ripple carry among groups</a:t>
            </a:r>
          </a:p>
          <a:p>
            <a:pPr marL="911225" lvl="2" indent="-225425">
              <a:buFontTx/>
              <a:buChar char="•"/>
            </a:pPr>
            <a:r>
              <a:rPr lang="en-US" altLang="en-US" sz="2800" dirty="0">
                <a:solidFill>
                  <a:srgbClr val="CC3300"/>
                </a:solidFill>
                <a:latin typeface="Arial" charset="0"/>
                <a:ea typeface="MS PGothic" pitchFamily="34" charset="-128"/>
              </a:rPr>
              <a:t>Compromise between cost and delay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970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38932"/>
            <a:ext cx="9144000" cy="685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12-Bit Hybrid Adder (CLA + RCA)</a:t>
            </a:r>
          </a:p>
        </p:txBody>
      </p:sp>
      <p:grpSp>
        <p:nvGrpSpPr>
          <p:cNvPr id="2" name="Group 257"/>
          <p:cNvGrpSpPr>
            <a:grpSpLocks/>
          </p:cNvGrpSpPr>
          <p:nvPr/>
        </p:nvGrpSpPr>
        <p:grpSpPr bwMode="auto">
          <a:xfrm>
            <a:off x="647700" y="1752600"/>
            <a:ext cx="7780338" cy="425450"/>
            <a:chOff x="408" y="1295"/>
            <a:chExt cx="4901" cy="125"/>
          </a:xfrm>
        </p:grpSpPr>
        <p:sp>
          <p:nvSpPr>
            <p:cNvPr id="163853" name="Line 13"/>
            <p:cNvSpPr>
              <a:spLocks noChangeAspect="1" noChangeShapeType="1"/>
            </p:cNvSpPr>
            <p:nvPr/>
          </p:nvSpPr>
          <p:spPr bwMode="auto">
            <a:xfrm>
              <a:off x="5309" y="1295"/>
              <a:ext cx="0" cy="12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3857" name="Line 17"/>
            <p:cNvSpPr>
              <a:spLocks noChangeAspect="1" noChangeShapeType="1"/>
            </p:cNvSpPr>
            <p:nvPr/>
          </p:nvSpPr>
          <p:spPr bwMode="auto">
            <a:xfrm>
              <a:off x="4893" y="1295"/>
              <a:ext cx="0" cy="12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3862" name="Line 22"/>
            <p:cNvSpPr>
              <a:spLocks noChangeAspect="1" noChangeShapeType="1"/>
            </p:cNvSpPr>
            <p:nvPr/>
          </p:nvSpPr>
          <p:spPr bwMode="auto">
            <a:xfrm>
              <a:off x="4486" y="1295"/>
              <a:ext cx="0" cy="12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3867" name="Line 27"/>
            <p:cNvSpPr>
              <a:spLocks noChangeAspect="1" noChangeShapeType="1"/>
            </p:cNvSpPr>
            <p:nvPr/>
          </p:nvSpPr>
          <p:spPr bwMode="auto">
            <a:xfrm>
              <a:off x="4079" y="1295"/>
              <a:ext cx="0" cy="12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3917" name="Line 77"/>
            <p:cNvSpPr>
              <a:spLocks noChangeAspect="1" noChangeShapeType="1"/>
            </p:cNvSpPr>
            <p:nvPr/>
          </p:nvSpPr>
          <p:spPr bwMode="auto">
            <a:xfrm>
              <a:off x="3462" y="1295"/>
              <a:ext cx="0" cy="12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3921" name="Line 81"/>
            <p:cNvSpPr>
              <a:spLocks noChangeAspect="1" noChangeShapeType="1"/>
            </p:cNvSpPr>
            <p:nvPr/>
          </p:nvSpPr>
          <p:spPr bwMode="auto">
            <a:xfrm>
              <a:off x="3046" y="1295"/>
              <a:ext cx="0" cy="12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3926" name="Line 86"/>
            <p:cNvSpPr>
              <a:spLocks noChangeAspect="1" noChangeShapeType="1"/>
            </p:cNvSpPr>
            <p:nvPr/>
          </p:nvSpPr>
          <p:spPr bwMode="auto">
            <a:xfrm>
              <a:off x="2639" y="1295"/>
              <a:ext cx="0" cy="12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3931" name="Line 91"/>
            <p:cNvSpPr>
              <a:spLocks noChangeAspect="1" noChangeShapeType="1"/>
            </p:cNvSpPr>
            <p:nvPr/>
          </p:nvSpPr>
          <p:spPr bwMode="auto">
            <a:xfrm>
              <a:off x="2232" y="1295"/>
              <a:ext cx="0" cy="12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4007" name="Line 167"/>
            <p:cNvSpPr>
              <a:spLocks noChangeAspect="1" noChangeShapeType="1"/>
            </p:cNvSpPr>
            <p:nvPr/>
          </p:nvSpPr>
          <p:spPr bwMode="auto">
            <a:xfrm>
              <a:off x="1638" y="1295"/>
              <a:ext cx="0" cy="12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4009" name="Line 169"/>
            <p:cNvSpPr>
              <a:spLocks noChangeAspect="1" noChangeShapeType="1"/>
            </p:cNvSpPr>
            <p:nvPr/>
          </p:nvSpPr>
          <p:spPr bwMode="auto">
            <a:xfrm>
              <a:off x="1222" y="1295"/>
              <a:ext cx="0" cy="12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4011" name="Line 171"/>
            <p:cNvSpPr>
              <a:spLocks noChangeAspect="1" noChangeShapeType="1"/>
            </p:cNvSpPr>
            <p:nvPr/>
          </p:nvSpPr>
          <p:spPr bwMode="auto">
            <a:xfrm>
              <a:off x="815" y="1295"/>
              <a:ext cx="0" cy="12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4013" name="Line 173"/>
            <p:cNvSpPr>
              <a:spLocks noChangeAspect="1" noChangeShapeType="1"/>
            </p:cNvSpPr>
            <p:nvPr/>
          </p:nvSpPr>
          <p:spPr bwMode="auto">
            <a:xfrm>
              <a:off x="408" y="1295"/>
              <a:ext cx="0" cy="12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" name="Group 293"/>
          <p:cNvGrpSpPr>
            <a:grpSpLocks/>
          </p:cNvGrpSpPr>
          <p:nvPr/>
        </p:nvGrpSpPr>
        <p:grpSpPr bwMode="auto">
          <a:xfrm>
            <a:off x="176213" y="1484784"/>
            <a:ext cx="8956675" cy="3124200"/>
            <a:chOff x="107" y="912"/>
            <a:chExt cx="5642" cy="1968"/>
          </a:xfrm>
        </p:grpSpPr>
        <p:sp>
          <p:nvSpPr>
            <p:cNvPr id="163844" name="Line 4"/>
            <p:cNvSpPr>
              <a:spLocks noChangeAspect="1" noChangeShapeType="1"/>
            </p:cNvSpPr>
            <p:nvPr/>
          </p:nvSpPr>
          <p:spPr bwMode="auto">
            <a:xfrm flipH="1">
              <a:off x="5439" y="2413"/>
              <a:ext cx="249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3848" name="Line 8"/>
            <p:cNvSpPr>
              <a:spLocks noChangeAspect="1" noChangeShapeType="1"/>
            </p:cNvSpPr>
            <p:nvPr/>
          </p:nvSpPr>
          <p:spPr bwMode="auto">
            <a:xfrm>
              <a:off x="5688" y="1911"/>
              <a:ext cx="0" cy="50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3849" name="Freeform 9"/>
            <p:cNvSpPr>
              <a:spLocks noChangeAspect="1"/>
            </p:cNvSpPr>
            <p:nvPr/>
          </p:nvSpPr>
          <p:spPr bwMode="auto">
            <a:xfrm>
              <a:off x="3973" y="1818"/>
              <a:ext cx="1566" cy="5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12" y="0"/>
                </a:cxn>
                <a:cxn ang="0">
                  <a:pos x="4512" y="480"/>
                </a:cxn>
                <a:cxn ang="0">
                  <a:pos x="0" y="1008"/>
                </a:cxn>
                <a:cxn ang="0">
                  <a:pos x="0" y="0"/>
                </a:cxn>
              </a:cxnLst>
              <a:rect l="0" t="0" r="r" b="b"/>
              <a:pathLst>
                <a:path w="4512" h="1008">
                  <a:moveTo>
                    <a:pt x="0" y="0"/>
                  </a:moveTo>
                  <a:lnTo>
                    <a:pt x="4512" y="0"/>
                  </a:lnTo>
                  <a:lnTo>
                    <a:pt x="4512" y="480"/>
                  </a:lnTo>
                  <a:lnTo>
                    <a:pt x="0" y="10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3869" name="Rectangle 29"/>
            <p:cNvSpPr>
              <a:spLocks noChangeAspect="1" noChangeArrowheads="1"/>
            </p:cNvSpPr>
            <p:nvPr/>
          </p:nvSpPr>
          <p:spPr bwMode="auto">
            <a:xfrm>
              <a:off x="4037" y="1379"/>
              <a:ext cx="253" cy="257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2" tIns="45716" rIns="91432" bIns="45716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p,g</a:t>
              </a:r>
            </a:p>
          </p:txBody>
        </p:sp>
        <p:sp>
          <p:nvSpPr>
            <p:cNvPr id="163870" name="Rectangle 30"/>
            <p:cNvSpPr>
              <a:spLocks noChangeAspect="1" noChangeArrowheads="1"/>
            </p:cNvSpPr>
            <p:nvPr/>
          </p:nvSpPr>
          <p:spPr bwMode="auto">
            <a:xfrm>
              <a:off x="4443" y="1379"/>
              <a:ext cx="253" cy="257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2" tIns="45716" rIns="91432" bIns="45716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p,g</a:t>
              </a:r>
            </a:p>
          </p:txBody>
        </p:sp>
        <p:sp>
          <p:nvSpPr>
            <p:cNvPr id="163871" name="Rectangle 31"/>
            <p:cNvSpPr>
              <a:spLocks noChangeAspect="1" noChangeArrowheads="1"/>
            </p:cNvSpPr>
            <p:nvPr/>
          </p:nvSpPr>
          <p:spPr bwMode="auto">
            <a:xfrm>
              <a:off x="4850" y="1379"/>
              <a:ext cx="253" cy="257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2" tIns="45716" rIns="91432" bIns="45716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p,g</a:t>
              </a:r>
            </a:p>
          </p:txBody>
        </p:sp>
        <p:sp>
          <p:nvSpPr>
            <p:cNvPr id="163872" name="Rectangle 32"/>
            <p:cNvSpPr>
              <a:spLocks noChangeAspect="1" noChangeArrowheads="1"/>
            </p:cNvSpPr>
            <p:nvPr/>
          </p:nvSpPr>
          <p:spPr bwMode="auto">
            <a:xfrm>
              <a:off x="5255" y="1379"/>
              <a:ext cx="253" cy="257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2" tIns="45716" rIns="91432" bIns="45716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p,g</a:t>
              </a:r>
            </a:p>
          </p:txBody>
        </p:sp>
        <p:sp>
          <p:nvSpPr>
            <p:cNvPr id="163873" name="Line 33"/>
            <p:cNvSpPr>
              <a:spLocks noChangeAspect="1" noChangeShapeType="1"/>
            </p:cNvSpPr>
            <p:nvPr/>
          </p:nvSpPr>
          <p:spPr bwMode="auto">
            <a:xfrm>
              <a:off x="5445" y="1630"/>
              <a:ext cx="1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3874" name="Line 34"/>
            <p:cNvSpPr>
              <a:spLocks noChangeAspect="1" noChangeShapeType="1"/>
            </p:cNvSpPr>
            <p:nvPr/>
          </p:nvSpPr>
          <p:spPr bwMode="auto">
            <a:xfrm flipH="1">
              <a:off x="5320" y="1630"/>
              <a:ext cx="0" cy="7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3875" name="Line 35"/>
            <p:cNvSpPr>
              <a:spLocks noChangeAspect="1" noChangeShapeType="1"/>
            </p:cNvSpPr>
            <p:nvPr/>
          </p:nvSpPr>
          <p:spPr bwMode="auto">
            <a:xfrm>
              <a:off x="5038" y="1630"/>
              <a:ext cx="1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3876" name="Line 36"/>
            <p:cNvSpPr>
              <a:spLocks noChangeAspect="1" noChangeShapeType="1"/>
            </p:cNvSpPr>
            <p:nvPr/>
          </p:nvSpPr>
          <p:spPr bwMode="auto">
            <a:xfrm>
              <a:off x="4912" y="1630"/>
              <a:ext cx="1" cy="7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3877" name="Line 37"/>
            <p:cNvSpPr>
              <a:spLocks noChangeAspect="1" noChangeShapeType="1"/>
            </p:cNvSpPr>
            <p:nvPr/>
          </p:nvSpPr>
          <p:spPr bwMode="auto">
            <a:xfrm>
              <a:off x="4632" y="1630"/>
              <a:ext cx="0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3878" name="Line 38"/>
            <p:cNvSpPr>
              <a:spLocks noChangeAspect="1" noChangeShapeType="1"/>
            </p:cNvSpPr>
            <p:nvPr/>
          </p:nvSpPr>
          <p:spPr bwMode="auto">
            <a:xfrm>
              <a:off x="4505" y="1630"/>
              <a:ext cx="1" cy="7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3879" name="Line 39"/>
            <p:cNvSpPr>
              <a:spLocks noChangeAspect="1" noChangeShapeType="1"/>
            </p:cNvSpPr>
            <p:nvPr/>
          </p:nvSpPr>
          <p:spPr bwMode="auto">
            <a:xfrm>
              <a:off x="4225" y="1630"/>
              <a:ext cx="0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3880" name="Line 40"/>
            <p:cNvSpPr>
              <a:spLocks noChangeAspect="1" noChangeShapeType="1"/>
            </p:cNvSpPr>
            <p:nvPr/>
          </p:nvSpPr>
          <p:spPr bwMode="auto">
            <a:xfrm>
              <a:off x="4098" y="1630"/>
              <a:ext cx="1" cy="7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grpSp>
          <p:nvGrpSpPr>
            <p:cNvPr id="4" name="Group 41"/>
            <p:cNvGrpSpPr>
              <a:grpSpLocks noChangeAspect="1"/>
            </p:cNvGrpSpPr>
            <p:nvPr/>
          </p:nvGrpSpPr>
          <p:grpSpPr bwMode="auto">
            <a:xfrm rot="5400000">
              <a:off x="5228" y="2456"/>
              <a:ext cx="310" cy="187"/>
              <a:chOff x="126" y="2489"/>
              <a:chExt cx="714" cy="439"/>
            </a:xfrm>
          </p:grpSpPr>
          <p:sp>
            <p:nvSpPr>
              <p:cNvPr id="163882" name="AutoShape 42"/>
              <p:cNvSpPr>
                <a:spLocks noChangeAspect="1" noChangeArrowheads="1"/>
              </p:cNvSpPr>
              <p:nvPr/>
            </p:nvSpPr>
            <p:spPr bwMode="auto">
              <a:xfrm flipH="1">
                <a:off x="344" y="2496"/>
                <a:ext cx="384" cy="432"/>
              </a:xfrm>
              <a:prstGeom prst="moon">
                <a:avLst>
                  <a:gd name="adj" fmla="val 69273"/>
                </a:avLst>
              </a:prstGeom>
              <a:solidFill>
                <a:srgbClr val="EAEAE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3883" name="Line 43"/>
              <p:cNvSpPr>
                <a:spLocks noChangeAspect="1" noChangeShapeType="1"/>
              </p:cNvSpPr>
              <p:nvPr/>
            </p:nvSpPr>
            <p:spPr bwMode="auto">
              <a:xfrm flipV="1">
                <a:off x="734" y="2712"/>
                <a:ext cx="10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3884" name="Line 44"/>
              <p:cNvSpPr>
                <a:spLocks noChangeAspect="1" noChangeShapeType="1"/>
              </p:cNvSpPr>
              <p:nvPr/>
            </p:nvSpPr>
            <p:spPr bwMode="auto">
              <a:xfrm flipH="1">
                <a:off x="162" y="2568"/>
                <a:ext cx="17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3885" name="Line 45"/>
              <p:cNvSpPr>
                <a:spLocks noChangeAspect="1" noChangeShapeType="1"/>
              </p:cNvSpPr>
              <p:nvPr/>
            </p:nvSpPr>
            <p:spPr bwMode="auto">
              <a:xfrm flipH="1">
                <a:off x="168" y="2850"/>
                <a:ext cx="1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3886" name="Arc 46"/>
              <p:cNvSpPr>
                <a:spLocks noChangeAspect="1"/>
              </p:cNvSpPr>
              <p:nvPr/>
            </p:nvSpPr>
            <p:spPr bwMode="auto">
              <a:xfrm>
                <a:off x="126" y="2489"/>
                <a:ext cx="258" cy="439"/>
              </a:xfrm>
              <a:custGeom>
                <a:avLst/>
                <a:gdLst>
                  <a:gd name="G0" fmla="+- 0 0 0"/>
                  <a:gd name="G1" fmla="+- 19307 0 0"/>
                  <a:gd name="G2" fmla="+- 21600 0 0"/>
                  <a:gd name="T0" fmla="*/ 9685 w 21600"/>
                  <a:gd name="T1" fmla="*/ 0 h 38034"/>
                  <a:gd name="T2" fmla="*/ 10764 w 21600"/>
                  <a:gd name="T3" fmla="*/ 38034 h 38034"/>
                  <a:gd name="T4" fmla="*/ 0 w 21600"/>
                  <a:gd name="T5" fmla="*/ 19307 h 38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38034" fill="none" extrusionOk="0">
                    <a:moveTo>
                      <a:pt x="9685" y="-1"/>
                    </a:moveTo>
                    <a:cubicBezTo>
                      <a:pt x="16988" y="3663"/>
                      <a:pt x="21600" y="11135"/>
                      <a:pt x="21600" y="19307"/>
                    </a:cubicBezTo>
                    <a:cubicBezTo>
                      <a:pt x="21600" y="27038"/>
                      <a:pt x="17467" y="34180"/>
                      <a:pt x="10763" y="38033"/>
                    </a:cubicBezTo>
                  </a:path>
                  <a:path w="21600" h="38034" stroke="0" extrusionOk="0">
                    <a:moveTo>
                      <a:pt x="9685" y="-1"/>
                    </a:moveTo>
                    <a:cubicBezTo>
                      <a:pt x="16988" y="3663"/>
                      <a:pt x="21600" y="11135"/>
                      <a:pt x="21600" y="19307"/>
                    </a:cubicBezTo>
                    <a:cubicBezTo>
                      <a:pt x="21600" y="27038"/>
                      <a:pt x="17467" y="34180"/>
                      <a:pt x="10763" y="38033"/>
                    </a:cubicBezTo>
                    <a:lnTo>
                      <a:pt x="0" y="19307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5" name="Group 47"/>
            <p:cNvGrpSpPr>
              <a:grpSpLocks noChangeAspect="1"/>
            </p:cNvGrpSpPr>
            <p:nvPr/>
          </p:nvGrpSpPr>
          <p:grpSpPr bwMode="auto">
            <a:xfrm rot="5400000">
              <a:off x="4820" y="2456"/>
              <a:ext cx="310" cy="188"/>
              <a:chOff x="126" y="2489"/>
              <a:chExt cx="714" cy="439"/>
            </a:xfrm>
          </p:grpSpPr>
          <p:sp>
            <p:nvSpPr>
              <p:cNvPr id="163888" name="AutoShape 48"/>
              <p:cNvSpPr>
                <a:spLocks noChangeAspect="1" noChangeArrowheads="1"/>
              </p:cNvSpPr>
              <p:nvPr/>
            </p:nvSpPr>
            <p:spPr bwMode="auto">
              <a:xfrm flipH="1">
                <a:off x="344" y="2496"/>
                <a:ext cx="384" cy="432"/>
              </a:xfrm>
              <a:prstGeom prst="moon">
                <a:avLst>
                  <a:gd name="adj" fmla="val 69273"/>
                </a:avLst>
              </a:prstGeom>
              <a:solidFill>
                <a:srgbClr val="EAEAE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3889" name="Line 49"/>
              <p:cNvSpPr>
                <a:spLocks noChangeAspect="1" noChangeShapeType="1"/>
              </p:cNvSpPr>
              <p:nvPr/>
            </p:nvSpPr>
            <p:spPr bwMode="auto">
              <a:xfrm flipV="1">
                <a:off x="734" y="2712"/>
                <a:ext cx="10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3890" name="Line 50"/>
              <p:cNvSpPr>
                <a:spLocks noChangeAspect="1" noChangeShapeType="1"/>
              </p:cNvSpPr>
              <p:nvPr/>
            </p:nvSpPr>
            <p:spPr bwMode="auto">
              <a:xfrm flipH="1">
                <a:off x="162" y="2568"/>
                <a:ext cx="17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3891" name="Line 51"/>
              <p:cNvSpPr>
                <a:spLocks noChangeAspect="1" noChangeShapeType="1"/>
              </p:cNvSpPr>
              <p:nvPr/>
            </p:nvSpPr>
            <p:spPr bwMode="auto">
              <a:xfrm flipH="1">
                <a:off x="168" y="2850"/>
                <a:ext cx="1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3892" name="Arc 52"/>
              <p:cNvSpPr>
                <a:spLocks noChangeAspect="1"/>
              </p:cNvSpPr>
              <p:nvPr/>
            </p:nvSpPr>
            <p:spPr bwMode="auto">
              <a:xfrm>
                <a:off x="126" y="2489"/>
                <a:ext cx="258" cy="439"/>
              </a:xfrm>
              <a:custGeom>
                <a:avLst/>
                <a:gdLst>
                  <a:gd name="G0" fmla="+- 0 0 0"/>
                  <a:gd name="G1" fmla="+- 19307 0 0"/>
                  <a:gd name="G2" fmla="+- 21600 0 0"/>
                  <a:gd name="T0" fmla="*/ 9685 w 21600"/>
                  <a:gd name="T1" fmla="*/ 0 h 38034"/>
                  <a:gd name="T2" fmla="*/ 10764 w 21600"/>
                  <a:gd name="T3" fmla="*/ 38034 h 38034"/>
                  <a:gd name="T4" fmla="*/ 0 w 21600"/>
                  <a:gd name="T5" fmla="*/ 19307 h 38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38034" fill="none" extrusionOk="0">
                    <a:moveTo>
                      <a:pt x="9685" y="-1"/>
                    </a:moveTo>
                    <a:cubicBezTo>
                      <a:pt x="16988" y="3663"/>
                      <a:pt x="21600" y="11135"/>
                      <a:pt x="21600" y="19307"/>
                    </a:cubicBezTo>
                    <a:cubicBezTo>
                      <a:pt x="21600" y="27038"/>
                      <a:pt x="17467" y="34180"/>
                      <a:pt x="10763" y="38033"/>
                    </a:cubicBezTo>
                  </a:path>
                  <a:path w="21600" h="38034" stroke="0" extrusionOk="0">
                    <a:moveTo>
                      <a:pt x="9685" y="-1"/>
                    </a:moveTo>
                    <a:cubicBezTo>
                      <a:pt x="16988" y="3663"/>
                      <a:pt x="21600" y="11135"/>
                      <a:pt x="21600" y="19307"/>
                    </a:cubicBezTo>
                    <a:cubicBezTo>
                      <a:pt x="21600" y="27038"/>
                      <a:pt x="17467" y="34180"/>
                      <a:pt x="10763" y="38033"/>
                    </a:cubicBezTo>
                    <a:lnTo>
                      <a:pt x="0" y="19307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6" name="Group 53"/>
            <p:cNvGrpSpPr>
              <a:grpSpLocks noChangeAspect="1"/>
            </p:cNvGrpSpPr>
            <p:nvPr/>
          </p:nvGrpSpPr>
          <p:grpSpPr bwMode="auto">
            <a:xfrm rot="5400000">
              <a:off x="4413" y="2456"/>
              <a:ext cx="310" cy="187"/>
              <a:chOff x="126" y="2489"/>
              <a:chExt cx="714" cy="439"/>
            </a:xfrm>
          </p:grpSpPr>
          <p:sp>
            <p:nvSpPr>
              <p:cNvPr id="163894" name="AutoShape 54"/>
              <p:cNvSpPr>
                <a:spLocks noChangeAspect="1" noChangeArrowheads="1"/>
              </p:cNvSpPr>
              <p:nvPr/>
            </p:nvSpPr>
            <p:spPr bwMode="auto">
              <a:xfrm flipH="1">
                <a:off x="344" y="2496"/>
                <a:ext cx="384" cy="432"/>
              </a:xfrm>
              <a:prstGeom prst="moon">
                <a:avLst>
                  <a:gd name="adj" fmla="val 69273"/>
                </a:avLst>
              </a:prstGeom>
              <a:solidFill>
                <a:srgbClr val="EAEAE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3895" name="Line 55"/>
              <p:cNvSpPr>
                <a:spLocks noChangeAspect="1" noChangeShapeType="1"/>
              </p:cNvSpPr>
              <p:nvPr/>
            </p:nvSpPr>
            <p:spPr bwMode="auto">
              <a:xfrm flipV="1">
                <a:off x="734" y="2712"/>
                <a:ext cx="10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3896" name="Line 56"/>
              <p:cNvSpPr>
                <a:spLocks noChangeAspect="1" noChangeShapeType="1"/>
              </p:cNvSpPr>
              <p:nvPr/>
            </p:nvSpPr>
            <p:spPr bwMode="auto">
              <a:xfrm flipH="1">
                <a:off x="162" y="2568"/>
                <a:ext cx="17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3897" name="Line 57"/>
              <p:cNvSpPr>
                <a:spLocks noChangeAspect="1" noChangeShapeType="1"/>
              </p:cNvSpPr>
              <p:nvPr/>
            </p:nvSpPr>
            <p:spPr bwMode="auto">
              <a:xfrm flipH="1">
                <a:off x="168" y="2850"/>
                <a:ext cx="1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3898" name="Arc 58"/>
              <p:cNvSpPr>
                <a:spLocks noChangeAspect="1"/>
              </p:cNvSpPr>
              <p:nvPr/>
            </p:nvSpPr>
            <p:spPr bwMode="auto">
              <a:xfrm>
                <a:off x="126" y="2489"/>
                <a:ext cx="258" cy="439"/>
              </a:xfrm>
              <a:custGeom>
                <a:avLst/>
                <a:gdLst>
                  <a:gd name="G0" fmla="+- 0 0 0"/>
                  <a:gd name="G1" fmla="+- 19307 0 0"/>
                  <a:gd name="G2" fmla="+- 21600 0 0"/>
                  <a:gd name="T0" fmla="*/ 9685 w 21600"/>
                  <a:gd name="T1" fmla="*/ 0 h 38034"/>
                  <a:gd name="T2" fmla="*/ 10764 w 21600"/>
                  <a:gd name="T3" fmla="*/ 38034 h 38034"/>
                  <a:gd name="T4" fmla="*/ 0 w 21600"/>
                  <a:gd name="T5" fmla="*/ 19307 h 38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38034" fill="none" extrusionOk="0">
                    <a:moveTo>
                      <a:pt x="9685" y="-1"/>
                    </a:moveTo>
                    <a:cubicBezTo>
                      <a:pt x="16988" y="3663"/>
                      <a:pt x="21600" y="11135"/>
                      <a:pt x="21600" y="19307"/>
                    </a:cubicBezTo>
                    <a:cubicBezTo>
                      <a:pt x="21600" y="27038"/>
                      <a:pt x="17467" y="34180"/>
                      <a:pt x="10763" y="38033"/>
                    </a:cubicBezTo>
                  </a:path>
                  <a:path w="21600" h="38034" stroke="0" extrusionOk="0">
                    <a:moveTo>
                      <a:pt x="9685" y="-1"/>
                    </a:moveTo>
                    <a:cubicBezTo>
                      <a:pt x="16988" y="3663"/>
                      <a:pt x="21600" y="11135"/>
                      <a:pt x="21600" y="19307"/>
                    </a:cubicBezTo>
                    <a:cubicBezTo>
                      <a:pt x="21600" y="27038"/>
                      <a:pt x="17467" y="34180"/>
                      <a:pt x="10763" y="38033"/>
                    </a:cubicBezTo>
                    <a:lnTo>
                      <a:pt x="0" y="19307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7" name="Group 59"/>
            <p:cNvGrpSpPr>
              <a:grpSpLocks noChangeAspect="1"/>
            </p:cNvGrpSpPr>
            <p:nvPr/>
          </p:nvGrpSpPr>
          <p:grpSpPr bwMode="auto">
            <a:xfrm rot="5400000">
              <a:off x="4005" y="2456"/>
              <a:ext cx="310" cy="188"/>
              <a:chOff x="126" y="2489"/>
              <a:chExt cx="714" cy="439"/>
            </a:xfrm>
          </p:grpSpPr>
          <p:sp>
            <p:nvSpPr>
              <p:cNvPr id="163900" name="AutoShape 60"/>
              <p:cNvSpPr>
                <a:spLocks noChangeAspect="1" noChangeArrowheads="1"/>
              </p:cNvSpPr>
              <p:nvPr/>
            </p:nvSpPr>
            <p:spPr bwMode="auto">
              <a:xfrm flipH="1">
                <a:off x="344" y="2496"/>
                <a:ext cx="384" cy="432"/>
              </a:xfrm>
              <a:prstGeom prst="moon">
                <a:avLst>
                  <a:gd name="adj" fmla="val 69273"/>
                </a:avLst>
              </a:prstGeom>
              <a:solidFill>
                <a:srgbClr val="EAEAE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3901" name="Line 61"/>
              <p:cNvSpPr>
                <a:spLocks noChangeAspect="1" noChangeShapeType="1"/>
              </p:cNvSpPr>
              <p:nvPr/>
            </p:nvSpPr>
            <p:spPr bwMode="auto">
              <a:xfrm flipV="1">
                <a:off x="734" y="2712"/>
                <a:ext cx="10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3902" name="Line 62"/>
              <p:cNvSpPr>
                <a:spLocks noChangeAspect="1" noChangeShapeType="1"/>
              </p:cNvSpPr>
              <p:nvPr/>
            </p:nvSpPr>
            <p:spPr bwMode="auto">
              <a:xfrm flipH="1">
                <a:off x="162" y="2568"/>
                <a:ext cx="17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3903" name="Line 63"/>
              <p:cNvSpPr>
                <a:spLocks noChangeAspect="1" noChangeShapeType="1"/>
              </p:cNvSpPr>
              <p:nvPr/>
            </p:nvSpPr>
            <p:spPr bwMode="auto">
              <a:xfrm flipH="1">
                <a:off x="168" y="2850"/>
                <a:ext cx="1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3904" name="Arc 64"/>
              <p:cNvSpPr>
                <a:spLocks noChangeAspect="1"/>
              </p:cNvSpPr>
              <p:nvPr/>
            </p:nvSpPr>
            <p:spPr bwMode="auto">
              <a:xfrm>
                <a:off x="126" y="2489"/>
                <a:ext cx="258" cy="439"/>
              </a:xfrm>
              <a:custGeom>
                <a:avLst/>
                <a:gdLst>
                  <a:gd name="G0" fmla="+- 0 0 0"/>
                  <a:gd name="G1" fmla="+- 19307 0 0"/>
                  <a:gd name="G2" fmla="+- 21600 0 0"/>
                  <a:gd name="T0" fmla="*/ 9685 w 21600"/>
                  <a:gd name="T1" fmla="*/ 0 h 38034"/>
                  <a:gd name="T2" fmla="*/ 10764 w 21600"/>
                  <a:gd name="T3" fmla="*/ 38034 h 38034"/>
                  <a:gd name="T4" fmla="*/ 0 w 21600"/>
                  <a:gd name="T5" fmla="*/ 19307 h 38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38034" fill="none" extrusionOk="0">
                    <a:moveTo>
                      <a:pt x="9685" y="-1"/>
                    </a:moveTo>
                    <a:cubicBezTo>
                      <a:pt x="16988" y="3663"/>
                      <a:pt x="21600" y="11135"/>
                      <a:pt x="21600" y="19307"/>
                    </a:cubicBezTo>
                    <a:cubicBezTo>
                      <a:pt x="21600" y="27038"/>
                      <a:pt x="17467" y="34180"/>
                      <a:pt x="10763" y="38033"/>
                    </a:cubicBezTo>
                  </a:path>
                  <a:path w="21600" h="38034" stroke="0" extrusionOk="0">
                    <a:moveTo>
                      <a:pt x="9685" y="-1"/>
                    </a:moveTo>
                    <a:cubicBezTo>
                      <a:pt x="16988" y="3663"/>
                      <a:pt x="21600" y="11135"/>
                      <a:pt x="21600" y="19307"/>
                    </a:cubicBezTo>
                    <a:cubicBezTo>
                      <a:pt x="21600" y="27038"/>
                      <a:pt x="17467" y="34180"/>
                      <a:pt x="10763" y="38033"/>
                    </a:cubicBezTo>
                    <a:lnTo>
                      <a:pt x="0" y="19307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63905" name="Line 65"/>
            <p:cNvSpPr>
              <a:spLocks noChangeAspect="1" noChangeShapeType="1"/>
            </p:cNvSpPr>
            <p:nvPr/>
          </p:nvSpPr>
          <p:spPr bwMode="auto">
            <a:xfrm flipH="1">
              <a:off x="4632" y="2413"/>
              <a:ext cx="19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3906" name="Line 66"/>
            <p:cNvSpPr>
              <a:spLocks noChangeAspect="1" noChangeShapeType="1"/>
            </p:cNvSpPr>
            <p:nvPr/>
          </p:nvSpPr>
          <p:spPr bwMode="auto">
            <a:xfrm flipH="1">
              <a:off x="4225" y="2413"/>
              <a:ext cx="19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3907" name="Line 67"/>
            <p:cNvSpPr>
              <a:spLocks noChangeAspect="1" noChangeShapeType="1"/>
            </p:cNvSpPr>
            <p:nvPr/>
          </p:nvSpPr>
          <p:spPr bwMode="auto">
            <a:xfrm flipH="1">
              <a:off x="5038" y="2413"/>
              <a:ext cx="1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3908" name="Line 68"/>
            <p:cNvSpPr>
              <a:spLocks noChangeAspect="1" noChangeShapeType="1"/>
            </p:cNvSpPr>
            <p:nvPr/>
          </p:nvSpPr>
          <p:spPr bwMode="auto">
            <a:xfrm flipV="1">
              <a:off x="4412" y="2225"/>
              <a:ext cx="0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3909" name="Line 69"/>
            <p:cNvSpPr>
              <a:spLocks noChangeAspect="1" noChangeShapeType="1"/>
            </p:cNvSpPr>
            <p:nvPr/>
          </p:nvSpPr>
          <p:spPr bwMode="auto">
            <a:xfrm flipV="1">
              <a:off x="4819" y="216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3910" name="Line 70"/>
            <p:cNvSpPr>
              <a:spLocks noChangeAspect="1" noChangeShapeType="1"/>
            </p:cNvSpPr>
            <p:nvPr/>
          </p:nvSpPr>
          <p:spPr bwMode="auto">
            <a:xfrm flipV="1">
              <a:off x="5226" y="2099"/>
              <a:ext cx="0" cy="3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3911" name="Line 71"/>
            <p:cNvSpPr>
              <a:spLocks noChangeAspect="1" noChangeShapeType="1"/>
            </p:cNvSpPr>
            <p:nvPr/>
          </p:nvSpPr>
          <p:spPr bwMode="auto">
            <a:xfrm flipH="1">
              <a:off x="3618" y="2413"/>
              <a:ext cx="24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3913" name="Freeform 73"/>
            <p:cNvSpPr>
              <a:spLocks noChangeAspect="1"/>
            </p:cNvSpPr>
            <p:nvPr/>
          </p:nvSpPr>
          <p:spPr bwMode="auto">
            <a:xfrm>
              <a:off x="2146" y="1818"/>
              <a:ext cx="1566" cy="5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12" y="0"/>
                </a:cxn>
                <a:cxn ang="0">
                  <a:pos x="4512" y="480"/>
                </a:cxn>
                <a:cxn ang="0">
                  <a:pos x="0" y="1008"/>
                </a:cxn>
                <a:cxn ang="0">
                  <a:pos x="0" y="0"/>
                </a:cxn>
              </a:cxnLst>
              <a:rect l="0" t="0" r="r" b="b"/>
              <a:pathLst>
                <a:path w="4512" h="1008">
                  <a:moveTo>
                    <a:pt x="0" y="0"/>
                  </a:moveTo>
                  <a:lnTo>
                    <a:pt x="4512" y="0"/>
                  </a:lnTo>
                  <a:lnTo>
                    <a:pt x="4512" y="480"/>
                  </a:lnTo>
                  <a:lnTo>
                    <a:pt x="0" y="10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3851" name="Text Box 11"/>
            <p:cNvSpPr txBox="1">
              <a:spLocks noChangeAspect="1" noChangeArrowheads="1"/>
            </p:cNvSpPr>
            <p:nvPr/>
          </p:nvSpPr>
          <p:spPr bwMode="auto">
            <a:xfrm>
              <a:off x="5342" y="2707"/>
              <a:ext cx="139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S</a:t>
              </a:r>
              <a:r>
                <a:rPr kumimoji="0" lang="en-US" sz="1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63855" name="Text Box 15"/>
            <p:cNvSpPr txBox="1">
              <a:spLocks noChangeAspect="1" noChangeArrowheads="1"/>
            </p:cNvSpPr>
            <p:nvPr/>
          </p:nvSpPr>
          <p:spPr bwMode="auto">
            <a:xfrm>
              <a:off x="4934" y="2707"/>
              <a:ext cx="139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S</a:t>
              </a:r>
              <a:r>
                <a:rPr kumimoji="0" lang="en-US" sz="1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63860" name="Text Box 20"/>
            <p:cNvSpPr txBox="1">
              <a:spLocks noChangeAspect="1" noChangeArrowheads="1"/>
            </p:cNvSpPr>
            <p:nvPr/>
          </p:nvSpPr>
          <p:spPr bwMode="auto">
            <a:xfrm>
              <a:off x="4527" y="2707"/>
              <a:ext cx="139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S</a:t>
              </a:r>
              <a:r>
                <a:rPr kumimoji="0" lang="en-US" sz="1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63865" name="Text Box 25"/>
            <p:cNvSpPr txBox="1">
              <a:spLocks noChangeAspect="1" noChangeArrowheads="1"/>
            </p:cNvSpPr>
            <p:nvPr/>
          </p:nvSpPr>
          <p:spPr bwMode="auto">
            <a:xfrm>
              <a:off x="4120" y="2707"/>
              <a:ext cx="139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S</a:t>
              </a:r>
              <a:r>
                <a:rPr kumimoji="0" lang="en-US" sz="1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63915" name="Text Box 75"/>
            <p:cNvSpPr txBox="1">
              <a:spLocks noChangeAspect="1" noChangeArrowheads="1"/>
            </p:cNvSpPr>
            <p:nvPr/>
          </p:nvSpPr>
          <p:spPr bwMode="auto">
            <a:xfrm>
              <a:off x="3515" y="2707"/>
              <a:ext cx="139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S</a:t>
              </a:r>
              <a:r>
                <a:rPr kumimoji="0" lang="en-US" sz="1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63919" name="Text Box 79"/>
            <p:cNvSpPr txBox="1">
              <a:spLocks noChangeAspect="1" noChangeArrowheads="1"/>
            </p:cNvSpPr>
            <p:nvPr/>
          </p:nvSpPr>
          <p:spPr bwMode="auto">
            <a:xfrm>
              <a:off x="3108" y="2707"/>
              <a:ext cx="139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S</a:t>
              </a:r>
              <a:r>
                <a:rPr kumimoji="0" lang="en-US" sz="1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163924" name="Text Box 84"/>
            <p:cNvSpPr txBox="1">
              <a:spLocks noChangeAspect="1" noChangeArrowheads="1"/>
            </p:cNvSpPr>
            <p:nvPr/>
          </p:nvSpPr>
          <p:spPr bwMode="auto">
            <a:xfrm>
              <a:off x="2700" y="2707"/>
              <a:ext cx="139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S</a:t>
              </a:r>
              <a:r>
                <a:rPr kumimoji="0" lang="en-US" sz="1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163929" name="Text Box 89"/>
            <p:cNvSpPr txBox="1">
              <a:spLocks noChangeAspect="1" noChangeArrowheads="1"/>
            </p:cNvSpPr>
            <p:nvPr/>
          </p:nvSpPr>
          <p:spPr bwMode="auto">
            <a:xfrm>
              <a:off x="2293" y="2707"/>
              <a:ext cx="139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S</a:t>
              </a:r>
              <a:r>
                <a:rPr kumimoji="0" lang="en-US" sz="1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163933" name="Rectangle 93"/>
            <p:cNvSpPr>
              <a:spLocks noChangeAspect="1" noChangeArrowheads="1"/>
            </p:cNvSpPr>
            <p:nvPr/>
          </p:nvSpPr>
          <p:spPr bwMode="auto">
            <a:xfrm>
              <a:off x="2210" y="1379"/>
              <a:ext cx="253" cy="257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2" tIns="45716" rIns="91432" bIns="45716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p,g</a:t>
              </a:r>
            </a:p>
          </p:txBody>
        </p:sp>
        <p:sp>
          <p:nvSpPr>
            <p:cNvPr id="163934" name="Rectangle 94"/>
            <p:cNvSpPr>
              <a:spLocks noChangeAspect="1" noChangeArrowheads="1"/>
            </p:cNvSpPr>
            <p:nvPr/>
          </p:nvSpPr>
          <p:spPr bwMode="auto">
            <a:xfrm>
              <a:off x="2616" y="1379"/>
              <a:ext cx="253" cy="257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2" tIns="45716" rIns="91432" bIns="45716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p,g</a:t>
              </a:r>
            </a:p>
          </p:txBody>
        </p:sp>
        <p:sp>
          <p:nvSpPr>
            <p:cNvPr id="163935" name="Rectangle 95"/>
            <p:cNvSpPr>
              <a:spLocks noChangeAspect="1" noChangeArrowheads="1"/>
            </p:cNvSpPr>
            <p:nvPr/>
          </p:nvSpPr>
          <p:spPr bwMode="auto">
            <a:xfrm>
              <a:off x="3023" y="1379"/>
              <a:ext cx="253" cy="257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2" tIns="45716" rIns="91432" bIns="45716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p,g</a:t>
              </a:r>
            </a:p>
          </p:txBody>
        </p:sp>
        <p:sp>
          <p:nvSpPr>
            <p:cNvPr id="163936" name="Rectangle 96"/>
            <p:cNvSpPr>
              <a:spLocks noChangeAspect="1" noChangeArrowheads="1"/>
            </p:cNvSpPr>
            <p:nvPr/>
          </p:nvSpPr>
          <p:spPr bwMode="auto">
            <a:xfrm>
              <a:off x="3428" y="1379"/>
              <a:ext cx="253" cy="257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2" tIns="45716" rIns="91432" bIns="45716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p,g</a:t>
              </a:r>
            </a:p>
          </p:txBody>
        </p:sp>
        <p:sp>
          <p:nvSpPr>
            <p:cNvPr id="163937" name="Line 97"/>
            <p:cNvSpPr>
              <a:spLocks noChangeAspect="1" noChangeShapeType="1"/>
            </p:cNvSpPr>
            <p:nvPr/>
          </p:nvSpPr>
          <p:spPr bwMode="auto">
            <a:xfrm>
              <a:off x="3618" y="1630"/>
              <a:ext cx="1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3938" name="Line 98"/>
            <p:cNvSpPr>
              <a:spLocks noChangeAspect="1" noChangeShapeType="1"/>
            </p:cNvSpPr>
            <p:nvPr/>
          </p:nvSpPr>
          <p:spPr bwMode="auto">
            <a:xfrm flipH="1">
              <a:off x="3493" y="1630"/>
              <a:ext cx="0" cy="7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3939" name="Line 99"/>
            <p:cNvSpPr>
              <a:spLocks noChangeAspect="1" noChangeShapeType="1"/>
            </p:cNvSpPr>
            <p:nvPr/>
          </p:nvSpPr>
          <p:spPr bwMode="auto">
            <a:xfrm>
              <a:off x="3211" y="1630"/>
              <a:ext cx="1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3940" name="Line 100"/>
            <p:cNvSpPr>
              <a:spLocks noChangeAspect="1" noChangeShapeType="1"/>
            </p:cNvSpPr>
            <p:nvPr/>
          </p:nvSpPr>
          <p:spPr bwMode="auto">
            <a:xfrm>
              <a:off x="3085" y="1630"/>
              <a:ext cx="1" cy="7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3941" name="Line 101"/>
            <p:cNvSpPr>
              <a:spLocks noChangeAspect="1" noChangeShapeType="1"/>
            </p:cNvSpPr>
            <p:nvPr/>
          </p:nvSpPr>
          <p:spPr bwMode="auto">
            <a:xfrm>
              <a:off x="2805" y="1630"/>
              <a:ext cx="0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3942" name="Line 102"/>
            <p:cNvSpPr>
              <a:spLocks noChangeAspect="1" noChangeShapeType="1"/>
            </p:cNvSpPr>
            <p:nvPr/>
          </p:nvSpPr>
          <p:spPr bwMode="auto">
            <a:xfrm>
              <a:off x="2678" y="1630"/>
              <a:ext cx="1" cy="7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3943" name="Line 103"/>
            <p:cNvSpPr>
              <a:spLocks noChangeAspect="1" noChangeShapeType="1"/>
            </p:cNvSpPr>
            <p:nvPr/>
          </p:nvSpPr>
          <p:spPr bwMode="auto">
            <a:xfrm>
              <a:off x="2398" y="1630"/>
              <a:ext cx="0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3944" name="Line 104"/>
            <p:cNvSpPr>
              <a:spLocks noChangeAspect="1" noChangeShapeType="1"/>
            </p:cNvSpPr>
            <p:nvPr/>
          </p:nvSpPr>
          <p:spPr bwMode="auto">
            <a:xfrm>
              <a:off x="2271" y="1630"/>
              <a:ext cx="1" cy="7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grpSp>
          <p:nvGrpSpPr>
            <p:cNvPr id="8" name="Group 105"/>
            <p:cNvGrpSpPr>
              <a:grpSpLocks noChangeAspect="1"/>
            </p:cNvGrpSpPr>
            <p:nvPr/>
          </p:nvGrpSpPr>
          <p:grpSpPr bwMode="auto">
            <a:xfrm rot="5400000">
              <a:off x="3401" y="2456"/>
              <a:ext cx="310" cy="187"/>
              <a:chOff x="126" y="2489"/>
              <a:chExt cx="714" cy="439"/>
            </a:xfrm>
          </p:grpSpPr>
          <p:sp>
            <p:nvSpPr>
              <p:cNvPr id="163946" name="AutoShape 106"/>
              <p:cNvSpPr>
                <a:spLocks noChangeAspect="1" noChangeArrowheads="1"/>
              </p:cNvSpPr>
              <p:nvPr/>
            </p:nvSpPr>
            <p:spPr bwMode="auto">
              <a:xfrm flipH="1">
                <a:off x="344" y="2496"/>
                <a:ext cx="384" cy="432"/>
              </a:xfrm>
              <a:prstGeom prst="moon">
                <a:avLst>
                  <a:gd name="adj" fmla="val 69273"/>
                </a:avLst>
              </a:prstGeom>
              <a:solidFill>
                <a:srgbClr val="EAEAE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3947" name="Line 107"/>
              <p:cNvSpPr>
                <a:spLocks noChangeAspect="1" noChangeShapeType="1"/>
              </p:cNvSpPr>
              <p:nvPr/>
            </p:nvSpPr>
            <p:spPr bwMode="auto">
              <a:xfrm flipV="1">
                <a:off x="734" y="2712"/>
                <a:ext cx="10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3948" name="Line 108"/>
              <p:cNvSpPr>
                <a:spLocks noChangeAspect="1" noChangeShapeType="1"/>
              </p:cNvSpPr>
              <p:nvPr/>
            </p:nvSpPr>
            <p:spPr bwMode="auto">
              <a:xfrm flipH="1">
                <a:off x="162" y="2568"/>
                <a:ext cx="17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3949" name="Line 109"/>
              <p:cNvSpPr>
                <a:spLocks noChangeAspect="1" noChangeShapeType="1"/>
              </p:cNvSpPr>
              <p:nvPr/>
            </p:nvSpPr>
            <p:spPr bwMode="auto">
              <a:xfrm flipH="1">
                <a:off x="168" y="2850"/>
                <a:ext cx="1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3950" name="Arc 110"/>
              <p:cNvSpPr>
                <a:spLocks noChangeAspect="1"/>
              </p:cNvSpPr>
              <p:nvPr/>
            </p:nvSpPr>
            <p:spPr bwMode="auto">
              <a:xfrm>
                <a:off x="126" y="2489"/>
                <a:ext cx="258" cy="439"/>
              </a:xfrm>
              <a:custGeom>
                <a:avLst/>
                <a:gdLst>
                  <a:gd name="G0" fmla="+- 0 0 0"/>
                  <a:gd name="G1" fmla="+- 19307 0 0"/>
                  <a:gd name="G2" fmla="+- 21600 0 0"/>
                  <a:gd name="T0" fmla="*/ 9685 w 21600"/>
                  <a:gd name="T1" fmla="*/ 0 h 38034"/>
                  <a:gd name="T2" fmla="*/ 10764 w 21600"/>
                  <a:gd name="T3" fmla="*/ 38034 h 38034"/>
                  <a:gd name="T4" fmla="*/ 0 w 21600"/>
                  <a:gd name="T5" fmla="*/ 19307 h 38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38034" fill="none" extrusionOk="0">
                    <a:moveTo>
                      <a:pt x="9685" y="-1"/>
                    </a:moveTo>
                    <a:cubicBezTo>
                      <a:pt x="16988" y="3663"/>
                      <a:pt x="21600" y="11135"/>
                      <a:pt x="21600" y="19307"/>
                    </a:cubicBezTo>
                    <a:cubicBezTo>
                      <a:pt x="21600" y="27038"/>
                      <a:pt x="17467" y="34180"/>
                      <a:pt x="10763" y="38033"/>
                    </a:cubicBezTo>
                  </a:path>
                  <a:path w="21600" h="38034" stroke="0" extrusionOk="0">
                    <a:moveTo>
                      <a:pt x="9685" y="-1"/>
                    </a:moveTo>
                    <a:cubicBezTo>
                      <a:pt x="16988" y="3663"/>
                      <a:pt x="21600" y="11135"/>
                      <a:pt x="21600" y="19307"/>
                    </a:cubicBezTo>
                    <a:cubicBezTo>
                      <a:pt x="21600" y="27038"/>
                      <a:pt x="17467" y="34180"/>
                      <a:pt x="10763" y="38033"/>
                    </a:cubicBezTo>
                    <a:lnTo>
                      <a:pt x="0" y="19307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Group 111"/>
            <p:cNvGrpSpPr>
              <a:grpSpLocks noChangeAspect="1"/>
            </p:cNvGrpSpPr>
            <p:nvPr/>
          </p:nvGrpSpPr>
          <p:grpSpPr bwMode="auto">
            <a:xfrm rot="5400000">
              <a:off x="2993" y="2456"/>
              <a:ext cx="310" cy="188"/>
              <a:chOff x="126" y="2489"/>
              <a:chExt cx="714" cy="439"/>
            </a:xfrm>
          </p:grpSpPr>
          <p:sp>
            <p:nvSpPr>
              <p:cNvPr id="163952" name="AutoShape 112"/>
              <p:cNvSpPr>
                <a:spLocks noChangeAspect="1" noChangeArrowheads="1"/>
              </p:cNvSpPr>
              <p:nvPr/>
            </p:nvSpPr>
            <p:spPr bwMode="auto">
              <a:xfrm flipH="1">
                <a:off x="344" y="2496"/>
                <a:ext cx="384" cy="432"/>
              </a:xfrm>
              <a:prstGeom prst="moon">
                <a:avLst>
                  <a:gd name="adj" fmla="val 69273"/>
                </a:avLst>
              </a:prstGeom>
              <a:solidFill>
                <a:srgbClr val="EAEAE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3953" name="Line 113"/>
              <p:cNvSpPr>
                <a:spLocks noChangeAspect="1" noChangeShapeType="1"/>
              </p:cNvSpPr>
              <p:nvPr/>
            </p:nvSpPr>
            <p:spPr bwMode="auto">
              <a:xfrm flipV="1">
                <a:off x="734" y="2712"/>
                <a:ext cx="10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3954" name="Line 114"/>
              <p:cNvSpPr>
                <a:spLocks noChangeAspect="1" noChangeShapeType="1"/>
              </p:cNvSpPr>
              <p:nvPr/>
            </p:nvSpPr>
            <p:spPr bwMode="auto">
              <a:xfrm flipH="1">
                <a:off x="162" y="2568"/>
                <a:ext cx="17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3955" name="Line 115"/>
              <p:cNvSpPr>
                <a:spLocks noChangeAspect="1" noChangeShapeType="1"/>
              </p:cNvSpPr>
              <p:nvPr/>
            </p:nvSpPr>
            <p:spPr bwMode="auto">
              <a:xfrm flipH="1">
                <a:off x="168" y="2850"/>
                <a:ext cx="1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3956" name="Arc 116"/>
              <p:cNvSpPr>
                <a:spLocks noChangeAspect="1"/>
              </p:cNvSpPr>
              <p:nvPr/>
            </p:nvSpPr>
            <p:spPr bwMode="auto">
              <a:xfrm>
                <a:off x="126" y="2489"/>
                <a:ext cx="258" cy="439"/>
              </a:xfrm>
              <a:custGeom>
                <a:avLst/>
                <a:gdLst>
                  <a:gd name="G0" fmla="+- 0 0 0"/>
                  <a:gd name="G1" fmla="+- 19307 0 0"/>
                  <a:gd name="G2" fmla="+- 21600 0 0"/>
                  <a:gd name="T0" fmla="*/ 9685 w 21600"/>
                  <a:gd name="T1" fmla="*/ 0 h 38034"/>
                  <a:gd name="T2" fmla="*/ 10764 w 21600"/>
                  <a:gd name="T3" fmla="*/ 38034 h 38034"/>
                  <a:gd name="T4" fmla="*/ 0 w 21600"/>
                  <a:gd name="T5" fmla="*/ 19307 h 38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38034" fill="none" extrusionOk="0">
                    <a:moveTo>
                      <a:pt x="9685" y="-1"/>
                    </a:moveTo>
                    <a:cubicBezTo>
                      <a:pt x="16988" y="3663"/>
                      <a:pt x="21600" y="11135"/>
                      <a:pt x="21600" y="19307"/>
                    </a:cubicBezTo>
                    <a:cubicBezTo>
                      <a:pt x="21600" y="27038"/>
                      <a:pt x="17467" y="34180"/>
                      <a:pt x="10763" y="38033"/>
                    </a:cubicBezTo>
                  </a:path>
                  <a:path w="21600" h="38034" stroke="0" extrusionOk="0">
                    <a:moveTo>
                      <a:pt x="9685" y="-1"/>
                    </a:moveTo>
                    <a:cubicBezTo>
                      <a:pt x="16988" y="3663"/>
                      <a:pt x="21600" y="11135"/>
                      <a:pt x="21600" y="19307"/>
                    </a:cubicBezTo>
                    <a:cubicBezTo>
                      <a:pt x="21600" y="27038"/>
                      <a:pt x="17467" y="34180"/>
                      <a:pt x="10763" y="38033"/>
                    </a:cubicBezTo>
                    <a:lnTo>
                      <a:pt x="0" y="19307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0" name="Group 117"/>
            <p:cNvGrpSpPr>
              <a:grpSpLocks noChangeAspect="1"/>
            </p:cNvGrpSpPr>
            <p:nvPr/>
          </p:nvGrpSpPr>
          <p:grpSpPr bwMode="auto">
            <a:xfrm rot="5400000">
              <a:off x="2585" y="2456"/>
              <a:ext cx="310" cy="188"/>
              <a:chOff x="126" y="2489"/>
              <a:chExt cx="714" cy="439"/>
            </a:xfrm>
          </p:grpSpPr>
          <p:sp>
            <p:nvSpPr>
              <p:cNvPr id="163958" name="AutoShape 118"/>
              <p:cNvSpPr>
                <a:spLocks noChangeAspect="1" noChangeArrowheads="1"/>
              </p:cNvSpPr>
              <p:nvPr/>
            </p:nvSpPr>
            <p:spPr bwMode="auto">
              <a:xfrm flipH="1">
                <a:off x="344" y="2496"/>
                <a:ext cx="384" cy="432"/>
              </a:xfrm>
              <a:prstGeom prst="moon">
                <a:avLst>
                  <a:gd name="adj" fmla="val 69273"/>
                </a:avLst>
              </a:prstGeom>
              <a:solidFill>
                <a:srgbClr val="EAEAE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3959" name="Line 119"/>
              <p:cNvSpPr>
                <a:spLocks noChangeAspect="1" noChangeShapeType="1"/>
              </p:cNvSpPr>
              <p:nvPr/>
            </p:nvSpPr>
            <p:spPr bwMode="auto">
              <a:xfrm flipV="1">
                <a:off x="734" y="2712"/>
                <a:ext cx="10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3960" name="Line 120"/>
              <p:cNvSpPr>
                <a:spLocks noChangeAspect="1" noChangeShapeType="1"/>
              </p:cNvSpPr>
              <p:nvPr/>
            </p:nvSpPr>
            <p:spPr bwMode="auto">
              <a:xfrm flipH="1">
                <a:off x="162" y="2568"/>
                <a:ext cx="17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3961" name="Line 121"/>
              <p:cNvSpPr>
                <a:spLocks noChangeAspect="1" noChangeShapeType="1"/>
              </p:cNvSpPr>
              <p:nvPr/>
            </p:nvSpPr>
            <p:spPr bwMode="auto">
              <a:xfrm flipH="1">
                <a:off x="168" y="2850"/>
                <a:ext cx="1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3962" name="Arc 122"/>
              <p:cNvSpPr>
                <a:spLocks noChangeAspect="1"/>
              </p:cNvSpPr>
              <p:nvPr/>
            </p:nvSpPr>
            <p:spPr bwMode="auto">
              <a:xfrm>
                <a:off x="126" y="2489"/>
                <a:ext cx="258" cy="439"/>
              </a:xfrm>
              <a:custGeom>
                <a:avLst/>
                <a:gdLst>
                  <a:gd name="G0" fmla="+- 0 0 0"/>
                  <a:gd name="G1" fmla="+- 19307 0 0"/>
                  <a:gd name="G2" fmla="+- 21600 0 0"/>
                  <a:gd name="T0" fmla="*/ 9685 w 21600"/>
                  <a:gd name="T1" fmla="*/ 0 h 38034"/>
                  <a:gd name="T2" fmla="*/ 10764 w 21600"/>
                  <a:gd name="T3" fmla="*/ 38034 h 38034"/>
                  <a:gd name="T4" fmla="*/ 0 w 21600"/>
                  <a:gd name="T5" fmla="*/ 19307 h 38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38034" fill="none" extrusionOk="0">
                    <a:moveTo>
                      <a:pt x="9685" y="-1"/>
                    </a:moveTo>
                    <a:cubicBezTo>
                      <a:pt x="16988" y="3663"/>
                      <a:pt x="21600" y="11135"/>
                      <a:pt x="21600" y="19307"/>
                    </a:cubicBezTo>
                    <a:cubicBezTo>
                      <a:pt x="21600" y="27038"/>
                      <a:pt x="17467" y="34180"/>
                      <a:pt x="10763" y="38033"/>
                    </a:cubicBezTo>
                  </a:path>
                  <a:path w="21600" h="38034" stroke="0" extrusionOk="0">
                    <a:moveTo>
                      <a:pt x="9685" y="-1"/>
                    </a:moveTo>
                    <a:cubicBezTo>
                      <a:pt x="16988" y="3663"/>
                      <a:pt x="21600" y="11135"/>
                      <a:pt x="21600" y="19307"/>
                    </a:cubicBezTo>
                    <a:cubicBezTo>
                      <a:pt x="21600" y="27038"/>
                      <a:pt x="17467" y="34180"/>
                      <a:pt x="10763" y="38033"/>
                    </a:cubicBezTo>
                    <a:lnTo>
                      <a:pt x="0" y="19307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1" name="Group 123"/>
            <p:cNvGrpSpPr>
              <a:grpSpLocks noChangeAspect="1"/>
            </p:cNvGrpSpPr>
            <p:nvPr/>
          </p:nvGrpSpPr>
          <p:grpSpPr bwMode="auto">
            <a:xfrm rot="5400000">
              <a:off x="2178" y="2456"/>
              <a:ext cx="310" cy="188"/>
              <a:chOff x="126" y="2489"/>
              <a:chExt cx="714" cy="439"/>
            </a:xfrm>
          </p:grpSpPr>
          <p:sp>
            <p:nvSpPr>
              <p:cNvPr id="163964" name="AutoShape 124"/>
              <p:cNvSpPr>
                <a:spLocks noChangeAspect="1" noChangeArrowheads="1"/>
              </p:cNvSpPr>
              <p:nvPr/>
            </p:nvSpPr>
            <p:spPr bwMode="auto">
              <a:xfrm flipH="1">
                <a:off x="344" y="2496"/>
                <a:ext cx="384" cy="432"/>
              </a:xfrm>
              <a:prstGeom prst="moon">
                <a:avLst>
                  <a:gd name="adj" fmla="val 69273"/>
                </a:avLst>
              </a:prstGeom>
              <a:solidFill>
                <a:srgbClr val="EAEAE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3965" name="Line 125"/>
              <p:cNvSpPr>
                <a:spLocks noChangeAspect="1" noChangeShapeType="1"/>
              </p:cNvSpPr>
              <p:nvPr/>
            </p:nvSpPr>
            <p:spPr bwMode="auto">
              <a:xfrm flipV="1">
                <a:off x="734" y="2712"/>
                <a:ext cx="10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3966" name="Line 126"/>
              <p:cNvSpPr>
                <a:spLocks noChangeAspect="1" noChangeShapeType="1"/>
              </p:cNvSpPr>
              <p:nvPr/>
            </p:nvSpPr>
            <p:spPr bwMode="auto">
              <a:xfrm flipH="1">
                <a:off x="162" y="2568"/>
                <a:ext cx="17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3967" name="Line 127"/>
              <p:cNvSpPr>
                <a:spLocks noChangeAspect="1" noChangeShapeType="1"/>
              </p:cNvSpPr>
              <p:nvPr/>
            </p:nvSpPr>
            <p:spPr bwMode="auto">
              <a:xfrm flipH="1">
                <a:off x="168" y="2850"/>
                <a:ext cx="1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3968" name="Arc 128"/>
              <p:cNvSpPr>
                <a:spLocks noChangeAspect="1"/>
              </p:cNvSpPr>
              <p:nvPr/>
            </p:nvSpPr>
            <p:spPr bwMode="auto">
              <a:xfrm>
                <a:off x="126" y="2489"/>
                <a:ext cx="258" cy="439"/>
              </a:xfrm>
              <a:custGeom>
                <a:avLst/>
                <a:gdLst>
                  <a:gd name="G0" fmla="+- 0 0 0"/>
                  <a:gd name="G1" fmla="+- 19307 0 0"/>
                  <a:gd name="G2" fmla="+- 21600 0 0"/>
                  <a:gd name="T0" fmla="*/ 9685 w 21600"/>
                  <a:gd name="T1" fmla="*/ 0 h 38034"/>
                  <a:gd name="T2" fmla="*/ 10764 w 21600"/>
                  <a:gd name="T3" fmla="*/ 38034 h 38034"/>
                  <a:gd name="T4" fmla="*/ 0 w 21600"/>
                  <a:gd name="T5" fmla="*/ 19307 h 38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38034" fill="none" extrusionOk="0">
                    <a:moveTo>
                      <a:pt x="9685" y="-1"/>
                    </a:moveTo>
                    <a:cubicBezTo>
                      <a:pt x="16988" y="3663"/>
                      <a:pt x="21600" y="11135"/>
                      <a:pt x="21600" y="19307"/>
                    </a:cubicBezTo>
                    <a:cubicBezTo>
                      <a:pt x="21600" y="27038"/>
                      <a:pt x="17467" y="34180"/>
                      <a:pt x="10763" y="38033"/>
                    </a:cubicBezTo>
                  </a:path>
                  <a:path w="21600" h="38034" stroke="0" extrusionOk="0">
                    <a:moveTo>
                      <a:pt x="9685" y="-1"/>
                    </a:moveTo>
                    <a:cubicBezTo>
                      <a:pt x="16988" y="3663"/>
                      <a:pt x="21600" y="11135"/>
                      <a:pt x="21600" y="19307"/>
                    </a:cubicBezTo>
                    <a:cubicBezTo>
                      <a:pt x="21600" y="27038"/>
                      <a:pt x="17467" y="34180"/>
                      <a:pt x="10763" y="38033"/>
                    </a:cubicBezTo>
                    <a:lnTo>
                      <a:pt x="0" y="19307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63969" name="Line 129"/>
            <p:cNvSpPr>
              <a:spLocks noChangeAspect="1" noChangeShapeType="1"/>
            </p:cNvSpPr>
            <p:nvPr/>
          </p:nvSpPr>
          <p:spPr bwMode="auto">
            <a:xfrm flipH="1">
              <a:off x="2805" y="2413"/>
              <a:ext cx="19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3970" name="Line 130"/>
            <p:cNvSpPr>
              <a:spLocks noChangeAspect="1" noChangeShapeType="1"/>
            </p:cNvSpPr>
            <p:nvPr/>
          </p:nvSpPr>
          <p:spPr bwMode="auto">
            <a:xfrm flipH="1">
              <a:off x="2398" y="2413"/>
              <a:ext cx="19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3971" name="Line 131"/>
            <p:cNvSpPr>
              <a:spLocks noChangeAspect="1" noChangeShapeType="1"/>
            </p:cNvSpPr>
            <p:nvPr/>
          </p:nvSpPr>
          <p:spPr bwMode="auto">
            <a:xfrm flipH="1">
              <a:off x="3211" y="2413"/>
              <a:ext cx="1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3972" name="Line 132"/>
            <p:cNvSpPr>
              <a:spLocks noChangeAspect="1" noChangeShapeType="1"/>
            </p:cNvSpPr>
            <p:nvPr/>
          </p:nvSpPr>
          <p:spPr bwMode="auto">
            <a:xfrm flipV="1">
              <a:off x="2585" y="2225"/>
              <a:ext cx="0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3973" name="Line 133"/>
            <p:cNvSpPr>
              <a:spLocks noChangeAspect="1" noChangeShapeType="1"/>
            </p:cNvSpPr>
            <p:nvPr/>
          </p:nvSpPr>
          <p:spPr bwMode="auto">
            <a:xfrm flipV="1">
              <a:off x="2992" y="216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3974" name="Line 134"/>
            <p:cNvSpPr>
              <a:spLocks noChangeAspect="1" noChangeShapeType="1"/>
            </p:cNvSpPr>
            <p:nvPr/>
          </p:nvSpPr>
          <p:spPr bwMode="auto">
            <a:xfrm flipV="1">
              <a:off x="3399" y="2099"/>
              <a:ext cx="0" cy="3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3847" name="Text Box 7"/>
            <p:cNvSpPr txBox="1">
              <a:spLocks noChangeAspect="1" noChangeArrowheads="1"/>
            </p:cNvSpPr>
            <p:nvPr/>
          </p:nvSpPr>
          <p:spPr bwMode="auto">
            <a:xfrm>
              <a:off x="5450" y="1027"/>
              <a:ext cx="144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9900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B</a:t>
              </a:r>
              <a:r>
                <a:rPr kumimoji="0" lang="en-US" sz="1800" b="1" i="0" u="none" strike="noStrike" kern="1200" cap="none" spc="0" normalizeH="0" baseline="-25000" noProof="0">
                  <a:ln>
                    <a:noFill/>
                  </a:ln>
                  <a:solidFill>
                    <a:srgbClr val="9900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63858" name="Text Box 18"/>
            <p:cNvSpPr txBox="1">
              <a:spLocks noChangeAspect="1" noChangeArrowheads="1"/>
            </p:cNvSpPr>
            <p:nvPr/>
          </p:nvSpPr>
          <p:spPr bwMode="auto">
            <a:xfrm>
              <a:off x="5034" y="1027"/>
              <a:ext cx="144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9900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B</a:t>
              </a:r>
              <a:r>
                <a:rPr kumimoji="0" lang="en-US" sz="1800" b="1" i="0" u="none" strike="noStrike" kern="1200" cap="none" spc="0" normalizeH="0" baseline="-25000" noProof="0">
                  <a:ln>
                    <a:noFill/>
                  </a:ln>
                  <a:solidFill>
                    <a:srgbClr val="9900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63863" name="Text Box 23"/>
            <p:cNvSpPr txBox="1">
              <a:spLocks noChangeAspect="1" noChangeArrowheads="1"/>
            </p:cNvSpPr>
            <p:nvPr/>
          </p:nvSpPr>
          <p:spPr bwMode="auto">
            <a:xfrm>
              <a:off x="4626" y="1027"/>
              <a:ext cx="144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9900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B</a:t>
              </a:r>
              <a:r>
                <a:rPr kumimoji="0" lang="en-US" sz="1800" b="1" i="0" u="none" strike="noStrike" kern="1200" cap="none" spc="0" normalizeH="0" baseline="-25000" noProof="0">
                  <a:ln>
                    <a:noFill/>
                  </a:ln>
                  <a:solidFill>
                    <a:srgbClr val="9900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63868" name="Text Box 28"/>
            <p:cNvSpPr txBox="1">
              <a:spLocks noChangeAspect="1" noChangeArrowheads="1"/>
            </p:cNvSpPr>
            <p:nvPr/>
          </p:nvSpPr>
          <p:spPr bwMode="auto">
            <a:xfrm>
              <a:off x="4220" y="1027"/>
              <a:ext cx="144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9900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B</a:t>
              </a:r>
              <a:r>
                <a:rPr kumimoji="0" lang="en-US" sz="1800" b="1" i="0" u="none" strike="noStrike" kern="1200" cap="none" spc="0" normalizeH="0" baseline="-25000" noProof="0">
                  <a:ln>
                    <a:noFill/>
                  </a:ln>
                  <a:solidFill>
                    <a:srgbClr val="9900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63922" name="Text Box 82"/>
            <p:cNvSpPr txBox="1">
              <a:spLocks noChangeAspect="1" noChangeArrowheads="1"/>
            </p:cNvSpPr>
            <p:nvPr/>
          </p:nvSpPr>
          <p:spPr bwMode="auto">
            <a:xfrm>
              <a:off x="3207" y="1027"/>
              <a:ext cx="144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9900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B</a:t>
              </a:r>
              <a:r>
                <a:rPr kumimoji="0" lang="en-US" sz="1800" b="1" i="0" u="none" strike="noStrike" kern="1200" cap="none" spc="0" normalizeH="0" baseline="-25000" noProof="0">
                  <a:ln>
                    <a:noFill/>
                  </a:ln>
                  <a:solidFill>
                    <a:srgbClr val="9900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163927" name="Text Box 87"/>
            <p:cNvSpPr txBox="1">
              <a:spLocks noChangeAspect="1" noChangeArrowheads="1"/>
            </p:cNvSpPr>
            <p:nvPr/>
          </p:nvSpPr>
          <p:spPr bwMode="auto">
            <a:xfrm>
              <a:off x="2799" y="1027"/>
              <a:ext cx="144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9900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B</a:t>
              </a:r>
              <a:r>
                <a:rPr kumimoji="0" lang="en-US" sz="1800" b="1" i="0" u="none" strike="noStrike" kern="1200" cap="none" spc="0" normalizeH="0" baseline="-25000" noProof="0">
                  <a:ln>
                    <a:noFill/>
                  </a:ln>
                  <a:solidFill>
                    <a:srgbClr val="9900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163932" name="Text Box 92"/>
            <p:cNvSpPr txBox="1">
              <a:spLocks noChangeAspect="1" noChangeArrowheads="1"/>
            </p:cNvSpPr>
            <p:nvPr/>
          </p:nvSpPr>
          <p:spPr bwMode="auto">
            <a:xfrm>
              <a:off x="2393" y="1027"/>
              <a:ext cx="144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9900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B</a:t>
              </a:r>
              <a:r>
                <a:rPr kumimoji="0" lang="en-US" sz="1800" b="1" i="0" u="none" strike="noStrike" kern="1200" cap="none" spc="0" normalizeH="0" baseline="-25000" noProof="0">
                  <a:ln>
                    <a:noFill/>
                  </a:ln>
                  <a:solidFill>
                    <a:srgbClr val="9900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163975" name="Text Box 135"/>
            <p:cNvSpPr txBox="1">
              <a:spLocks noChangeAspect="1" noChangeArrowheads="1"/>
            </p:cNvSpPr>
            <p:nvPr/>
          </p:nvSpPr>
          <p:spPr bwMode="auto">
            <a:xfrm>
              <a:off x="3613" y="1027"/>
              <a:ext cx="144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9900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B</a:t>
              </a:r>
              <a:r>
                <a:rPr kumimoji="0" lang="en-US" sz="1800" b="1" i="0" u="none" strike="noStrike" kern="1200" cap="none" spc="0" normalizeH="0" baseline="-25000" noProof="0">
                  <a:ln>
                    <a:noFill/>
                  </a:ln>
                  <a:solidFill>
                    <a:srgbClr val="9900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63845" name="Text Box 5"/>
            <p:cNvSpPr txBox="1">
              <a:spLocks noChangeAspect="1" noChangeArrowheads="1"/>
            </p:cNvSpPr>
            <p:nvPr/>
          </p:nvSpPr>
          <p:spPr bwMode="auto">
            <a:xfrm>
              <a:off x="5588" y="1695"/>
              <a:ext cx="161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C</a:t>
              </a:r>
              <a:r>
                <a:rPr kumimoji="0" lang="en-US" sz="1800" b="1" i="0" u="none" strike="noStrike" kern="1200" cap="none" spc="0" normalizeH="0" baseline="-2500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63912" name="Text Box 72"/>
            <p:cNvSpPr txBox="1">
              <a:spLocks noChangeAspect="1" noChangeArrowheads="1"/>
            </p:cNvSpPr>
            <p:nvPr/>
          </p:nvSpPr>
          <p:spPr bwMode="auto">
            <a:xfrm>
              <a:off x="3697" y="2434"/>
              <a:ext cx="161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C</a:t>
              </a:r>
              <a:r>
                <a:rPr kumimoji="0" lang="en-US" sz="1800" b="1" i="0" u="none" strike="noStrike" kern="1200" cap="none" spc="0" normalizeH="0" baseline="-2500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63977" name="Line 137"/>
            <p:cNvSpPr>
              <a:spLocks noChangeAspect="1" noChangeShapeType="1"/>
            </p:cNvSpPr>
            <p:nvPr/>
          </p:nvSpPr>
          <p:spPr bwMode="auto">
            <a:xfrm flipV="1">
              <a:off x="3864" y="1942"/>
              <a:ext cx="0" cy="47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3846" name="Line 6"/>
            <p:cNvSpPr>
              <a:spLocks noChangeShapeType="1"/>
            </p:cNvSpPr>
            <p:nvPr/>
          </p:nvSpPr>
          <p:spPr bwMode="auto">
            <a:xfrm flipH="1" flipV="1">
              <a:off x="5539" y="1911"/>
              <a:ext cx="197" cy="9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3978" name="Line 138"/>
            <p:cNvSpPr>
              <a:spLocks noChangeAspect="1" noChangeShapeType="1"/>
            </p:cNvSpPr>
            <p:nvPr/>
          </p:nvSpPr>
          <p:spPr bwMode="auto">
            <a:xfrm flipH="1">
              <a:off x="3712" y="1942"/>
              <a:ext cx="24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3989" name="Text Box 149"/>
            <p:cNvSpPr txBox="1">
              <a:spLocks noChangeAspect="1" noChangeArrowheads="1"/>
            </p:cNvSpPr>
            <p:nvPr/>
          </p:nvSpPr>
          <p:spPr bwMode="auto">
            <a:xfrm>
              <a:off x="2145" y="1906"/>
              <a:ext cx="1353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32" tIns="45716" rIns="91432" bIns="45716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Carry Generator</a:t>
              </a:r>
            </a:p>
          </p:txBody>
        </p:sp>
        <p:sp>
          <p:nvSpPr>
            <p:cNvPr id="163990" name="Text Box 150"/>
            <p:cNvSpPr txBox="1">
              <a:spLocks noChangeAspect="1" noChangeArrowheads="1"/>
            </p:cNvSpPr>
            <p:nvPr/>
          </p:nvSpPr>
          <p:spPr bwMode="auto">
            <a:xfrm>
              <a:off x="3981" y="1906"/>
              <a:ext cx="1353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32" tIns="45716" rIns="91432" bIns="45716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Carry Generator</a:t>
              </a:r>
            </a:p>
          </p:txBody>
        </p:sp>
        <p:sp>
          <p:nvSpPr>
            <p:cNvPr id="163997" name="Text Box 157"/>
            <p:cNvSpPr txBox="1">
              <a:spLocks noChangeAspect="1" noChangeArrowheads="1"/>
            </p:cNvSpPr>
            <p:nvPr/>
          </p:nvSpPr>
          <p:spPr bwMode="auto">
            <a:xfrm>
              <a:off x="1892" y="2434"/>
              <a:ext cx="161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C</a:t>
              </a:r>
              <a:r>
                <a:rPr kumimoji="0" lang="en-US" sz="1800" b="1" i="0" u="none" strike="noStrike" kern="1200" cap="none" spc="0" normalizeH="0" baseline="-2500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163998" name="Line 158"/>
            <p:cNvSpPr>
              <a:spLocks noChangeAspect="1" noChangeShapeType="1"/>
            </p:cNvSpPr>
            <p:nvPr/>
          </p:nvSpPr>
          <p:spPr bwMode="auto">
            <a:xfrm flipV="1">
              <a:off x="2059" y="1942"/>
              <a:ext cx="0" cy="47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3999" name="Line 159"/>
            <p:cNvSpPr>
              <a:spLocks noChangeAspect="1" noChangeShapeType="1"/>
            </p:cNvSpPr>
            <p:nvPr/>
          </p:nvSpPr>
          <p:spPr bwMode="auto">
            <a:xfrm flipH="1">
              <a:off x="1907" y="1942"/>
              <a:ext cx="24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4000" name="Line 160"/>
            <p:cNvSpPr>
              <a:spLocks noChangeAspect="1" noChangeShapeType="1"/>
            </p:cNvSpPr>
            <p:nvPr/>
          </p:nvSpPr>
          <p:spPr bwMode="auto">
            <a:xfrm flipH="1">
              <a:off x="1794" y="2413"/>
              <a:ext cx="27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4001" name="Freeform 161"/>
            <p:cNvSpPr>
              <a:spLocks noChangeAspect="1"/>
            </p:cNvSpPr>
            <p:nvPr/>
          </p:nvSpPr>
          <p:spPr bwMode="auto">
            <a:xfrm>
              <a:off x="322" y="1818"/>
              <a:ext cx="1566" cy="5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12" y="0"/>
                </a:cxn>
                <a:cxn ang="0">
                  <a:pos x="4512" y="480"/>
                </a:cxn>
                <a:cxn ang="0">
                  <a:pos x="0" y="1008"/>
                </a:cxn>
                <a:cxn ang="0">
                  <a:pos x="0" y="0"/>
                </a:cxn>
              </a:cxnLst>
              <a:rect l="0" t="0" r="r" b="b"/>
              <a:pathLst>
                <a:path w="4512" h="1008">
                  <a:moveTo>
                    <a:pt x="0" y="0"/>
                  </a:moveTo>
                  <a:lnTo>
                    <a:pt x="4512" y="0"/>
                  </a:lnTo>
                  <a:lnTo>
                    <a:pt x="4512" y="480"/>
                  </a:lnTo>
                  <a:lnTo>
                    <a:pt x="0" y="10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4002" name="Text Box 162"/>
            <p:cNvSpPr txBox="1">
              <a:spLocks noChangeAspect="1" noChangeArrowheads="1"/>
            </p:cNvSpPr>
            <p:nvPr/>
          </p:nvSpPr>
          <p:spPr bwMode="auto">
            <a:xfrm>
              <a:off x="1691" y="2707"/>
              <a:ext cx="139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S</a:t>
              </a:r>
              <a:r>
                <a:rPr kumimoji="0" lang="en-US" sz="1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164003" name="Text Box 163"/>
            <p:cNvSpPr txBox="1">
              <a:spLocks noChangeAspect="1" noChangeArrowheads="1"/>
            </p:cNvSpPr>
            <p:nvPr/>
          </p:nvSpPr>
          <p:spPr bwMode="auto">
            <a:xfrm>
              <a:off x="1284" y="2707"/>
              <a:ext cx="139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S</a:t>
              </a:r>
              <a:r>
                <a:rPr kumimoji="0" lang="en-US" sz="1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164004" name="Text Box 164"/>
            <p:cNvSpPr txBox="1">
              <a:spLocks noChangeAspect="1" noChangeArrowheads="1"/>
            </p:cNvSpPr>
            <p:nvPr/>
          </p:nvSpPr>
          <p:spPr bwMode="auto">
            <a:xfrm>
              <a:off x="845" y="2707"/>
              <a:ext cx="200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S</a:t>
              </a:r>
              <a:r>
                <a:rPr kumimoji="0" lang="en-US" sz="1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164005" name="Text Box 165"/>
            <p:cNvSpPr txBox="1">
              <a:spLocks noChangeAspect="1" noChangeArrowheads="1"/>
            </p:cNvSpPr>
            <p:nvPr/>
          </p:nvSpPr>
          <p:spPr bwMode="auto">
            <a:xfrm>
              <a:off x="438" y="2707"/>
              <a:ext cx="200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S</a:t>
              </a:r>
              <a:r>
                <a:rPr kumimoji="0" lang="en-US" sz="1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11</a:t>
              </a:r>
            </a:p>
          </p:txBody>
        </p:sp>
        <p:grpSp>
          <p:nvGrpSpPr>
            <p:cNvPr id="12" name="Group 292"/>
            <p:cNvGrpSpPr>
              <a:grpSpLocks/>
            </p:cNvGrpSpPr>
            <p:nvPr/>
          </p:nvGrpSpPr>
          <p:grpSpPr bwMode="auto">
            <a:xfrm>
              <a:off x="596" y="1200"/>
              <a:ext cx="4901" cy="172"/>
              <a:chOff x="596" y="1247"/>
              <a:chExt cx="4901" cy="125"/>
            </a:xfrm>
          </p:grpSpPr>
          <p:sp>
            <p:nvSpPr>
              <p:cNvPr id="163852" name="Line 12"/>
              <p:cNvSpPr>
                <a:spLocks noChangeAspect="1" noChangeShapeType="1"/>
              </p:cNvSpPr>
              <p:nvPr/>
            </p:nvSpPr>
            <p:spPr bwMode="auto">
              <a:xfrm>
                <a:off x="5497" y="1247"/>
                <a:ext cx="0" cy="125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3856" name="Line 16"/>
              <p:cNvSpPr>
                <a:spLocks noChangeAspect="1" noChangeShapeType="1"/>
              </p:cNvSpPr>
              <p:nvPr/>
            </p:nvSpPr>
            <p:spPr bwMode="auto">
              <a:xfrm>
                <a:off x="5081" y="1247"/>
                <a:ext cx="0" cy="125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3861" name="Line 21"/>
              <p:cNvSpPr>
                <a:spLocks noChangeAspect="1" noChangeShapeType="1"/>
              </p:cNvSpPr>
              <p:nvPr/>
            </p:nvSpPr>
            <p:spPr bwMode="auto">
              <a:xfrm>
                <a:off x="4674" y="1247"/>
                <a:ext cx="0" cy="125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3866" name="Line 26"/>
              <p:cNvSpPr>
                <a:spLocks noChangeAspect="1" noChangeShapeType="1"/>
              </p:cNvSpPr>
              <p:nvPr/>
            </p:nvSpPr>
            <p:spPr bwMode="auto">
              <a:xfrm>
                <a:off x="4267" y="1247"/>
                <a:ext cx="0" cy="125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3916" name="Line 76"/>
              <p:cNvSpPr>
                <a:spLocks noChangeAspect="1" noChangeShapeType="1"/>
              </p:cNvSpPr>
              <p:nvPr/>
            </p:nvSpPr>
            <p:spPr bwMode="auto">
              <a:xfrm>
                <a:off x="3650" y="1247"/>
                <a:ext cx="0" cy="125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3920" name="Line 80"/>
              <p:cNvSpPr>
                <a:spLocks noChangeAspect="1" noChangeShapeType="1"/>
              </p:cNvSpPr>
              <p:nvPr/>
            </p:nvSpPr>
            <p:spPr bwMode="auto">
              <a:xfrm>
                <a:off x="3234" y="1247"/>
                <a:ext cx="0" cy="125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3925" name="Line 85"/>
              <p:cNvSpPr>
                <a:spLocks noChangeAspect="1" noChangeShapeType="1"/>
              </p:cNvSpPr>
              <p:nvPr/>
            </p:nvSpPr>
            <p:spPr bwMode="auto">
              <a:xfrm>
                <a:off x="2827" y="1247"/>
                <a:ext cx="0" cy="125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3930" name="Line 90"/>
              <p:cNvSpPr>
                <a:spLocks noChangeAspect="1" noChangeShapeType="1"/>
              </p:cNvSpPr>
              <p:nvPr/>
            </p:nvSpPr>
            <p:spPr bwMode="auto">
              <a:xfrm>
                <a:off x="2420" y="1247"/>
                <a:ext cx="0" cy="125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4006" name="Line 166"/>
              <p:cNvSpPr>
                <a:spLocks noChangeAspect="1" noChangeShapeType="1"/>
              </p:cNvSpPr>
              <p:nvPr/>
            </p:nvSpPr>
            <p:spPr bwMode="auto">
              <a:xfrm>
                <a:off x="1826" y="1247"/>
                <a:ext cx="0" cy="125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4008" name="Line 168"/>
              <p:cNvSpPr>
                <a:spLocks noChangeAspect="1" noChangeShapeType="1"/>
              </p:cNvSpPr>
              <p:nvPr/>
            </p:nvSpPr>
            <p:spPr bwMode="auto">
              <a:xfrm>
                <a:off x="1410" y="1247"/>
                <a:ext cx="0" cy="125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4010" name="Line 170"/>
              <p:cNvSpPr>
                <a:spLocks noChangeAspect="1" noChangeShapeType="1"/>
              </p:cNvSpPr>
              <p:nvPr/>
            </p:nvSpPr>
            <p:spPr bwMode="auto">
              <a:xfrm>
                <a:off x="1003" y="1247"/>
                <a:ext cx="0" cy="125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4012" name="Line 172"/>
              <p:cNvSpPr>
                <a:spLocks noChangeAspect="1" noChangeShapeType="1"/>
              </p:cNvSpPr>
              <p:nvPr/>
            </p:nvSpPr>
            <p:spPr bwMode="auto">
              <a:xfrm>
                <a:off x="596" y="1247"/>
                <a:ext cx="0" cy="125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64014" name="Rectangle 174"/>
            <p:cNvSpPr>
              <a:spLocks noChangeAspect="1" noChangeArrowheads="1"/>
            </p:cNvSpPr>
            <p:nvPr/>
          </p:nvSpPr>
          <p:spPr bwMode="auto">
            <a:xfrm>
              <a:off x="386" y="1379"/>
              <a:ext cx="253" cy="257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2" tIns="45716" rIns="91432" bIns="45716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p,g</a:t>
              </a:r>
            </a:p>
          </p:txBody>
        </p:sp>
        <p:sp>
          <p:nvSpPr>
            <p:cNvPr id="164015" name="Rectangle 175"/>
            <p:cNvSpPr>
              <a:spLocks noChangeAspect="1" noChangeArrowheads="1"/>
            </p:cNvSpPr>
            <p:nvPr/>
          </p:nvSpPr>
          <p:spPr bwMode="auto">
            <a:xfrm>
              <a:off x="792" y="1379"/>
              <a:ext cx="253" cy="257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2" tIns="45716" rIns="91432" bIns="45716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p,g</a:t>
              </a:r>
            </a:p>
          </p:txBody>
        </p:sp>
        <p:sp>
          <p:nvSpPr>
            <p:cNvPr id="164016" name="Rectangle 176"/>
            <p:cNvSpPr>
              <a:spLocks noChangeAspect="1" noChangeArrowheads="1"/>
            </p:cNvSpPr>
            <p:nvPr/>
          </p:nvSpPr>
          <p:spPr bwMode="auto">
            <a:xfrm>
              <a:off x="1199" y="1379"/>
              <a:ext cx="253" cy="257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2" tIns="45716" rIns="91432" bIns="45716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p,g</a:t>
              </a:r>
            </a:p>
          </p:txBody>
        </p:sp>
        <p:sp>
          <p:nvSpPr>
            <p:cNvPr id="164017" name="Rectangle 177"/>
            <p:cNvSpPr>
              <a:spLocks noChangeAspect="1" noChangeArrowheads="1"/>
            </p:cNvSpPr>
            <p:nvPr/>
          </p:nvSpPr>
          <p:spPr bwMode="auto">
            <a:xfrm>
              <a:off x="1604" y="1379"/>
              <a:ext cx="253" cy="257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2" tIns="45716" rIns="91432" bIns="45716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p,g</a:t>
              </a:r>
            </a:p>
          </p:txBody>
        </p:sp>
        <p:sp>
          <p:nvSpPr>
            <p:cNvPr id="164018" name="Line 178"/>
            <p:cNvSpPr>
              <a:spLocks noChangeAspect="1" noChangeShapeType="1"/>
            </p:cNvSpPr>
            <p:nvPr/>
          </p:nvSpPr>
          <p:spPr bwMode="auto">
            <a:xfrm>
              <a:off x="1794" y="1630"/>
              <a:ext cx="1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4019" name="Line 179"/>
            <p:cNvSpPr>
              <a:spLocks noChangeAspect="1" noChangeShapeType="1"/>
            </p:cNvSpPr>
            <p:nvPr/>
          </p:nvSpPr>
          <p:spPr bwMode="auto">
            <a:xfrm flipH="1">
              <a:off x="1669" y="1630"/>
              <a:ext cx="0" cy="7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4020" name="Line 180"/>
            <p:cNvSpPr>
              <a:spLocks noChangeAspect="1" noChangeShapeType="1"/>
            </p:cNvSpPr>
            <p:nvPr/>
          </p:nvSpPr>
          <p:spPr bwMode="auto">
            <a:xfrm>
              <a:off x="1387" y="1630"/>
              <a:ext cx="1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4021" name="Line 181"/>
            <p:cNvSpPr>
              <a:spLocks noChangeAspect="1" noChangeShapeType="1"/>
            </p:cNvSpPr>
            <p:nvPr/>
          </p:nvSpPr>
          <p:spPr bwMode="auto">
            <a:xfrm>
              <a:off x="1261" y="1630"/>
              <a:ext cx="1" cy="7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4022" name="Line 182"/>
            <p:cNvSpPr>
              <a:spLocks noChangeAspect="1" noChangeShapeType="1"/>
            </p:cNvSpPr>
            <p:nvPr/>
          </p:nvSpPr>
          <p:spPr bwMode="auto">
            <a:xfrm>
              <a:off x="981" y="1630"/>
              <a:ext cx="0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4023" name="Line 183"/>
            <p:cNvSpPr>
              <a:spLocks noChangeAspect="1" noChangeShapeType="1"/>
            </p:cNvSpPr>
            <p:nvPr/>
          </p:nvSpPr>
          <p:spPr bwMode="auto">
            <a:xfrm>
              <a:off x="854" y="1630"/>
              <a:ext cx="1" cy="7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4024" name="Line 184"/>
            <p:cNvSpPr>
              <a:spLocks noChangeAspect="1" noChangeShapeType="1"/>
            </p:cNvSpPr>
            <p:nvPr/>
          </p:nvSpPr>
          <p:spPr bwMode="auto">
            <a:xfrm>
              <a:off x="574" y="1630"/>
              <a:ext cx="0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4025" name="Line 185"/>
            <p:cNvSpPr>
              <a:spLocks noChangeAspect="1" noChangeShapeType="1"/>
            </p:cNvSpPr>
            <p:nvPr/>
          </p:nvSpPr>
          <p:spPr bwMode="auto">
            <a:xfrm>
              <a:off x="447" y="1630"/>
              <a:ext cx="1" cy="7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grpSp>
          <p:nvGrpSpPr>
            <p:cNvPr id="13" name="Group 186"/>
            <p:cNvGrpSpPr>
              <a:grpSpLocks noChangeAspect="1"/>
            </p:cNvGrpSpPr>
            <p:nvPr/>
          </p:nvGrpSpPr>
          <p:grpSpPr bwMode="auto">
            <a:xfrm rot="5400000">
              <a:off x="1577" y="2456"/>
              <a:ext cx="310" cy="187"/>
              <a:chOff x="126" y="2489"/>
              <a:chExt cx="714" cy="439"/>
            </a:xfrm>
          </p:grpSpPr>
          <p:sp>
            <p:nvSpPr>
              <p:cNvPr id="164027" name="AutoShape 187"/>
              <p:cNvSpPr>
                <a:spLocks noChangeAspect="1" noChangeArrowheads="1"/>
              </p:cNvSpPr>
              <p:nvPr/>
            </p:nvSpPr>
            <p:spPr bwMode="auto">
              <a:xfrm flipH="1">
                <a:off x="344" y="2496"/>
                <a:ext cx="384" cy="432"/>
              </a:xfrm>
              <a:prstGeom prst="moon">
                <a:avLst>
                  <a:gd name="adj" fmla="val 69273"/>
                </a:avLst>
              </a:prstGeom>
              <a:solidFill>
                <a:srgbClr val="EAEAE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4028" name="Line 188"/>
              <p:cNvSpPr>
                <a:spLocks noChangeAspect="1" noChangeShapeType="1"/>
              </p:cNvSpPr>
              <p:nvPr/>
            </p:nvSpPr>
            <p:spPr bwMode="auto">
              <a:xfrm flipV="1">
                <a:off x="734" y="2712"/>
                <a:ext cx="10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4029" name="Line 189"/>
              <p:cNvSpPr>
                <a:spLocks noChangeAspect="1" noChangeShapeType="1"/>
              </p:cNvSpPr>
              <p:nvPr/>
            </p:nvSpPr>
            <p:spPr bwMode="auto">
              <a:xfrm flipH="1">
                <a:off x="162" y="2568"/>
                <a:ext cx="17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4030" name="Line 190"/>
              <p:cNvSpPr>
                <a:spLocks noChangeAspect="1" noChangeShapeType="1"/>
              </p:cNvSpPr>
              <p:nvPr/>
            </p:nvSpPr>
            <p:spPr bwMode="auto">
              <a:xfrm flipH="1">
                <a:off x="168" y="2850"/>
                <a:ext cx="1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4031" name="Arc 191"/>
              <p:cNvSpPr>
                <a:spLocks noChangeAspect="1"/>
              </p:cNvSpPr>
              <p:nvPr/>
            </p:nvSpPr>
            <p:spPr bwMode="auto">
              <a:xfrm>
                <a:off x="126" y="2489"/>
                <a:ext cx="258" cy="439"/>
              </a:xfrm>
              <a:custGeom>
                <a:avLst/>
                <a:gdLst>
                  <a:gd name="G0" fmla="+- 0 0 0"/>
                  <a:gd name="G1" fmla="+- 19307 0 0"/>
                  <a:gd name="G2" fmla="+- 21600 0 0"/>
                  <a:gd name="T0" fmla="*/ 9685 w 21600"/>
                  <a:gd name="T1" fmla="*/ 0 h 38034"/>
                  <a:gd name="T2" fmla="*/ 10764 w 21600"/>
                  <a:gd name="T3" fmla="*/ 38034 h 38034"/>
                  <a:gd name="T4" fmla="*/ 0 w 21600"/>
                  <a:gd name="T5" fmla="*/ 19307 h 38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38034" fill="none" extrusionOk="0">
                    <a:moveTo>
                      <a:pt x="9685" y="-1"/>
                    </a:moveTo>
                    <a:cubicBezTo>
                      <a:pt x="16988" y="3663"/>
                      <a:pt x="21600" y="11135"/>
                      <a:pt x="21600" y="19307"/>
                    </a:cubicBezTo>
                    <a:cubicBezTo>
                      <a:pt x="21600" y="27038"/>
                      <a:pt x="17467" y="34180"/>
                      <a:pt x="10763" y="38033"/>
                    </a:cubicBezTo>
                  </a:path>
                  <a:path w="21600" h="38034" stroke="0" extrusionOk="0">
                    <a:moveTo>
                      <a:pt x="9685" y="-1"/>
                    </a:moveTo>
                    <a:cubicBezTo>
                      <a:pt x="16988" y="3663"/>
                      <a:pt x="21600" y="11135"/>
                      <a:pt x="21600" y="19307"/>
                    </a:cubicBezTo>
                    <a:cubicBezTo>
                      <a:pt x="21600" y="27038"/>
                      <a:pt x="17467" y="34180"/>
                      <a:pt x="10763" y="38033"/>
                    </a:cubicBezTo>
                    <a:lnTo>
                      <a:pt x="0" y="19307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4" name="Group 192"/>
            <p:cNvGrpSpPr>
              <a:grpSpLocks noChangeAspect="1"/>
            </p:cNvGrpSpPr>
            <p:nvPr/>
          </p:nvGrpSpPr>
          <p:grpSpPr bwMode="auto">
            <a:xfrm rot="5400000">
              <a:off x="1169" y="2456"/>
              <a:ext cx="310" cy="188"/>
              <a:chOff x="126" y="2489"/>
              <a:chExt cx="714" cy="439"/>
            </a:xfrm>
          </p:grpSpPr>
          <p:sp>
            <p:nvSpPr>
              <p:cNvPr id="164033" name="AutoShape 193"/>
              <p:cNvSpPr>
                <a:spLocks noChangeAspect="1" noChangeArrowheads="1"/>
              </p:cNvSpPr>
              <p:nvPr/>
            </p:nvSpPr>
            <p:spPr bwMode="auto">
              <a:xfrm flipH="1">
                <a:off x="344" y="2496"/>
                <a:ext cx="384" cy="432"/>
              </a:xfrm>
              <a:prstGeom prst="moon">
                <a:avLst>
                  <a:gd name="adj" fmla="val 69273"/>
                </a:avLst>
              </a:prstGeom>
              <a:solidFill>
                <a:srgbClr val="EAEAE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4034" name="Line 194"/>
              <p:cNvSpPr>
                <a:spLocks noChangeAspect="1" noChangeShapeType="1"/>
              </p:cNvSpPr>
              <p:nvPr/>
            </p:nvSpPr>
            <p:spPr bwMode="auto">
              <a:xfrm flipV="1">
                <a:off x="734" y="2712"/>
                <a:ext cx="10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4035" name="Line 195"/>
              <p:cNvSpPr>
                <a:spLocks noChangeAspect="1" noChangeShapeType="1"/>
              </p:cNvSpPr>
              <p:nvPr/>
            </p:nvSpPr>
            <p:spPr bwMode="auto">
              <a:xfrm flipH="1">
                <a:off x="162" y="2568"/>
                <a:ext cx="17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4036" name="Line 196"/>
              <p:cNvSpPr>
                <a:spLocks noChangeAspect="1" noChangeShapeType="1"/>
              </p:cNvSpPr>
              <p:nvPr/>
            </p:nvSpPr>
            <p:spPr bwMode="auto">
              <a:xfrm flipH="1">
                <a:off x="168" y="2850"/>
                <a:ext cx="1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4037" name="Arc 197"/>
              <p:cNvSpPr>
                <a:spLocks noChangeAspect="1"/>
              </p:cNvSpPr>
              <p:nvPr/>
            </p:nvSpPr>
            <p:spPr bwMode="auto">
              <a:xfrm>
                <a:off x="126" y="2489"/>
                <a:ext cx="258" cy="439"/>
              </a:xfrm>
              <a:custGeom>
                <a:avLst/>
                <a:gdLst>
                  <a:gd name="G0" fmla="+- 0 0 0"/>
                  <a:gd name="G1" fmla="+- 19307 0 0"/>
                  <a:gd name="G2" fmla="+- 21600 0 0"/>
                  <a:gd name="T0" fmla="*/ 9685 w 21600"/>
                  <a:gd name="T1" fmla="*/ 0 h 38034"/>
                  <a:gd name="T2" fmla="*/ 10764 w 21600"/>
                  <a:gd name="T3" fmla="*/ 38034 h 38034"/>
                  <a:gd name="T4" fmla="*/ 0 w 21600"/>
                  <a:gd name="T5" fmla="*/ 19307 h 38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38034" fill="none" extrusionOk="0">
                    <a:moveTo>
                      <a:pt x="9685" y="-1"/>
                    </a:moveTo>
                    <a:cubicBezTo>
                      <a:pt x="16988" y="3663"/>
                      <a:pt x="21600" y="11135"/>
                      <a:pt x="21600" y="19307"/>
                    </a:cubicBezTo>
                    <a:cubicBezTo>
                      <a:pt x="21600" y="27038"/>
                      <a:pt x="17467" y="34180"/>
                      <a:pt x="10763" y="38033"/>
                    </a:cubicBezTo>
                  </a:path>
                  <a:path w="21600" h="38034" stroke="0" extrusionOk="0">
                    <a:moveTo>
                      <a:pt x="9685" y="-1"/>
                    </a:moveTo>
                    <a:cubicBezTo>
                      <a:pt x="16988" y="3663"/>
                      <a:pt x="21600" y="11135"/>
                      <a:pt x="21600" y="19307"/>
                    </a:cubicBezTo>
                    <a:cubicBezTo>
                      <a:pt x="21600" y="27038"/>
                      <a:pt x="17467" y="34180"/>
                      <a:pt x="10763" y="38033"/>
                    </a:cubicBezTo>
                    <a:lnTo>
                      <a:pt x="0" y="19307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5" name="Group 198"/>
            <p:cNvGrpSpPr>
              <a:grpSpLocks noChangeAspect="1"/>
            </p:cNvGrpSpPr>
            <p:nvPr/>
          </p:nvGrpSpPr>
          <p:grpSpPr bwMode="auto">
            <a:xfrm rot="5400000">
              <a:off x="761" y="2456"/>
              <a:ext cx="310" cy="188"/>
              <a:chOff x="126" y="2489"/>
              <a:chExt cx="714" cy="439"/>
            </a:xfrm>
          </p:grpSpPr>
          <p:sp>
            <p:nvSpPr>
              <p:cNvPr id="164039" name="AutoShape 199"/>
              <p:cNvSpPr>
                <a:spLocks noChangeAspect="1" noChangeArrowheads="1"/>
              </p:cNvSpPr>
              <p:nvPr/>
            </p:nvSpPr>
            <p:spPr bwMode="auto">
              <a:xfrm flipH="1">
                <a:off x="344" y="2496"/>
                <a:ext cx="384" cy="432"/>
              </a:xfrm>
              <a:prstGeom prst="moon">
                <a:avLst>
                  <a:gd name="adj" fmla="val 69273"/>
                </a:avLst>
              </a:prstGeom>
              <a:solidFill>
                <a:srgbClr val="EAEAE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4040" name="Line 200"/>
              <p:cNvSpPr>
                <a:spLocks noChangeAspect="1" noChangeShapeType="1"/>
              </p:cNvSpPr>
              <p:nvPr/>
            </p:nvSpPr>
            <p:spPr bwMode="auto">
              <a:xfrm flipV="1">
                <a:off x="734" y="2712"/>
                <a:ext cx="10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4041" name="Line 201"/>
              <p:cNvSpPr>
                <a:spLocks noChangeAspect="1" noChangeShapeType="1"/>
              </p:cNvSpPr>
              <p:nvPr/>
            </p:nvSpPr>
            <p:spPr bwMode="auto">
              <a:xfrm flipH="1">
                <a:off x="162" y="2568"/>
                <a:ext cx="17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4042" name="Line 202"/>
              <p:cNvSpPr>
                <a:spLocks noChangeAspect="1" noChangeShapeType="1"/>
              </p:cNvSpPr>
              <p:nvPr/>
            </p:nvSpPr>
            <p:spPr bwMode="auto">
              <a:xfrm flipH="1">
                <a:off x="168" y="2850"/>
                <a:ext cx="1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4043" name="Arc 203"/>
              <p:cNvSpPr>
                <a:spLocks noChangeAspect="1"/>
              </p:cNvSpPr>
              <p:nvPr/>
            </p:nvSpPr>
            <p:spPr bwMode="auto">
              <a:xfrm>
                <a:off x="126" y="2489"/>
                <a:ext cx="258" cy="439"/>
              </a:xfrm>
              <a:custGeom>
                <a:avLst/>
                <a:gdLst>
                  <a:gd name="G0" fmla="+- 0 0 0"/>
                  <a:gd name="G1" fmla="+- 19307 0 0"/>
                  <a:gd name="G2" fmla="+- 21600 0 0"/>
                  <a:gd name="T0" fmla="*/ 9685 w 21600"/>
                  <a:gd name="T1" fmla="*/ 0 h 38034"/>
                  <a:gd name="T2" fmla="*/ 10764 w 21600"/>
                  <a:gd name="T3" fmla="*/ 38034 h 38034"/>
                  <a:gd name="T4" fmla="*/ 0 w 21600"/>
                  <a:gd name="T5" fmla="*/ 19307 h 38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38034" fill="none" extrusionOk="0">
                    <a:moveTo>
                      <a:pt x="9685" y="-1"/>
                    </a:moveTo>
                    <a:cubicBezTo>
                      <a:pt x="16988" y="3663"/>
                      <a:pt x="21600" y="11135"/>
                      <a:pt x="21600" y="19307"/>
                    </a:cubicBezTo>
                    <a:cubicBezTo>
                      <a:pt x="21600" y="27038"/>
                      <a:pt x="17467" y="34180"/>
                      <a:pt x="10763" y="38033"/>
                    </a:cubicBezTo>
                  </a:path>
                  <a:path w="21600" h="38034" stroke="0" extrusionOk="0">
                    <a:moveTo>
                      <a:pt x="9685" y="-1"/>
                    </a:moveTo>
                    <a:cubicBezTo>
                      <a:pt x="16988" y="3663"/>
                      <a:pt x="21600" y="11135"/>
                      <a:pt x="21600" y="19307"/>
                    </a:cubicBezTo>
                    <a:cubicBezTo>
                      <a:pt x="21600" y="27038"/>
                      <a:pt x="17467" y="34180"/>
                      <a:pt x="10763" y="38033"/>
                    </a:cubicBezTo>
                    <a:lnTo>
                      <a:pt x="0" y="19307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6" name="Group 204"/>
            <p:cNvGrpSpPr>
              <a:grpSpLocks noChangeAspect="1"/>
            </p:cNvGrpSpPr>
            <p:nvPr/>
          </p:nvGrpSpPr>
          <p:grpSpPr bwMode="auto">
            <a:xfrm rot="5400000">
              <a:off x="354" y="2456"/>
              <a:ext cx="310" cy="188"/>
              <a:chOff x="126" y="2489"/>
              <a:chExt cx="714" cy="439"/>
            </a:xfrm>
          </p:grpSpPr>
          <p:sp>
            <p:nvSpPr>
              <p:cNvPr id="164045" name="AutoShape 205"/>
              <p:cNvSpPr>
                <a:spLocks noChangeAspect="1" noChangeArrowheads="1"/>
              </p:cNvSpPr>
              <p:nvPr/>
            </p:nvSpPr>
            <p:spPr bwMode="auto">
              <a:xfrm flipH="1">
                <a:off x="344" y="2496"/>
                <a:ext cx="384" cy="432"/>
              </a:xfrm>
              <a:prstGeom prst="moon">
                <a:avLst>
                  <a:gd name="adj" fmla="val 69273"/>
                </a:avLst>
              </a:prstGeom>
              <a:solidFill>
                <a:srgbClr val="EAEAE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4046" name="Line 206"/>
              <p:cNvSpPr>
                <a:spLocks noChangeAspect="1" noChangeShapeType="1"/>
              </p:cNvSpPr>
              <p:nvPr/>
            </p:nvSpPr>
            <p:spPr bwMode="auto">
              <a:xfrm flipV="1">
                <a:off x="734" y="2712"/>
                <a:ext cx="10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4047" name="Line 207"/>
              <p:cNvSpPr>
                <a:spLocks noChangeAspect="1" noChangeShapeType="1"/>
              </p:cNvSpPr>
              <p:nvPr/>
            </p:nvSpPr>
            <p:spPr bwMode="auto">
              <a:xfrm flipH="1">
                <a:off x="162" y="2568"/>
                <a:ext cx="17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4048" name="Line 208"/>
              <p:cNvSpPr>
                <a:spLocks noChangeAspect="1" noChangeShapeType="1"/>
              </p:cNvSpPr>
              <p:nvPr/>
            </p:nvSpPr>
            <p:spPr bwMode="auto">
              <a:xfrm flipH="1">
                <a:off x="168" y="2850"/>
                <a:ext cx="1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4049" name="Arc 209"/>
              <p:cNvSpPr>
                <a:spLocks noChangeAspect="1"/>
              </p:cNvSpPr>
              <p:nvPr/>
            </p:nvSpPr>
            <p:spPr bwMode="auto">
              <a:xfrm>
                <a:off x="126" y="2489"/>
                <a:ext cx="258" cy="439"/>
              </a:xfrm>
              <a:custGeom>
                <a:avLst/>
                <a:gdLst>
                  <a:gd name="G0" fmla="+- 0 0 0"/>
                  <a:gd name="G1" fmla="+- 19307 0 0"/>
                  <a:gd name="G2" fmla="+- 21600 0 0"/>
                  <a:gd name="T0" fmla="*/ 9685 w 21600"/>
                  <a:gd name="T1" fmla="*/ 0 h 38034"/>
                  <a:gd name="T2" fmla="*/ 10764 w 21600"/>
                  <a:gd name="T3" fmla="*/ 38034 h 38034"/>
                  <a:gd name="T4" fmla="*/ 0 w 21600"/>
                  <a:gd name="T5" fmla="*/ 19307 h 38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38034" fill="none" extrusionOk="0">
                    <a:moveTo>
                      <a:pt x="9685" y="-1"/>
                    </a:moveTo>
                    <a:cubicBezTo>
                      <a:pt x="16988" y="3663"/>
                      <a:pt x="21600" y="11135"/>
                      <a:pt x="21600" y="19307"/>
                    </a:cubicBezTo>
                    <a:cubicBezTo>
                      <a:pt x="21600" y="27038"/>
                      <a:pt x="17467" y="34180"/>
                      <a:pt x="10763" y="38033"/>
                    </a:cubicBezTo>
                  </a:path>
                  <a:path w="21600" h="38034" stroke="0" extrusionOk="0">
                    <a:moveTo>
                      <a:pt x="9685" y="-1"/>
                    </a:moveTo>
                    <a:cubicBezTo>
                      <a:pt x="16988" y="3663"/>
                      <a:pt x="21600" y="11135"/>
                      <a:pt x="21600" y="19307"/>
                    </a:cubicBezTo>
                    <a:cubicBezTo>
                      <a:pt x="21600" y="27038"/>
                      <a:pt x="17467" y="34180"/>
                      <a:pt x="10763" y="38033"/>
                    </a:cubicBezTo>
                    <a:lnTo>
                      <a:pt x="0" y="19307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64050" name="Line 210"/>
            <p:cNvSpPr>
              <a:spLocks noChangeAspect="1" noChangeShapeType="1"/>
            </p:cNvSpPr>
            <p:nvPr/>
          </p:nvSpPr>
          <p:spPr bwMode="auto">
            <a:xfrm flipH="1">
              <a:off x="981" y="2413"/>
              <a:ext cx="19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4051" name="Line 211"/>
            <p:cNvSpPr>
              <a:spLocks noChangeAspect="1" noChangeShapeType="1"/>
            </p:cNvSpPr>
            <p:nvPr/>
          </p:nvSpPr>
          <p:spPr bwMode="auto">
            <a:xfrm flipH="1">
              <a:off x="574" y="2413"/>
              <a:ext cx="19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4052" name="Line 212"/>
            <p:cNvSpPr>
              <a:spLocks noChangeAspect="1" noChangeShapeType="1"/>
            </p:cNvSpPr>
            <p:nvPr/>
          </p:nvSpPr>
          <p:spPr bwMode="auto">
            <a:xfrm flipH="1">
              <a:off x="1387" y="2413"/>
              <a:ext cx="1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4053" name="Line 213"/>
            <p:cNvSpPr>
              <a:spLocks noChangeAspect="1" noChangeShapeType="1"/>
            </p:cNvSpPr>
            <p:nvPr/>
          </p:nvSpPr>
          <p:spPr bwMode="auto">
            <a:xfrm flipV="1">
              <a:off x="761" y="2225"/>
              <a:ext cx="0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4054" name="Line 214"/>
            <p:cNvSpPr>
              <a:spLocks noChangeAspect="1" noChangeShapeType="1"/>
            </p:cNvSpPr>
            <p:nvPr/>
          </p:nvSpPr>
          <p:spPr bwMode="auto">
            <a:xfrm flipV="1">
              <a:off x="1168" y="216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4055" name="Line 215"/>
            <p:cNvSpPr>
              <a:spLocks noChangeAspect="1" noChangeShapeType="1"/>
            </p:cNvSpPr>
            <p:nvPr/>
          </p:nvSpPr>
          <p:spPr bwMode="auto">
            <a:xfrm flipV="1">
              <a:off x="1575" y="2099"/>
              <a:ext cx="0" cy="3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4058" name="Text Box 218"/>
            <p:cNvSpPr txBox="1">
              <a:spLocks noChangeAspect="1" noChangeArrowheads="1"/>
            </p:cNvSpPr>
            <p:nvPr/>
          </p:nvSpPr>
          <p:spPr bwMode="auto">
            <a:xfrm>
              <a:off x="1383" y="1027"/>
              <a:ext cx="144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9900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B</a:t>
              </a:r>
              <a:r>
                <a:rPr kumimoji="0" lang="en-US" sz="1800" b="1" i="0" u="none" strike="noStrike" kern="1200" cap="none" spc="0" normalizeH="0" baseline="-25000" noProof="0">
                  <a:ln>
                    <a:noFill/>
                  </a:ln>
                  <a:solidFill>
                    <a:srgbClr val="9900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164060" name="Text Box 220"/>
            <p:cNvSpPr txBox="1">
              <a:spLocks noChangeAspect="1" noChangeArrowheads="1"/>
            </p:cNvSpPr>
            <p:nvPr/>
          </p:nvSpPr>
          <p:spPr bwMode="auto">
            <a:xfrm>
              <a:off x="945" y="1027"/>
              <a:ext cx="205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9900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B</a:t>
              </a:r>
              <a:r>
                <a:rPr kumimoji="0" lang="en-US" sz="1800" b="1" i="0" u="none" strike="noStrike" kern="1200" cap="none" spc="0" normalizeH="0" baseline="-25000" noProof="0">
                  <a:ln>
                    <a:noFill/>
                  </a:ln>
                  <a:solidFill>
                    <a:srgbClr val="9900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10</a:t>
              </a:r>
            </a:p>
          </p:txBody>
        </p:sp>
        <p:grpSp>
          <p:nvGrpSpPr>
            <p:cNvPr id="17" name="Group 256"/>
            <p:cNvGrpSpPr>
              <a:grpSpLocks/>
            </p:cNvGrpSpPr>
            <p:nvPr/>
          </p:nvGrpSpPr>
          <p:grpSpPr bwMode="auto">
            <a:xfrm>
              <a:off x="312" y="912"/>
              <a:ext cx="5070" cy="173"/>
              <a:chOff x="312" y="1075"/>
              <a:chExt cx="5070" cy="173"/>
            </a:xfrm>
          </p:grpSpPr>
          <p:sp>
            <p:nvSpPr>
              <p:cNvPr id="163850" name="Text Box 10"/>
              <p:cNvSpPr txBox="1">
                <a:spLocks noChangeAspect="1" noChangeArrowheads="1"/>
              </p:cNvSpPr>
              <p:nvPr/>
            </p:nvSpPr>
            <p:spPr bwMode="auto">
              <a:xfrm>
                <a:off x="5222" y="1075"/>
                <a:ext cx="160" cy="17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A</a:t>
                </a:r>
                <a:r>
                  <a:rPr kumimoji="0" lang="en-US" sz="1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63854" name="Text Box 14"/>
              <p:cNvSpPr txBox="1">
                <a:spLocks noChangeAspect="1" noChangeArrowheads="1"/>
              </p:cNvSpPr>
              <p:nvPr/>
            </p:nvSpPr>
            <p:spPr bwMode="auto">
              <a:xfrm>
                <a:off x="4806" y="1075"/>
                <a:ext cx="160" cy="17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A</a:t>
                </a:r>
                <a:r>
                  <a:rPr kumimoji="0" lang="en-US" sz="1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163859" name="Text Box 19"/>
              <p:cNvSpPr txBox="1">
                <a:spLocks noChangeAspect="1" noChangeArrowheads="1"/>
              </p:cNvSpPr>
              <p:nvPr/>
            </p:nvSpPr>
            <p:spPr bwMode="auto">
              <a:xfrm>
                <a:off x="4399" y="1075"/>
                <a:ext cx="160" cy="17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A</a:t>
                </a:r>
                <a:r>
                  <a:rPr kumimoji="0" lang="en-US" sz="1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63864" name="Text Box 24"/>
              <p:cNvSpPr txBox="1">
                <a:spLocks noChangeAspect="1" noChangeArrowheads="1"/>
              </p:cNvSpPr>
              <p:nvPr/>
            </p:nvSpPr>
            <p:spPr bwMode="auto">
              <a:xfrm>
                <a:off x="3993" y="1075"/>
                <a:ext cx="160" cy="17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A</a:t>
                </a:r>
                <a:r>
                  <a:rPr kumimoji="0" lang="en-US" sz="1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163914" name="Text Box 74"/>
              <p:cNvSpPr txBox="1">
                <a:spLocks noChangeAspect="1" noChangeArrowheads="1"/>
              </p:cNvSpPr>
              <p:nvPr/>
            </p:nvSpPr>
            <p:spPr bwMode="auto">
              <a:xfrm>
                <a:off x="3395" y="1075"/>
                <a:ext cx="160" cy="17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A</a:t>
                </a:r>
                <a:r>
                  <a:rPr kumimoji="0" lang="en-US" sz="1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163918" name="Text Box 78"/>
              <p:cNvSpPr txBox="1">
                <a:spLocks noChangeAspect="1" noChangeArrowheads="1"/>
              </p:cNvSpPr>
              <p:nvPr/>
            </p:nvSpPr>
            <p:spPr bwMode="auto">
              <a:xfrm>
                <a:off x="2979" y="1075"/>
                <a:ext cx="160" cy="17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A</a:t>
                </a:r>
                <a:r>
                  <a:rPr kumimoji="0" lang="en-US" sz="1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163923" name="Text Box 83"/>
              <p:cNvSpPr txBox="1">
                <a:spLocks noChangeAspect="1" noChangeArrowheads="1"/>
              </p:cNvSpPr>
              <p:nvPr/>
            </p:nvSpPr>
            <p:spPr bwMode="auto">
              <a:xfrm>
                <a:off x="2572" y="1075"/>
                <a:ext cx="160" cy="17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A</a:t>
                </a:r>
                <a:r>
                  <a:rPr kumimoji="0" lang="en-US" sz="1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6</a:t>
                </a:r>
              </a:p>
            </p:txBody>
          </p:sp>
          <p:sp>
            <p:nvSpPr>
              <p:cNvPr id="163928" name="Text Box 88"/>
              <p:cNvSpPr txBox="1">
                <a:spLocks noChangeAspect="1" noChangeArrowheads="1"/>
              </p:cNvSpPr>
              <p:nvPr/>
            </p:nvSpPr>
            <p:spPr bwMode="auto">
              <a:xfrm>
                <a:off x="2166" y="1075"/>
                <a:ext cx="160" cy="17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A</a:t>
                </a:r>
                <a:r>
                  <a:rPr kumimoji="0" lang="en-US" sz="1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7</a:t>
                </a:r>
              </a:p>
            </p:txBody>
          </p:sp>
          <p:sp>
            <p:nvSpPr>
              <p:cNvPr id="164056" name="Text Box 216"/>
              <p:cNvSpPr txBox="1">
                <a:spLocks noChangeAspect="1" noChangeArrowheads="1"/>
              </p:cNvSpPr>
              <p:nvPr/>
            </p:nvSpPr>
            <p:spPr bwMode="auto">
              <a:xfrm>
                <a:off x="1571" y="1075"/>
                <a:ext cx="160" cy="17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A</a:t>
                </a:r>
                <a:r>
                  <a:rPr kumimoji="0" lang="en-US" sz="1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164057" name="Text Box 217"/>
              <p:cNvSpPr txBox="1">
                <a:spLocks noChangeAspect="1" noChangeArrowheads="1"/>
              </p:cNvSpPr>
              <p:nvPr/>
            </p:nvSpPr>
            <p:spPr bwMode="auto">
              <a:xfrm>
                <a:off x="1155" y="1075"/>
                <a:ext cx="160" cy="17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A</a:t>
                </a:r>
                <a:r>
                  <a:rPr kumimoji="0" lang="en-US" sz="1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9</a:t>
                </a:r>
              </a:p>
            </p:txBody>
          </p:sp>
          <p:sp>
            <p:nvSpPr>
              <p:cNvPr id="164059" name="Text Box 219"/>
              <p:cNvSpPr txBox="1">
                <a:spLocks noChangeAspect="1" noChangeArrowheads="1"/>
              </p:cNvSpPr>
              <p:nvPr/>
            </p:nvSpPr>
            <p:spPr bwMode="auto">
              <a:xfrm>
                <a:off x="718" y="1075"/>
                <a:ext cx="221" cy="17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A</a:t>
                </a:r>
                <a:r>
                  <a:rPr kumimoji="0" lang="en-US" sz="1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10</a:t>
                </a:r>
              </a:p>
            </p:txBody>
          </p:sp>
          <p:sp>
            <p:nvSpPr>
              <p:cNvPr id="164061" name="Text Box 221"/>
              <p:cNvSpPr txBox="1">
                <a:spLocks noChangeAspect="1" noChangeArrowheads="1"/>
              </p:cNvSpPr>
              <p:nvPr/>
            </p:nvSpPr>
            <p:spPr bwMode="auto">
              <a:xfrm>
                <a:off x="312" y="1075"/>
                <a:ext cx="221" cy="17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A</a:t>
                </a:r>
                <a:r>
                  <a:rPr kumimoji="0" lang="en-US" sz="1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11</a:t>
                </a:r>
              </a:p>
            </p:txBody>
          </p:sp>
        </p:grpSp>
        <p:sp>
          <p:nvSpPr>
            <p:cNvPr id="164062" name="Text Box 222"/>
            <p:cNvSpPr txBox="1">
              <a:spLocks noChangeAspect="1" noChangeArrowheads="1"/>
            </p:cNvSpPr>
            <p:nvPr/>
          </p:nvSpPr>
          <p:spPr bwMode="auto">
            <a:xfrm>
              <a:off x="539" y="1027"/>
              <a:ext cx="205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9900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B</a:t>
              </a:r>
              <a:r>
                <a:rPr kumimoji="0" lang="en-US" sz="1800" b="1" i="0" u="none" strike="noStrike" kern="1200" cap="none" spc="0" normalizeH="0" baseline="-25000" noProof="0">
                  <a:ln>
                    <a:noFill/>
                  </a:ln>
                  <a:solidFill>
                    <a:srgbClr val="9900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164063" name="Text Box 223"/>
            <p:cNvSpPr txBox="1">
              <a:spLocks noChangeAspect="1" noChangeArrowheads="1"/>
            </p:cNvSpPr>
            <p:nvPr/>
          </p:nvSpPr>
          <p:spPr bwMode="auto">
            <a:xfrm>
              <a:off x="1789" y="1027"/>
              <a:ext cx="144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9900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B</a:t>
              </a:r>
              <a:r>
                <a:rPr kumimoji="0" lang="en-US" sz="1800" b="1" i="0" u="none" strike="noStrike" kern="1200" cap="none" spc="0" normalizeH="0" baseline="-25000" noProof="0">
                  <a:ln>
                    <a:noFill/>
                  </a:ln>
                  <a:solidFill>
                    <a:srgbClr val="9900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164064" name="Text Box 224"/>
            <p:cNvSpPr txBox="1">
              <a:spLocks noChangeAspect="1" noChangeArrowheads="1"/>
            </p:cNvSpPr>
            <p:nvPr/>
          </p:nvSpPr>
          <p:spPr bwMode="auto">
            <a:xfrm>
              <a:off x="321" y="1906"/>
              <a:ext cx="1353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32" tIns="45716" rIns="91432" bIns="45716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Carry Generator</a:t>
              </a:r>
            </a:p>
          </p:txBody>
        </p:sp>
        <p:sp>
          <p:nvSpPr>
            <p:cNvPr id="164065" name="Text Box 225"/>
            <p:cNvSpPr txBox="1">
              <a:spLocks noChangeAspect="1" noChangeArrowheads="1"/>
            </p:cNvSpPr>
            <p:nvPr/>
          </p:nvSpPr>
          <p:spPr bwMode="auto">
            <a:xfrm>
              <a:off x="125" y="2434"/>
              <a:ext cx="222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C</a:t>
              </a:r>
              <a:r>
                <a:rPr kumimoji="0" lang="en-US" sz="1800" b="1" i="0" u="none" strike="noStrike" kern="1200" cap="none" spc="0" normalizeH="0" baseline="-2500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12</a:t>
              </a:r>
            </a:p>
          </p:txBody>
        </p:sp>
        <p:sp>
          <p:nvSpPr>
            <p:cNvPr id="164066" name="Line 226"/>
            <p:cNvSpPr>
              <a:spLocks noChangeAspect="1" noChangeShapeType="1"/>
            </p:cNvSpPr>
            <p:nvPr/>
          </p:nvSpPr>
          <p:spPr bwMode="auto">
            <a:xfrm flipV="1">
              <a:off x="264" y="1942"/>
              <a:ext cx="0" cy="47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4067" name="Line 227"/>
            <p:cNvSpPr>
              <a:spLocks noChangeShapeType="1"/>
            </p:cNvSpPr>
            <p:nvPr/>
          </p:nvSpPr>
          <p:spPr bwMode="auto">
            <a:xfrm flipH="1" flipV="1">
              <a:off x="107" y="1945"/>
              <a:ext cx="217" cy="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8" name="Group 295"/>
          <p:cNvGrpSpPr>
            <a:grpSpLocks/>
          </p:cNvGrpSpPr>
          <p:nvPr/>
        </p:nvGrpSpPr>
        <p:grpSpPr bwMode="auto">
          <a:xfrm>
            <a:off x="304801" y="836613"/>
            <a:ext cx="8763000" cy="4195763"/>
            <a:chOff x="192" y="527"/>
            <a:chExt cx="5520" cy="2643"/>
          </a:xfrm>
        </p:grpSpPr>
        <p:grpSp>
          <p:nvGrpSpPr>
            <p:cNvPr id="20" name="Group 269"/>
            <p:cNvGrpSpPr>
              <a:grpSpLocks/>
            </p:cNvGrpSpPr>
            <p:nvPr/>
          </p:nvGrpSpPr>
          <p:grpSpPr bwMode="auto">
            <a:xfrm>
              <a:off x="2580" y="2976"/>
              <a:ext cx="2320" cy="194"/>
              <a:chOff x="2580" y="3216"/>
              <a:chExt cx="2320" cy="194"/>
            </a:xfrm>
          </p:grpSpPr>
          <p:sp>
            <p:nvSpPr>
              <p:cNvPr id="164087" name="Text Box 247"/>
              <p:cNvSpPr txBox="1">
                <a:spLocks noChangeArrowheads="1"/>
              </p:cNvSpPr>
              <p:nvPr/>
            </p:nvSpPr>
            <p:spPr bwMode="auto">
              <a:xfrm>
                <a:off x="2580" y="3216"/>
                <a:ext cx="0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4088" name="Text Box 248"/>
              <p:cNvSpPr txBox="1">
                <a:spLocks noChangeArrowheads="1"/>
              </p:cNvSpPr>
              <p:nvPr/>
            </p:nvSpPr>
            <p:spPr bwMode="auto">
              <a:xfrm>
                <a:off x="4900" y="3216"/>
                <a:ext cx="0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1" name="Group 294"/>
            <p:cNvGrpSpPr>
              <a:grpSpLocks/>
            </p:cNvGrpSpPr>
            <p:nvPr/>
          </p:nvGrpSpPr>
          <p:grpSpPr bwMode="auto">
            <a:xfrm>
              <a:off x="192" y="527"/>
              <a:ext cx="5520" cy="1153"/>
              <a:chOff x="192" y="527"/>
              <a:chExt cx="5520" cy="1153"/>
            </a:xfrm>
          </p:grpSpPr>
          <p:sp>
            <p:nvSpPr>
              <p:cNvPr id="164071" name="Text Box 231"/>
              <p:cNvSpPr txBox="1">
                <a:spLocks noChangeArrowheads="1"/>
              </p:cNvSpPr>
              <p:nvPr/>
            </p:nvSpPr>
            <p:spPr bwMode="auto">
              <a:xfrm>
                <a:off x="1002" y="719"/>
                <a:ext cx="404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9900CC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0111</a:t>
                </a:r>
              </a:p>
            </p:txBody>
          </p:sp>
          <p:sp>
            <p:nvSpPr>
              <p:cNvPr id="164072" name="Text Box 232"/>
              <p:cNvSpPr txBox="1">
                <a:spLocks noChangeArrowheads="1"/>
              </p:cNvSpPr>
              <p:nvPr/>
            </p:nvSpPr>
            <p:spPr bwMode="auto">
              <a:xfrm>
                <a:off x="1002" y="527"/>
                <a:ext cx="404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1101</a:t>
                </a:r>
              </a:p>
            </p:txBody>
          </p:sp>
          <p:sp>
            <p:nvSpPr>
              <p:cNvPr id="164075" name="Text Box 235"/>
              <p:cNvSpPr txBox="1">
                <a:spLocks noChangeArrowheads="1"/>
              </p:cNvSpPr>
              <p:nvPr/>
            </p:nvSpPr>
            <p:spPr bwMode="auto">
              <a:xfrm>
                <a:off x="2730" y="719"/>
                <a:ext cx="404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9900CC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0110</a:t>
                </a:r>
              </a:p>
            </p:txBody>
          </p:sp>
          <p:sp>
            <p:nvSpPr>
              <p:cNvPr id="164076" name="Text Box 236"/>
              <p:cNvSpPr txBox="1">
                <a:spLocks noChangeArrowheads="1"/>
              </p:cNvSpPr>
              <p:nvPr/>
            </p:nvSpPr>
            <p:spPr bwMode="auto">
              <a:xfrm>
                <a:off x="2730" y="527"/>
                <a:ext cx="404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1001</a:t>
                </a:r>
              </a:p>
            </p:txBody>
          </p:sp>
          <p:sp>
            <p:nvSpPr>
              <p:cNvPr id="164077" name="Text Box 237"/>
              <p:cNvSpPr txBox="1">
                <a:spLocks noChangeArrowheads="1"/>
              </p:cNvSpPr>
              <p:nvPr/>
            </p:nvSpPr>
            <p:spPr bwMode="auto">
              <a:xfrm>
                <a:off x="4506" y="719"/>
                <a:ext cx="404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9900CC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1101</a:t>
                </a:r>
              </a:p>
            </p:txBody>
          </p:sp>
          <p:sp>
            <p:nvSpPr>
              <p:cNvPr id="164078" name="Text Box 238"/>
              <p:cNvSpPr txBox="1">
                <a:spLocks noChangeArrowheads="1"/>
              </p:cNvSpPr>
              <p:nvPr/>
            </p:nvSpPr>
            <p:spPr bwMode="auto">
              <a:xfrm>
                <a:off x="4506" y="527"/>
                <a:ext cx="404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1010</a:t>
                </a:r>
              </a:p>
            </p:txBody>
          </p:sp>
          <p:sp>
            <p:nvSpPr>
              <p:cNvPr id="164079" name="Text Box 239"/>
              <p:cNvSpPr txBox="1">
                <a:spLocks noChangeArrowheads="1"/>
              </p:cNvSpPr>
              <p:nvPr/>
            </p:nvSpPr>
            <p:spPr bwMode="auto">
              <a:xfrm>
                <a:off x="5611" y="1488"/>
                <a:ext cx="101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64094" name="Text Box 254"/>
              <p:cNvSpPr txBox="1">
                <a:spLocks noChangeArrowheads="1"/>
              </p:cNvSpPr>
              <p:nvPr/>
            </p:nvSpPr>
            <p:spPr bwMode="auto">
              <a:xfrm>
                <a:off x="193" y="719"/>
                <a:ext cx="219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9900CC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B=</a:t>
                </a:r>
              </a:p>
            </p:txBody>
          </p:sp>
          <p:sp>
            <p:nvSpPr>
              <p:cNvPr id="164095" name="Text Box 255"/>
              <p:cNvSpPr txBox="1">
                <a:spLocks noChangeArrowheads="1"/>
              </p:cNvSpPr>
              <p:nvPr/>
            </p:nvSpPr>
            <p:spPr bwMode="auto">
              <a:xfrm>
                <a:off x="192" y="527"/>
                <a:ext cx="237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A=</a:t>
                </a:r>
              </a:p>
            </p:txBody>
          </p:sp>
        </p:grpSp>
      </p:grpSp>
      <p:sp>
        <p:nvSpPr>
          <p:cNvPr id="275" name="Rectangle 2">
            <a:extLst>
              <a:ext uri="{FF2B5EF4-FFF2-40B4-BE49-F238E27FC236}">
                <a16:creationId xmlns:a16="http://schemas.microsoft.com/office/drawing/2014/main" id="{1314018D-8EE3-4F79-82B5-7C665C29D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63" y="4902714"/>
            <a:ext cx="892968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" pitchFamily="18" charset="0"/>
              </a:defRPr>
            </a:lvl9pPr>
          </a:lstStyle>
          <a:p>
            <a:pPr eaLnBrk="1" hangingPunct="1"/>
            <a:r>
              <a:rPr lang="en-US" sz="2400" kern="0" dirty="0">
                <a:solidFill>
                  <a:schemeClr val="tx1"/>
                </a:solidFill>
              </a:rPr>
              <a:t>Trade-off: cost </a:t>
            </a:r>
            <a:r>
              <a:rPr lang="en-US" sz="2400" i="1" kern="0" dirty="0">
                <a:solidFill>
                  <a:schemeClr val="tx1"/>
                </a:solidFill>
              </a:rPr>
              <a:t>versus</a:t>
            </a:r>
            <a:r>
              <a:rPr lang="en-US" sz="2400" kern="0" dirty="0">
                <a:solidFill>
                  <a:schemeClr val="tx1"/>
                </a:solidFill>
              </a:rPr>
              <a:t> delay </a:t>
            </a:r>
          </a:p>
        </p:txBody>
      </p:sp>
      <p:sp>
        <p:nvSpPr>
          <p:cNvPr id="276" name="Rectangle 2">
            <a:extLst>
              <a:ext uri="{FF2B5EF4-FFF2-40B4-BE49-F238E27FC236}">
                <a16:creationId xmlns:a16="http://schemas.microsoft.com/office/drawing/2014/main" id="{7655003B-B3CB-4665-B3BE-83459B2C1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" y="5788554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" pitchFamily="18" charset="0"/>
              </a:defRPr>
            </a:lvl9pPr>
          </a:lstStyle>
          <a:p>
            <a:pPr eaLnBrk="1" hangingPunct="1"/>
            <a:r>
              <a:rPr lang="en-US" sz="2400" b="1" kern="0" dirty="0">
                <a:solidFill>
                  <a:schemeClr val="tx1"/>
                </a:solidFill>
              </a:rPr>
              <a:t>Another solution: </a:t>
            </a:r>
            <a:r>
              <a:rPr lang="en-US" sz="2400" kern="0" dirty="0">
                <a:solidFill>
                  <a:schemeClr val="tx1"/>
                </a:solidFill>
              </a:rPr>
              <a:t>12-Bit Hybrid (RCA + CLA)??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Cost = </a:t>
            </a:r>
            <a:r>
              <a:rPr lang="en-US" altLang="en-US" sz="2400" i="1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O</a:t>
            </a:r>
            <a:r>
              <a:rPr lang="en-US" altLang="en-US" sz="2400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(</a:t>
            </a:r>
            <a:r>
              <a:rPr lang="en-US" altLang="en-US" sz="2400" dirty="0">
                <a:solidFill>
                  <a:srgbClr val="FF0000"/>
                </a:solidFill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?</a:t>
            </a:r>
            <a:r>
              <a:rPr lang="en-US" altLang="en-US" sz="2400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); delay = </a:t>
            </a:r>
            <a:r>
              <a:rPr lang="en-US" altLang="en-US" sz="2400" i="1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O</a:t>
            </a:r>
            <a:r>
              <a:rPr lang="en-US" altLang="en-US" sz="2400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(</a:t>
            </a:r>
            <a:r>
              <a:rPr lang="en-US" altLang="en-US" sz="2400" dirty="0">
                <a:solidFill>
                  <a:srgbClr val="FF0000"/>
                </a:solidFill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?</a:t>
            </a:r>
            <a:r>
              <a:rPr lang="en-US" altLang="en-US" sz="2400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)</a:t>
            </a:r>
            <a:endParaRPr lang="en-US" sz="2400" kern="0" dirty="0">
              <a:solidFill>
                <a:schemeClr val="tx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5D41EE9-B88F-49A3-B6E5-6E905927DDDB}"/>
              </a:ext>
            </a:extLst>
          </p:cNvPr>
          <p:cNvGrpSpPr/>
          <p:nvPr/>
        </p:nvGrpSpPr>
        <p:grpSpPr>
          <a:xfrm>
            <a:off x="6019804" y="728043"/>
            <a:ext cx="3037677" cy="4529680"/>
            <a:chOff x="6069013" y="736049"/>
            <a:chExt cx="3037677" cy="4529680"/>
          </a:xfrm>
        </p:grpSpPr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2E7465D0-3B49-49C9-A1CD-4A50A599BFFC}"/>
                </a:ext>
              </a:extLst>
            </p:cNvPr>
            <p:cNvSpPr/>
            <p:nvPr/>
          </p:nvSpPr>
          <p:spPr bwMode="auto">
            <a:xfrm>
              <a:off x="6069013" y="736049"/>
              <a:ext cx="2962268" cy="4253459"/>
            </a:xfrm>
            <a:prstGeom prst="ellipse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F823D01-5CE6-4AA5-982C-A969E6CBFED1}"/>
                </a:ext>
              </a:extLst>
            </p:cNvPr>
            <p:cNvSpPr txBox="1"/>
            <p:nvPr/>
          </p:nvSpPr>
          <p:spPr>
            <a:xfrm>
              <a:off x="8073230" y="4804064"/>
              <a:ext cx="1033460" cy="46166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CLA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ECB71BF-5169-462C-B4E4-4C68510B3260}"/>
              </a:ext>
            </a:extLst>
          </p:cNvPr>
          <p:cNvGrpSpPr/>
          <p:nvPr/>
        </p:nvGrpSpPr>
        <p:grpSpPr>
          <a:xfrm>
            <a:off x="284166" y="3135011"/>
            <a:ext cx="2928545" cy="2196283"/>
            <a:chOff x="284166" y="3135011"/>
            <a:chExt cx="2928545" cy="219628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6489862-1C7E-4F22-8E35-C6A48E32B460}"/>
                </a:ext>
              </a:extLst>
            </p:cNvPr>
            <p:cNvSpPr txBox="1"/>
            <p:nvPr/>
          </p:nvSpPr>
          <p:spPr>
            <a:xfrm>
              <a:off x="284166" y="4869629"/>
              <a:ext cx="1033460" cy="46166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RCA</a:t>
              </a:r>
            </a:p>
          </p:txBody>
        </p:sp>
        <p:cxnSp>
          <p:nvCxnSpPr>
            <p:cNvPr id="36" name="Connector: Curved 35">
              <a:extLst>
                <a:ext uri="{FF2B5EF4-FFF2-40B4-BE49-F238E27FC236}">
                  <a16:creationId xmlns:a16="http://schemas.microsoft.com/office/drawing/2014/main" id="{E7FA96D8-B45C-435C-BE3A-323891279971}"/>
                </a:ext>
              </a:extLst>
            </p:cNvPr>
            <p:cNvCxnSpPr/>
            <p:nvPr/>
          </p:nvCxnSpPr>
          <p:spPr bwMode="auto">
            <a:xfrm flipV="1">
              <a:off x="1358905" y="3135011"/>
              <a:ext cx="1853806" cy="1752601"/>
            </a:xfrm>
            <a:prstGeom prst="curvedConnector3">
              <a:avLst>
                <a:gd name="adj1" fmla="val 83415"/>
              </a:avLst>
            </a:prstGeom>
            <a:solidFill>
              <a:schemeClr val="accent1"/>
            </a:solidFill>
            <a:ln w="28575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1826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0"/>
      <p:bldP spid="27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1026">
            <a:extLst>
              <a:ext uri="{FF2B5EF4-FFF2-40B4-BE49-F238E27FC236}">
                <a16:creationId xmlns:a16="http://schemas.microsoft.com/office/drawing/2014/main" id="{CCFD67BD-6330-462C-9D0A-1AF36146C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25" y="312738"/>
            <a:ext cx="70516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4803" name="AutoShape 1027">
            <a:extLst>
              <a:ext uri="{FF2B5EF4-FFF2-40B4-BE49-F238E27FC236}">
                <a16:creationId xmlns:a16="http://schemas.microsoft.com/office/drawing/2014/main" id="{2CE99659-8533-4B25-B012-7B362FB7190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48200" y="1524000"/>
            <a:ext cx="4343400" cy="3273152"/>
          </a:xfrm>
          <a:noFill/>
          <a:ln/>
        </p:spPr>
        <p:txBody>
          <a:bodyPr/>
          <a:lstStyle/>
          <a:p>
            <a:pPr eaLnBrk="0" hangingPunct="0"/>
            <a:r>
              <a:rPr lang="en-US" altLang="en-US" sz="2400" b="0" dirty="0"/>
              <a:t>Example: A </a:t>
            </a:r>
            <a:r>
              <a:rPr lang="en-US" altLang="en-US" sz="2400" dirty="0"/>
              <a:t>16-bit adder - </a:t>
            </a:r>
            <a:r>
              <a:rPr lang="en-US" altLang="en-US" sz="2400" b="0" dirty="0"/>
              <a:t>Use four 4-bit adders</a:t>
            </a:r>
          </a:p>
          <a:p>
            <a:pPr eaLnBrk="0" hangingPunct="0"/>
            <a:r>
              <a:rPr lang="en-US" altLang="en-US" sz="2400" b="0" dirty="0"/>
              <a:t>It takes block </a:t>
            </a:r>
            <a:r>
              <a:rPr lang="en-US" altLang="en-US" sz="2400" b="0" i="1" dirty="0"/>
              <a:t>g </a:t>
            </a:r>
            <a:r>
              <a:rPr lang="en-US" altLang="en-US" sz="2400" b="0" dirty="0"/>
              <a:t>and </a:t>
            </a:r>
            <a:r>
              <a:rPr lang="en-US" altLang="en-US" sz="2400" b="0" i="1" dirty="0"/>
              <a:t>p</a:t>
            </a:r>
            <a:r>
              <a:rPr lang="en-US" altLang="en-US" sz="2400" b="0" dirty="0"/>
              <a:t> terms and </a:t>
            </a:r>
            <a:r>
              <a:rPr lang="en-US" altLang="en-US" sz="2400" b="0" i="1" dirty="0"/>
              <a:t>c</a:t>
            </a:r>
            <a:r>
              <a:rPr lang="en-US" altLang="en-US" sz="2400" b="0" i="1" baseline="-25000" dirty="0"/>
              <a:t>in</a:t>
            </a:r>
            <a:r>
              <a:rPr lang="en-US" altLang="en-US" sz="2400" b="0" dirty="0"/>
              <a:t> to generate block-carry-bits </a:t>
            </a:r>
          </a:p>
          <a:p>
            <a:pPr eaLnBrk="0" hangingPunct="0"/>
            <a:r>
              <a:rPr lang="en-US" altLang="en-US" sz="2400" b="0" dirty="0"/>
              <a:t>Use the CLA principle again to design lower level adders</a:t>
            </a:r>
            <a:endParaRPr lang="en-US" altLang="en-US" sz="1600" dirty="0"/>
          </a:p>
        </p:txBody>
      </p:sp>
      <p:sp>
        <p:nvSpPr>
          <p:cNvPr id="204804" name="Rectangle 1028">
            <a:extLst>
              <a:ext uri="{FF2B5EF4-FFF2-40B4-BE49-F238E27FC236}">
                <a16:creationId xmlns:a16="http://schemas.microsoft.com/office/drawing/2014/main" id="{65AE6394-489A-43ED-9236-3F7603904D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7544" y="246856"/>
            <a:ext cx="8676456" cy="609600"/>
          </a:xfrm>
          <a:noFill/>
          <a:ln/>
        </p:spPr>
        <p:txBody>
          <a:bodyPr/>
          <a:lstStyle/>
          <a:p>
            <a:pPr eaLnBrk="0" hangingPunct="0"/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b="0" dirty="0"/>
              <a:t>CLA principle can be used recursively to build bigger adders </a:t>
            </a:r>
            <a:r>
              <a:rPr lang="en-US" altLang="en-US" sz="2400" b="0" dirty="0">
                <a:sym typeface="Wingdings" panose="05000000000000000000" pitchFamily="2" charset="2"/>
              </a:rPr>
              <a:t>=&gt; Carry-Lookahead Tree (CLT)</a:t>
            </a:r>
            <a:endParaRPr lang="en-US" altLang="en-US" sz="2400" b="0" dirty="0"/>
          </a:p>
        </p:txBody>
      </p:sp>
      <p:pic>
        <p:nvPicPr>
          <p:cNvPr id="204805" name="Picture 1029">
            <a:extLst>
              <a:ext uri="{FF2B5EF4-FFF2-40B4-BE49-F238E27FC236}">
                <a16:creationId xmlns:a16="http://schemas.microsoft.com/office/drawing/2014/main" id="{02EB2CBA-D68D-42C3-8023-5FABCBE8A62C}"/>
              </a:ext>
            </a:extLst>
          </p:cNvPr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626" y="1124744"/>
            <a:ext cx="3629025" cy="560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FCAD7D-8BCF-45EA-B026-6B42BB2E71A3}"/>
              </a:ext>
            </a:extLst>
          </p:cNvPr>
          <p:cNvSpPr txBox="1"/>
          <p:nvPr/>
        </p:nvSpPr>
        <p:spPr>
          <a:xfrm>
            <a:off x="2771800" y="6411089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C00000"/>
                </a:solidFill>
              </a:rPr>
              <a:t>CLA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5E330D-AB56-419C-9961-6BC9EA2E633F}"/>
              </a:ext>
            </a:extLst>
          </p:cNvPr>
          <p:cNvSpPr txBox="1"/>
          <p:nvPr/>
        </p:nvSpPr>
        <p:spPr>
          <a:xfrm>
            <a:off x="1547664" y="2276872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C00000"/>
                </a:solidFill>
              </a:rPr>
              <a:t>CLA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5FA386-0DF6-4C48-A3AC-D46E1DA7827E}"/>
              </a:ext>
            </a:extLst>
          </p:cNvPr>
          <p:cNvSpPr txBox="1"/>
          <p:nvPr/>
        </p:nvSpPr>
        <p:spPr>
          <a:xfrm>
            <a:off x="1529990" y="3629055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C00000"/>
                </a:solidFill>
              </a:rPr>
              <a:t>CLA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8DA78B-E526-4CE8-B18C-14C3CCC5C40F}"/>
              </a:ext>
            </a:extLst>
          </p:cNvPr>
          <p:cNvSpPr txBox="1"/>
          <p:nvPr/>
        </p:nvSpPr>
        <p:spPr>
          <a:xfrm>
            <a:off x="1547664" y="4869160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C00000"/>
                </a:solidFill>
              </a:rPr>
              <a:t>CLA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24708B-C2CF-4587-9CFA-6C8FF1CB58DA}"/>
              </a:ext>
            </a:extLst>
          </p:cNvPr>
          <p:cNvSpPr txBox="1"/>
          <p:nvPr/>
        </p:nvSpPr>
        <p:spPr>
          <a:xfrm>
            <a:off x="1529990" y="6109265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C00000"/>
                </a:solidFill>
              </a:rPr>
              <a:t>CLA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68EDD-9B6B-4497-89C1-D1B1B2623D59}"/>
              </a:ext>
            </a:extLst>
          </p:cNvPr>
          <p:cNvSpPr txBox="1"/>
          <p:nvPr/>
        </p:nvSpPr>
        <p:spPr>
          <a:xfrm>
            <a:off x="5009613" y="5724110"/>
            <a:ext cx="3629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Solution – 2 </a:t>
            </a:r>
          </a:p>
          <a:p>
            <a:r>
              <a:rPr lang="en-IN" dirty="0"/>
              <a:t>(CLA + CLA + …)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50DDAC-E4B7-4364-9904-812D30732B84}"/>
              </a:ext>
            </a:extLst>
          </p:cNvPr>
          <p:cNvSpPr txBox="1"/>
          <p:nvPr/>
        </p:nvSpPr>
        <p:spPr>
          <a:xfrm>
            <a:off x="5093994" y="4853771"/>
            <a:ext cx="4029926" cy="83099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We have seen (</a:t>
            </a:r>
            <a:r>
              <a:rPr lang="en-IN" dirty="0" err="1">
                <a:solidFill>
                  <a:schemeClr val="bg1"/>
                </a:solidFill>
              </a:rPr>
              <a:t>i</a:t>
            </a:r>
            <a:r>
              <a:rPr lang="en-IN" dirty="0">
                <a:solidFill>
                  <a:schemeClr val="bg1"/>
                </a:solidFill>
              </a:rPr>
              <a:t>) CLA + RCA; (ii) RCA + CLA </a:t>
            </a:r>
          </a:p>
        </p:txBody>
      </p:sp>
    </p:spTree>
  </p:cSld>
  <p:clrMapOvr>
    <a:masterClrMapping/>
  </p:clrMapOvr>
  <p:transition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4" grpId="0"/>
      <p:bldP spid="2" grpId="0"/>
      <p:bldP spid="7" grpId="0"/>
      <p:bldP spid="8" grpId="0"/>
      <p:bldP spid="9" grpId="0"/>
      <p:bldP spid="10" grpId="0"/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" name="Text Box 238"/>
          <p:cNvSpPr txBox="1">
            <a:spLocks noChangeArrowheads="1"/>
          </p:cNvSpPr>
          <p:nvPr/>
        </p:nvSpPr>
        <p:spPr bwMode="auto">
          <a:xfrm>
            <a:off x="-31750" y="2212925"/>
            <a:ext cx="717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5466" name="Text Box 240"/>
          <p:cNvSpPr txBox="1">
            <a:spLocks noChangeArrowheads="1"/>
          </p:cNvSpPr>
          <p:nvPr/>
        </p:nvSpPr>
        <p:spPr bwMode="auto">
          <a:xfrm>
            <a:off x="380077" y="204225"/>
            <a:ext cx="745082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16-bit 2-level Carry-Lookahead </a:t>
            </a:r>
            <a:r>
              <a:rPr lang="en-US" sz="3200" dirty="0">
                <a:solidFill>
                  <a:srgbClr val="000000"/>
                </a:solidFill>
              </a:rPr>
              <a:t>Tree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(CLT)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16BB14C-E477-457B-9FEC-E81A1958584E}"/>
              </a:ext>
            </a:extLst>
          </p:cNvPr>
          <p:cNvGrpSpPr/>
          <p:nvPr/>
        </p:nvGrpSpPr>
        <p:grpSpPr>
          <a:xfrm>
            <a:off x="249647" y="1052736"/>
            <a:ext cx="8644706" cy="4976887"/>
            <a:chOff x="31750" y="1260425"/>
            <a:chExt cx="9079706" cy="5514975"/>
          </a:xfrm>
        </p:grpSpPr>
        <p:sp>
          <p:nvSpPr>
            <p:cNvPr id="15362" name="Rectangle 7"/>
            <p:cNvSpPr>
              <a:spLocks noChangeArrowheads="1"/>
            </p:cNvSpPr>
            <p:nvPr/>
          </p:nvSpPr>
          <p:spPr bwMode="auto">
            <a:xfrm>
              <a:off x="6954838" y="3132088"/>
              <a:ext cx="17526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363" name="Line 8"/>
            <p:cNvSpPr>
              <a:spLocks noChangeShapeType="1"/>
            </p:cNvSpPr>
            <p:nvPr/>
          </p:nvSpPr>
          <p:spPr bwMode="auto">
            <a:xfrm>
              <a:off x="7731125" y="3894088"/>
              <a:ext cx="0" cy="1062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364" name="Line 9"/>
            <p:cNvSpPr>
              <a:spLocks noChangeShapeType="1"/>
            </p:cNvSpPr>
            <p:nvPr/>
          </p:nvSpPr>
          <p:spPr bwMode="auto">
            <a:xfrm>
              <a:off x="7959725" y="3894088"/>
              <a:ext cx="0" cy="1071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365" name="Line 10"/>
            <p:cNvSpPr>
              <a:spLocks noChangeShapeType="1"/>
            </p:cNvSpPr>
            <p:nvPr/>
          </p:nvSpPr>
          <p:spPr bwMode="auto">
            <a:xfrm flipH="1">
              <a:off x="8648521" y="3506738"/>
              <a:ext cx="3206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366" name="Line 11"/>
            <p:cNvSpPr>
              <a:spLocks noChangeShapeType="1"/>
            </p:cNvSpPr>
            <p:nvPr/>
          </p:nvSpPr>
          <p:spPr bwMode="auto">
            <a:xfrm>
              <a:off x="7167563" y="2582813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367" name="Line 12"/>
            <p:cNvSpPr>
              <a:spLocks noChangeShapeType="1"/>
            </p:cNvSpPr>
            <p:nvPr/>
          </p:nvSpPr>
          <p:spPr bwMode="auto">
            <a:xfrm>
              <a:off x="7304088" y="2582813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368" name="Line 13"/>
            <p:cNvSpPr>
              <a:spLocks noChangeShapeType="1"/>
            </p:cNvSpPr>
            <p:nvPr/>
          </p:nvSpPr>
          <p:spPr bwMode="auto">
            <a:xfrm>
              <a:off x="8312150" y="2582813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369" name="Line 14"/>
            <p:cNvSpPr>
              <a:spLocks noChangeShapeType="1"/>
            </p:cNvSpPr>
            <p:nvPr/>
          </p:nvSpPr>
          <p:spPr bwMode="auto">
            <a:xfrm>
              <a:off x="8448675" y="2582813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370" name="Line 15"/>
            <p:cNvSpPr>
              <a:spLocks noChangeShapeType="1"/>
            </p:cNvSpPr>
            <p:nvPr/>
          </p:nvSpPr>
          <p:spPr bwMode="auto">
            <a:xfrm>
              <a:off x="7931150" y="2582813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371" name="Line 16"/>
            <p:cNvSpPr>
              <a:spLocks noChangeShapeType="1"/>
            </p:cNvSpPr>
            <p:nvPr/>
          </p:nvSpPr>
          <p:spPr bwMode="auto">
            <a:xfrm>
              <a:off x="8067675" y="2582813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372" name="Line 17"/>
            <p:cNvSpPr>
              <a:spLocks noChangeShapeType="1"/>
            </p:cNvSpPr>
            <p:nvPr/>
          </p:nvSpPr>
          <p:spPr bwMode="auto">
            <a:xfrm>
              <a:off x="7535863" y="2582813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373" name="Line 18"/>
            <p:cNvSpPr>
              <a:spLocks noChangeShapeType="1"/>
            </p:cNvSpPr>
            <p:nvPr/>
          </p:nvSpPr>
          <p:spPr bwMode="auto">
            <a:xfrm>
              <a:off x="7672388" y="2582813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grpSp>
          <p:nvGrpSpPr>
            <p:cNvPr id="2" name="Group 21"/>
            <p:cNvGrpSpPr>
              <a:grpSpLocks/>
            </p:cNvGrpSpPr>
            <p:nvPr/>
          </p:nvGrpSpPr>
          <p:grpSpPr bwMode="auto">
            <a:xfrm>
              <a:off x="7183438" y="1820813"/>
              <a:ext cx="228600" cy="1311275"/>
              <a:chOff x="2448" y="566"/>
              <a:chExt cx="144" cy="826"/>
            </a:xfrm>
          </p:grpSpPr>
          <p:sp>
            <p:nvSpPr>
              <p:cNvPr id="15500" name="Line 19"/>
              <p:cNvSpPr>
                <a:spLocks noChangeShapeType="1"/>
              </p:cNvSpPr>
              <p:nvPr/>
            </p:nvSpPr>
            <p:spPr bwMode="auto">
              <a:xfrm flipV="1">
                <a:off x="2592" y="566"/>
                <a:ext cx="0" cy="8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5501" name="Line 20"/>
              <p:cNvSpPr>
                <a:spLocks noChangeShapeType="1"/>
              </p:cNvSpPr>
              <p:nvPr/>
            </p:nvSpPr>
            <p:spPr bwMode="auto">
              <a:xfrm flipH="1">
                <a:off x="2448" y="57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3" name="Group 22"/>
            <p:cNvGrpSpPr>
              <a:grpSpLocks/>
            </p:cNvGrpSpPr>
            <p:nvPr/>
          </p:nvGrpSpPr>
          <p:grpSpPr bwMode="auto">
            <a:xfrm>
              <a:off x="7564438" y="1806525"/>
              <a:ext cx="228600" cy="1311275"/>
              <a:chOff x="2448" y="566"/>
              <a:chExt cx="144" cy="826"/>
            </a:xfrm>
          </p:grpSpPr>
          <p:sp>
            <p:nvSpPr>
              <p:cNvPr id="15498" name="Line 23"/>
              <p:cNvSpPr>
                <a:spLocks noChangeShapeType="1"/>
              </p:cNvSpPr>
              <p:nvPr/>
            </p:nvSpPr>
            <p:spPr bwMode="auto">
              <a:xfrm flipV="1">
                <a:off x="2592" y="566"/>
                <a:ext cx="0" cy="8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5499" name="Line 24"/>
              <p:cNvSpPr>
                <a:spLocks noChangeShapeType="1"/>
              </p:cNvSpPr>
              <p:nvPr/>
            </p:nvSpPr>
            <p:spPr bwMode="auto">
              <a:xfrm flipH="1">
                <a:off x="2448" y="57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4" name="Group 25"/>
            <p:cNvGrpSpPr>
              <a:grpSpLocks/>
            </p:cNvGrpSpPr>
            <p:nvPr/>
          </p:nvGrpSpPr>
          <p:grpSpPr bwMode="auto">
            <a:xfrm>
              <a:off x="7959725" y="1808113"/>
              <a:ext cx="228600" cy="1311275"/>
              <a:chOff x="2448" y="566"/>
              <a:chExt cx="144" cy="826"/>
            </a:xfrm>
          </p:grpSpPr>
          <p:sp>
            <p:nvSpPr>
              <p:cNvPr id="15496" name="Line 26"/>
              <p:cNvSpPr>
                <a:spLocks noChangeShapeType="1"/>
              </p:cNvSpPr>
              <p:nvPr/>
            </p:nvSpPr>
            <p:spPr bwMode="auto">
              <a:xfrm flipV="1">
                <a:off x="2592" y="566"/>
                <a:ext cx="0" cy="8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5497" name="Line 27"/>
              <p:cNvSpPr>
                <a:spLocks noChangeShapeType="1"/>
              </p:cNvSpPr>
              <p:nvPr/>
            </p:nvSpPr>
            <p:spPr bwMode="auto">
              <a:xfrm flipH="1">
                <a:off x="2448" y="57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5377" name="Text Box 28"/>
            <p:cNvSpPr txBox="1">
              <a:spLocks noChangeArrowheads="1"/>
            </p:cNvSpPr>
            <p:nvPr/>
          </p:nvSpPr>
          <p:spPr bwMode="auto">
            <a:xfrm>
              <a:off x="6970713" y="3224163"/>
              <a:ext cx="948240" cy="5797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CLA</a:t>
              </a:r>
            </a:p>
          </p:txBody>
        </p:sp>
        <p:sp>
          <p:nvSpPr>
            <p:cNvPr id="15378" name="Text Box 29"/>
            <p:cNvSpPr txBox="1">
              <a:spLocks noChangeArrowheads="1"/>
            </p:cNvSpPr>
            <p:nvPr/>
          </p:nvSpPr>
          <p:spPr bwMode="auto">
            <a:xfrm>
              <a:off x="7869238" y="1279475"/>
              <a:ext cx="42068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2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379" name="Text Box 30"/>
            <p:cNvSpPr txBox="1">
              <a:spLocks noChangeArrowheads="1"/>
            </p:cNvSpPr>
            <p:nvPr/>
          </p:nvSpPr>
          <p:spPr bwMode="auto">
            <a:xfrm>
              <a:off x="7413625" y="1273125"/>
              <a:ext cx="4206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2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2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380" name="Text Box 31"/>
            <p:cNvSpPr txBox="1">
              <a:spLocks noChangeArrowheads="1"/>
            </p:cNvSpPr>
            <p:nvPr/>
          </p:nvSpPr>
          <p:spPr bwMode="auto">
            <a:xfrm>
              <a:off x="6954838" y="1287413"/>
              <a:ext cx="42068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2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3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381" name="Text Box 32"/>
            <p:cNvSpPr txBox="1">
              <a:spLocks noChangeArrowheads="1"/>
            </p:cNvSpPr>
            <p:nvPr/>
          </p:nvSpPr>
          <p:spPr bwMode="auto">
            <a:xfrm>
              <a:off x="6938963" y="3965525"/>
              <a:ext cx="7270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g</a:t>
              </a:r>
              <a:r>
                <a:rPr kumimoji="0" lang="en-US" sz="2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[0,3]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382" name="Text Box 33"/>
            <p:cNvSpPr txBox="1">
              <a:spLocks noChangeArrowheads="1"/>
            </p:cNvSpPr>
            <p:nvPr/>
          </p:nvSpPr>
          <p:spPr bwMode="auto">
            <a:xfrm>
              <a:off x="8051800" y="3970288"/>
              <a:ext cx="7270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p</a:t>
              </a:r>
              <a:r>
                <a:rPr kumimoji="0" lang="en-US" sz="2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[0,3]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383" name="Text Box 34"/>
            <p:cNvSpPr txBox="1">
              <a:spLocks noChangeArrowheads="1"/>
            </p:cNvSpPr>
            <p:nvPr/>
          </p:nvSpPr>
          <p:spPr bwMode="auto">
            <a:xfrm>
              <a:off x="8143875" y="2016075"/>
              <a:ext cx="565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g</a:t>
              </a:r>
              <a:r>
                <a: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0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p</a:t>
              </a:r>
              <a:r>
                <a: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0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384" name="Text Box 36"/>
            <p:cNvSpPr txBox="1">
              <a:spLocks noChangeArrowheads="1"/>
            </p:cNvSpPr>
            <p:nvPr/>
          </p:nvSpPr>
          <p:spPr bwMode="auto">
            <a:xfrm>
              <a:off x="7731125" y="2195463"/>
              <a:ext cx="565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g</a:t>
              </a:r>
              <a:r>
                <a: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p</a:t>
              </a:r>
              <a:r>
                <a: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385" name="Text Box 37"/>
            <p:cNvSpPr txBox="1">
              <a:spLocks noChangeArrowheads="1"/>
            </p:cNvSpPr>
            <p:nvPr/>
          </p:nvSpPr>
          <p:spPr bwMode="auto">
            <a:xfrm>
              <a:off x="7323138" y="2000200"/>
              <a:ext cx="565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g</a:t>
              </a:r>
              <a:r>
                <a: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2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p</a:t>
              </a:r>
              <a:r>
                <a: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2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386" name="Text Box 38"/>
            <p:cNvSpPr txBox="1">
              <a:spLocks noChangeArrowheads="1"/>
            </p:cNvSpPr>
            <p:nvPr/>
          </p:nvSpPr>
          <p:spPr bwMode="auto">
            <a:xfrm>
              <a:off x="6894513" y="2225625"/>
              <a:ext cx="565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g</a:t>
              </a:r>
              <a:r>
                <a: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3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p</a:t>
              </a:r>
              <a:r>
                <a: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3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387" name="Text Box 39"/>
            <p:cNvSpPr txBox="1">
              <a:spLocks noChangeArrowheads="1"/>
            </p:cNvSpPr>
            <p:nvPr/>
          </p:nvSpPr>
          <p:spPr bwMode="auto">
            <a:xfrm>
              <a:off x="8690769" y="3093194"/>
              <a:ext cx="42068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0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388" name="Rectangle 142"/>
            <p:cNvSpPr>
              <a:spLocks noChangeArrowheads="1"/>
            </p:cNvSpPr>
            <p:nvPr/>
          </p:nvSpPr>
          <p:spPr bwMode="auto">
            <a:xfrm>
              <a:off x="4708525" y="3119388"/>
              <a:ext cx="17526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389" name="Line 143"/>
            <p:cNvSpPr>
              <a:spLocks noChangeShapeType="1"/>
            </p:cNvSpPr>
            <p:nvPr/>
          </p:nvSpPr>
          <p:spPr bwMode="auto">
            <a:xfrm>
              <a:off x="5484813" y="3881388"/>
              <a:ext cx="0" cy="1079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390" name="Line 144"/>
            <p:cNvSpPr>
              <a:spLocks noChangeShapeType="1"/>
            </p:cNvSpPr>
            <p:nvPr/>
          </p:nvSpPr>
          <p:spPr bwMode="auto">
            <a:xfrm>
              <a:off x="5713413" y="3881388"/>
              <a:ext cx="0" cy="10826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391" name="Line 145"/>
            <p:cNvSpPr>
              <a:spLocks noChangeShapeType="1"/>
            </p:cNvSpPr>
            <p:nvPr/>
          </p:nvSpPr>
          <p:spPr bwMode="auto">
            <a:xfrm flipH="1">
              <a:off x="6461125" y="3500388"/>
              <a:ext cx="2905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392" name="Line 146"/>
            <p:cNvSpPr>
              <a:spLocks noChangeShapeType="1"/>
            </p:cNvSpPr>
            <p:nvPr/>
          </p:nvSpPr>
          <p:spPr bwMode="auto">
            <a:xfrm>
              <a:off x="4921250" y="2570113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393" name="Line 147"/>
            <p:cNvSpPr>
              <a:spLocks noChangeShapeType="1"/>
            </p:cNvSpPr>
            <p:nvPr/>
          </p:nvSpPr>
          <p:spPr bwMode="auto">
            <a:xfrm>
              <a:off x="5057775" y="2570113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394" name="Line 148"/>
            <p:cNvSpPr>
              <a:spLocks noChangeShapeType="1"/>
            </p:cNvSpPr>
            <p:nvPr/>
          </p:nvSpPr>
          <p:spPr bwMode="auto">
            <a:xfrm>
              <a:off x="6065838" y="2570113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395" name="Line 149"/>
            <p:cNvSpPr>
              <a:spLocks noChangeShapeType="1"/>
            </p:cNvSpPr>
            <p:nvPr/>
          </p:nvSpPr>
          <p:spPr bwMode="auto">
            <a:xfrm>
              <a:off x="6202363" y="2570113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396" name="Line 150"/>
            <p:cNvSpPr>
              <a:spLocks noChangeShapeType="1"/>
            </p:cNvSpPr>
            <p:nvPr/>
          </p:nvSpPr>
          <p:spPr bwMode="auto">
            <a:xfrm>
              <a:off x="5684838" y="2570113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397" name="Line 151"/>
            <p:cNvSpPr>
              <a:spLocks noChangeShapeType="1"/>
            </p:cNvSpPr>
            <p:nvPr/>
          </p:nvSpPr>
          <p:spPr bwMode="auto">
            <a:xfrm>
              <a:off x="5821363" y="2570113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398" name="Line 152"/>
            <p:cNvSpPr>
              <a:spLocks noChangeShapeType="1"/>
            </p:cNvSpPr>
            <p:nvPr/>
          </p:nvSpPr>
          <p:spPr bwMode="auto">
            <a:xfrm>
              <a:off x="5289550" y="2570113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399" name="Line 153"/>
            <p:cNvSpPr>
              <a:spLocks noChangeShapeType="1"/>
            </p:cNvSpPr>
            <p:nvPr/>
          </p:nvSpPr>
          <p:spPr bwMode="auto">
            <a:xfrm>
              <a:off x="5426075" y="2570113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grpSp>
          <p:nvGrpSpPr>
            <p:cNvPr id="5" name="Group 154"/>
            <p:cNvGrpSpPr>
              <a:grpSpLocks/>
            </p:cNvGrpSpPr>
            <p:nvPr/>
          </p:nvGrpSpPr>
          <p:grpSpPr bwMode="auto">
            <a:xfrm>
              <a:off x="4937125" y="1808113"/>
              <a:ext cx="228600" cy="1311275"/>
              <a:chOff x="2448" y="566"/>
              <a:chExt cx="144" cy="826"/>
            </a:xfrm>
          </p:grpSpPr>
          <p:sp>
            <p:nvSpPr>
              <p:cNvPr id="15494" name="Line 155"/>
              <p:cNvSpPr>
                <a:spLocks noChangeShapeType="1"/>
              </p:cNvSpPr>
              <p:nvPr/>
            </p:nvSpPr>
            <p:spPr bwMode="auto">
              <a:xfrm flipV="1">
                <a:off x="2592" y="566"/>
                <a:ext cx="0" cy="8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5495" name="Line 156"/>
              <p:cNvSpPr>
                <a:spLocks noChangeShapeType="1"/>
              </p:cNvSpPr>
              <p:nvPr/>
            </p:nvSpPr>
            <p:spPr bwMode="auto">
              <a:xfrm flipH="1">
                <a:off x="2448" y="57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6" name="Group 157"/>
            <p:cNvGrpSpPr>
              <a:grpSpLocks/>
            </p:cNvGrpSpPr>
            <p:nvPr/>
          </p:nvGrpSpPr>
          <p:grpSpPr bwMode="auto">
            <a:xfrm>
              <a:off x="5318125" y="1793825"/>
              <a:ext cx="228600" cy="1311275"/>
              <a:chOff x="2448" y="566"/>
              <a:chExt cx="144" cy="826"/>
            </a:xfrm>
          </p:grpSpPr>
          <p:sp>
            <p:nvSpPr>
              <p:cNvPr id="15492" name="Line 158"/>
              <p:cNvSpPr>
                <a:spLocks noChangeShapeType="1"/>
              </p:cNvSpPr>
              <p:nvPr/>
            </p:nvSpPr>
            <p:spPr bwMode="auto">
              <a:xfrm flipV="1">
                <a:off x="2592" y="566"/>
                <a:ext cx="0" cy="8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5493" name="Line 159"/>
              <p:cNvSpPr>
                <a:spLocks noChangeShapeType="1"/>
              </p:cNvSpPr>
              <p:nvPr/>
            </p:nvSpPr>
            <p:spPr bwMode="auto">
              <a:xfrm flipH="1">
                <a:off x="2448" y="57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7" name="Group 160"/>
            <p:cNvGrpSpPr>
              <a:grpSpLocks/>
            </p:cNvGrpSpPr>
            <p:nvPr/>
          </p:nvGrpSpPr>
          <p:grpSpPr bwMode="auto">
            <a:xfrm>
              <a:off x="5713413" y="1795413"/>
              <a:ext cx="228600" cy="1311275"/>
              <a:chOff x="2448" y="566"/>
              <a:chExt cx="144" cy="826"/>
            </a:xfrm>
          </p:grpSpPr>
          <p:sp>
            <p:nvSpPr>
              <p:cNvPr id="15490" name="Line 161"/>
              <p:cNvSpPr>
                <a:spLocks noChangeShapeType="1"/>
              </p:cNvSpPr>
              <p:nvPr/>
            </p:nvSpPr>
            <p:spPr bwMode="auto">
              <a:xfrm flipV="1">
                <a:off x="2592" y="566"/>
                <a:ext cx="0" cy="8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5491" name="Line 162"/>
              <p:cNvSpPr>
                <a:spLocks noChangeShapeType="1"/>
              </p:cNvSpPr>
              <p:nvPr/>
            </p:nvSpPr>
            <p:spPr bwMode="auto">
              <a:xfrm flipH="1">
                <a:off x="2448" y="57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5403" name="Text Box 163"/>
            <p:cNvSpPr txBox="1">
              <a:spLocks noChangeArrowheads="1"/>
            </p:cNvSpPr>
            <p:nvPr/>
          </p:nvSpPr>
          <p:spPr bwMode="auto">
            <a:xfrm>
              <a:off x="4724400" y="3211463"/>
              <a:ext cx="948240" cy="5797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CLA</a:t>
              </a:r>
            </a:p>
          </p:txBody>
        </p:sp>
        <p:sp>
          <p:nvSpPr>
            <p:cNvPr id="15404" name="Text Box 164"/>
            <p:cNvSpPr txBox="1">
              <a:spLocks noChangeArrowheads="1"/>
            </p:cNvSpPr>
            <p:nvPr/>
          </p:nvSpPr>
          <p:spPr bwMode="auto">
            <a:xfrm>
              <a:off x="5622925" y="1266775"/>
              <a:ext cx="4206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2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5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05" name="Text Box 165"/>
            <p:cNvSpPr txBox="1">
              <a:spLocks noChangeArrowheads="1"/>
            </p:cNvSpPr>
            <p:nvPr/>
          </p:nvSpPr>
          <p:spPr bwMode="auto">
            <a:xfrm>
              <a:off x="5167313" y="1260425"/>
              <a:ext cx="42068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2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6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06" name="Text Box 166"/>
            <p:cNvSpPr txBox="1">
              <a:spLocks noChangeArrowheads="1"/>
            </p:cNvSpPr>
            <p:nvPr/>
          </p:nvSpPr>
          <p:spPr bwMode="auto">
            <a:xfrm>
              <a:off x="4708525" y="1274713"/>
              <a:ext cx="4206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2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7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07" name="Text Box 167"/>
            <p:cNvSpPr txBox="1">
              <a:spLocks noChangeArrowheads="1"/>
            </p:cNvSpPr>
            <p:nvPr/>
          </p:nvSpPr>
          <p:spPr bwMode="auto">
            <a:xfrm>
              <a:off x="4722813" y="3962350"/>
              <a:ext cx="7270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g</a:t>
              </a:r>
              <a:r>
                <a:rPr kumimoji="0" lang="en-US" sz="2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[4,7]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08" name="Text Box 168"/>
            <p:cNvSpPr txBox="1">
              <a:spLocks noChangeArrowheads="1"/>
            </p:cNvSpPr>
            <p:nvPr/>
          </p:nvSpPr>
          <p:spPr bwMode="auto">
            <a:xfrm>
              <a:off x="5775325" y="3968700"/>
              <a:ext cx="7270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p</a:t>
              </a:r>
              <a:r>
                <a:rPr kumimoji="0" lang="en-US" sz="2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[4,7]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09" name="Text Box 169"/>
            <p:cNvSpPr txBox="1">
              <a:spLocks noChangeArrowheads="1"/>
            </p:cNvSpPr>
            <p:nvPr/>
          </p:nvSpPr>
          <p:spPr bwMode="auto">
            <a:xfrm>
              <a:off x="5865813" y="2043063"/>
              <a:ext cx="565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g</a:t>
              </a:r>
              <a:r>
                <a: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4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p</a:t>
              </a:r>
              <a:r>
                <a: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4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10" name="Text Box 170"/>
            <p:cNvSpPr txBox="1">
              <a:spLocks noChangeArrowheads="1"/>
            </p:cNvSpPr>
            <p:nvPr/>
          </p:nvSpPr>
          <p:spPr bwMode="auto">
            <a:xfrm>
              <a:off x="5484813" y="2182763"/>
              <a:ext cx="565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g</a:t>
              </a:r>
              <a:r>
                <a: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5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p</a:t>
              </a:r>
              <a:r>
                <a: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5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11" name="Text Box 171"/>
            <p:cNvSpPr txBox="1">
              <a:spLocks noChangeArrowheads="1"/>
            </p:cNvSpPr>
            <p:nvPr/>
          </p:nvSpPr>
          <p:spPr bwMode="auto">
            <a:xfrm>
              <a:off x="5089525" y="2017663"/>
              <a:ext cx="565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g</a:t>
              </a:r>
              <a:r>
                <a: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6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p</a:t>
              </a:r>
              <a:r>
                <a: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6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12" name="Text Box 172"/>
            <p:cNvSpPr txBox="1">
              <a:spLocks noChangeArrowheads="1"/>
            </p:cNvSpPr>
            <p:nvPr/>
          </p:nvSpPr>
          <p:spPr bwMode="auto">
            <a:xfrm>
              <a:off x="4648200" y="2212925"/>
              <a:ext cx="565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g</a:t>
              </a:r>
              <a:r>
                <a: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7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p</a:t>
              </a:r>
              <a:r>
                <a: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7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13" name="Text Box 173"/>
            <p:cNvSpPr txBox="1">
              <a:spLocks noChangeArrowheads="1"/>
            </p:cNvSpPr>
            <p:nvPr/>
          </p:nvSpPr>
          <p:spPr bwMode="auto">
            <a:xfrm>
              <a:off x="6429375" y="3008263"/>
              <a:ext cx="4206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2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4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14" name="Rectangle 175"/>
            <p:cNvSpPr>
              <a:spLocks noChangeArrowheads="1"/>
            </p:cNvSpPr>
            <p:nvPr/>
          </p:nvSpPr>
          <p:spPr bwMode="auto">
            <a:xfrm>
              <a:off x="2416175" y="3136850"/>
              <a:ext cx="17526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15" name="Line 176"/>
            <p:cNvSpPr>
              <a:spLocks noChangeShapeType="1"/>
            </p:cNvSpPr>
            <p:nvPr/>
          </p:nvSpPr>
          <p:spPr bwMode="auto">
            <a:xfrm>
              <a:off x="3192463" y="3898850"/>
              <a:ext cx="0" cy="10620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16" name="Line 177"/>
            <p:cNvSpPr>
              <a:spLocks noChangeShapeType="1"/>
            </p:cNvSpPr>
            <p:nvPr/>
          </p:nvSpPr>
          <p:spPr bwMode="auto">
            <a:xfrm>
              <a:off x="3421063" y="3898850"/>
              <a:ext cx="0" cy="1060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17" name="Line 178"/>
            <p:cNvSpPr>
              <a:spLocks noChangeShapeType="1"/>
            </p:cNvSpPr>
            <p:nvPr/>
          </p:nvSpPr>
          <p:spPr bwMode="auto">
            <a:xfrm flipH="1">
              <a:off x="4168775" y="3517850"/>
              <a:ext cx="2905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18" name="Line 179"/>
            <p:cNvSpPr>
              <a:spLocks noChangeShapeType="1"/>
            </p:cNvSpPr>
            <p:nvPr/>
          </p:nvSpPr>
          <p:spPr bwMode="auto">
            <a:xfrm>
              <a:off x="2628900" y="2587575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19" name="Line 180"/>
            <p:cNvSpPr>
              <a:spLocks noChangeShapeType="1"/>
            </p:cNvSpPr>
            <p:nvPr/>
          </p:nvSpPr>
          <p:spPr bwMode="auto">
            <a:xfrm>
              <a:off x="2765425" y="2587575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20" name="Line 181"/>
            <p:cNvSpPr>
              <a:spLocks noChangeShapeType="1"/>
            </p:cNvSpPr>
            <p:nvPr/>
          </p:nvSpPr>
          <p:spPr bwMode="auto">
            <a:xfrm>
              <a:off x="3773488" y="2587575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21" name="Line 182"/>
            <p:cNvSpPr>
              <a:spLocks noChangeShapeType="1"/>
            </p:cNvSpPr>
            <p:nvPr/>
          </p:nvSpPr>
          <p:spPr bwMode="auto">
            <a:xfrm>
              <a:off x="3910013" y="2587575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22" name="Line 183"/>
            <p:cNvSpPr>
              <a:spLocks noChangeShapeType="1"/>
            </p:cNvSpPr>
            <p:nvPr/>
          </p:nvSpPr>
          <p:spPr bwMode="auto">
            <a:xfrm>
              <a:off x="3392488" y="2587575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23" name="Line 184"/>
            <p:cNvSpPr>
              <a:spLocks noChangeShapeType="1"/>
            </p:cNvSpPr>
            <p:nvPr/>
          </p:nvSpPr>
          <p:spPr bwMode="auto">
            <a:xfrm>
              <a:off x="3529013" y="2587575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24" name="Line 185"/>
            <p:cNvSpPr>
              <a:spLocks noChangeShapeType="1"/>
            </p:cNvSpPr>
            <p:nvPr/>
          </p:nvSpPr>
          <p:spPr bwMode="auto">
            <a:xfrm>
              <a:off x="2997200" y="2587575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25" name="Line 186"/>
            <p:cNvSpPr>
              <a:spLocks noChangeShapeType="1"/>
            </p:cNvSpPr>
            <p:nvPr/>
          </p:nvSpPr>
          <p:spPr bwMode="auto">
            <a:xfrm>
              <a:off x="3133725" y="2587575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grpSp>
          <p:nvGrpSpPr>
            <p:cNvPr id="8" name="Group 187"/>
            <p:cNvGrpSpPr>
              <a:grpSpLocks/>
            </p:cNvGrpSpPr>
            <p:nvPr/>
          </p:nvGrpSpPr>
          <p:grpSpPr bwMode="auto">
            <a:xfrm>
              <a:off x="2644775" y="1825575"/>
              <a:ext cx="228600" cy="1311275"/>
              <a:chOff x="2448" y="566"/>
              <a:chExt cx="144" cy="826"/>
            </a:xfrm>
          </p:grpSpPr>
          <p:sp>
            <p:nvSpPr>
              <p:cNvPr id="15488" name="Line 188"/>
              <p:cNvSpPr>
                <a:spLocks noChangeShapeType="1"/>
              </p:cNvSpPr>
              <p:nvPr/>
            </p:nvSpPr>
            <p:spPr bwMode="auto">
              <a:xfrm flipV="1">
                <a:off x="2592" y="566"/>
                <a:ext cx="0" cy="8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5489" name="Line 189"/>
              <p:cNvSpPr>
                <a:spLocks noChangeShapeType="1"/>
              </p:cNvSpPr>
              <p:nvPr/>
            </p:nvSpPr>
            <p:spPr bwMode="auto">
              <a:xfrm flipH="1">
                <a:off x="2448" y="57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Group 190"/>
            <p:cNvGrpSpPr>
              <a:grpSpLocks/>
            </p:cNvGrpSpPr>
            <p:nvPr/>
          </p:nvGrpSpPr>
          <p:grpSpPr bwMode="auto">
            <a:xfrm>
              <a:off x="3025775" y="1811288"/>
              <a:ext cx="228600" cy="1311275"/>
              <a:chOff x="2448" y="566"/>
              <a:chExt cx="144" cy="826"/>
            </a:xfrm>
          </p:grpSpPr>
          <p:sp>
            <p:nvSpPr>
              <p:cNvPr id="15486" name="Line 191"/>
              <p:cNvSpPr>
                <a:spLocks noChangeShapeType="1"/>
              </p:cNvSpPr>
              <p:nvPr/>
            </p:nvSpPr>
            <p:spPr bwMode="auto">
              <a:xfrm flipV="1">
                <a:off x="2592" y="566"/>
                <a:ext cx="0" cy="8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5487" name="Line 192"/>
              <p:cNvSpPr>
                <a:spLocks noChangeShapeType="1"/>
              </p:cNvSpPr>
              <p:nvPr/>
            </p:nvSpPr>
            <p:spPr bwMode="auto">
              <a:xfrm flipH="1">
                <a:off x="2448" y="57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0" name="Group 193"/>
            <p:cNvGrpSpPr>
              <a:grpSpLocks/>
            </p:cNvGrpSpPr>
            <p:nvPr/>
          </p:nvGrpSpPr>
          <p:grpSpPr bwMode="auto">
            <a:xfrm>
              <a:off x="3421063" y="1812875"/>
              <a:ext cx="228600" cy="1311275"/>
              <a:chOff x="2448" y="566"/>
              <a:chExt cx="144" cy="826"/>
            </a:xfrm>
          </p:grpSpPr>
          <p:sp>
            <p:nvSpPr>
              <p:cNvPr id="15484" name="Line 194"/>
              <p:cNvSpPr>
                <a:spLocks noChangeShapeType="1"/>
              </p:cNvSpPr>
              <p:nvPr/>
            </p:nvSpPr>
            <p:spPr bwMode="auto">
              <a:xfrm flipV="1">
                <a:off x="2592" y="566"/>
                <a:ext cx="0" cy="8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5485" name="Line 195"/>
              <p:cNvSpPr>
                <a:spLocks noChangeShapeType="1"/>
              </p:cNvSpPr>
              <p:nvPr/>
            </p:nvSpPr>
            <p:spPr bwMode="auto">
              <a:xfrm flipH="1">
                <a:off x="2448" y="57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5429" name="Text Box 196"/>
            <p:cNvSpPr txBox="1">
              <a:spLocks noChangeArrowheads="1"/>
            </p:cNvSpPr>
            <p:nvPr/>
          </p:nvSpPr>
          <p:spPr bwMode="auto">
            <a:xfrm>
              <a:off x="2432050" y="3228925"/>
              <a:ext cx="948240" cy="5797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CLA</a:t>
              </a:r>
            </a:p>
          </p:txBody>
        </p:sp>
        <p:sp>
          <p:nvSpPr>
            <p:cNvPr id="15430" name="Text Box 197"/>
            <p:cNvSpPr txBox="1">
              <a:spLocks noChangeArrowheads="1"/>
            </p:cNvSpPr>
            <p:nvPr/>
          </p:nvSpPr>
          <p:spPr bwMode="auto">
            <a:xfrm>
              <a:off x="3330575" y="1284238"/>
              <a:ext cx="4206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2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9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31" name="Text Box 198"/>
            <p:cNvSpPr txBox="1">
              <a:spLocks noChangeArrowheads="1"/>
            </p:cNvSpPr>
            <p:nvPr/>
          </p:nvSpPr>
          <p:spPr bwMode="auto">
            <a:xfrm>
              <a:off x="2874963" y="1277888"/>
              <a:ext cx="52228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2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10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32" name="Text Box 199"/>
            <p:cNvSpPr txBox="1">
              <a:spLocks noChangeArrowheads="1"/>
            </p:cNvSpPr>
            <p:nvPr/>
          </p:nvSpPr>
          <p:spPr bwMode="auto">
            <a:xfrm>
              <a:off x="2416175" y="1292175"/>
              <a:ext cx="5222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2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11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33" name="Text Box 200"/>
            <p:cNvSpPr txBox="1">
              <a:spLocks noChangeArrowheads="1"/>
            </p:cNvSpPr>
            <p:nvPr/>
          </p:nvSpPr>
          <p:spPr bwMode="auto">
            <a:xfrm>
              <a:off x="2400300" y="3970288"/>
              <a:ext cx="8286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g</a:t>
              </a:r>
              <a:r>
                <a:rPr kumimoji="0" lang="en-US" sz="2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[8,11]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34" name="Text Box 201"/>
            <p:cNvSpPr txBox="1">
              <a:spLocks noChangeArrowheads="1"/>
            </p:cNvSpPr>
            <p:nvPr/>
          </p:nvSpPr>
          <p:spPr bwMode="auto">
            <a:xfrm>
              <a:off x="3513138" y="3975050"/>
              <a:ext cx="8286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p</a:t>
              </a:r>
              <a:r>
                <a:rPr kumimoji="0" lang="en-US" sz="2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[8,11]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35" name="Text Box 202"/>
            <p:cNvSpPr txBox="1">
              <a:spLocks noChangeArrowheads="1"/>
            </p:cNvSpPr>
            <p:nvPr/>
          </p:nvSpPr>
          <p:spPr bwMode="auto">
            <a:xfrm>
              <a:off x="3594100" y="2019250"/>
              <a:ext cx="565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g</a:t>
              </a:r>
              <a:r>
                <a: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8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p</a:t>
              </a:r>
              <a:r>
                <a: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8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36" name="Text Box 203"/>
            <p:cNvSpPr txBox="1">
              <a:spLocks noChangeArrowheads="1"/>
            </p:cNvSpPr>
            <p:nvPr/>
          </p:nvSpPr>
          <p:spPr bwMode="auto">
            <a:xfrm>
              <a:off x="3192463" y="2200225"/>
              <a:ext cx="565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g</a:t>
              </a:r>
              <a:r>
                <a: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9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p</a:t>
              </a:r>
              <a:r>
                <a: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9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37" name="Text Box 204"/>
            <p:cNvSpPr txBox="1">
              <a:spLocks noChangeArrowheads="1"/>
            </p:cNvSpPr>
            <p:nvPr/>
          </p:nvSpPr>
          <p:spPr bwMode="auto">
            <a:xfrm>
              <a:off x="2692400" y="1993850"/>
              <a:ext cx="7175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g</a:t>
              </a:r>
              <a:r>
                <a: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10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p</a:t>
              </a:r>
              <a:r>
                <a: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10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38" name="Text Box 205"/>
            <p:cNvSpPr txBox="1">
              <a:spLocks noChangeArrowheads="1"/>
            </p:cNvSpPr>
            <p:nvPr/>
          </p:nvSpPr>
          <p:spPr bwMode="auto">
            <a:xfrm>
              <a:off x="2263775" y="2209750"/>
              <a:ext cx="7175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g</a:t>
              </a:r>
              <a:r>
                <a: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11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p</a:t>
              </a:r>
              <a:r>
                <a: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11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39" name="Text Box 206"/>
            <p:cNvSpPr txBox="1">
              <a:spLocks noChangeArrowheads="1"/>
            </p:cNvSpPr>
            <p:nvPr/>
          </p:nvSpPr>
          <p:spPr bwMode="auto">
            <a:xfrm>
              <a:off x="4137025" y="3025725"/>
              <a:ext cx="4206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2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8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40" name="Rectangle 208"/>
            <p:cNvSpPr>
              <a:spLocks noChangeArrowheads="1"/>
            </p:cNvSpPr>
            <p:nvPr/>
          </p:nvSpPr>
          <p:spPr bwMode="auto">
            <a:xfrm>
              <a:off x="139700" y="3119388"/>
              <a:ext cx="17526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41" name="Line 209"/>
            <p:cNvSpPr>
              <a:spLocks noChangeShapeType="1"/>
            </p:cNvSpPr>
            <p:nvPr/>
          </p:nvSpPr>
          <p:spPr bwMode="auto">
            <a:xfrm>
              <a:off x="915988" y="3881388"/>
              <a:ext cx="0" cy="1103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42" name="Line 210"/>
            <p:cNvSpPr>
              <a:spLocks noChangeShapeType="1"/>
            </p:cNvSpPr>
            <p:nvPr/>
          </p:nvSpPr>
          <p:spPr bwMode="auto">
            <a:xfrm>
              <a:off x="1144588" y="3881388"/>
              <a:ext cx="0" cy="1092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43" name="Line 211"/>
            <p:cNvSpPr>
              <a:spLocks noChangeShapeType="1"/>
            </p:cNvSpPr>
            <p:nvPr/>
          </p:nvSpPr>
          <p:spPr bwMode="auto">
            <a:xfrm flipH="1">
              <a:off x="1892300" y="3500388"/>
              <a:ext cx="2905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44" name="Line 212"/>
            <p:cNvSpPr>
              <a:spLocks noChangeShapeType="1"/>
            </p:cNvSpPr>
            <p:nvPr/>
          </p:nvSpPr>
          <p:spPr bwMode="auto">
            <a:xfrm>
              <a:off x="352425" y="2570113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45" name="Line 213"/>
            <p:cNvSpPr>
              <a:spLocks noChangeShapeType="1"/>
            </p:cNvSpPr>
            <p:nvPr/>
          </p:nvSpPr>
          <p:spPr bwMode="auto">
            <a:xfrm>
              <a:off x="488950" y="2570113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46" name="Line 214"/>
            <p:cNvSpPr>
              <a:spLocks noChangeShapeType="1"/>
            </p:cNvSpPr>
            <p:nvPr/>
          </p:nvSpPr>
          <p:spPr bwMode="auto">
            <a:xfrm>
              <a:off x="1497013" y="2570113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47" name="Line 215"/>
            <p:cNvSpPr>
              <a:spLocks noChangeShapeType="1"/>
            </p:cNvSpPr>
            <p:nvPr/>
          </p:nvSpPr>
          <p:spPr bwMode="auto">
            <a:xfrm>
              <a:off x="1633538" y="2570113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48" name="Line 216"/>
            <p:cNvSpPr>
              <a:spLocks noChangeShapeType="1"/>
            </p:cNvSpPr>
            <p:nvPr/>
          </p:nvSpPr>
          <p:spPr bwMode="auto">
            <a:xfrm>
              <a:off x="1116013" y="2570113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49" name="Line 217"/>
            <p:cNvSpPr>
              <a:spLocks noChangeShapeType="1"/>
            </p:cNvSpPr>
            <p:nvPr/>
          </p:nvSpPr>
          <p:spPr bwMode="auto">
            <a:xfrm>
              <a:off x="1252538" y="2570113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50" name="Line 218"/>
            <p:cNvSpPr>
              <a:spLocks noChangeShapeType="1"/>
            </p:cNvSpPr>
            <p:nvPr/>
          </p:nvSpPr>
          <p:spPr bwMode="auto">
            <a:xfrm>
              <a:off x="720725" y="2570113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51" name="Line 219"/>
            <p:cNvSpPr>
              <a:spLocks noChangeShapeType="1"/>
            </p:cNvSpPr>
            <p:nvPr/>
          </p:nvSpPr>
          <p:spPr bwMode="auto">
            <a:xfrm>
              <a:off x="857250" y="2570113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grpSp>
          <p:nvGrpSpPr>
            <p:cNvPr id="11" name="Group 220"/>
            <p:cNvGrpSpPr>
              <a:grpSpLocks/>
            </p:cNvGrpSpPr>
            <p:nvPr/>
          </p:nvGrpSpPr>
          <p:grpSpPr bwMode="auto">
            <a:xfrm>
              <a:off x="368300" y="1808113"/>
              <a:ext cx="228600" cy="1311275"/>
              <a:chOff x="2448" y="566"/>
              <a:chExt cx="144" cy="826"/>
            </a:xfrm>
          </p:grpSpPr>
          <p:sp>
            <p:nvSpPr>
              <p:cNvPr id="15482" name="Line 221"/>
              <p:cNvSpPr>
                <a:spLocks noChangeShapeType="1"/>
              </p:cNvSpPr>
              <p:nvPr/>
            </p:nvSpPr>
            <p:spPr bwMode="auto">
              <a:xfrm flipV="1">
                <a:off x="2592" y="566"/>
                <a:ext cx="0" cy="8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5483" name="Line 222"/>
              <p:cNvSpPr>
                <a:spLocks noChangeShapeType="1"/>
              </p:cNvSpPr>
              <p:nvPr/>
            </p:nvSpPr>
            <p:spPr bwMode="auto">
              <a:xfrm flipH="1">
                <a:off x="2448" y="57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up 223"/>
            <p:cNvGrpSpPr>
              <a:grpSpLocks/>
            </p:cNvGrpSpPr>
            <p:nvPr/>
          </p:nvGrpSpPr>
          <p:grpSpPr bwMode="auto">
            <a:xfrm>
              <a:off x="749300" y="1793825"/>
              <a:ext cx="228600" cy="1311275"/>
              <a:chOff x="2448" y="566"/>
              <a:chExt cx="144" cy="826"/>
            </a:xfrm>
          </p:grpSpPr>
          <p:sp>
            <p:nvSpPr>
              <p:cNvPr id="15480" name="Line 224"/>
              <p:cNvSpPr>
                <a:spLocks noChangeShapeType="1"/>
              </p:cNvSpPr>
              <p:nvPr/>
            </p:nvSpPr>
            <p:spPr bwMode="auto">
              <a:xfrm flipV="1">
                <a:off x="2592" y="566"/>
                <a:ext cx="0" cy="8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5481" name="Line 225"/>
              <p:cNvSpPr>
                <a:spLocks noChangeShapeType="1"/>
              </p:cNvSpPr>
              <p:nvPr/>
            </p:nvSpPr>
            <p:spPr bwMode="auto">
              <a:xfrm flipH="1">
                <a:off x="2448" y="57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" name="Group 226"/>
            <p:cNvGrpSpPr>
              <a:grpSpLocks/>
            </p:cNvGrpSpPr>
            <p:nvPr/>
          </p:nvGrpSpPr>
          <p:grpSpPr bwMode="auto">
            <a:xfrm>
              <a:off x="1144588" y="1795413"/>
              <a:ext cx="228600" cy="1311275"/>
              <a:chOff x="2448" y="566"/>
              <a:chExt cx="144" cy="826"/>
            </a:xfrm>
          </p:grpSpPr>
          <p:sp>
            <p:nvSpPr>
              <p:cNvPr id="15478" name="Line 227"/>
              <p:cNvSpPr>
                <a:spLocks noChangeShapeType="1"/>
              </p:cNvSpPr>
              <p:nvPr/>
            </p:nvSpPr>
            <p:spPr bwMode="auto">
              <a:xfrm flipV="1">
                <a:off x="2592" y="566"/>
                <a:ext cx="0" cy="8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5479" name="Line 228"/>
              <p:cNvSpPr>
                <a:spLocks noChangeShapeType="1"/>
              </p:cNvSpPr>
              <p:nvPr/>
            </p:nvSpPr>
            <p:spPr bwMode="auto">
              <a:xfrm flipH="1">
                <a:off x="2448" y="57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5455" name="Text Box 229"/>
            <p:cNvSpPr txBox="1">
              <a:spLocks noChangeArrowheads="1"/>
            </p:cNvSpPr>
            <p:nvPr/>
          </p:nvSpPr>
          <p:spPr bwMode="auto">
            <a:xfrm>
              <a:off x="500499" y="3223193"/>
              <a:ext cx="948240" cy="5797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CLA</a:t>
              </a:r>
            </a:p>
          </p:txBody>
        </p:sp>
        <p:sp>
          <p:nvSpPr>
            <p:cNvPr id="15456" name="Text Box 230"/>
            <p:cNvSpPr txBox="1">
              <a:spLocks noChangeArrowheads="1"/>
            </p:cNvSpPr>
            <p:nvPr/>
          </p:nvSpPr>
          <p:spPr bwMode="auto">
            <a:xfrm>
              <a:off x="1054100" y="1266775"/>
              <a:ext cx="5222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2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13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57" name="Text Box 231"/>
            <p:cNvSpPr txBox="1">
              <a:spLocks noChangeArrowheads="1"/>
            </p:cNvSpPr>
            <p:nvPr/>
          </p:nvSpPr>
          <p:spPr bwMode="auto">
            <a:xfrm>
              <a:off x="598488" y="1260425"/>
              <a:ext cx="52228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14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58" name="Text Box 232"/>
            <p:cNvSpPr txBox="1">
              <a:spLocks noChangeArrowheads="1"/>
            </p:cNvSpPr>
            <p:nvPr/>
          </p:nvSpPr>
          <p:spPr bwMode="auto">
            <a:xfrm>
              <a:off x="139700" y="1274713"/>
              <a:ext cx="5222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2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15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59" name="Text Box 233"/>
            <p:cNvSpPr txBox="1">
              <a:spLocks noChangeArrowheads="1"/>
            </p:cNvSpPr>
            <p:nvPr/>
          </p:nvSpPr>
          <p:spPr bwMode="auto">
            <a:xfrm>
              <a:off x="31750" y="3952825"/>
              <a:ext cx="9302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g</a:t>
              </a:r>
              <a:r>
                <a:rPr kumimoji="0" lang="en-US" sz="2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[12,15]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60" name="Text Box 234"/>
            <p:cNvSpPr txBox="1">
              <a:spLocks noChangeArrowheads="1"/>
            </p:cNvSpPr>
            <p:nvPr/>
          </p:nvSpPr>
          <p:spPr bwMode="auto">
            <a:xfrm>
              <a:off x="1174750" y="3957588"/>
              <a:ext cx="94773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P</a:t>
              </a:r>
              <a:r>
                <a:rPr kumimoji="0" lang="en-US" sz="2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[12,15]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61" name="Text Box 235"/>
            <p:cNvSpPr txBox="1">
              <a:spLocks noChangeArrowheads="1"/>
            </p:cNvSpPr>
            <p:nvPr/>
          </p:nvSpPr>
          <p:spPr bwMode="auto">
            <a:xfrm>
              <a:off x="1295400" y="1993850"/>
              <a:ext cx="7175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g</a:t>
              </a:r>
              <a:r>
                <a: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12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p</a:t>
              </a:r>
              <a:r>
                <a: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12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62" name="Text Box 236"/>
            <p:cNvSpPr txBox="1">
              <a:spLocks noChangeArrowheads="1"/>
            </p:cNvSpPr>
            <p:nvPr/>
          </p:nvSpPr>
          <p:spPr bwMode="auto">
            <a:xfrm>
              <a:off x="825500" y="2182763"/>
              <a:ext cx="7175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g</a:t>
              </a:r>
              <a:r>
                <a: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13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p</a:t>
              </a:r>
              <a:r>
                <a: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13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63" name="Text Box 237"/>
            <p:cNvSpPr txBox="1">
              <a:spLocks noChangeArrowheads="1"/>
            </p:cNvSpPr>
            <p:nvPr/>
          </p:nvSpPr>
          <p:spPr bwMode="auto">
            <a:xfrm>
              <a:off x="420688" y="1977975"/>
              <a:ext cx="7175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g</a:t>
              </a:r>
              <a:r>
                <a: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14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p</a:t>
              </a:r>
              <a:r>
                <a: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14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65" name="Text Box 239"/>
            <p:cNvSpPr txBox="1">
              <a:spLocks noChangeArrowheads="1"/>
            </p:cNvSpPr>
            <p:nvPr/>
          </p:nvSpPr>
          <p:spPr bwMode="auto">
            <a:xfrm>
              <a:off x="1860550" y="3008263"/>
              <a:ext cx="5222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2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12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67" name="Rectangle 242"/>
            <p:cNvSpPr>
              <a:spLocks noChangeArrowheads="1"/>
            </p:cNvSpPr>
            <p:nvPr/>
          </p:nvSpPr>
          <p:spPr bwMode="auto">
            <a:xfrm>
              <a:off x="381000" y="4965650"/>
              <a:ext cx="8153400" cy="990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68" name="Text Box 243"/>
            <p:cNvSpPr txBox="1">
              <a:spLocks noChangeArrowheads="1"/>
            </p:cNvSpPr>
            <p:nvPr/>
          </p:nvSpPr>
          <p:spPr bwMode="auto">
            <a:xfrm>
              <a:off x="3790950" y="5194249"/>
              <a:ext cx="948240" cy="5797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CLA</a:t>
              </a:r>
            </a:p>
          </p:txBody>
        </p:sp>
        <p:sp>
          <p:nvSpPr>
            <p:cNvPr id="15469" name="Line 244"/>
            <p:cNvSpPr>
              <a:spLocks noChangeShapeType="1"/>
            </p:cNvSpPr>
            <p:nvPr/>
          </p:nvSpPr>
          <p:spPr bwMode="auto">
            <a:xfrm flipH="1">
              <a:off x="2203450" y="3497213"/>
              <a:ext cx="6350" cy="14636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70" name="Line 245"/>
            <p:cNvSpPr>
              <a:spLocks noChangeShapeType="1"/>
            </p:cNvSpPr>
            <p:nvPr/>
          </p:nvSpPr>
          <p:spPr bwMode="auto">
            <a:xfrm>
              <a:off x="4465638" y="3517850"/>
              <a:ext cx="3175" cy="14636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71" name="Line 246"/>
            <p:cNvSpPr>
              <a:spLocks noChangeShapeType="1"/>
            </p:cNvSpPr>
            <p:nvPr/>
          </p:nvSpPr>
          <p:spPr bwMode="auto">
            <a:xfrm flipH="1">
              <a:off x="6753225" y="3506738"/>
              <a:ext cx="7938" cy="14636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72" name="Line 247"/>
            <p:cNvSpPr>
              <a:spLocks noChangeShapeType="1"/>
            </p:cNvSpPr>
            <p:nvPr/>
          </p:nvSpPr>
          <p:spPr bwMode="auto">
            <a:xfrm>
              <a:off x="1103313" y="5956249"/>
              <a:ext cx="0" cy="8191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73" name="Text Box 249"/>
            <p:cNvSpPr txBox="1">
              <a:spLocks noChangeArrowheads="1"/>
            </p:cNvSpPr>
            <p:nvPr/>
          </p:nvSpPr>
          <p:spPr bwMode="auto">
            <a:xfrm>
              <a:off x="274638" y="6027688"/>
              <a:ext cx="8286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g</a:t>
              </a:r>
              <a:r>
                <a:rPr kumimoji="0" lang="en-US" sz="2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[0,15]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74" name="Text Box 250"/>
            <p:cNvSpPr txBox="1">
              <a:spLocks noChangeArrowheads="1"/>
            </p:cNvSpPr>
            <p:nvPr/>
          </p:nvSpPr>
          <p:spPr bwMode="auto">
            <a:xfrm>
              <a:off x="1387475" y="6032450"/>
              <a:ext cx="8286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p</a:t>
              </a:r>
              <a:r>
                <a:rPr kumimoji="0" lang="en-US" sz="2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[0,15]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75" name="Line 251"/>
            <p:cNvSpPr>
              <a:spLocks noChangeShapeType="1"/>
            </p:cNvSpPr>
            <p:nvPr/>
          </p:nvSpPr>
          <p:spPr bwMode="auto">
            <a:xfrm>
              <a:off x="1387474" y="5934546"/>
              <a:ext cx="1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76" name="Line 252"/>
            <p:cNvSpPr>
              <a:spLocks noChangeShapeType="1"/>
            </p:cNvSpPr>
            <p:nvPr/>
          </p:nvSpPr>
          <p:spPr bwMode="auto">
            <a:xfrm flipH="1">
              <a:off x="8534400" y="5499050"/>
              <a:ext cx="3825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77" name="Line 253"/>
            <p:cNvSpPr>
              <a:spLocks noChangeShapeType="1"/>
            </p:cNvSpPr>
            <p:nvPr/>
          </p:nvSpPr>
          <p:spPr bwMode="auto">
            <a:xfrm>
              <a:off x="8915400" y="3517850"/>
              <a:ext cx="4763" cy="198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sp>
        <p:nvSpPr>
          <p:cNvPr id="14" name="Text Box 240">
            <a:extLst>
              <a:ext uri="{FF2B5EF4-FFF2-40B4-BE49-F238E27FC236}">
                <a16:creationId xmlns:a16="http://schemas.microsoft.com/office/drawing/2014/main" id="{15DFF685-E660-4398-A6BC-E583DFE51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009" y="5513937"/>
            <a:ext cx="501207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(Carry-lookahead tree - CLT)</a:t>
            </a:r>
          </a:p>
          <a:p>
            <a:pPr lvl="0">
              <a:defRPr/>
            </a:pPr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Cost = </a:t>
            </a:r>
            <a:r>
              <a:rPr lang="en-US" altLang="en-US" sz="2800" i="1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O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(</a:t>
            </a:r>
            <a:r>
              <a:rPr lang="en-US" altLang="en-US" sz="2800" dirty="0">
                <a:solidFill>
                  <a:srgbClr val="FF0000"/>
                </a:solidFill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?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); delay </a:t>
            </a:r>
            <a:r>
              <a:rPr lang="en-US" altLang="en-US" sz="2800" i="1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O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(</a:t>
            </a:r>
            <a:r>
              <a:rPr lang="en-US" altLang="en-US" sz="2800" dirty="0">
                <a:solidFill>
                  <a:srgbClr val="FF0000"/>
                </a:solidFill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?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)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1733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4" grpId="0"/>
      <p:bldP spid="1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154"/>
          <p:cNvSpPr txBox="1">
            <a:spLocks noChangeArrowheads="1"/>
          </p:cNvSpPr>
          <p:nvPr/>
        </p:nvSpPr>
        <p:spPr bwMode="auto">
          <a:xfrm>
            <a:off x="333351" y="175638"/>
            <a:ext cx="734823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64-bit 3-level Carry-Lookahead </a:t>
            </a:r>
            <a:r>
              <a:rPr lang="en-US" sz="3200" dirty="0">
                <a:solidFill>
                  <a:srgbClr val="000000"/>
                </a:solidFill>
              </a:rPr>
              <a:t>Tree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(CLT)</a:t>
            </a:r>
          </a:p>
        </p:txBody>
      </p:sp>
      <p:sp>
        <p:nvSpPr>
          <p:cNvPr id="20483" name="Rectangle 1026"/>
          <p:cNvSpPr>
            <a:spLocks noChangeAspect="1" noChangeArrowheads="1"/>
          </p:cNvSpPr>
          <p:nvPr/>
        </p:nvSpPr>
        <p:spPr bwMode="auto">
          <a:xfrm>
            <a:off x="6380163" y="2000250"/>
            <a:ext cx="842962" cy="366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484" name="Line 1027"/>
          <p:cNvSpPr>
            <a:spLocks noChangeAspect="1" noChangeShapeType="1"/>
          </p:cNvSpPr>
          <p:nvPr/>
        </p:nvSpPr>
        <p:spPr bwMode="auto">
          <a:xfrm>
            <a:off x="6753225" y="2366963"/>
            <a:ext cx="0" cy="511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485" name="Line 1028"/>
          <p:cNvSpPr>
            <a:spLocks noChangeAspect="1" noChangeShapeType="1"/>
          </p:cNvSpPr>
          <p:nvPr/>
        </p:nvSpPr>
        <p:spPr bwMode="auto">
          <a:xfrm>
            <a:off x="6862763" y="2366963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486" name="Line 1029"/>
          <p:cNvSpPr>
            <a:spLocks noChangeAspect="1" noChangeShapeType="1"/>
          </p:cNvSpPr>
          <p:nvPr/>
        </p:nvSpPr>
        <p:spPr bwMode="auto">
          <a:xfrm flipH="1">
            <a:off x="7253288" y="2182813"/>
            <a:ext cx="422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487" name="Line 1030"/>
          <p:cNvSpPr>
            <a:spLocks noChangeAspect="1" noChangeShapeType="1"/>
          </p:cNvSpPr>
          <p:nvPr/>
        </p:nvSpPr>
        <p:spPr bwMode="auto">
          <a:xfrm>
            <a:off x="6481763" y="1735138"/>
            <a:ext cx="0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488" name="Line 1031"/>
          <p:cNvSpPr>
            <a:spLocks noChangeAspect="1" noChangeShapeType="1"/>
          </p:cNvSpPr>
          <p:nvPr/>
        </p:nvSpPr>
        <p:spPr bwMode="auto">
          <a:xfrm>
            <a:off x="6548438" y="1735138"/>
            <a:ext cx="0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489" name="Line 1032"/>
          <p:cNvSpPr>
            <a:spLocks noChangeAspect="1" noChangeShapeType="1"/>
          </p:cNvSpPr>
          <p:nvPr/>
        </p:nvSpPr>
        <p:spPr bwMode="auto">
          <a:xfrm>
            <a:off x="7032625" y="1735138"/>
            <a:ext cx="0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490" name="Line 1033"/>
          <p:cNvSpPr>
            <a:spLocks noChangeAspect="1" noChangeShapeType="1"/>
          </p:cNvSpPr>
          <p:nvPr/>
        </p:nvSpPr>
        <p:spPr bwMode="auto">
          <a:xfrm>
            <a:off x="7099300" y="1735138"/>
            <a:ext cx="0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491" name="Line 1034"/>
          <p:cNvSpPr>
            <a:spLocks noChangeAspect="1" noChangeShapeType="1"/>
          </p:cNvSpPr>
          <p:nvPr/>
        </p:nvSpPr>
        <p:spPr bwMode="auto">
          <a:xfrm>
            <a:off x="6850063" y="1735138"/>
            <a:ext cx="0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492" name="Line 1035"/>
          <p:cNvSpPr>
            <a:spLocks noChangeAspect="1" noChangeShapeType="1"/>
          </p:cNvSpPr>
          <p:nvPr/>
        </p:nvSpPr>
        <p:spPr bwMode="auto">
          <a:xfrm>
            <a:off x="6915150" y="1735138"/>
            <a:ext cx="0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493" name="Line 1036"/>
          <p:cNvSpPr>
            <a:spLocks noChangeAspect="1" noChangeShapeType="1"/>
          </p:cNvSpPr>
          <p:nvPr/>
        </p:nvSpPr>
        <p:spPr bwMode="auto">
          <a:xfrm>
            <a:off x="6659563" y="1735138"/>
            <a:ext cx="0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494" name="Line 1037"/>
          <p:cNvSpPr>
            <a:spLocks noChangeAspect="1" noChangeShapeType="1"/>
          </p:cNvSpPr>
          <p:nvPr/>
        </p:nvSpPr>
        <p:spPr bwMode="auto">
          <a:xfrm>
            <a:off x="6724650" y="1735138"/>
            <a:ext cx="0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grpSp>
        <p:nvGrpSpPr>
          <p:cNvPr id="2" name="Group 1038"/>
          <p:cNvGrpSpPr>
            <a:grpSpLocks noChangeAspect="1"/>
          </p:cNvGrpSpPr>
          <p:nvPr/>
        </p:nvGrpSpPr>
        <p:grpSpPr bwMode="auto">
          <a:xfrm>
            <a:off x="6489700" y="1368425"/>
            <a:ext cx="109538" cy="631825"/>
            <a:chOff x="2448" y="566"/>
            <a:chExt cx="144" cy="826"/>
          </a:xfrm>
        </p:grpSpPr>
        <p:sp>
          <p:nvSpPr>
            <p:cNvPr id="20635" name="Line 1039"/>
            <p:cNvSpPr>
              <a:spLocks noChangeAspect="1" noChangeShapeType="1"/>
            </p:cNvSpPr>
            <p:nvPr/>
          </p:nvSpPr>
          <p:spPr bwMode="auto">
            <a:xfrm flipV="1">
              <a:off x="2592" y="566"/>
              <a:ext cx="0" cy="8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0636" name="Line 1040"/>
            <p:cNvSpPr>
              <a:spLocks noChangeAspect="1" noChangeShapeType="1"/>
            </p:cNvSpPr>
            <p:nvPr/>
          </p:nvSpPr>
          <p:spPr bwMode="auto">
            <a:xfrm flipH="1">
              <a:off x="2448" y="5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3" name="Group 1041"/>
          <p:cNvGrpSpPr>
            <a:grpSpLocks noChangeAspect="1"/>
          </p:cNvGrpSpPr>
          <p:nvPr/>
        </p:nvGrpSpPr>
        <p:grpSpPr bwMode="auto">
          <a:xfrm>
            <a:off x="6673850" y="1362075"/>
            <a:ext cx="109538" cy="630238"/>
            <a:chOff x="2448" y="566"/>
            <a:chExt cx="144" cy="826"/>
          </a:xfrm>
        </p:grpSpPr>
        <p:sp>
          <p:nvSpPr>
            <p:cNvPr id="20633" name="Line 1042"/>
            <p:cNvSpPr>
              <a:spLocks noChangeAspect="1" noChangeShapeType="1"/>
            </p:cNvSpPr>
            <p:nvPr/>
          </p:nvSpPr>
          <p:spPr bwMode="auto">
            <a:xfrm flipV="1">
              <a:off x="2592" y="566"/>
              <a:ext cx="0" cy="8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0634" name="Line 1043"/>
            <p:cNvSpPr>
              <a:spLocks noChangeAspect="1" noChangeShapeType="1"/>
            </p:cNvSpPr>
            <p:nvPr/>
          </p:nvSpPr>
          <p:spPr bwMode="auto">
            <a:xfrm flipH="1">
              <a:off x="2448" y="5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4" name="Group 1044"/>
          <p:cNvGrpSpPr>
            <a:grpSpLocks noChangeAspect="1"/>
          </p:cNvGrpSpPr>
          <p:nvPr/>
        </p:nvGrpSpPr>
        <p:grpSpPr bwMode="auto">
          <a:xfrm>
            <a:off x="6862763" y="1362075"/>
            <a:ext cx="111125" cy="631825"/>
            <a:chOff x="2448" y="566"/>
            <a:chExt cx="144" cy="826"/>
          </a:xfrm>
        </p:grpSpPr>
        <p:sp>
          <p:nvSpPr>
            <p:cNvPr id="20631" name="Line 1045"/>
            <p:cNvSpPr>
              <a:spLocks noChangeAspect="1" noChangeShapeType="1"/>
            </p:cNvSpPr>
            <p:nvPr/>
          </p:nvSpPr>
          <p:spPr bwMode="auto">
            <a:xfrm flipV="1">
              <a:off x="2592" y="566"/>
              <a:ext cx="0" cy="8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0632" name="Line 1046"/>
            <p:cNvSpPr>
              <a:spLocks noChangeAspect="1" noChangeShapeType="1"/>
            </p:cNvSpPr>
            <p:nvPr/>
          </p:nvSpPr>
          <p:spPr bwMode="auto">
            <a:xfrm flipH="1">
              <a:off x="2448" y="5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sp>
        <p:nvSpPr>
          <p:cNvPr id="20498" name="Text Box 1051"/>
          <p:cNvSpPr txBox="1">
            <a:spLocks noChangeAspect="1" noChangeArrowheads="1"/>
          </p:cNvSpPr>
          <p:nvPr/>
        </p:nvSpPr>
        <p:spPr bwMode="auto">
          <a:xfrm>
            <a:off x="6310313" y="2263775"/>
            <a:ext cx="692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</a:t>
            </a:r>
            <a:r>
              <a:rPr kumimoji="0" lang="en-US" sz="16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[16,19]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499" name="Text Box 1052"/>
          <p:cNvSpPr txBox="1">
            <a:spLocks noChangeAspect="1" noChangeArrowheads="1"/>
          </p:cNvSpPr>
          <p:nvPr/>
        </p:nvSpPr>
        <p:spPr bwMode="auto">
          <a:xfrm>
            <a:off x="6802438" y="2468563"/>
            <a:ext cx="692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16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[16,19]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00" name="Text Box 1057"/>
          <p:cNvSpPr txBox="1">
            <a:spLocks noChangeAspect="1" noChangeArrowheads="1"/>
          </p:cNvSpPr>
          <p:nvPr/>
        </p:nvSpPr>
        <p:spPr bwMode="auto">
          <a:xfrm>
            <a:off x="7281863" y="1690688"/>
            <a:ext cx="461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2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16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01" name="Rectangle 1058"/>
          <p:cNvSpPr>
            <a:spLocks noChangeAspect="1" noChangeArrowheads="1"/>
          </p:cNvSpPr>
          <p:nvPr/>
        </p:nvSpPr>
        <p:spPr bwMode="auto">
          <a:xfrm>
            <a:off x="5299075" y="1993900"/>
            <a:ext cx="842963" cy="366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02" name="Line 1059"/>
          <p:cNvSpPr>
            <a:spLocks noChangeAspect="1" noChangeShapeType="1"/>
          </p:cNvSpPr>
          <p:nvPr/>
        </p:nvSpPr>
        <p:spPr bwMode="auto">
          <a:xfrm>
            <a:off x="5672138" y="2360613"/>
            <a:ext cx="0" cy="519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03" name="Line 1060"/>
          <p:cNvSpPr>
            <a:spLocks noChangeAspect="1" noChangeShapeType="1"/>
          </p:cNvSpPr>
          <p:nvPr/>
        </p:nvSpPr>
        <p:spPr bwMode="auto">
          <a:xfrm>
            <a:off x="5781675" y="2360613"/>
            <a:ext cx="0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04" name="Line 1061"/>
          <p:cNvSpPr>
            <a:spLocks noChangeAspect="1" noChangeShapeType="1"/>
          </p:cNvSpPr>
          <p:nvPr/>
        </p:nvSpPr>
        <p:spPr bwMode="auto">
          <a:xfrm flipH="1">
            <a:off x="6142038" y="2176463"/>
            <a:ext cx="139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05" name="Line 1062"/>
          <p:cNvSpPr>
            <a:spLocks noChangeAspect="1" noChangeShapeType="1"/>
          </p:cNvSpPr>
          <p:nvPr/>
        </p:nvSpPr>
        <p:spPr bwMode="auto">
          <a:xfrm>
            <a:off x="5400675" y="1728788"/>
            <a:ext cx="0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06" name="Line 1063"/>
          <p:cNvSpPr>
            <a:spLocks noChangeAspect="1" noChangeShapeType="1"/>
          </p:cNvSpPr>
          <p:nvPr/>
        </p:nvSpPr>
        <p:spPr bwMode="auto">
          <a:xfrm>
            <a:off x="5467350" y="1728788"/>
            <a:ext cx="0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07" name="Line 1064"/>
          <p:cNvSpPr>
            <a:spLocks noChangeAspect="1" noChangeShapeType="1"/>
          </p:cNvSpPr>
          <p:nvPr/>
        </p:nvSpPr>
        <p:spPr bwMode="auto">
          <a:xfrm>
            <a:off x="5951538" y="1728788"/>
            <a:ext cx="0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08" name="Line 1065"/>
          <p:cNvSpPr>
            <a:spLocks noChangeAspect="1" noChangeShapeType="1"/>
          </p:cNvSpPr>
          <p:nvPr/>
        </p:nvSpPr>
        <p:spPr bwMode="auto">
          <a:xfrm>
            <a:off x="6018213" y="1728788"/>
            <a:ext cx="0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09" name="Line 1066"/>
          <p:cNvSpPr>
            <a:spLocks noChangeAspect="1" noChangeShapeType="1"/>
          </p:cNvSpPr>
          <p:nvPr/>
        </p:nvSpPr>
        <p:spPr bwMode="auto">
          <a:xfrm>
            <a:off x="5768975" y="1728788"/>
            <a:ext cx="0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10" name="Line 1067"/>
          <p:cNvSpPr>
            <a:spLocks noChangeAspect="1" noChangeShapeType="1"/>
          </p:cNvSpPr>
          <p:nvPr/>
        </p:nvSpPr>
        <p:spPr bwMode="auto">
          <a:xfrm>
            <a:off x="5834063" y="1728788"/>
            <a:ext cx="0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11" name="Line 1068"/>
          <p:cNvSpPr>
            <a:spLocks noChangeAspect="1" noChangeShapeType="1"/>
          </p:cNvSpPr>
          <p:nvPr/>
        </p:nvSpPr>
        <p:spPr bwMode="auto">
          <a:xfrm>
            <a:off x="5578475" y="1728788"/>
            <a:ext cx="0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12" name="Line 1069"/>
          <p:cNvSpPr>
            <a:spLocks noChangeAspect="1" noChangeShapeType="1"/>
          </p:cNvSpPr>
          <p:nvPr/>
        </p:nvSpPr>
        <p:spPr bwMode="auto">
          <a:xfrm>
            <a:off x="5643563" y="1728788"/>
            <a:ext cx="0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grpSp>
        <p:nvGrpSpPr>
          <p:cNvPr id="5" name="Group 1070"/>
          <p:cNvGrpSpPr>
            <a:grpSpLocks noChangeAspect="1"/>
          </p:cNvGrpSpPr>
          <p:nvPr/>
        </p:nvGrpSpPr>
        <p:grpSpPr bwMode="auto">
          <a:xfrm>
            <a:off x="5408613" y="1362075"/>
            <a:ext cx="109537" cy="631825"/>
            <a:chOff x="2448" y="566"/>
            <a:chExt cx="144" cy="826"/>
          </a:xfrm>
        </p:grpSpPr>
        <p:sp>
          <p:nvSpPr>
            <p:cNvPr id="20629" name="Line 1071"/>
            <p:cNvSpPr>
              <a:spLocks noChangeAspect="1" noChangeShapeType="1"/>
            </p:cNvSpPr>
            <p:nvPr/>
          </p:nvSpPr>
          <p:spPr bwMode="auto">
            <a:xfrm flipV="1">
              <a:off x="2592" y="566"/>
              <a:ext cx="0" cy="8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0630" name="Line 1072"/>
            <p:cNvSpPr>
              <a:spLocks noChangeAspect="1" noChangeShapeType="1"/>
            </p:cNvSpPr>
            <p:nvPr/>
          </p:nvSpPr>
          <p:spPr bwMode="auto">
            <a:xfrm flipH="1">
              <a:off x="2448" y="5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6" name="Group 1073"/>
          <p:cNvGrpSpPr>
            <a:grpSpLocks noChangeAspect="1"/>
          </p:cNvGrpSpPr>
          <p:nvPr/>
        </p:nvGrpSpPr>
        <p:grpSpPr bwMode="auto">
          <a:xfrm>
            <a:off x="5592763" y="1355725"/>
            <a:ext cx="109537" cy="630238"/>
            <a:chOff x="2448" y="566"/>
            <a:chExt cx="144" cy="826"/>
          </a:xfrm>
        </p:grpSpPr>
        <p:sp>
          <p:nvSpPr>
            <p:cNvPr id="20627" name="Line 1074"/>
            <p:cNvSpPr>
              <a:spLocks noChangeAspect="1" noChangeShapeType="1"/>
            </p:cNvSpPr>
            <p:nvPr/>
          </p:nvSpPr>
          <p:spPr bwMode="auto">
            <a:xfrm flipV="1">
              <a:off x="2592" y="566"/>
              <a:ext cx="0" cy="8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0628" name="Line 1075"/>
            <p:cNvSpPr>
              <a:spLocks noChangeAspect="1" noChangeShapeType="1"/>
            </p:cNvSpPr>
            <p:nvPr/>
          </p:nvSpPr>
          <p:spPr bwMode="auto">
            <a:xfrm flipH="1">
              <a:off x="2448" y="5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7" name="Group 1076"/>
          <p:cNvGrpSpPr>
            <a:grpSpLocks noChangeAspect="1"/>
          </p:cNvGrpSpPr>
          <p:nvPr/>
        </p:nvGrpSpPr>
        <p:grpSpPr bwMode="auto">
          <a:xfrm>
            <a:off x="5781675" y="1355725"/>
            <a:ext cx="111125" cy="631825"/>
            <a:chOff x="2448" y="566"/>
            <a:chExt cx="144" cy="826"/>
          </a:xfrm>
        </p:grpSpPr>
        <p:sp>
          <p:nvSpPr>
            <p:cNvPr id="20625" name="Line 1077"/>
            <p:cNvSpPr>
              <a:spLocks noChangeAspect="1" noChangeShapeType="1"/>
            </p:cNvSpPr>
            <p:nvPr/>
          </p:nvSpPr>
          <p:spPr bwMode="auto">
            <a:xfrm flipV="1">
              <a:off x="2592" y="566"/>
              <a:ext cx="0" cy="8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0626" name="Line 1078"/>
            <p:cNvSpPr>
              <a:spLocks noChangeAspect="1" noChangeShapeType="1"/>
            </p:cNvSpPr>
            <p:nvPr/>
          </p:nvSpPr>
          <p:spPr bwMode="auto">
            <a:xfrm flipH="1">
              <a:off x="2448" y="5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sp>
        <p:nvSpPr>
          <p:cNvPr id="20516" name="Text Box 1083"/>
          <p:cNvSpPr txBox="1">
            <a:spLocks noChangeAspect="1" noChangeArrowheads="1"/>
          </p:cNvSpPr>
          <p:nvPr/>
        </p:nvSpPr>
        <p:spPr bwMode="auto">
          <a:xfrm>
            <a:off x="5192713" y="2257425"/>
            <a:ext cx="692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</a:t>
            </a:r>
            <a:r>
              <a:rPr kumimoji="0" lang="en-US" sz="16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[20,23]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17" name="Text Box 1084"/>
          <p:cNvSpPr txBox="1">
            <a:spLocks noChangeAspect="1" noChangeArrowheads="1"/>
          </p:cNvSpPr>
          <p:nvPr/>
        </p:nvSpPr>
        <p:spPr bwMode="auto">
          <a:xfrm>
            <a:off x="5759450" y="2457450"/>
            <a:ext cx="692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16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[20,23]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18" name="Text Box 1089"/>
          <p:cNvSpPr txBox="1">
            <a:spLocks noChangeAspect="1" noChangeArrowheads="1"/>
          </p:cNvSpPr>
          <p:nvPr/>
        </p:nvSpPr>
        <p:spPr bwMode="auto">
          <a:xfrm>
            <a:off x="6029325" y="1681163"/>
            <a:ext cx="4143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20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19" name="Rectangle 1090"/>
          <p:cNvSpPr>
            <a:spLocks noChangeAspect="1" noChangeArrowheads="1"/>
          </p:cNvSpPr>
          <p:nvPr/>
        </p:nvSpPr>
        <p:spPr bwMode="auto">
          <a:xfrm>
            <a:off x="4195763" y="2001838"/>
            <a:ext cx="842962" cy="3667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20" name="Line 1091"/>
          <p:cNvSpPr>
            <a:spLocks noChangeAspect="1" noChangeShapeType="1"/>
          </p:cNvSpPr>
          <p:nvPr/>
        </p:nvSpPr>
        <p:spPr bwMode="auto">
          <a:xfrm>
            <a:off x="4568825" y="2368550"/>
            <a:ext cx="0" cy="511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21" name="Line 1092"/>
          <p:cNvSpPr>
            <a:spLocks noChangeAspect="1" noChangeShapeType="1"/>
          </p:cNvSpPr>
          <p:nvPr/>
        </p:nvSpPr>
        <p:spPr bwMode="auto">
          <a:xfrm>
            <a:off x="4678363" y="2368550"/>
            <a:ext cx="0" cy="511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22" name="Line 1093"/>
          <p:cNvSpPr>
            <a:spLocks noChangeAspect="1" noChangeShapeType="1"/>
          </p:cNvSpPr>
          <p:nvPr/>
        </p:nvSpPr>
        <p:spPr bwMode="auto">
          <a:xfrm flipH="1">
            <a:off x="5038725" y="2185988"/>
            <a:ext cx="139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23" name="Line 1094"/>
          <p:cNvSpPr>
            <a:spLocks noChangeAspect="1" noChangeShapeType="1"/>
          </p:cNvSpPr>
          <p:nvPr/>
        </p:nvSpPr>
        <p:spPr bwMode="auto">
          <a:xfrm>
            <a:off x="4297363" y="1738313"/>
            <a:ext cx="0" cy="255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24" name="Line 1095"/>
          <p:cNvSpPr>
            <a:spLocks noChangeAspect="1" noChangeShapeType="1"/>
          </p:cNvSpPr>
          <p:nvPr/>
        </p:nvSpPr>
        <p:spPr bwMode="auto">
          <a:xfrm>
            <a:off x="4364038" y="1738313"/>
            <a:ext cx="0" cy="255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25" name="Line 1096"/>
          <p:cNvSpPr>
            <a:spLocks noChangeAspect="1" noChangeShapeType="1"/>
          </p:cNvSpPr>
          <p:nvPr/>
        </p:nvSpPr>
        <p:spPr bwMode="auto">
          <a:xfrm>
            <a:off x="4848225" y="1738313"/>
            <a:ext cx="0" cy="255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26" name="Line 1097"/>
          <p:cNvSpPr>
            <a:spLocks noChangeAspect="1" noChangeShapeType="1"/>
          </p:cNvSpPr>
          <p:nvPr/>
        </p:nvSpPr>
        <p:spPr bwMode="auto">
          <a:xfrm>
            <a:off x="4914900" y="1738313"/>
            <a:ext cx="0" cy="255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27" name="Line 1098"/>
          <p:cNvSpPr>
            <a:spLocks noChangeAspect="1" noChangeShapeType="1"/>
          </p:cNvSpPr>
          <p:nvPr/>
        </p:nvSpPr>
        <p:spPr bwMode="auto">
          <a:xfrm>
            <a:off x="4665663" y="1738313"/>
            <a:ext cx="0" cy="255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28" name="Line 1099"/>
          <p:cNvSpPr>
            <a:spLocks noChangeAspect="1" noChangeShapeType="1"/>
          </p:cNvSpPr>
          <p:nvPr/>
        </p:nvSpPr>
        <p:spPr bwMode="auto">
          <a:xfrm>
            <a:off x="4730750" y="1738313"/>
            <a:ext cx="0" cy="255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29" name="Line 1100"/>
          <p:cNvSpPr>
            <a:spLocks noChangeAspect="1" noChangeShapeType="1"/>
          </p:cNvSpPr>
          <p:nvPr/>
        </p:nvSpPr>
        <p:spPr bwMode="auto">
          <a:xfrm>
            <a:off x="4475163" y="1738313"/>
            <a:ext cx="0" cy="255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30" name="Line 1101"/>
          <p:cNvSpPr>
            <a:spLocks noChangeAspect="1" noChangeShapeType="1"/>
          </p:cNvSpPr>
          <p:nvPr/>
        </p:nvSpPr>
        <p:spPr bwMode="auto">
          <a:xfrm>
            <a:off x="4540250" y="1738313"/>
            <a:ext cx="0" cy="255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grpSp>
        <p:nvGrpSpPr>
          <p:cNvPr id="8" name="Group 1102"/>
          <p:cNvGrpSpPr>
            <a:grpSpLocks noChangeAspect="1"/>
          </p:cNvGrpSpPr>
          <p:nvPr/>
        </p:nvGrpSpPr>
        <p:grpSpPr bwMode="auto">
          <a:xfrm>
            <a:off x="4305300" y="1371600"/>
            <a:ext cx="109538" cy="630238"/>
            <a:chOff x="2448" y="566"/>
            <a:chExt cx="144" cy="826"/>
          </a:xfrm>
        </p:grpSpPr>
        <p:sp>
          <p:nvSpPr>
            <p:cNvPr id="20623" name="Line 1103"/>
            <p:cNvSpPr>
              <a:spLocks noChangeAspect="1" noChangeShapeType="1"/>
            </p:cNvSpPr>
            <p:nvPr/>
          </p:nvSpPr>
          <p:spPr bwMode="auto">
            <a:xfrm flipV="1">
              <a:off x="2592" y="566"/>
              <a:ext cx="0" cy="8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0624" name="Line 1104"/>
            <p:cNvSpPr>
              <a:spLocks noChangeAspect="1" noChangeShapeType="1"/>
            </p:cNvSpPr>
            <p:nvPr/>
          </p:nvSpPr>
          <p:spPr bwMode="auto">
            <a:xfrm flipH="1">
              <a:off x="2448" y="5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9" name="Group 1105"/>
          <p:cNvGrpSpPr>
            <a:grpSpLocks noChangeAspect="1"/>
          </p:cNvGrpSpPr>
          <p:nvPr/>
        </p:nvGrpSpPr>
        <p:grpSpPr bwMode="auto">
          <a:xfrm>
            <a:off x="4489450" y="1363663"/>
            <a:ext cx="109538" cy="631825"/>
            <a:chOff x="2448" y="566"/>
            <a:chExt cx="144" cy="826"/>
          </a:xfrm>
        </p:grpSpPr>
        <p:sp>
          <p:nvSpPr>
            <p:cNvPr id="20621" name="Line 1106"/>
            <p:cNvSpPr>
              <a:spLocks noChangeAspect="1" noChangeShapeType="1"/>
            </p:cNvSpPr>
            <p:nvPr/>
          </p:nvSpPr>
          <p:spPr bwMode="auto">
            <a:xfrm flipV="1">
              <a:off x="2592" y="566"/>
              <a:ext cx="0" cy="8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0622" name="Line 1107"/>
            <p:cNvSpPr>
              <a:spLocks noChangeAspect="1" noChangeShapeType="1"/>
            </p:cNvSpPr>
            <p:nvPr/>
          </p:nvSpPr>
          <p:spPr bwMode="auto">
            <a:xfrm flipH="1">
              <a:off x="2448" y="5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10" name="Group 1108"/>
          <p:cNvGrpSpPr>
            <a:grpSpLocks noChangeAspect="1"/>
          </p:cNvGrpSpPr>
          <p:nvPr/>
        </p:nvGrpSpPr>
        <p:grpSpPr bwMode="auto">
          <a:xfrm>
            <a:off x="4678363" y="1365250"/>
            <a:ext cx="111125" cy="630238"/>
            <a:chOff x="2448" y="566"/>
            <a:chExt cx="144" cy="826"/>
          </a:xfrm>
        </p:grpSpPr>
        <p:sp>
          <p:nvSpPr>
            <p:cNvPr id="20619" name="Line 1109"/>
            <p:cNvSpPr>
              <a:spLocks noChangeAspect="1" noChangeShapeType="1"/>
            </p:cNvSpPr>
            <p:nvPr/>
          </p:nvSpPr>
          <p:spPr bwMode="auto">
            <a:xfrm flipV="1">
              <a:off x="2592" y="566"/>
              <a:ext cx="0" cy="8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0620" name="Line 1110"/>
            <p:cNvSpPr>
              <a:spLocks noChangeAspect="1" noChangeShapeType="1"/>
            </p:cNvSpPr>
            <p:nvPr/>
          </p:nvSpPr>
          <p:spPr bwMode="auto">
            <a:xfrm flipH="1">
              <a:off x="2448" y="5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sp>
        <p:nvSpPr>
          <p:cNvPr id="20534" name="Text Box 1115"/>
          <p:cNvSpPr txBox="1">
            <a:spLocks noChangeAspect="1" noChangeArrowheads="1"/>
          </p:cNvSpPr>
          <p:nvPr/>
        </p:nvSpPr>
        <p:spPr bwMode="auto">
          <a:xfrm>
            <a:off x="4068763" y="2263775"/>
            <a:ext cx="692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</a:t>
            </a:r>
            <a:r>
              <a:rPr kumimoji="0" lang="en-US" sz="16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[24,27]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35" name="Text Box 1116"/>
          <p:cNvSpPr txBox="1">
            <a:spLocks noChangeAspect="1" noChangeArrowheads="1"/>
          </p:cNvSpPr>
          <p:nvPr/>
        </p:nvSpPr>
        <p:spPr bwMode="auto">
          <a:xfrm>
            <a:off x="4624388" y="2465388"/>
            <a:ext cx="692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16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[24,27]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36" name="Text Box 1121"/>
          <p:cNvSpPr txBox="1">
            <a:spLocks noChangeAspect="1" noChangeArrowheads="1"/>
          </p:cNvSpPr>
          <p:nvPr/>
        </p:nvSpPr>
        <p:spPr bwMode="auto">
          <a:xfrm>
            <a:off x="4916488" y="1647825"/>
            <a:ext cx="4143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24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37" name="Rectangle 1122"/>
          <p:cNvSpPr>
            <a:spLocks noChangeAspect="1" noChangeArrowheads="1"/>
          </p:cNvSpPr>
          <p:nvPr/>
        </p:nvSpPr>
        <p:spPr bwMode="auto">
          <a:xfrm>
            <a:off x="3100388" y="1993900"/>
            <a:ext cx="842962" cy="366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38" name="Line 1123"/>
          <p:cNvSpPr>
            <a:spLocks noChangeAspect="1" noChangeShapeType="1"/>
          </p:cNvSpPr>
          <p:nvPr/>
        </p:nvSpPr>
        <p:spPr bwMode="auto">
          <a:xfrm>
            <a:off x="3473450" y="2360613"/>
            <a:ext cx="0" cy="53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39" name="Line 1124"/>
          <p:cNvSpPr>
            <a:spLocks noChangeAspect="1" noChangeShapeType="1"/>
          </p:cNvSpPr>
          <p:nvPr/>
        </p:nvSpPr>
        <p:spPr bwMode="auto">
          <a:xfrm>
            <a:off x="3582988" y="2360613"/>
            <a:ext cx="0" cy="525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40" name="Line 1125"/>
          <p:cNvSpPr>
            <a:spLocks noChangeAspect="1" noChangeShapeType="1"/>
          </p:cNvSpPr>
          <p:nvPr/>
        </p:nvSpPr>
        <p:spPr bwMode="auto">
          <a:xfrm flipH="1">
            <a:off x="3943350" y="2176463"/>
            <a:ext cx="139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41" name="Line 1126"/>
          <p:cNvSpPr>
            <a:spLocks noChangeAspect="1" noChangeShapeType="1"/>
          </p:cNvSpPr>
          <p:nvPr/>
        </p:nvSpPr>
        <p:spPr bwMode="auto">
          <a:xfrm>
            <a:off x="3201988" y="1728788"/>
            <a:ext cx="0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42" name="Line 1127"/>
          <p:cNvSpPr>
            <a:spLocks noChangeAspect="1" noChangeShapeType="1"/>
          </p:cNvSpPr>
          <p:nvPr/>
        </p:nvSpPr>
        <p:spPr bwMode="auto">
          <a:xfrm>
            <a:off x="3268663" y="1728788"/>
            <a:ext cx="0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43" name="Line 1128"/>
          <p:cNvSpPr>
            <a:spLocks noChangeAspect="1" noChangeShapeType="1"/>
          </p:cNvSpPr>
          <p:nvPr/>
        </p:nvSpPr>
        <p:spPr bwMode="auto">
          <a:xfrm>
            <a:off x="3752850" y="1728788"/>
            <a:ext cx="0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44" name="Line 1129"/>
          <p:cNvSpPr>
            <a:spLocks noChangeAspect="1" noChangeShapeType="1"/>
          </p:cNvSpPr>
          <p:nvPr/>
        </p:nvSpPr>
        <p:spPr bwMode="auto">
          <a:xfrm>
            <a:off x="3819525" y="1728788"/>
            <a:ext cx="0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45" name="Line 1130"/>
          <p:cNvSpPr>
            <a:spLocks noChangeAspect="1" noChangeShapeType="1"/>
          </p:cNvSpPr>
          <p:nvPr/>
        </p:nvSpPr>
        <p:spPr bwMode="auto">
          <a:xfrm>
            <a:off x="3570288" y="1728788"/>
            <a:ext cx="0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46" name="Line 1131"/>
          <p:cNvSpPr>
            <a:spLocks noChangeAspect="1" noChangeShapeType="1"/>
          </p:cNvSpPr>
          <p:nvPr/>
        </p:nvSpPr>
        <p:spPr bwMode="auto">
          <a:xfrm>
            <a:off x="3635375" y="1728788"/>
            <a:ext cx="0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47" name="Line 1132"/>
          <p:cNvSpPr>
            <a:spLocks noChangeAspect="1" noChangeShapeType="1"/>
          </p:cNvSpPr>
          <p:nvPr/>
        </p:nvSpPr>
        <p:spPr bwMode="auto">
          <a:xfrm>
            <a:off x="3379788" y="1728788"/>
            <a:ext cx="0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48" name="Line 1133"/>
          <p:cNvSpPr>
            <a:spLocks noChangeAspect="1" noChangeShapeType="1"/>
          </p:cNvSpPr>
          <p:nvPr/>
        </p:nvSpPr>
        <p:spPr bwMode="auto">
          <a:xfrm>
            <a:off x="3444875" y="1728788"/>
            <a:ext cx="0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grpSp>
        <p:nvGrpSpPr>
          <p:cNvPr id="11" name="Group 1134"/>
          <p:cNvGrpSpPr>
            <a:grpSpLocks noChangeAspect="1"/>
          </p:cNvGrpSpPr>
          <p:nvPr/>
        </p:nvGrpSpPr>
        <p:grpSpPr bwMode="auto">
          <a:xfrm>
            <a:off x="3209925" y="1362075"/>
            <a:ext cx="109538" cy="631825"/>
            <a:chOff x="2448" y="566"/>
            <a:chExt cx="144" cy="826"/>
          </a:xfrm>
        </p:grpSpPr>
        <p:sp>
          <p:nvSpPr>
            <p:cNvPr id="20617" name="Line 1135"/>
            <p:cNvSpPr>
              <a:spLocks noChangeAspect="1" noChangeShapeType="1"/>
            </p:cNvSpPr>
            <p:nvPr/>
          </p:nvSpPr>
          <p:spPr bwMode="auto">
            <a:xfrm flipV="1">
              <a:off x="2592" y="566"/>
              <a:ext cx="0" cy="8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0618" name="Line 1136"/>
            <p:cNvSpPr>
              <a:spLocks noChangeAspect="1" noChangeShapeType="1"/>
            </p:cNvSpPr>
            <p:nvPr/>
          </p:nvSpPr>
          <p:spPr bwMode="auto">
            <a:xfrm flipH="1">
              <a:off x="2448" y="5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12" name="Group 1137"/>
          <p:cNvGrpSpPr>
            <a:grpSpLocks noChangeAspect="1"/>
          </p:cNvGrpSpPr>
          <p:nvPr/>
        </p:nvGrpSpPr>
        <p:grpSpPr bwMode="auto">
          <a:xfrm>
            <a:off x="3394075" y="1355725"/>
            <a:ext cx="109538" cy="630238"/>
            <a:chOff x="2448" y="566"/>
            <a:chExt cx="144" cy="826"/>
          </a:xfrm>
        </p:grpSpPr>
        <p:sp>
          <p:nvSpPr>
            <p:cNvPr id="20615" name="Line 1138"/>
            <p:cNvSpPr>
              <a:spLocks noChangeAspect="1" noChangeShapeType="1"/>
            </p:cNvSpPr>
            <p:nvPr/>
          </p:nvSpPr>
          <p:spPr bwMode="auto">
            <a:xfrm flipV="1">
              <a:off x="2592" y="566"/>
              <a:ext cx="0" cy="8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0616" name="Line 1139"/>
            <p:cNvSpPr>
              <a:spLocks noChangeAspect="1" noChangeShapeType="1"/>
            </p:cNvSpPr>
            <p:nvPr/>
          </p:nvSpPr>
          <p:spPr bwMode="auto">
            <a:xfrm flipH="1">
              <a:off x="2448" y="5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13" name="Group 1140"/>
          <p:cNvGrpSpPr>
            <a:grpSpLocks noChangeAspect="1"/>
          </p:cNvGrpSpPr>
          <p:nvPr/>
        </p:nvGrpSpPr>
        <p:grpSpPr bwMode="auto">
          <a:xfrm>
            <a:off x="3582988" y="1355725"/>
            <a:ext cx="111125" cy="631825"/>
            <a:chOff x="2448" y="566"/>
            <a:chExt cx="144" cy="826"/>
          </a:xfrm>
        </p:grpSpPr>
        <p:sp>
          <p:nvSpPr>
            <p:cNvPr id="20613" name="Line 1141"/>
            <p:cNvSpPr>
              <a:spLocks noChangeAspect="1" noChangeShapeType="1"/>
            </p:cNvSpPr>
            <p:nvPr/>
          </p:nvSpPr>
          <p:spPr bwMode="auto">
            <a:xfrm flipV="1">
              <a:off x="2592" y="566"/>
              <a:ext cx="0" cy="8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0614" name="Line 1142"/>
            <p:cNvSpPr>
              <a:spLocks noChangeAspect="1" noChangeShapeType="1"/>
            </p:cNvSpPr>
            <p:nvPr/>
          </p:nvSpPr>
          <p:spPr bwMode="auto">
            <a:xfrm flipH="1">
              <a:off x="2448" y="5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sp>
        <p:nvSpPr>
          <p:cNvPr id="20552" name="Text Box 1147"/>
          <p:cNvSpPr txBox="1">
            <a:spLocks noChangeAspect="1" noChangeArrowheads="1"/>
          </p:cNvSpPr>
          <p:nvPr/>
        </p:nvSpPr>
        <p:spPr bwMode="auto">
          <a:xfrm>
            <a:off x="2847975" y="2270125"/>
            <a:ext cx="692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</a:t>
            </a:r>
            <a:r>
              <a:rPr kumimoji="0" lang="en-US" sz="16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[28,31]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53" name="Text Box 1148"/>
          <p:cNvSpPr txBox="1">
            <a:spLocks noChangeAspect="1" noChangeArrowheads="1"/>
          </p:cNvSpPr>
          <p:nvPr/>
        </p:nvSpPr>
        <p:spPr bwMode="auto">
          <a:xfrm>
            <a:off x="3551238" y="2508250"/>
            <a:ext cx="692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16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[28,31]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54" name="Text Box 1153"/>
          <p:cNvSpPr txBox="1">
            <a:spLocks noChangeAspect="1" noChangeArrowheads="1"/>
          </p:cNvSpPr>
          <p:nvPr/>
        </p:nvSpPr>
        <p:spPr bwMode="auto">
          <a:xfrm>
            <a:off x="3775075" y="1649413"/>
            <a:ext cx="4143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28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55" name="Rectangle 1155"/>
          <p:cNvSpPr>
            <a:spLocks noChangeAspect="1" noChangeArrowheads="1"/>
          </p:cNvSpPr>
          <p:nvPr/>
        </p:nvSpPr>
        <p:spPr bwMode="auto">
          <a:xfrm>
            <a:off x="3216275" y="2881313"/>
            <a:ext cx="3924300" cy="4778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56" name="Text Box 1156"/>
          <p:cNvSpPr txBox="1">
            <a:spLocks noChangeAspect="1" noChangeArrowheads="1"/>
          </p:cNvSpPr>
          <p:nvPr/>
        </p:nvSpPr>
        <p:spPr bwMode="auto">
          <a:xfrm>
            <a:off x="4721225" y="2955925"/>
            <a:ext cx="10556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CLA GEN</a:t>
            </a:r>
          </a:p>
        </p:txBody>
      </p:sp>
      <p:sp>
        <p:nvSpPr>
          <p:cNvPr id="20557" name="Line 1157"/>
          <p:cNvSpPr>
            <a:spLocks noChangeAspect="1" noChangeShapeType="1"/>
          </p:cNvSpPr>
          <p:nvPr/>
        </p:nvSpPr>
        <p:spPr bwMode="auto">
          <a:xfrm flipH="1">
            <a:off x="4092575" y="2174875"/>
            <a:ext cx="3175" cy="704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58" name="Line 1158"/>
          <p:cNvSpPr>
            <a:spLocks noChangeAspect="1" noChangeShapeType="1"/>
          </p:cNvSpPr>
          <p:nvPr/>
        </p:nvSpPr>
        <p:spPr bwMode="auto">
          <a:xfrm>
            <a:off x="5181600" y="2185988"/>
            <a:ext cx="1588" cy="703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59" name="Line 1160"/>
          <p:cNvSpPr>
            <a:spLocks noChangeAspect="1" noChangeShapeType="1"/>
          </p:cNvSpPr>
          <p:nvPr/>
        </p:nvSpPr>
        <p:spPr bwMode="auto">
          <a:xfrm>
            <a:off x="3546475" y="3359150"/>
            <a:ext cx="0" cy="143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60" name="Text Box 1161"/>
          <p:cNvSpPr txBox="1">
            <a:spLocks noChangeAspect="1" noChangeArrowheads="1"/>
          </p:cNvSpPr>
          <p:nvPr/>
        </p:nvSpPr>
        <p:spPr bwMode="auto">
          <a:xfrm>
            <a:off x="3036888" y="3821113"/>
            <a:ext cx="793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</a:t>
            </a:r>
            <a:r>
              <a:rPr kumimoji="0" lang="en-US" sz="2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[16,31]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61" name="Text Box 1162"/>
          <p:cNvSpPr txBox="1">
            <a:spLocks noChangeAspect="1" noChangeArrowheads="1"/>
          </p:cNvSpPr>
          <p:nvPr/>
        </p:nvSpPr>
        <p:spPr bwMode="auto">
          <a:xfrm>
            <a:off x="3617913" y="4124325"/>
            <a:ext cx="793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[16,31]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62" name="Line 1163"/>
          <p:cNvSpPr>
            <a:spLocks noChangeAspect="1" noChangeShapeType="1"/>
          </p:cNvSpPr>
          <p:nvPr/>
        </p:nvSpPr>
        <p:spPr bwMode="auto">
          <a:xfrm>
            <a:off x="3692525" y="3363913"/>
            <a:ext cx="0" cy="144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63" name="Line 1164"/>
          <p:cNvSpPr>
            <a:spLocks noChangeAspect="1" noChangeShapeType="1"/>
          </p:cNvSpPr>
          <p:nvPr/>
        </p:nvSpPr>
        <p:spPr bwMode="auto">
          <a:xfrm flipH="1">
            <a:off x="7140575" y="3138488"/>
            <a:ext cx="244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64" name="Line 1165"/>
          <p:cNvSpPr>
            <a:spLocks noChangeAspect="1" noChangeShapeType="1"/>
          </p:cNvSpPr>
          <p:nvPr/>
        </p:nvSpPr>
        <p:spPr bwMode="auto">
          <a:xfrm>
            <a:off x="7383463" y="2185988"/>
            <a:ext cx="3175" cy="952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65" name="Rectangle 1167"/>
          <p:cNvSpPr>
            <a:spLocks noChangeArrowheads="1"/>
          </p:cNvSpPr>
          <p:nvPr/>
        </p:nvSpPr>
        <p:spPr bwMode="auto">
          <a:xfrm>
            <a:off x="2697163" y="1050925"/>
            <a:ext cx="4800600" cy="28194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66" name="Rectangle 1168"/>
          <p:cNvSpPr>
            <a:spLocks noChangeArrowheads="1"/>
          </p:cNvSpPr>
          <p:nvPr/>
        </p:nvSpPr>
        <p:spPr bwMode="auto">
          <a:xfrm>
            <a:off x="7832725" y="1528763"/>
            <a:ext cx="8382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67" name="Rectangle 1169"/>
          <p:cNvSpPr>
            <a:spLocks noChangeArrowheads="1"/>
          </p:cNvSpPr>
          <p:nvPr/>
        </p:nvSpPr>
        <p:spPr bwMode="auto">
          <a:xfrm>
            <a:off x="1443038" y="1539875"/>
            <a:ext cx="8382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68" name="Rectangle 1170"/>
          <p:cNvSpPr>
            <a:spLocks noChangeArrowheads="1"/>
          </p:cNvSpPr>
          <p:nvPr/>
        </p:nvSpPr>
        <p:spPr bwMode="auto">
          <a:xfrm>
            <a:off x="138113" y="1538288"/>
            <a:ext cx="8382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69" name="Rectangle 1171"/>
          <p:cNvSpPr>
            <a:spLocks noChangeArrowheads="1"/>
          </p:cNvSpPr>
          <p:nvPr/>
        </p:nvSpPr>
        <p:spPr bwMode="auto">
          <a:xfrm>
            <a:off x="87313" y="4800600"/>
            <a:ext cx="8539162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70" name="Text Box 1172"/>
          <p:cNvSpPr txBox="1">
            <a:spLocks noChangeAspect="1" noChangeArrowheads="1"/>
          </p:cNvSpPr>
          <p:nvPr/>
        </p:nvSpPr>
        <p:spPr bwMode="auto">
          <a:xfrm>
            <a:off x="3048000" y="2006600"/>
            <a:ext cx="949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CLA GEN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71" name="Text Box 1173"/>
          <p:cNvSpPr txBox="1">
            <a:spLocks noChangeAspect="1" noChangeArrowheads="1"/>
          </p:cNvSpPr>
          <p:nvPr/>
        </p:nvSpPr>
        <p:spPr bwMode="auto">
          <a:xfrm>
            <a:off x="4146550" y="2022475"/>
            <a:ext cx="949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CLA GEN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72" name="Text Box 1174"/>
          <p:cNvSpPr txBox="1">
            <a:spLocks noChangeAspect="1" noChangeArrowheads="1"/>
          </p:cNvSpPr>
          <p:nvPr/>
        </p:nvSpPr>
        <p:spPr bwMode="auto">
          <a:xfrm>
            <a:off x="5257800" y="2038350"/>
            <a:ext cx="949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CLA GEN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73" name="Text Box 1175"/>
          <p:cNvSpPr txBox="1">
            <a:spLocks noChangeAspect="1" noChangeArrowheads="1"/>
          </p:cNvSpPr>
          <p:nvPr/>
        </p:nvSpPr>
        <p:spPr bwMode="auto">
          <a:xfrm>
            <a:off x="6340475" y="2054225"/>
            <a:ext cx="949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CLA GEN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74" name="Text Box 1176"/>
          <p:cNvSpPr txBox="1">
            <a:spLocks noChangeAspect="1" noChangeArrowheads="1"/>
          </p:cNvSpPr>
          <p:nvPr/>
        </p:nvSpPr>
        <p:spPr bwMode="auto">
          <a:xfrm>
            <a:off x="3673475" y="5038725"/>
            <a:ext cx="1497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CLA GEN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75" name="Line 1177"/>
          <p:cNvSpPr>
            <a:spLocks noChangeShapeType="1"/>
          </p:cNvSpPr>
          <p:nvPr/>
        </p:nvSpPr>
        <p:spPr bwMode="auto">
          <a:xfrm flipH="1">
            <a:off x="8686800" y="2286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76" name="Line 1178"/>
          <p:cNvSpPr>
            <a:spLocks noChangeShapeType="1"/>
          </p:cNvSpPr>
          <p:nvPr/>
        </p:nvSpPr>
        <p:spPr bwMode="auto">
          <a:xfrm>
            <a:off x="8839200" y="2286000"/>
            <a:ext cx="0" cy="3062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77" name="Line 1179"/>
          <p:cNvSpPr>
            <a:spLocks noChangeShapeType="1"/>
          </p:cNvSpPr>
          <p:nvPr/>
        </p:nvSpPr>
        <p:spPr bwMode="auto">
          <a:xfrm>
            <a:off x="8636000" y="5334000"/>
            <a:ext cx="20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78" name="Text Box 1180"/>
          <p:cNvSpPr txBox="1">
            <a:spLocks noChangeAspect="1" noChangeArrowheads="1"/>
          </p:cNvSpPr>
          <p:nvPr/>
        </p:nvSpPr>
        <p:spPr bwMode="auto">
          <a:xfrm>
            <a:off x="8653463" y="1736725"/>
            <a:ext cx="379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2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grpSp>
        <p:nvGrpSpPr>
          <p:cNvPr id="14" name="Group 1183"/>
          <p:cNvGrpSpPr>
            <a:grpSpLocks/>
          </p:cNvGrpSpPr>
          <p:nvPr/>
        </p:nvGrpSpPr>
        <p:grpSpPr bwMode="auto">
          <a:xfrm>
            <a:off x="7666038" y="2189163"/>
            <a:ext cx="4762" cy="2611437"/>
            <a:chOff x="4829" y="1379"/>
            <a:chExt cx="3" cy="1645"/>
          </a:xfrm>
        </p:grpSpPr>
        <p:sp>
          <p:nvSpPr>
            <p:cNvPr id="20611" name="Line 1181"/>
            <p:cNvSpPr>
              <a:spLocks noChangeShapeType="1"/>
            </p:cNvSpPr>
            <p:nvPr/>
          </p:nvSpPr>
          <p:spPr bwMode="auto">
            <a:xfrm flipV="1">
              <a:off x="4832" y="235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0612" name="Line 1182"/>
            <p:cNvSpPr>
              <a:spLocks noChangeShapeType="1"/>
            </p:cNvSpPr>
            <p:nvPr/>
          </p:nvSpPr>
          <p:spPr bwMode="auto">
            <a:xfrm>
              <a:off x="4829" y="1379"/>
              <a:ext cx="3" cy="9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15" name="Group 1184"/>
          <p:cNvGrpSpPr>
            <a:grpSpLocks/>
          </p:cNvGrpSpPr>
          <p:nvPr/>
        </p:nvGrpSpPr>
        <p:grpSpPr bwMode="auto">
          <a:xfrm>
            <a:off x="2535238" y="2198688"/>
            <a:ext cx="4762" cy="2611437"/>
            <a:chOff x="4829" y="1379"/>
            <a:chExt cx="3" cy="1645"/>
          </a:xfrm>
        </p:grpSpPr>
        <p:sp>
          <p:nvSpPr>
            <p:cNvPr id="20609" name="Line 1185"/>
            <p:cNvSpPr>
              <a:spLocks noChangeShapeType="1"/>
            </p:cNvSpPr>
            <p:nvPr/>
          </p:nvSpPr>
          <p:spPr bwMode="auto">
            <a:xfrm flipV="1">
              <a:off x="4832" y="235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0610" name="Line 1186"/>
            <p:cNvSpPr>
              <a:spLocks noChangeShapeType="1"/>
            </p:cNvSpPr>
            <p:nvPr/>
          </p:nvSpPr>
          <p:spPr bwMode="auto">
            <a:xfrm>
              <a:off x="4829" y="1379"/>
              <a:ext cx="3" cy="9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16" name="Group 1187"/>
          <p:cNvGrpSpPr>
            <a:grpSpLocks/>
          </p:cNvGrpSpPr>
          <p:nvPr/>
        </p:nvGrpSpPr>
        <p:grpSpPr bwMode="auto">
          <a:xfrm>
            <a:off x="1225550" y="2176463"/>
            <a:ext cx="4763" cy="2611437"/>
            <a:chOff x="4829" y="1379"/>
            <a:chExt cx="3" cy="1645"/>
          </a:xfrm>
        </p:grpSpPr>
        <p:sp>
          <p:nvSpPr>
            <p:cNvPr id="20607" name="Line 1188"/>
            <p:cNvSpPr>
              <a:spLocks noChangeShapeType="1"/>
            </p:cNvSpPr>
            <p:nvPr/>
          </p:nvSpPr>
          <p:spPr bwMode="auto">
            <a:xfrm flipV="1">
              <a:off x="4832" y="235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0608" name="Line 1189"/>
            <p:cNvSpPr>
              <a:spLocks noChangeShapeType="1"/>
            </p:cNvSpPr>
            <p:nvPr/>
          </p:nvSpPr>
          <p:spPr bwMode="auto">
            <a:xfrm>
              <a:off x="4829" y="1379"/>
              <a:ext cx="3" cy="9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sp>
        <p:nvSpPr>
          <p:cNvPr id="20582" name="Line 1190"/>
          <p:cNvSpPr>
            <a:spLocks noChangeShapeType="1"/>
          </p:cNvSpPr>
          <p:nvPr/>
        </p:nvSpPr>
        <p:spPr bwMode="auto">
          <a:xfrm flipH="1">
            <a:off x="990600" y="216376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83" name="Line 1191"/>
          <p:cNvSpPr>
            <a:spLocks noChangeShapeType="1"/>
          </p:cNvSpPr>
          <p:nvPr/>
        </p:nvSpPr>
        <p:spPr bwMode="auto">
          <a:xfrm flipH="1">
            <a:off x="2300288" y="21939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84" name="Text Box 1193"/>
          <p:cNvSpPr txBox="1">
            <a:spLocks noChangeAspect="1" noChangeArrowheads="1"/>
          </p:cNvSpPr>
          <p:nvPr/>
        </p:nvSpPr>
        <p:spPr bwMode="auto">
          <a:xfrm>
            <a:off x="2921000" y="952500"/>
            <a:ext cx="1041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31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c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29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85" name="Text Box 1194"/>
          <p:cNvSpPr txBox="1">
            <a:spLocks noChangeAspect="1" noChangeArrowheads="1"/>
          </p:cNvSpPr>
          <p:nvPr/>
        </p:nvSpPr>
        <p:spPr bwMode="auto">
          <a:xfrm>
            <a:off x="4049713" y="949325"/>
            <a:ext cx="1041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27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26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c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25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86" name="Text Box 1195"/>
          <p:cNvSpPr txBox="1">
            <a:spLocks noChangeAspect="1" noChangeArrowheads="1"/>
          </p:cNvSpPr>
          <p:nvPr/>
        </p:nvSpPr>
        <p:spPr bwMode="auto">
          <a:xfrm>
            <a:off x="5178425" y="946150"/>
            <a:ext cx="1041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23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c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21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87" name="Text Box 1196"/>
          <p:cNvSpPr txBox="1">
            <a:spLocks noChangeAspect="1" noChangeArrowheads="1"/>
          </p:cNvSpPr>
          <p:nvPr/>
        </p:nvSpPr>
        <p:spPr bwMode="auto">
          <a:xfrm>
            <a:off x="6307138" y="942975"/>
            <a:ext cx="1041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19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18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c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17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88" name="Line 1197"/>
          <p:cNvSpPr>
            <a:spLocks noChangeAspect="1" noChangeShapeType="1"/>
          </p:cNvSpPr>
          <p:nvPr/>
        </p:nvSpPr>
        <p:spPr bwMode="auto">
          <a:xfrm>
            <a:off x="6308725" y="2185988"/>
            <a:ext cx="1588" cy="703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89" name="Line 1198"/>
          <p:cNvSpPr>
            <a:spLocks noChangeAspect="1" noChangeShapeType="1"/>
          </p:cNvSpPr>
          <p:nvPr/>
        </p:nvSpPr>
        <p:spPr bwMode="auto">
          <a:xfrm>
            <a:off x="8129588" y="3360738"/>
            <a:ext cx="0" cy="143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90" name="Text Box 1199"/>
          <p:cNvSpPr txBox="1">
            <a:spLocks noChangeAspect="1" noChangeArrowheads="1"/>
          </p:cNvSpPr>
          <p:nvPr/>
        </p:nvSpPr>
        <p:spPr bwMode="auto">
          <a:xfrm>
            <a:off x="7700963" y="3784600"/>
            <a:ext cx="71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</a:t>
            </a:r>
            <a:r>
              <a:rPr kumimoji="0" lang="en-US" sz="2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[0,15]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91" name="Text Box 1200"/>
          <p:cNvSpPr txBox="1">
            <a:spLocks noChangeAspect="1" noChangeArrowheads="1"/>
          </p:cNvSpPr>
          <p:nvPr/>
        </p:nvSpPr>
        <p:spPr bwMode="auto">
          <a:xfrm>
            <a:off x="8181975" y="4144963"/>
            <a:ext cx="71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[0,15]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92" name="Line 1201"/>
          <p:cNvSpPr>
            <a:spLocks noChangeAspect="1" noChangeShapeType="1"/>
          </p:cNvSpPr>
          <p:nvPr/>
        </p:nvSpPr>
        <p:spPr bwMode="auto">
          <a:xfrm>
            <a:off x="8264525" y="3355975"/>
            <a:ext cx="0" cy="1446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93" name="Line 1202"/>
          <p:cNvSpPr>
            <a:spLocks noChangeAspect="1" noChangeShapeType="1"/>
          </p:cNvSpPr>
          <p:nvPr/>
        </p:nvSpPr>
        <p:spPr bwMode="auto">
          <a:xfrm>
            <a:off x="1820863" y="3371850"/>
            <a:ext cx="0" cy="143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94" name="Text Box 1203"/>
          <p:cNvSpPr txBox="1">
            <a:spLocks noChangeAspect="1" noChangeArrowheads="1"/>
          </p:cNvSpPr>
          <p:nvPr/>
        </p:nvSpPr>
        <p:spPr bwMode="auto">
          <a:xfrm>
            <a:off x="1392238" y="3795713"/>
            <a:ext cx="793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</a:t>
            </a:r>
            <a:r>
              <a:rPr kumimoji="0" lang="en-US" sz="2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[32,47]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95" name="Text Box 1204"/>
          <p:cNvSpPr txBox="1">
            <a:spLocks noChangeAspect="1" noChangeArrowheads="1"/>
          </p:cNvSpPr>
          <p:nvPr/>
        </p:nvSpPr>
        <p:spPr bwMode="auto">
          <a:xfrm>
            <a:off x="1873250" y="4156075"/>
            <a:ext cx="793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[32,47]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96" name="Line 1205"/>
          <p:cNvSpPr>
            <a:spLocks noChangeAspect="1" noChangeShapeType="1"/>
          </p:cNvSpPr>
          <p:nvPr/>
        </p:nvSpPr>
        <p:spPr bwMode="auto">
          <a:xfrm>
            <a:off x="1955800" y="3367088"/>
            <a:ext cx="0" cy="144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97" name="Line 1206"/>
          <p:cNvSpPr>
            <a:spLocks noChangeAspect="1" noChangeShapeType="1"/>
          </p:cNvSpPr>
          <p:nvPr/>
        </p:nvSpPr>
        <p:spPr bwMode="auto">
          <a:xfrm>
            <a:off x="481013" y="3363913"/>
            <a:ext cx="0" cy="143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98" name="Text Box 1207"/>
          <p:cNvSpPr txBox="1">
            <a:spLocks noChangeAspect="1" noChangeArrowheads="1"/>
          </p:cNvSpPr>
          <p:nvPr/>
        </p:nvSpPr>
        <p:spPr bwMode="auto">
          <a:xfrm>
            <a:off x="52388" y="3787775"/>
            <a:ext cx="793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</a:t>
            </a:r>
            <a:r>
              <a:rPr kumimoji="0" lang="en-US" sz="2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[48,63]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99" name="Text Box 1208"/>
          <p:cNvSpPr txBox="1">
            <a:spLocks noChangeAspect="1" noChangeArrowheads="1"/>
          </p:cNvSpPr>
          <p:nvPr/>
        </p:nvSpPr>
        <p:spPr bwMode="auto">
          <a:xfrm>
            <a:off x="533400" y="4148138"/>
            <a:ext cx="793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[48,63]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600" name="Line 1209"/>
          <p:cNvSpPr>
            <a:spLocks noChangeAspect="1" noChangeShapeType="1"/>
          </p:cNvSpPr>
          <p:nvPr/>
        </p:nvSpPr>
        <p:spPr bwMode="auto">
          <a:xfrm>
            <a:off x="615950" y="3359150"/>
            <a:ext cx="0" cy="1446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601" name="Text Box 1210"/>
          <p:cNvSpPr txBox="1">
            <a:spLocks noChangeAspect="1" noChangeArrowheads="1"/>
          </p:cNvSpPr>
          <p:nvPr/>
        </p:nvSpPr>
        <p:spPr bwMode="auto">
          <a:xfrm>
            <a:off x="2286000" y="1752600"/>
            <a:ext cx="4619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2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32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602" name="Text Box 1211"/>
          <p:cNvSpPr txBox="1">
            <a:spLocks noChangeAspect="1" noChangeArrowheads="1"/>
          </p:cNvSpPr>
          <p:nvPr/>
        </p:nvSpPr>
        <p:spPr bwMode="auto">
          <a:xfrm>
            <a:off x="990600" y="1752600"/>
            <a:ext cx="4619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2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48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603" name="Line 1212"/>
          <p:cNvSpPr>
            <a:spLocks noChangeShapeType="1"/>
          </p:cNvSpPr>
          <p:nvPr/>
        </p:nvSpPr>
        <p:spPr bwMode="auto">
          <a:xfrm>
            <a:off x="660400" y="580072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604" name="Line 1213"/>
          <p:cNvSpPr>
            <a:spLocks noChangeShapeType="1"/>
          </p:cNvSpPr>
          <p:nvPr/>
        </p:nvSpPr>
        <p:spPr bwMode="auto">
          <a:xfrm flipH="1">
            <a:off x="981075" y="5791200"/>
            <a:ext cx="9525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605" name="Text Box 1214"/>
          <p:cNvSpPr txBox="1">
            <a:spLocks noChangeArrowheads="1"/>
          </p:cNvSpPr>
          <p:nvPr/>
        </p:nvSpPr>
        <p:spPr bwMode="auto">
          <a:xfrm>
            <a:off x="0" y="5943600"/>
            <a:ext cx="71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</a:t>
            </a:r>
            <a:r>
              <a:rPr kumimoji="0" lang="en-US" sz="2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[0,63]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606" name="Text Box 1215"/>
          <p:cNvSpPr txBox="1">
            <a:spLocks noChangeArrowheads="1"/>
          </p:cNvSpPr>
          <p:nvPr/>
        </p:nvSpPr>
        <p:spPr bwMode="auto">
          <a:xfrm>
            <a:off x="996950" y="5978525"/>
            <a:ext cx="71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[0,63]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54031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467544" y="1124744"/>
            <a:ext cx="8496945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Solution – 3: 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Carry-Select Adders (CSA)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800" i="1" dirty="0">
              <a:solidFill>
                <a:srgbClr val="000000"/>
              </a:solidFill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i="1" dirty="0">
                <a:solidFill>
                  <a:srgbClr val="000000"/>
                </a:solidFill>
              </a:rPr>
              <a:t>Idea: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0000"/>
                </a:solidFill>
              </a:rPr>
              <a:t>Compute sum-bits in parallel for two possible carry-bits;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When the previous carry actually</a:t>
            </a:r>
            <a:r>
              <a:rPr kumimoji="0" lang="en-US" sz="280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arrives, just select the pre-computed “sum”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srgbClr val="000000"/>
              </a:solidFill>
            </a:endParaRPr>
          </a:p>
          <a:p>
            <a:pPr lvl="0" algn="just"/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CLA: Looking ahead in time </a:t>
            </a:r>
            <a:r>
              <a:rPr lang="en-US" sz="2800" dirty="0">
                <a:solidFill>
                  <a:srgbClr val="000000"/>
                </a:solidFill>
              </a:rPr>
              <a:t>(pre-compute carry-bits)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srgbClr val="000000"/>
              </a:solidFill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CSA:</a:t>
            </a:r>
            <a:r>
              <a:rPr kumimoji="0" lang="en-US" sz="280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Looking ahead in space (pre-compute sum-bits)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939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4"/>
          <p:cNvPicPr>
            <a:picLocks noGrp="1" noChangeAspect="1" noChangeArrowheads="1"/>
          </p:cNvPicPr>
          <p:nvPr>
            <p:ph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63214" y="1268760"/>
            <a:ext cx="7924800" cy="3978275"/>
          </a:xfrm>
          <a:noFill/>
        </p:spPr>
      </p:pic>
      <p:sp>
        <p:nvSpPr>
          <p:cNvPr id="24579" name="Text Box 7"/>
          <p:cNvSpPr txBox="1">
            <a:spLocks noChangeArrowheads="1"/>
          </p:cNvSpPr>
          <p:nvPr/>
        </p:nvSpPr>
        <p:spPr bwMode="auto">
          <a:xfrm>
            <a:off x="1143000" y="304800"/>
            <a:ext cx="47245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k</a:t>
            </a: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-bit Carry-Select Adder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BE70CB-5C0E-42B6-BF5A-6409DCA19E69}"/>
              </a:ext>
            </a:extLst>
          </p:cNvPr>
          <p:cNvSpPr/>
          <p:nvPr/>
        </p:nvSpPr>
        <p:spPr bwMode="auto">
          <a:xfrm>
            <a:off x="150774" y="1398471"/>
            <a:ext cx="4474840" cy="39782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46BC69-2815-4959-AD49-2F9FF81EBE10}"/>
              </a:ext>
            </a:extLst>
          </p:cNvPr>
          <p:cNvSpPr txBox="1"/>
          <p:nvPr/>
        </p:nvSpPr>
        <p:spPr>
          <a:xfrm>
            <a:off x="6577880" y="3775734"/>
            <a:ext cx="130648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sum-bits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4F8059-9EB7-45A9-9BBB-EBBF90DC4B9A}"/>
              </a:ext>
            </a:extLst>
          </p:cNvPr>
          <p:cNvSpPr txBox="1"/>
          <p:nvPr/>
        </p:nvSpPr>
        <p:spPr>
          <a:xfrm>
            <a:off x="4921696" y="2796233"/>
            <a:ext cx="1306488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carry-out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36D2D9-9CA4-47D4-8CAB-E76FECC4249C}"/>
              </a:ext>
            </a:extLst>
          </p:cNvPr>
          <p:cNvSpPr/>
          <p:nvPr/>
        </p:nvSpPr>
        <p:spPr bwMode="auto">
          <a:xfrm>
            <a:off x="1537320" y="3517319"/>
            <a:ext cx="3610744" cy="208823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FC5FEB-9CD4-45BE-9D97-2E8F77913C88}"/>
              </a:ext>
            </a:extLst>
          </p:cNvPr>
          <p:cNvSpPr txBox="1"/>
          <p:nvPr/>
        </p:nvSpPr>
        <p:spPr>
          <a:xfrm>
            <a:off x="4283968" y="1553439"/>
            <a:ext cx="1512168" cy="5760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0CE18FA-E8FF-4A76-AE02-5F839D96D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1354" y="5076491"/>
            <a:ext cx="6359644" cy="1257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4">
            <a:extLst>
              <a:ext uri="{FF2B5EF4-FFF2-40B4-BE49-F238E27FC236}">
                <a16:creationId xmlns:a16="http://schemas.microsoft.com/office/drawing/2014/main" id="{F4FDED9F-CBB6-4DDC-ACEA-9A2B70D89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80" y="6229951"/>
            <a:ext cx="852726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Units: cost and delay of a single 2-to-1 multiplexer</a:t>
            </a:r>
          </a:p>
        </p:txBody>
      </p:sp>
    </p:spTree>
    <p:extLst>
      <p:ext uri="{BB962C8B-B14F-4D97-AF65-F5344CB8AC3E}">
        <p14:creationId xmlns:p14="http://schemas.microsoft.com/office/powerpoint/2010/main" val="177503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8" grpId="0" animBg="1"/>
      <p:bldP spid="5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9C8DA357-3220-43F7-A9FB-B22EE2B70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572000"/>
            <a:ext cx="2286000" cy="1905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80000"/>
              <a:buFont typeface="Wingdings" panose="05000000000000000000" pitchFamily="2" charset="2"/>
              <a:buChar char="u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q"/>
              <a:defRPr sz="24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4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33822508-1A6E-4292-99B5-09247E576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1905000"/>
            <a:ext cx="2286000" cy="1905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80000"/>
              <a:buFont typeface="Wingdings" panose="05000000000000000000" pitchFamily="2" charset="2"/>
              <a:buChar char="u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q"/>
              <a:defRPr sz="24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4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75460" name="Rectangle 2">
            <a:extLst>
              <a:ext uri="{FF2B5EF4-FFF2-40B4-BE49-F238E27FC236}">
                <a16:creationId xmlns:a16="http://schemas.microsoft.com/office/drawing/2014/main" id="{6C47BAA7-B46A-493D-BD25-6382379704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23825"/>
            <a:ext cx="8839200" cy="666750"/>
          </a:xfrm>
          <a:noFill/>
        </p:spPr>
        <p:txBody>
          <a:bodyPr lIns="63500" tIns="25400" rIns="63500" bIns="25400" anchor="t">
            <a:spAutoFit/>
          </a:bodyPr>
          <a:lstStyle/>
          <a:p>
            <a:r>
              <a:rPr lang="en-US" altLang="en-US" b="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What is inside?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6F54BF5B-AC87-4D5F-8719-6F0EBF9E5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371600"/>
            <a:ext cx="5143500" cy="2857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charset="0"/>
              <a:ea typeface="ＭＳ Ｐゴシック" charset="0"/>
              <a:cs typeface="Arial" panose="020B0604020202020204" pitchFamily="34" charset="0"/>
            </a:endParaRPr>
          </a:p>
        </p:txBody>
      </p:sp>
      <p:sp>
        <p:nvSpPr>
          <p:cNvPr id="16389" name="Rectangle 4">
            <a:extLst>
              <a:ext uri="{FF2B5EF4-FFF2-40B4-BE49-F238E27FC236}">
                <a16:creationId xmlns:a16="http://schemas.microsoft.com/office/drawing/2014/main" id="{7EAF117F-D4C1-4193-88D3-6677C1FAE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676400"/>
            <a:ext cx="1460500" cy="2438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charset="0"/>
              <a:ea typeface="ＭＳ Ｐゴシック" charset="0"/>
              <a:cs typeface="Arial" panose="020B0604020202020204" pitchFamily="34" charset="0"/>
            </a:endParaRPr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49414CE6-13E6-4002-AC41-5943FB52A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750" y="1676400"/>
            <a:ext cx="13081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80000"/>
              <a:buFont typeface="Wingdings" panose="05000000000000000000" pitchFamily="2" charset="2"/>
              <a:buChar char="u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q"/>
              <a:defRPr sz="24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Processor</a:t>
            </a:r>
          </a:p>
        </p:txBody>
      </p:sp>
      <p:sp>
        <p:nvSpPr>
          <p:cNvPr id="16391" name="Rectangle 6">
            <a:extLst>
              <a:ext uri="{FF2B5EF4-FFF2-40B4-BE49-F238E27FC236}">
                <a16:creationId xmlns:a16="http://schemas.microsoft.com/office/drawing/2014/main" id="{FFA7767D-C6CC-48C7-90C6-B1FC46BC6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676400"/>
            <a:ext cx="1333500" cy="222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charset="0"/>
              <a:ea typeface="ＭＳ Ｐゴシック" charset="0"/>
              <a:cs typeface="Arial" panose="020B0604020202020204" pitchFamily="34" charset="0"/>
            </a:endParaRPr>
          </a:p>
        </p:txBody>
      </p:sp>
      <p:sp>
        <p:nvSpPr>
          <p:cNvPr id="16392" name="Rectangle 7">
            <a:extLst>
              <a:ext uri="{FF2B5EF4-FFF2-40B4-BE49-F238E27FC236}">
                <a16:creationId xmlns:a16="http://schemas.microsoft.com/office/drawing/2014/main" id="{3E445B78-C8D0-4FCF-B020-67A43763A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2600" y="1625600"/>
            <a:ext cx="1333500" cy="222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charset="0"/>
              <a:ea typeface="ＭＳ Ｐゴシック" charset="0"/>
              <a:cs typeface="Arial" panose="020B0604020202020204" pitchFamily="34" charset="0"/>
            </a:endParaRPr>
          </a:p>
        </p:txBody>
      </p:sp>
      <p:sp>
        <p:nvSpPr>
          <p:cNvPr id="16393" name="AutoShape 8">
            <a:extLst>
              <a:ext uri="{FF2B5EF4-FFF2-40B4-BE49-F238E27FC236}">
                <a16:creationId xmlns:a16="http://schemas.microsoft.com/office/drawing/2014/main" id="{A95070F5-4FEA-445D-8F4A-A35A188F8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981200"/>
            <a:ext cx="1079500" cy="5969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charset="0"/>
              <a:ea typeface="ＭＳ Ｐゴシック" charset="0"/>
              <a:cs typeface="Arial" panose="020B0604020202020204" pitchFamily="34" charset="0"/>
            </a:endParaRPr>
          </a:p>
        </p:txBody>
      </p:sp>
      <p:sp>
        <p:nvSpPr>
          <p:cNvPr id="16394" name="AutoShape 9">
            <a:extLst>
              <a:ext uri="{FF2B5EF4-FFF2-40B4-BE49-F238E27FC236}">
                <a16:creationId xmlns:a16="http://schemas.microsoft.com/office/drawing/2014/main" id="{2205A23F-0982-4AE0-AD83-A87A8121A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365500"/>
            <a:ext cx="1219200" cy="5969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charset="0"/>
              <a:ea typeface="ＭＳ Ｐゴシック" charset="0"/>
              <a:cs typeface="Arial" panose="020B0604020202020204" pitchFamily="34" charset="0"/>
            </a:endParaRPr>
          </a:p>
        </p:txBody>
      </p:sp>
      <p:sp>
        <p:nvSpPr>
          <p:cNvPr id="24586" name="Rectangle 10">
            <a:extLst>
              <a:ext uri="{FF2B5EF4-FFF2-40B4-BE49-F238E27FC236}">
                <a16:creationId xmlns:a16="http://schemas.microsoft.com/office/drawing/2014/main" id="{97138FD0-0615-45F3-98B2-00DF33538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133600"/>
            <a:ext cx="9398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80000"/>
              <a:buFont typeface="Wingdings" panose="05000000000000000000" pitchFamily="2" charset="2"/>
              <a:buChar char="u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q"/>
              <a:defRPr sz="24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Control</a:t>
            </a:r>
          </a:p>
        </p:txBody>
      </p:sp>
      <p:sp>
        <p:nvSpPr>
          <p:cNvPr id="24587" name="Rectangle 11">
            <a:extLst>
              <a:ext uri="{FF2B5EF4-FFF2-40B4-BE49-F238E27FC236}">
                <a16:creationId xmlns:a16="http://schemas.microsoft.com/office/drawing/2014/main" id="{493D40AC-2D83-4AD7-8D35-D6FFDECA4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300" y="3568700"/>
            <a:ext cx="11049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80000"/>
              <a:buFont typeface="Wingdings" panose="05000000000000000000" pitchFamily="2" charset="2"/>
              <a:buChar char="u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q"/>
              <a:defRPr sz="24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Datapath</a:t>
            </a:r>
          </a:p>
        </p:txBody>
      </p:sp>
      <p:sp>
        <p:nvSpPr>
          <p:cNvPr id="24588" name="Rectangle 12">
            <a:extLst>
              <a:ext uri="{FF2B5EF4-FFF2-40B4-BE49-F238E27FC236}">
                <a16:creationId xmlns:a16="http://schemas.microsoft.com/office/drawing/2014/main" id="{FDD32337-CB6D-4FE5-AD9D-5FFA731A8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057400"/>
            <a:ext cx="144780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80000"/>
              <a:buFont typeface="Wingdings" panose="05000000000000000000" pitchFamily="2" charset="2"/>
              <a:buChar char="u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q"/>
              <a:defRPr sz="24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Memory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for storing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instructions and data</a:t>
            </a:r>
          </a:p>
        </p:txBody>
      </p:sp>
      <p:sp>
        <p:nvSpPr>
          <p:cNvPr id="24589" name="Rectangle 13">
            <a:extLst>
              <a:ext uri="{FF2B5EF4-FFF2-40B4-BE49-F238E27FC236}">
                <a16:creationId xmlns:a16="http://schemas.microsoft.com/office/drawing/2014/main" id="{5C37E606-A553-4061-B948-764209632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1816100"/>
            <a:ext cx="9906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80000"/>
              <a:buFont typeface="Wingdings" panose="05000000000000000000" pitchFamily="2" charset="2"/>
              <a:buChar char="u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q"/>
              <a:defRPr sz="24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Devices</a:t>
            </a:r>
          </a:p>
        </p:txBody>
      </p:sp>
      <p:sp>
        <p:nvSpPr>
          <p:cNvPr id="16399" name="AutoShape 14">
            <a:extLst>
              <a:ext uri="{FF2B5EF4-FFF2-40B4-BE49-F238E27FC236}">
                <a16:creationId xmlns:a16="http://schemas.microsoft.com/office/drawing/2014/main" id="{A42A59AB-DFF4-4175-9C71-46742C3A1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362200"/>
            <a:ext cx="1079500" cy="5969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charset="0"/>
              <a:ea typeface="ＭＳ Ｐゴシック" charset="0"/>
              <a:cs typeface="Arial" panose="020B0604020202020204" pitchFamily="34" charset="0"/>
            </a:endParaRPr>
          </a:p>
        </p:txBody>
      </p:sp>
      <p:sp>
        <p:nvSpPr>
          <p:cNvPr id="16400" name="AutoShape 15">
            <a:extLst>
              <a:ext uri="{FF2B5EF4-FFF2-40B4-BE49-F238E27FC236}">
                <a16:creationId xmlns:a16="http://schemas.microsoft.com/office/drawing/2014/main" id="{9757D7C1-7FE9-462D-8E74-1E36C2ECE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124200"/>
            <a:ext cx="1079500" cy="5969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charset="0"/>
              <a:ea typeface="ＭＳ Ｐゴシック" charset="0"/>
              <a:cs typeface="Arial" panose="020B0604020202020204" pitchFamily="34" charset="0"/>
            </a:endParaRPr>
          </a:p>
        </p:txBody>
      </p:sp>
      <p:sp>
        <p:nvSpPr>
          <p:cNvPr id="24592" name="Rectangle 16">
            <a:extLst>
              <a:ext uri="{FF2B5EF4-FFF2-40B4-BE49-F238E27FC236}">
                <a16:creationId xmlns:a16="http://schemas.microsoft.com/office/drawing/2014/main" id="{8E96055C-6AF9-4C1D-9398-23232BB72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0400" y="2527300"/>
            <a:ext cx="6858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80000"/>
              <a:buFont typeface="Wingdings" panose="05000000000000000000" pitchFamily="2" charset="2"/>
              <a:buChar char="u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q"/>
              <a:defRPr sz="24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Input</a:t>
            </a:r>
          </a:p>
        </p:txBody>
      </p:sp>
      <p:sp>
        <p:nvSpPr>
          <p:cNvPr id="24593" name="Rectangle 17">
            <a:extLst>
              <a:ext uri="{FF2B5EF4-FFF2-40B4-BE49-F238E27FC236}">
                <a16:creationId xmlns:a16="http://schemas.microsoft.com/office/drawing/2014/main" id="{1B9FE2C9-265E-4E10-BE09-D050808B0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0400" y="3289300"/>
            <a:ext cx="8763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80000"/>
              <a:buFont typeface="Wingdings" panose="05000000000000000000" pitchFamily="2" charset="2"/>
              <a:buChar char="u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q"/>
              <a:defRPr sz="24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275476" name="Rectangle 18">
            <a:extLst>
              <a:ext uri="{FF2B5EF4-FFF2-40B4-BE49-F238E27FC236}">
                <a16:creationId xmlns:a16="http://schemas.microsoft.com/office/drawing/2014/main" id="{3014C8A8-5535-46DE-9918-FFEF09C3D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63" y="2943225"/>
            <a:ext cx="1809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80000"/>
              <a:buFont typeface="Wingdings" panose="05000000000000000000" pitchFamily="2" charset="2"/>
              <a:buChar char="u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q"/>
              <a:defRPr sz="24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7" name="Freeform 123">
            <a:extLst>
              <a:ext uri="{FF2B5EF4-FFF2-40B4-BE49-F238E27FC236}">
                <a16:creationId xmlns:a16="http://schemas.microsoft.com/office/drawing/2014/main" id="{718B3063-9FE8-497D-B427-DC9DF606DDB7}"/>
              </a:ext>
            </a:extLst>
          </p:cNvPr>
          <p:cNvSpPr>
            <a:spLocks/>
          </p:cNvSpPr>
          <p:nvPr/>
        </p:nvSpPr>
        <p:spPr bwMode="auto">
          <a:xfrm>
            <a:off x="4957763" y="4645025"/>
            <a:ext cx="2114550" cy="561975"/>
          </a:xfrm>
          <a:custGeom>
            <a:avLst/>
            <a:gdLst>
              <a:gd name="T0" fmla="*/ 2147483646 w 2429"/>
              <a:gd name="T1" fmla="*/ 0 h 646"/>
              <a:gd name="T2" fmla="*/ 2147483646 w 2429"/>
              <a:gd name="T3" fmla="*/ 0 h 646"/>
              <a:gd name="T4" fmla="*/ 2147483646 w 2429"/>
              <a:gd name="T5" fmla="*/ 2147483646 h 646"/>
              <a:gd name="T6" fmla="*/ 2147483646 w 2429"/>
              <a:gd name="T7" fmla="*/ 2147483646 h 646"/>
              <a:gd name="T8" fmla="*/ 2147483646 w 2429"/>
              <a:gd name="T9" fmla="*/ 2147483646 h 646"/>
              <a:gd name="T10" fmla="*/ 0 w 2429"/>
              <a:gd name="T11" fmla="*/ 2147483646 h 646"/>
              <a:gd name="T12" fmla="*/ 2147483646 w 2429"/>
              <a:gd name="T13" fmla="*/ 0 h 6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29"/>
              <a:gd name="T22" fmla="*/ 0 h 646"/>
              <a:gd name="T23" fmla="*/ 2429 w 2429"/>
              <a:gd name="T24" fmla="*/ 646 h 64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29" h="646">
                <a:moveTo>
                  <a:pt x="322" y="0"/>
                </a:moveTo>
                <a:lnTo>
                  <a:pt x="2106" y="0"/>
                </a:lnTo>
                <a:cubicBezTo>
                  <a:pt x="2285" y="0"/>
                  <a:pt x="2429" y="144"/>
                  <a:pt x="2429" y="323"/>
                </a:cubicBezTo>
                <a:cubicBezTo>
                  <a:pt x="2429" y="502"/>
                  <a:pt x="2285" y="646"/>
                  <a:pt x="2106" y="646"/>
                </a:cubicBezTo>
                <a:lnTo>
                  <a:pt x="322" y="646"/>
                </a:lnTo>
                <a:cubicBezTo>
                  <a:pt x="144" y="646"/>
                  <a:pt x="0" y="502"/>
                  <a:pt x="0" y="323"/>
                </a:cubicBezTo>
                <a:cubicBezTo>
                  <a:pt x="0" y="144"/>
                  <a:pt x="144" y="0"/>
                  <a:pt x="322" y="0"/>
                </a:cubicBezTo>
                <a:close/>
              </a:path>
            </a:pathLst>
          </a:custGeom>
          <a:solidFill>
            <a:srgbClr val="F6FFD5"/>
          </a:solidFill>
          <a:ln w="8" cap="flat">
            <a:solidFill>
              <a:srgbClr val="291EF5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" name="Rectangle 124">
            <a:extLst>
              <a:ext uri="{FF2B5EF4-FFF2-40B4-BE49-F238E27FC236}">
                <a16:creationId xmlns:a16="http://schemas.microsoft.com/office/drawing/2014/main" id="{255F74C6-27BD-4981-9959-9C5B3E726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1463" y="4656138"/>
            <a:ext cx="1582737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80000"/>
              <a:buFont typeface="Wingdings" panose="05000000000000000000" pitchFamily="2" charset="2"/>
              <a:buChar char="u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q"/>
              <a:defRPr sz="24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ns"/>
                <a:ea typeface="ＭＳ Ｐゴシック" panose="020B0600070205080204" pitchFamily="34" charset="-128"/>
                <a:cs typeface="Arial" panose="020B0604020202020204" pitchFamily="34" charset="0"/>
              </a:rPr>
              <a:t>Monitor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9" name="Freeform 125">
            <a:extLst>
              <a:ext uri="{FF2B5EF4-FFF2-40B4-BE49-F238E27FC236}">
                <a16:creationId xmlns:a16="http://schemas.microsoft.com/office/drawing/2014/main" id="{45AECD42-7D40-4B00-8AD6-438E2089F1D6}"/>
              </a:ext>
            </a:extLst>
          </p:cNvPr>
          <p:cNvSpPr>
            <a:spLocks/>
          </p:cNvSpPr>
          <p:nvPr/>
        </p:nvSpPr>
        <p:spPr bwMode="auto">
          <a:xfrm>
            <a:off x="4992688" y="5467350"/>
            <a:ext cx="1557337" cy="560388"/>
          </a:xfrm>
          <a:custGeom>
            <a:avLst/>
            <a:gdLst>
              <a:gd name="T0" fmla="*/ 2147483646 w 1789"/>
              <a:gd name="T1" fmla="*/ 0 h 645"/>
              <a:gd name="T2" fmla="*/ 2147483646 w 1789"/>
              <a:gd name="T3" fmla="*/ 0 h 645"/>
              <a:gd name="T4" fmla="*/ 2147483646 w 1789"/>
              <a:gd name="T5" fmla="*/ 2147483646 h 645"/>
              <a:gd name="T6" fmla="*/ 2147483646 w 1789"/>
              <a:gd name="T7" fmla="*/ 2147483646 h 645"/>
              <a:gd name="T8" fmla="*/ 2147483646 w 1789"/>
              <a:gd name="T9" fmla="*/ 2147483646 h 645"/>
              <a:gd name="T10" fmla="*/ 0 w 1789"/>
              <a:gd name="T11" fmla="*/ 2147483646 h 645"/>
              <a:gd name="T12" fmla="*/ 2147483646 w 1789"/>
              <a:gd name="T13" fmla="*/ 0 h 6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89"/>
              <a:gd name="T22" fmla="*/ 0 h 645"/>
              <a:gd name="T23" fmla="*/ 1789 w 1789"/>
              <a:gd name="T24" fmla="*/ 645 h 6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89" h="645">
                <a:moveTo>
                  <a:pt x="323" y="0"/>
                </a:moveTo>
                <a:lnTo>
                  <a:pt x="1466" y="0"/>
                </a:lnTo>
                <a:cubicBezTo>
                  <a:pt x="1645" y="0"/>
                  <a:pt x="1789" y="144"/>
                  <a:pt x="1789" y="322"/>
                </a:cubicBezTo>
                <a:cubicBezTo>
                  <a:pt x="1789" y="501"/>
                  <a:pt x="1645" y="645"/>
                  <a:pt x="1466" y="645"/>
                </a:cubicBezTo>
                <a:lnTo>
                  <a:pt x="323" y="645"/>
                </a:lnTo>
                <a:cubicBezTo>
                  <a:pt x="144" y="645"/>
                  <a:pt x="0" y="501"/>
                  <a:pt x="0" y="322"/>
                </a:cubicBezTo>
                <a:cubicBezTo>
                  <a:pt x="0" y="144"/>
                  <a:pt x="144" y="0"/>
                  <a:pt x="323" y="0"/>
                </a:cubicBezTo>
                <a:close/>
              </a:path>
            </a:pathLst>
          </a:custGeom>
          <a:solidFill>
            <a:srgbClr val="F6FFD5"/>
          </a:solidFill>
          <a:ln w="7" cap="flat">
            <a:solidFill>
              <a:srgbClr val="291EF5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" name="Rectangle 126">
            <a:extLst>
              <a:ext uri="{FF2B5EF4-FFF2-40B4-BE49-F238E27FC236}">
                <a16:creationId xmlns:a16="http://schemas.microsoft.com/office/drawing/2014/main" id="{3BA267CF-E98A-4585-9FAE-FF5421A2F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0175" y="5494338"/>
            <a:ext cx="1419225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80000"/>
              <a:buFont typeface="Wingdings" panose="05000000000000000000" pitchFamily="2" charset="2"/>
              <a:buChar char="u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q"/>
              <a:defRPr sz="24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ns"/>
                <a:ea typeface="ＭＳ Ｐゴシック" panose="020B0600070205080204" pitchFamily="34" charset="-128"/>
                <a:cs typeface="Arial" panose="020B0604020202020204" pitchFamily="34" charset="0"/>
              </a:rPr>
              <a:t>Printer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5" name="Freeform 119">
            <a:extLst>
              <a:ext uri="{FF2B5EF4-FFF2-40B4-BE49-F238E27FC236}">
                <a16:creationId xmlns:a16="http://schemas.microsoft.com/office/drawing/2014/main" id="{8BD5E440-BF3F-4571-9BD0-DBD6B1F29588}"/>
              </a:ext>
            </a:extLst>
          </p:cNvPr>
          <p:cNvSpPr>
            <a:spLocks/>
          </p:cNvSpPr>
          <p:nvPr/>
        </p:nvSpPr>
        <p:spPr bwMode="auto">
          <a:xfrm>
            <a:off x="6346825" y="2089150"/>
            <a:ext cx="2114550" cy="561975"/>
          </a:xfrm>
          <a:custGeom>
            <a:avLst/>
            <a:gdLst>
              <a:gd name="T0" fmla="*/ 2147483646 w 2429"/>
              <a:gd name="T1" fmla="*/ 0 h 645"/>
              <a:gd name="T2" fmla="*/ 2147483646 w 2429"/>
              <a:gd name="T3" fmla="*/ 0 h 645"/>
              <a:gd name="T4" fmla="*/ 2147483646 w 2429"/>
              <a:gd name="T5" fmla="*/ 2147483646 h 645"/>
              <a:gd name="T6" fmla="*/ 2147483646 w 2429"/>
              <a:gd name="T7" fmla="*/ 2147483646 h 645"/>
              <a:gd name="T8" fmla="*/ 2147483646 w 2429"/>
              <a:gd name="T9" fmla="*/ 2147483646 h 645"/>
              <a:gd name="T10" fmla="*/ 0 w 2429"/>
              <a:gd name="T11" fmla="*/ 2147483646 h 645"/>
              <a:gd name="T12" fmla="*/ 2147483646 w 2429"/>
              <a:gd name="T13" fmla="*/ 0 h 6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29"/>
              <a:gd name="T22" fmla="*/ 0 h 645"/>
              <a:gd name="T23" fmla="*/ 2429 w 2429"/>
              <a:gd name="T24" fmla="*/ 645 h 6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29" h="645">
                <a:moveTo>
                  <a:pt x="323" y="0"/>
                </a:moveTo>
                <a:lnTo>
                  <a:pt x="2107" y="0"/>
                </a:lnTo>
                <a:cubicBezTo>
                  <a:pt x="2285" y="0"/>
                  <a:pt x="2429" y="143"/>
                  <a:pt x="2429" y="322"/>
                </a:cubicBezTo>
                <a:cubicBezTo>
                  <a:pt x="2429" y="501"/>
                  <a:pt x="2285" y="645"/>
                  <a:pt x="2107" y="645"/>
                </a:cubicBezTo>
                <a:lnTo>
                  <a:pt x="323" y="645"/>
                </a:lnTo>
                <a:cubicBezTo>
                  <a:pt x="144" y="645"/>
                  <a:pt x="0" y="501"/>
                  <a:pt x="0" y="322"/>
                </a:cubicBezTo>
                <a:cubicBezTo>
                  <a:pt x="0" y="143"/>
                  <a:pt x="144" y="0"/>
                  <a:pt x="323" y="0"/>
                </a:cubicBezTo>
                <a:close/>
              </a:path>
            </a:pathLst>
          </a:custGeom>
          <a:solidFill>
            <a:srgbClr val="F6FFD5"/>
          </a:solidFill>
          <a:ln w="8" cap="flat">
            <a:solidFill>
              <a:srgbClr val="291EF5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" name="Rectangle 120">
            <a:extLst>
              <a:ext uri="{FF2B5EF4-FFF2-40B4-BE49-F238E27FC236}">
                <a16:creationId xmlns:a16="http://schemas.microsoft.com/office/drawing/2014/main" id="{0ED70272-46C8-4A1D-A823-549510BA9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133600"/>
            <a:ext cx="1979613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80000"/>
              <a:buFont typeface="Wingdings" panose="05000000000000000000" pitchFamily="2" charset="2"/>
              <a:buChar char="u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q"/>
              <a:defRPr sz="24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ns"/>
                <a:ea typeface="ＭＳ Ｐゴシック" panose="020B0600070205080204" pitchFamily="34" charset="-128"/>
                <a:cs typeface="Arial" panose="020B0604020202020204" pitchFamily="34" charset="0"/>
              </a:rPr>
              <a:t>Keyboard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7" name="Freeform 121">
            <a:extLst>
              <a:ext uri="{FF2B5EF4-FFF2-40B4-BE49-F238E27FC236}">
                <a16:creationId xmlns:a16="http://schemas.microsoft.com/office/drawing/2014/main" id="{CF429605-1AEB-486C-BB06-4F29CE2E68E6}"/>
              </a:ext>
            </a:extLst>
          </p:cNvPr>
          <p:cNvSpPr>
            <a:spLocks/>
          </p:cNvSpPr>
          <p:nvPr/>
        </p:nvSpPr>
        <p:spPr bwMode="auto">
          <a:xfrm>
            <a:off x="6823075" y="2909888"/>
            <a:ext cx="1557338" cy="561975"/>
          </a:xfrm>
          <a:custGeom>
            <a:avLst/>
            <a:gdLst>
              <a:gd name="T0" fmla="*/ 2147483646 w 1789"/>
              <a:gd name="T1" fmla="*/ 0 h 645"/>
              <a:gd name="T2" fmla="*/ 2147483646 w 1789"/>
              <a:gd name="T3" fmla="*/ 0 h 645"/>
              <a:gd name="T4" fmla="*/ 2147483646 w 1789"/>
              <a:gd name="T5" fmla="*/ 2147483646 h 645"/>
              <a:gd name="T6" fmla="*/ 2147483646 w 1789"/>
              <a:gd name="T7" fmla="*/ 2147483646 h 645"/>
              <a:gd name="T8" fmla="*/ 2147483646 w 1789"/>
              <a:gd name="T9" fmla="*/ 2147483646 h 645"/>
              <a:gd name="T10" fmla="*/ 0 w 1789"/>
              <a:gd name="T11" fmla="*/ 2147483646 h 645"/>
              <a:gd name="T12" fmla="*/ 2147483646 w 1789"/>
              <a:gd name="T13" fmla="*/ 0 h 6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89"/>
              <a:gd name="T22" fmla="*/ 0 h 645"/>
              <a:gd name="T23" fmla="*/ 1789 w 1789"/>
              <a:gd name="T24" fmla="*/ 645 h 6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89" h="645">
                <a:moveTo>
                  <a:pt x="323" y="0"/>
                </a:moveTo>
                <a:lnTo>
                  <a:pt x="1467" y="0"/>
                </a:lnTo>
                <a:cubicBezTo>
                  <a:pt x="1645" y="0"/>
                  <a:pt x="1789" y="144"/>
                  <a:pt x="1789" y="323"/>
                </a:cubicBezTo>
                <a:cubicBezTo>
                  <a:pt x="1789" y="501"/>
                  <a:pt x="1645" y="645"/>
                  <a:pt x="1467" y="645"/>
                </a:cubicBezTo>
                <a:lnTo>
                  <a:pt x="323" y="645"/>
                </a:lnTo>
                <a:cubicBezTo>
                  <a:pt x="144" y="645"/>
                  <a:pt x="0" y="501"/>
                  <a:pt x="0" y="323"/>
                </a:cubicBezTo>
                <a:cubicBezTo>
                  <a:pt x="0" y="144"/>
                  <a:pt x="144" y="0"/>
                  <a:pt x="323" y="0"/>
                </a:cubicBezTo>
                <a:close/>
              </a:path>
            </a:pathLst>
          </a:custGeom>
          <a:solidFill>
            <a:srgbClr val="F6FFD5"/>
          </a:solidFill>
          <a:ln w="7" cap="flat">
            <a:solidFill>
              <a:srgbClr val="291EF5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8" name="Rectangle 122">
            <a:extLst>
              <a:ext uri="{FF2B5EF4-FFF2-40B4-BE49-F238E27FC236}">
                <a16:creationId xmlns:a16="http://schemas.microsoft.com/office/drawing/2014/main" id="{0C1D7A31-8BCA-4B4D-A1FB-6226FF8FF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3575" y="2947988"/>
            <a:ext cx="1443038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80000"/>
              <a:buFont typeface="Wingdings" panose="05000000000000000000" pitchFamily="2" charset="2"/>
              <a:buChar char="u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q"/>
              <a:defRPr sz="24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ns"/>
                <a:ea typeface="ＭＳ Ｐゴシック" panose="020B0600070205080204" pitchFamily="34" charset="-128"/>
                <a:cs typeface="Arial" panose="020B0604020202020204" pitchFamily="34" charset="0"/>
              </a:rPr>
              <a:t>Mouse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0" name="Left Arrow 39">
            <a:extLst>
              <a:ext uri="{FF2B5EF4-FFF2-40B4-BE49-F238E27FC236}">
                <a16:creationId xmlns:a16="http://schemas.microsoft.com/office/drawing/2014/main" id="{8C4978C8-88D2-4D3E-8D81-A065C2B7F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590800"/>
            <a:ext cx="1143000" cy="228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80000"/>
              <a:buFont typeface="Wingdings" panose="05000000000000000000" pitchFamily="2" charset="2"/>
              <a:buChar char="u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q"/>
              <a:defRPr sz="24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4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8D79FC80-0A09-4D48-BE84-A06EBA26E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657600"/>
            <a:ext cx="304800" cy="990600"/>
          </a:xfrm>
          <a:prstGeom prst="downArrow">
            <a:avLst>
              <a:gd name="adj1" fmla="val 50000"/>
              <a:gd name="adj2" fmla="val 49999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80000"/>
              <a:buFont typeface="Wingdings" panose="05000000000000000000" pitchFamily="2" charset="2"/>
              <a:buChar char="u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q"/>
              <a:defRPr sz="24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4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" name="AutoShape 8">
            <a:extLst>
              <a:ext uri="{FF2B5EF4-FFF2-40B4-BE49-F238E27FC236}">
                <a16:creationId xmlns:a16="http://schemas.microsoft.com/office/drawing/2014/main" id="{C8A1F895-AAD8-42CC-B9CF-C87707C80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667000"/>
            <a:ext cx="762000" cy="5969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panose="020B0604020202020204" pitchFamily="34" charset="0"/>
              </a:rPr>
              <a:t>ALU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FF14038-C4CD-4C75-81FD-4B25AD867563}"/>
              </a:ext>
            </a:extLst>
          </p:cNvPr>
          <p:cNvSpPr/>
          <p:nvPr/>
        </p:nvSpPr>
        <p:spPr bwMode="auto">
          <a:xfrm>
            <a:off x="1524000" y="2667000"/>
            <a:ext cx="787400" cy="59690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990600" y="228600"/>
            <a:ext cx="691747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rgbClr val="000000"/>
                </a:solidFill>
              </a:rPr>
              <a:t>Multi-level </a:t>
            </a:r>
            <a:r>
              <a:rPr kumimoji="0" lang="en-US" sz="360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k</a:t>
            </a: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-bit Carry-Select Adder</a:t>
            </a:r>
          </a:p>
        </p:txBody>
      </p:sp>
      <p:pic>
        <p:nvPicPr>
          <p:cNvPr id="26627" name="Picture 5"/>
          <p:cNvPicPr>
            <a:picLocks noGrp="1" noChangeAspect="1" noChangeArrowheads="1"/>
          </p:cNvPicPr>
          <p:nvPr>
            <p:ph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81000" y="1447800"/>
            <a:ext cx="8382000" cy="4216400"/>
          </a:xfr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5C182F-37FB-4B52-A2ED-04EFF367477E}"/>
              </a:ext>
            </a:extLst>
          </p:cNvPr>
          <p:cNvSpPr txBox="1"/>
          <p:nvPr/>
        </p:nvSpPr>
        <p:spPr>
          <a:xfrm>
            <a:off x="1475656" y="5883126"/>
            <a:ext cx="1667204" cy="70788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olidFill>
                  <a:schemeClr val="bg1"/>
                </a:solidFill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cost = </a:t>
            </a:r>
            <a:r>
              <a:rPr lang="en-US" altLang="en-US" sz="2000" i="1" dirty="0">
                <a:solidFill>
                  <a:schemeClr val="bg1"/>
                </a:solidFill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?</a:t>
            </a:r>
            <a:endParaRPr lang="en-US" altLang="en-US" sz="2000" dirty="0">
              <a:solidFill>
                <a:schemeClr val="bg1"/>
              </a:solidFill>
              <a:latin typeface="Arial" charset="0"/>
              <a:cs typeface="Times New Roman" pitchFamily="18" charset="0"/>
              <a:sym typeface="Wingdings" panose="05000000000000000000" pitchFamily="2" charset="2"/>
            </a:endParaRPr>
          </a:p>
          <a:p>
            <a:r>
              <a:rPr lang="en-US" altLang="en-US" sz="2000" dirty="0">
                <a:solidFill>
                  <a:schemeClr val="bg1"/>
                </a:solidFill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delay = </a:t>
            </a:r>
            <a:r>
              <a:rPr lang="en-US" altLang="en-US" sz="2000" i="1" dirty="0">
                <a:solidFill>
                  <a:schemeClr val="bg1"/>
                </a:solidFill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?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DB4D99-76E3-4906-91F6-ED53B0BE3F2D}"/>
              </a:ext>
            </a:extLst>
          </p:cNvPr>
          <p:cNvSpPr txBox="1"/>
          <p:nvPr/>
        </p:nvSpPr>
        <p:spPr>
          <a:xfrm>
            <a:off x="4962669" y="5912104"/>
            <a:ext cx="2976031" cy="70788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Other adder designs:</a:t>
            </a:r>
          </a:p>
          <a:p>
            <a:r>
              <a:rPr lang="en-IN" sz="2000" dirty="0">
                <a:solidFill>
                  <a:schemeClr val="bg1"/>
                </a:solidFill>
              </a:rPr>
              <a:t>Carry-skip addition </a:t>
            </a:r>
          </a:p>
        </p:txBody>
      </p:sp>
    </p:spTree>
    <p:extLst>
      <p:ext uri="{BB962C8B-B14F-4D97-AF65-F5344CB8AC3E}">
        <p14:creationId xmlns:p14="http://schemas.microsoft.com/office/powerpoint/2010/main" val="354420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6"/>
          <p:cNvSpPr txBox="1">
            <a:spLocks noChangeArrowheads="1"/>
          </p:cNvSpPr>
          <p:nvPr/>
        </p:nvSpPr>
        <p:spPr bwMode="auto">
          <a:xfrm>
            <a:off x="395536" y="188640"/>
            <a:ext cx="425026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Pitfalls of CLA Adder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7BBDB-3321-4F82-A104-0B5C39BC6275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5800" y="1916832"/>
            <a:ext cx="7772400" cy="2808312"/>
          </a:xfrm>
        </p:spPr>
        <p:txBody>
          <a:bodyPr/>
          <a:lstStyle/>
          <a:p>
            <a:r>
              <a:rPr lang="en-US" altLang="en-US" sz="2800" dirty="0">
                <a:solidFill>
                  <a:srgbClr val="006600"/>
                </a:solidFill>
                <a:latin typeface="Arial" charset="0"/>
                <a:ea typeface="MS PGothic" pitchFamily="34" charset="-128"/>
              </a:rPr>
              <a:t>Implementation of lookahead for the complete adder is impractical because of cost</a:t>
            </a:r>
          </a:p>
          <a:p>
            <a:r>
              <a:rPr lang="en-IN" dirty="0" err="1">
                <a:solidFill>
                  <a:srgbClr val="0070C0"/>
                </a:solidFill>
              </a:rPr>
              <a:t>Analyze</a:t>
            </a:r>
            <a:r>
              <a:rPr lang="en-IN" dirty="0">
                <a:solidFill>
                  <a:srgbClr val="0070C0"/>
                </a:solidFill>
              </a:rPr>
              <a:t> the implementation complexity of CLA</a:t>
            </a:r>
          </a:p>
        </p:txBody>
      </p:sp>
    </p:spTree>
    <p:extLst>
      <p:ext uri="{BB962C8B-B14F-4D97-AF65-F5344CB8AC3E}">
        <p14:creationId xmlns:p14="http://schemas.microsoft.com/office/powerpoint/2010/main" val="304246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100000">
              <a:srgbClr val="FFFFFF"/>
            </a:gs>
            <a:gs pos="100000">
              <a:srgbClr val="3333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2133600"/>
          </a:xfrm>
          <a:solidFill>
            <a:srgbClr val="FFFFCC"/>
          </a:solidFill>
        </p:spPr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IN" sz="3200" b="0" dirty="0">
                <a:solidFill>
                  <a:schemeClr val="bg2"/>
                </a:solidFill>
                <a:effectLst/>
                <a:latin typeface="Calibri"/>
                <a:cs typeface="Calibri"/>
              </a:rPr>
              <a:t>CS 31007                         </a:t>
            </a:r>
            <a:r>
              <a:rPr lang="en-US" sz="3200" b="0" dirty="0">
                <a:solidFill>
                  <a:schemeClr val="bg2"/>
                </a:solidFill>
                <a:effectLst/>
                <a:latin typeface="Calibri"/>
                <a:cs typeface="Calibri"/>
              </a:rPr>
              <a:t>Autumn 2021</a:t>
            </a:r>
            <a:r>
              <a:rPr lang="en-IN" sz="3200" b="0" dirty="0">
                <a:solidFill>
                  <a:schemeClr val="bg2"/>
                </a:solidFill>
                <a:effectLst/>
                <a:latin typeface="Calibri"/>
                <a:cs typeface="Calibri"/>
              </a:rPr>
              <a:t> </a:t>
            </a:r>
            <a:r>
              <a:rPr lang="en-IN" sz="3200" b="1" dirty="0">
                <a:solidFill>
                  <a:schemeClr val="bg2"/>
                </a:solidFill>
                <a:effectLst/>
                <a:latin typeface="Calibri"/>
                <a:cs typeface="Calibri"/>
              </a:rPr>
              <a:t>                </a:t>
            </a:r>
            <a:br>
              <a:rPr lang="en-IN" sz="3600" b="1" dirty="0">
                <a:solidFill>
                  <a:schemeClr val="bg2"/>
                </a:solidFill>
                <a:effectLst/>
                <a:latin typeface="Calibri"/>
                <a:cs typeface="Calibri"/>
              </a:rPr>
            </a:br>
            <a:r>
              <a:rPr lang="en-IN" sz="3200" b="1" dirty="0">
                <a:solidFill>
                  <a:schemeClr val="bg2"/>
                </a:solidFill>
                <a:effectLst/>
                <a:latin typeface="Calibri"/>
                <a:cs typeface="Calibri"/>
              </a:rPr>
              <a:t>COMPUTER ORGANIZATION AND ARCHITECTURE</a:t>
            </a:r>
            <a:endParaRPr lang="en-IN" sz="3600" b="1" dirty="0">
              <a:solidFill>
                <a:schemeClr val="bg2"/>
              </a:solidFill>
              <a:effectLst/>
              <a:latin typeface="Calibri"/>
              <a:cs typeface="Times New Roman"/>
            </a:endParaRPr>
          </a:p>
        </p:txBody>
      </p:sp>
      <p:sp>
        <p:nvSpPr>
          <p:cNvPr id="299012" name="Text Box 1028"/>
          <p:cNvSpPr txBox="1">
            <a:spLocks noChangeArrowheads="1"/>
          </p:cNvSpPr>
          <p:nvPr/>
        </p:nvSpPr>
        <p:spPr bwMode="auto">
          <a:xfrm>
            <a:off x="4953000" y="3200400"/>
            <a:ext cx="4343400" cy="1141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99013" name="Line 1029"/>
          <p:cNvSpPr>
            <a:spLocks noChangeShapeType="1"/>
          </p:cNvSpPr>
          <p:nvPr/>
        </p:nvSpPr>
        <p:spPr bwMode="auto">
          <a:xfrm>
            <a:off x="0" y="5787508"/>
            <a:ext cx="914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99015" name="Line 1031"/>
          <p:cNvSpPr>
            <a:spLocks noChangeShapeType="1"/>
          </p:cNvSpPr>
          <p:nvPr/>
        </p:nvSpPr>
        <p:spPr bwMode="auto">
          <a:xfrm>
            <a:off x="0" y="2133600"/>
            <a:ext cx="914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99016" name="Text Box 1032"/>
          <p:cNvSpPr txBox="1">
            <a:spLocks noChangeArrowheads="1"/>
          </p:cNvSpPr>
          <p:nvPr/>
        </p:nvSpPr>
        <p:spPr bwMode="auto">
          <a:xfrm>
            <a:off x="0" y="5808166"/>
            <a:ext cx="9144000" cy="107721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Times New Roman"/>
                <a:cs typeface="Times New Roman"/>
              </a:rPr>
              <a:t>Indian Institute of Technology Kharagpur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/>
              <a:ea typeface="Times New Roman"/>
              <a:cs typeface="Times New Roman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+mn-ea"/>
                <a:cs typeface="Times New Roman"/>
              </a:rPr>
              <a:t>Computer Science and Engineering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/>
              <a:ea typeface="+mn-ea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2477631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Instructors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	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Rajat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Subhra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Chakraborty (</a:t>
            </a:r>
            <a:r>
              <a:rPr kumimoji="0" lang="en-I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RSC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Bhargab B. Bhattacharya (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BBB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Lecture #19, #20: Computer Arithmetic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1</a:t>
            </a:r>
            <a:r>
              <a:rPr lang="en-US" dirty="0">
                <a:solidFill>
                  <a:srgbClr val="002060"/>
                </a:solidFill>
                <a:cs typeface="Arial" pitchFamily="34" charset="0"/>
              </a:rPr>
              <a:t>4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September 2021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                    	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668797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026"/>
          <p:cNvSpPr txBox="1">
            <a:spLocks noChangeArrowheads="1"/>
          </p:cNvSpPr>
          <p:nvPr/>
        </p:nvSpPr>
        <p:spPr bwMode="auto">
          <a:xfrm>
            <a:off x="0" y="-4963"/>
            <a:ext cx="614463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Solution – 4: Tree-Based Adder</a:t>
            </a:r>
          </a:p>
        </p:txBody>
      </p:sp>
      <p:sp>
        <p:nvSpPr>
          <p:cNvPr id="9219" name="Text Box 1027"/>
          <p:cNvSpPr txBox="1">
            <a:spLocks noChangeArrowheads="1"/>
          </p:cNvSpPr>
          <p:nvPr/>
        </p:nvSpPr>
        <p:spPr bwMode="auto">
          <a:xfrm>
            <a:off x="517525" y="1112545"/>
            <a:ext cx="7202613" cy="564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4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g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g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 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g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 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g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c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 </a:t>
            </a:r>
          </a:p>
        </p:txBody>
      </p:sp>
      <p:sp>
        <p:nvSpPr>
          <p:cNvPr id="9220" name="Text Box 1028"/>
          <p:cNvSpPr txBox="1">
            <a:spLocks noChangeArrowheads="1"/>
          </p:cNvSpPr>
          <p:nvPr/>
        </p:nvSpPr>
        <p:spPr bwMode="auto">
          <a:xfrm>
            <a:off x="517525" y="1905000"/>
            <a:ext cx="5203669" cy="564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g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g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g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c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 </a:t>
            </a:r>
          </a:p>
        </p:txBody>
      </p:sp>
      <p:sp>
        <p:nvSpPr>
          <p:cNvPr id="9221" name="Text Box 1029"/>
          <p:cNvSpPr txBox="1">
            <a:spLocks noChangeArrowheads="1"/>
          </p:cNvSpPr>
          <p:nvPr/>
        </p:nvSpPr>
        <p:spPr bwMode="auto">
          <a:xfrm>
            <a:off x="517525" y="2909888"/>
            <a:ext cx="3563796" cy="564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g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g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c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 </a:t>
            </a:r>
          </a:p>
        </p:txBody>
      </p:sp>
      <p:sp>
        <p:nvSpPr>
          <p:cNvPr id="9222" name="Text Box 1030"/>
          <p:cNvSpPr txBox="1">
            <a:spLocks noChangeArrowheads="1"/>
          </p:cNvSpPr>
          <p:nvPr/>
        </p:nvSpPr>
        <p:spPr bwMode="auto">
          <a:xfrm>
            <a:off x="517525" y="3873500"/>
            <a:ext cx="2212975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g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c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 </a:t>
            </a: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C319D351-8605-4B3D-A111-7C9C6912E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1325" y="2439570"/>
            <a:ext cx="1662635" cy="1384995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</a:t>
            </a:r>
            <a:r>
              <a:rPr kumimoji="0" lang="en-US" sz="2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a</a:t>
            </a:r>
            <a:r>
              <a:rPr kumimoji="0" lang="en-US" sz="2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a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+ b</a:t>
            </a:r>
            <a:r>
              <a:rPr kumimoji="0" lang="en-US" sz="2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endParaRPr kumimoji="0" lang="en-US" sz="2800" b="0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1763D35-DB48-4EE9-A546-AEF8FB9B0711}"/>
              </a:ext>
            </a:extLst>
          </p:cNvPr>
          <p:cNvSpPr/>
          <p:nvPr/>
        </p:nvSpPr>
        <p:spPr bwMode="auto">
          <a:xfrm>
            <a:off x="2260600" y="1268347"/>
            <a:ext cx="498278" cy="47463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E489060-5DCD-4F55-AAA3-9208626D0534}"/>
              </a:ext>
            </a:extLst>
          </p:cNvPr>
          <p:cNvSpPr/>
          <p:nvPr/>
        </p:nvSpPr>
        <p:spPr bwMode="auto">
          <a:xfrm>
            <a:off x="6313115" y="1142923"/>
            <a:ext cx="1283221" cy="773909"/>
          </a:xfrm>
          <a:prstGeom prst="ellipse">
            <a:avLst/>
          </a:pr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D16F422-54C8-4074-80A5-C9C7BACF42BB}"/>
              </a:ext>
            </a:extLst>
          </p:cNvPr>
          <p:cNvSpPr/>
          <p:nvPr/>
        </p:nvSpPr>
        <p:spPr bwMode="auto">
          <a:xfrm>
            <a:off x="3376602" y="1257426"/>
            <a:ext cx="776271" cy="47463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E48AC29-6996-43AE-BF0D-0C43089DAF3B}"/>
              </a:ext>
            </a:extLst>
          </p:cNvPr>
          <p:cNvSpPr/>
          <p:nvPr/>
        </p:nvSpPr>
        <p:spPr bwMode="auto">
          <a:xfrm>
            <a:off x="4716016" y="1268347"/>
            <a:ext cx="1051383" cy="47463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 Box 1027">
            <a:extLst>
              <a:ext uri="{FF2B5EF4-FFF2-40B4-BE49-F238E27FC236}">
                <a16:creationId xmlns:a16="http://schemas.microsoft.com/office/drawing/2014/main" id="{536E3CF4-8306-42EC-9087-F1AE8F01E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2493" y="4048235"/>
            <a:ext cx="5971507" cy="56425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lang="en-US" sz="2800" i="1" baseline="-25000" dirty="0">
                <a:solidFill>
                  <a:schemeClr val="bg1"/>
                </a:solidFill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=&gt; last term would be 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2……..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lang="en-US" sz="2800" i="1" baseline="-25000" dirty="0">
                <a:solidFill>
                  <a:schemeClr val="bg1"/>
                </a:solidFill>
              </a:rPr>
              <a:t>n</a:t>
            </a:r>
            <a:r>
              <a:rPr lang="en-US" sz="2800" baseline="-25000" dirty="0">
                <a:solidFill>
                  <a:schemeClr val="bg1"/>
                </a:solidFill>
              </a:rPr>
              <a:t>-1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03D8DE-D217-4151-AB09-4DC25F67CE68}"/>
              </a:ext>
            </a:extLst>
          </p:cNvPr>
          <p:cNvSpPr txBox="1"/>
          <p:nvPr/>
        </p:nvSpPr>
        <p:spPr>
          <a:xfrm>
            <a:off x="822412" y="4805390"/>
            <a:ext cx="7787207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general, the problem boils down to =&gt; </a:t>
            </a:r>
          </a:p>
          <a:p>
            <a:r>
              <a:rPr lang="en-US" dirty="0"/>
              <a:t>How to compute efficiently in reasonable cost and time: </a:t>
            </a:r>
          </a:p>
          <a:p>
            <a:r>
              <a:rPr lang="en-US" sz="2800" i="1" dirty="0">
                <a:solidFill>
                  <a:srgbClr val="FF0000"/>
                </a:solidFill>
              </a:rPr>
              <a:t>x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0 </a:t>
            </a:r>
            <a:r>
              <a:rPr lang="en-US" sz="2800" dirty="0">
                <a:solidFill>
                  <a:srgbClr val="000000"/>
                </a:solidFill>
              </a:rPr>
              <a:t>, </a:t>
            </a:r>
            <a:r>
              <a:rPr lang="en-US" sz="2800" i="1" dirty="0">
                <a:solidFill>
                  <a:srgbClr val="0070C0"/>
                </a:solidFill>
              </a:rPr>
              <a:t>x</a:t>
            </a:r>
            <a:r>
              <a:rPr lang="en-US" sz="2800" baseline="-25000" dirty="0">
                <a:solidFill>
                  <a:srgbClr val="0070C0"/>
                </a:solidFill>
              </a:rPr>
              <a:t>0</a:t>
            </a:r>
            <a:r>
              <a:rPr lang="en-US" sz="2800" i="1" dirty="0">
                <a:solidFill>
                  <a:srgbClr val="0070C0"/>
                </a:solidFill>
              </a:rPr>
              <a:t>x</a:t>
            </a:r>
            <a:r>
              <a:rPr lang="en-US" sz="2800" baseline="-25000" dirty="0">
                <a:solidFill>
                  <a:srgbClr val="0070C0"/>
                </a:solidFill>
              </a:rPr>
              <a:t>1</a:t>
            </a:r>
            <a:r>
              <a:rPr lang="en-US" sz="2800" dirty="0">
                <a:solidFill>
                  <a:srgbClr val="000000"/>
                </a:solidFill>
              </a:rPr>
              <a:t>, </a:t>
            </a:r>
            <a:r>
              <a:rPr lang="en-US" sz="2800" i="1" dirty="0">
                <a:solidFill>
                  <a:srgbClr val="FF0000"/>
                </a:solidFill>
              </a:rPr>
              <a:t>x</a:t>
            </a:r>
            <a:r>
              <a:rPr lang="en-US" sz="2800" baseline="-25000" dirty="0">
                <a:solidFill>
                  <a:srgbClr val="FF0000"/>
                </a:solidFill>
              </a:rPr>
              <a:t>0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lang="en-US" sz="2800" i="1" dirty="0">
                <a:solidFill>
                  <a:srgbClr val="FF0000"/>
                </a:solidFill>
              </a:rPr>
              <a:t>x</a:t>
            </a:r>
            <a:r>
              <a:rPr lang="en-US" sz="2800" baseline="-25000" dirty="0">
                <a:solidFill>
                  <a:srgbClr val="FF0000"/>
                </a:solidFill>
              </a:rPr>
              <a:t>1</a:t>
            </a:r>
            <a:r>
              <a:rPr lang="en-US" sz="2800" i="1" dirty="0">
                <a:solidFill>
                  <a:srgbClr val="FF0000"/>
                </a:solidFill>
              </a:rPr>
              <a:t>x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2</a:t>
            </a:r>
            <a:r>
              <a:rPr lang="en-US" sz="2800" dirty="0">
                <a:solidFill>
                  <a:srgbClr val="000000"/>
                </a:solidFill>
              </a:rPr>
              <a:t>, </a:t>
            </a:r>
            <a:r>
              <a:rPr lang="en-US" sz="2800" i="1" dirty="0">
                <a:solidFill>
                  <a:srgbClr val="0070C0"/>
                </a:solidFill>
              </a:rPr>
              <a:t>x</a:t>
            </a:r>
            <a:r>
              <a:rPr lang="en-US" sz="2800" baseline="-25000" dirty="0">
                <a:solidFill>
                  <a:srgbClr val="0070C0"/>
                </a:solidFill>
              </a:rPr>
              <a:t>0</a:t>
            </a:r>
            <a:r>
              <a:rPr lang="en-US" sz="2800" i="1" dirty="0">
                <a:solidFill>
                  <a:srgbClr val="0070C0"/>
                </a:solidFill>
              </a:rPr>
              <a:t>x</a:t>
            </a:r>
            <a:r>
              <a:rPr lang="en-US" sz="2800" baseline="-25000" dirty="0">
                <a:solidFill>
                  <a:srgbClr val="0070C0"/>
                </a:solidFill>
              </a:rPr>
              <a:t>1</a:t>
            </a:r>
            <a:r>
              <a:rPr lang="en-US" sz="2800" i="1" dirty="0">
                <a:solidFill>
                  <a:srgbClr val="0070C0"/>
                </a:solidFill>
              </a:rPr>
              <a:t>x</a:t>
            </a:r>
            <a:r>
              <a:rPr lang="en-US" sz="2800" i="1" baseline="-25000" dirty="0">
                <a:solidFill>
                  <a:srgbClr val="0070C0"/>
                </a:solidFill>
              </a:rPr>
              <a:t>2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 </a:t>
            </a:r>
            <a:r>
              <a:rPr lang="en-US" sz="2800" i="1" dirty="0">
                <a:solidFill>
                  <a:srgbClr val="0070C0"/>
                </a:solidFill>
              </a:rPr>
              <a:t>x</a:t>
            </a:r>
            <a:r>
              <a:rPr lang="en-US" sz="2800" baseline="-25000" dirty="0">
                <a:solidFill>
                  <a:srgbClr val="0070C0"/>
                </a:solidFill>
              </a:rPr>
              <a:t>3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dirty="0">
                <a:solidFill>
                  <a:srgbClr val="000000"/>
                </a:solidFill>
              </a:rPr>
              <a:t>…., </a:t>
            </a:r>
            <a:r>
              <a:rPr lang="en-US" sz="2800" i="1" dirty="0">
                <a:solidFill>
                  <a:srgbClr val="FF0000"/>
                </a:solidFill>
              </a:rPr>
              <a:t>x</a:t>
            </a:r>
            <a:r>
              <a:rPr lang="en-US" sz="2800" baseline="-25000" dirty="0">
                <a:solidFill>
                  <a:srgbClr val="FF0000"/>
                </a:solidFill>
              </a:rPr>
              <a:t>0</a:t>
            </a:r>
            <a:r>
              <a:rPr lang="en-US" sz="2800" i="1" dirty="0">
                <a:solidFill>
                  <a:srgbClr val="FF0000"/>
                </a:solidFill>
              </a:rPr>
              <a:t>x</a:t>
            </a:r>
            <a:r>
              <a:rPr lang="en-US" sz="2800" baseline="-25000" dirty="0">
                <a:solidFill>
                  <a:srgbClr val="FF0000"/>
                </a:solidFill>
              </a:rPr>
              <a:t>1</a:t>
            </a:r>
            <a:r>
              <a:rPr lang="en-US" sz="2800" i="1" dirty="0">
                <a:solidFill>
                  <a:srgbClr val="FF0000"/>
                </a:solidFill>
              </a:rPr>
              <a:t>x</a:t>
            </a:r>
            <a:r>
              <a:rPr lang="en-US" sz="2800" baseline="-25000" dirty="0">
                <a:solidFill>
                  <a:srgbClr val="FF0000"/>
                </a:solidFill>
              </a:rPr>
              <a:t>2</a:t>
            </a:r>
            <a:r>
              <a:rPr lang="en-US" sz="2800" i="1" dirty="0">
                <a:solidFill>
                  <a:srgbClr val="FF0000"/>
                </a:solidFill>
              </a:rPr>
              <a:t>x</a:t>
            </a:r>
            <a:r>
              <a:rPr lang="en-US" sz="2800" baseline="-25000" dirty="0">
                <a:solidFill>
                  <a:srgbClr val="FF0000"/>
                </a:solidFill>
              </a:rPr>
              <a:t>3  </a:t>
            </a:r>
            <a:r>
              <a:rPr lang="en-US" sz="2800" dirty="0">
                <a:solidFill>
                  <a:srgbClr val="FF0000"/>
                </a:solidFill>
              </a:rPr>
              <a:t>…</a:t>
            </a:r>
            <a:r>
              <a:rPr lang="en-US" sz="2800" i="1" dirty="0">
                <a:solidFill>
                  <a:srgbClr val="FF0000"/>
                </a:solidFill>
              </a:rPr>
              <a:t>x</a:t>
            </a:r>
            <a:r>
              <a:rPr lang="en-US" sz="2800" i="1" baseline="-25000" dirty="0">
                <a:solidFill>
                  <a:srgbClr val="FF0000"/>
                </a:solidFill>
              </a:rPr>
              <a:t>n</a:t>
            </a:r>
            <a:r>
              <a:rPr lang="en-US" sz="2800" baseline="-25000" dirty="0">
                <a:solidFill>
                  <a:srgbClr val="FF0000"/>
                </a:solidFill>
              </a:rPr>
              <a:t>-1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endParaRPr lang="en-IN" sz="2800" dirty="0">
              <a:solidFill>
                <a:srgbClr val="FF0000"/>
              </a:solidFill>
            </a:endParaRPr>
          </a:p>
          <a:p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</a:p>
          <a:p>
            <a:r>
              <a:rPr lang="en-US" dirty="0"/>
              <a:t>(Prefix-sum/product problem)</a:t>
            </a:r>
            <a:endParaRPr lang="en-IN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5514F28-417C-4D76-ABBB-7711630D7673}"/>
              </a:ext>
            </a:extLst>
          </p:cNvPr>
          <p:cNvSpPr/>
          <p:nvPr/>
        </p:nvSpPr>
        <p:spPr bwMode="auto">
          <a:xfrm>
            <a:off x="4604343" y="1905000"/>
            <a:ext cx="1051384" cy="807753"/>
          </a:xfrm>
          <a:prstGeom prst="ellipse">
            <a:avLst/>
          </a:pr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1104133-33B1-47EA-8F4D-E5EB9ECC63C4}"/>
              </a:ext>
            </a:extLst>
          </p:cNvPr>
          <p:cNvSpPr/>
          <p:nvPr/>
        </p:nvSpPr>
        <p:spPr bwMode="auto">
          <a:xfrm>
            <a:off x="3275856" y="2975819"/>
            <a:ext cx="735615" cy="619275"/>
          </a:xfrm>
          <a:prstGeom prst="ellipse">
            <a:avLst/>
          </a:pr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7BEFD64-73F4-4119-A5F2-20F5915DA456}"/>
              </a:ext>
            </a:extLst>
          </p:cNvPr>
          <p:cNvSpPr/>
          <p:nvPr/>
        </p:nvSpPr>
        <p:spPr bwMode="auto">
          <a:xfrm>
            <a:off x="2235940" y="3992246"/>
            <a:ext cx="581000" cy="486293"/>
          </a:xfrm>
          <a:prstGeom prst="ellipse">
            <a:avLst/>
          </a:pr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Text Box 3">
            <a:extLst>
              <a:ext uri="{FF2B5EF4-FFF2-40B4-BE49-F238E27FC236}">
                <a16:creationId xmlns:a16="http://schemas.microsoft.com/office/drawing/2014/main" id="{642E6C0E-558A-47B8-9321-ED15D4EF1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4663" y="1588925"/>
            <a:ext cx="1061509" cy="52322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inputs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D78AA46F-447C-4010-9F59-EA67B8DF5A48}"/>
              </a:ext>
            </a:extLst>
          </p:cNvPr>
          <p:cNvCxnSpPr/>
          <p:nvPr/>
        </p:nvCxnSpPr>
        <p:spPr bwMode="auto">
          <a:xfrm rot="10800000" flipV="1">
            <a:off x="7668345" y="2111198"/>
            <a:ext cx="544771" cy="450794"/>
          </a:xfrm>
          <a:prstGeom prst="curvedConnector3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954D803-FC53-4E4D-8C75-D4A94685CDBA}"/>
              </a:ext>
            </a:extLst>
          </p:cNvPr>
          <p:cNvCxnSpPr>
            <a:cxnSpLocks/>
            <a:endCxn id="3" idx="3"/>
          </p:cNvCxnSpPr>
          <p:nvPr/>
        </p:nvCxnSpPr>
        <p:spPr bwMode="auto">
          <a:xfrm flipV="1">
            <a:off x="2816940" y="1803496"/>
            <a:ext cx="3684098" cy="2418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ED48A7-5086-454E-A641-8244E6D94B1F}"/>
              </a:ext>
            </a:extLst>
          </p:cNvPr>
          <p:cNvCxnSpPr>
            <a:cxnSpLocks/>
            <a:endCxn id="5" idx="3"/>
          </p:cNvCxnSpPr>
          <p:nvPr/>
        </p:nvCxnSpPr>
        <p:spPr bwMode="auto">
          <a:xfrm flipV="1">
            <a:off x="2456457" y="1673476"/>
            <a:ext cx="2413530" cy="154207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0FAAFCC-A033-4CA8-8A6E-EC03DDAD48DA}"/>
              </a:ext>
            </a:extLst>
          </p:cNvPr>
          <p:cNvCxnSpPr>
            <a:cxnSpLocks/>
            <a:endCxn id="4" idx="3"/>
          </p:cNvCxnSpPr>
          <p:nvPr/>
        </p:nvCxnSpPr>
        <p:spPr bwMode="auto">
          <a:xfrm flipV="1">
            <a:off x="2469379" y="1662555"/>
            <a:ext cx="1020905" cy="62141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E5D5B88-E6E4-4203-84F5-CE608B10D033}"/>
              </a:ext>
            </a:extLst>
          </p:cNvPr>
          <p:cNvSpPr txBox="1"/>
          <p:nvPr/>
        </p:nvSpPr>
        <p:spPr>
          <a:xfrm>
            <a:off x="6575313" y="97950"/>
            <a:ext cx="2518699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Recall: 4-bit CLA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D4A4B7-0F6F-45D9-8BD3-4400BE9368CB}"/>
              </a:ext>
            </a:extLst>
          </p:cNvPr>
          <p:cNvSpPr/>
          <p:nvPr/>
        </p:nvSpPr>
        <p:spPr bwMode="auto">
          <a:xfrm>
            <a:off x="323528" y="1122518"/>
            <a:ext cx="8820472" cy="41044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3E90C0-0039-4443-87F3-91B911505FB8}"/>
              </a:ext>
            </a:extLst>
          </p:cNvPr>
          <p:cNvSpPr txBox="1"/>
          <p:nvPr/>
        </p:nvSpPr>
        <p:spPr>
          <a:xfrm>
            <a:off x="323528" y="620688"/>
            <a:ext cx="8572644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In CLA, carry-logic cost grows @ </a:t>
            </a:r>
            <a:r>
              <a:rPr lang="en-IN" i="1" dirty="0"/>
              <a:t>O</a:t>
            </a:r>
            <a:r>
              <a:rPr lang="en-IN" dirty="0"/>
              <a:t>(</a:t>
            </a:r>
            <a:r>
              <a:rPr lang="en-IN" i="1" dirty="0"/>
              <a:t>n</a:t>
            </a:r>
            <a:r>
              <a:rPr lang="en-IN" baseline="30000" dirty="0"/>
              <a:t>3</a:t>
            </a:r>
            <a:r>
              <a:rPr lang="en-IN" dirty="0"/>
              <a:t>) for </a:t>
            </a:r>
            <a:r>
              <a:rPr lang="en-IN" i="1" dirty="0"/>
              <a:t>n</a:t>
            </a:r>
            <a:r>
              <a:rPr lang="en-IN" dirty="0"/>
              <a:t>-input adders </a:t>
            </a:r>
          </a:p>
        </p:txBody>
      </p:sp>
      <p:sp>
        <p:nvSpPr>
          <p:cNvPr id="28" name="Text Box 11">
            <a:extLst>
              <a:ext uri="{FF2B5EF4-FFF2-40B4-BE49-F238E27FC236}">
                <a16:creationId xmlns:a16="http://schemas.microsoft.com/office/drawing/2014/main" id="{140FE7B4-9467-4BF7-ADB2-2A02EF935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099" y="4672120"/>
            <a:ext cx="2421913" cy="5847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i+1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</a:t>
            </a:r>
            <a:r>
              <a:rPr kumimoji="0" lang="en-US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875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  <p:bldP spid="3" grpId="0" animBg="1"/>
      <p:bldP spid="4" grpId="0" animBg="1"/>
      <p:bldP spid="5" grpId="0" animBg="1"/>
      <p:bldP spid="7" grpId="0" animBg="1"/>
      <p:bldP spid="25" grpId="0" animBg="1"/>
      <p:bldP spid="26" grpId="0" animBg="1"/>
      <p:bldP spid="27" grpId="0" animBg="1"/>
      <p:bldP spid="29" grpId="0" animBg="1"/>
      <p:bldP spid="6" grpId="0" animBg="1"/>
      <p:bldP spid="8" grpId="0" animBg="1"/>
      <p:bldP spid="9" grpId="0" animBg="1"/>
      <p:bldP spid="2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026"/>
          <p:cNvSpPr txBox="1">
            <a:spLocks noChangeArrowheads="1"/>
          </p:cNvSpPr>
          <p:nvPr/>
        </p:nvSpPr>
        <p:spPr bwMode="auto">
          <a:xfrm>
            <a:off x="1371600" y="134938"/>
            <a:ext cx="63961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4-bit Carry-Lookahead Adder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219" name="Text Box 1027"/>
          <p:cNvSpPr txBox="1">
            <a:spLocks noChangeArrowheads="1"/>
          </p:cNvSpPr>
          <p:nvPr/>
        </p:nvSpPr>
        <p:spPr bwMode="auto">
          <a:xfrm>
            <a:off x="541133" y="969377"/>
            <a:ext cx="7202613" cy="564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4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g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g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 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g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 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g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c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 </a:t>
            </a:r>
          </a:p>
        </p:txBody>
      </p:sp>
      <p:sp>
        <p:nvSpPr>
          <p:cNvPr id="9220" name="Text Box 1028"/>
          <p:cNvSpPr txBox="1">
            <a:spLocks noChangeArrowheads="1"/>
          </p:cNvSpPr>
          <p:nvPr/>
        </p:nvSpPr>
        <p:spPr bwMode="auto">
          <a:xfrm>
            <a:off x="517525" y="1905000"/>
            <a:ext cx="5203669" cy="564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g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g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g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c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 </a:t>
            </a:r>
          </a:p>
        </p:txBody>
      </p:sp>
      <p:sp>
        <p:nvSpPr>
          <p:cNvPr id="9221" name="Text Box 1029"/>
          <p:cNvSpPr txBox="1">
            <a:spLocks noChangeArrowheads="1"/>
          </p:cNvSpPr>
          <p:nvPr/>
        </p:nvSpPr>
        <p:spPr bwMode="auto">
          <a:xfrm>
            <a:off x="517525" y="2909888"/>
            <a:ext cx="3563796" cy="564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g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g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c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 </a:t>
            </a:r>
          </a:p>
        </p:txBody>
      </p:sp>
      <p:sp>
        <p:nvSpPr>
          <p:cNvPr id="9222" name="Text Box 1030"/>
          <p:cNvSpPr txBox="1">
            <a:spLocks noChangeArrowheads="1"/>
          </p:cNvSpPr>
          <p:nvPr/>
        </p:nvSpPr>
        <p:spPr bwMode="auto">
          <a:xfrm>
            <a:off x="517525" y="3873500"/>
            <a:ext cx="2212975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g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c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 </a:t>
            </a: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C319D351-8605-4B3D-A111-7C9C6912E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1325" y="2439570"/>
            <a:ext cx="1662635" cy="1384995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</a:t>
            </a:r>
            <a:r>
              <a:rPr kumimoji="0" lang="en-US" sz="2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a</a:t>
            </a:r>
            <a:r>
              <a:rPr kumimoji="0" lang="en-US" sz="2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a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+ b</a:t>
            </a:r>
            <a:r>
              <a:rPr kumimoji="0" lang="en-US" sz="2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endParaRPr kumimoji="0" lang="en-US" sz="2800" b="0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1763D35-DB48-4EE9-A546-AEF8FB9B0711}"/>
              </a:ext>
            </a:extLst>
          </p:cNvPr>
          <p:cNvSpPr/>
          <p:nvPr/>
        </p:nvSpPr>
        <p:spPr bwMode="auto">
          <a:xfrm>
            <a:off x="2260600" y="1124331"/>
            <a:ext cx="498278" cy="47463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E489060-5DCD-4F55-AAA3-9208626D0534}"/>
              </a:ext>
            </a:extLst>
          </p:cNvPr>
          <p:cNvSpPr/>
          <p:nvPr/>
        </p:nvSpPr>
        <p:spPr bwMode="auto">
          <a:xfrm>
            <a:off x="6385123" y="965063"/>
            <a:ext cx="1283221" cy="807753"/>
          </a:xfrm>
          <a:prstGeom prst="ellipse">
            <a:avLst/>
          </a:pr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D16F422-54C8-4074-80A5-C9C7BACF42BB}"/>
              </a:ext>
            </a:extLst>
          </p:cNvPr>
          <p:cNvSpPr/>
          <p:nvPr/>
        </p:nvSpPr>
        <p:spPr bwMode="auto">
          <a:xfrm>
            <a:off x="3363680" y="1113706"/>
            <a:ext cx="776271" cy="47463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E48AC29-6996-43AE-BF0D-0C43089DAF3B}"/>
              </a:ext>
            </a:extLst>
          </p:cNvPr>
          <p:cNvSpPr/>
          <p:nvPr/>
        </p:nvSpPr>
        <p:spPr bwMode="auto">
          <a:xfrm>
            <a:off x="4716016" y="1124331"/>
            <a:ext cx="1051383" cy="47463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 Box 1027">
            <a:extLst>
              <a:ext uri="{FF2B5EF4-FFF2-40B4-BE49-F238E27FC236}">
                <a16:creationId xmlns:a16="http://schemas.microsoft.com/office/drawing/2014/main" id="{536E3CF4-8306-42EC-9087-F1AE8F01E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2493" y="4048235"/>
            <a:ext cx="5971507" cy="56425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lang="en-US" sz="2800" i="1" baseline="-25000" dirty="0">
                <a:solidFill>
                  <a:schemeClr val="bg1"/>
                </a:solidFill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=&gt; last term would be 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2……..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lang="en-US" sz="2800" i="1" baseline="-25000" dirty="0">
                <a:solidFill>
                  <a:schemeClr val="bg1"/>
                </a:solidFill>
              </a:rPr>
              <a:t>n</a:t>
            </a:r>
            <a:r>
              <a:rPr lang="en-US" sz="2800" baseline="-25000" dirty="0">
                <a:solidFill>
                  <a:schemeClr val="bg1"/>
                </a:solidFill>
              </a:rPr>
              <a:t>-1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03D8DE-D217-4151-AB09-4DC25F67CE68}"/>
              </a:ext>
            </a:extLst>
          </p:cNvPr>
          <p:cNvSpPr txBox="1"/>
          <p:nvPr/>
        </p:nvSpPr>
        <p:spPr>
          <a:xfrm>
            <a:off x="822412" y="4805390"/>
            <a:ext cx="7787207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general, the problem boils down to =&gt; </a:t>
            </a:r>
          </a:p>
          <a:p>
            <a:r>
              <a:rPr lang="en-US" dirty="0"/>
              <a:t>How to compute efficiently in reasonable cost and time: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x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0 </a:t>
            </a:r>
            <a:r>
              <a:rPr lang="en-US" sz="2800" dirty="0">
                <a:solidFill>
                  <a:srgbClr val="000000"/>
                </a:solidFill>
              </a:rPr>
              <a:t>, </a:t>
            </a:r>
            <a:r>
              <a:rPr lang="en-US" sz="2800" dirty="0">
                <a:solidFill>
                  <a:srgbClr val="0070C0"/>
                </a:solidFill>
              </a:rPr>
              <a:t>x</a:t>
            </a:r>
            <a:r>
              <a:rPr lang="en-US" sz="2800" baseline="-25000" dirty="0">
                <a:solidFill>
                  <a:srgbClr val="0070C0"/>
                </a:solidFill>
              </a:rPr>
              <a:t>0</a:t>
            </a:r>
            <a:r>
              <a:rPr lang="en-US" sz="2800" dirty="0">
                <a:solidFill>
                  <a:srgbClr val="0070C0"/>
                </a:solidFill>
              </a:rPr>
              <a:t>x</a:t>
            </a:r>
            <a:r>
              <a:rPr lang="en-US" sz="2800" baseline="-25000" dirty="0">
                <a:solidFill>
                  <a:srgbClr val="0070C0"/>
                </a:solidFill>
              </a:rPr>
              <a:t>1</a:t>
            </a:r>
            <a:r>
              <a:rPr lang="en-US" sz="2800" dirty="0">
                <a:solidFill>
                  <a:srgbClr val="000000"/>
                </a:solidFill>
              </a:rPr>
              <a:t>, </a:t>
            </a:r>
            <a:r>
              <a:rPr lang="en-US" sz="2800" dirty="0">
                <a:solidFill>
                  <a:srgbClr val="FF0000"/>
                </a:solidFill>
              </a:rPr>
              <a:t>x</a:t>
            </a:r>
            <a:r>
              <a:rPr lang="en-US" sz="2800" baseline="-25000" dirty="0">
                <a:solidFill>
                  <a:srgbClr val="FF0000"/>
                </a:solidFill>
              </a:rPr>
              <a:t>0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x</a:t>
            </a:r>
            <a:r>
              <a:rPr lang="en-US" sz="2800" baseline="-250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0000"/>
                </a:solidFill>
              </a:rPr>
              <a:t>x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2</a:t>
            </a:r>
            <a:r>
              <a:rPr lang="en-US" sz="2800" dirty="0">
                <a:solidFill>
                  <a:srgbClr val="000000"/>
                </a:solidFill>
              </a:rPr>
              <a:t>, </a:t>
            </a:r>
            <a:r>
              <a:rPr lang="en-US" sz="2800" dirty="0">
                <a:solidFill>
                  <a:srgbClr val="0070C0"/>
                </a:solidFill>
              </a:rPr>
              <a:t>x</a:t>
            </a:r>
            <a:r>
              <a:rPr lang="en-US" sz="2800" baseline="-25000" dirty="0">
                <a:solidFill>
                  <a:srgbClr val="0070C0"/>
                </a:solidFill>
              </a:rPr>
              <a:t>0</a:t>
            </a:r>
            <a:r>
              <a:rPr lang="en-US" sz="2800" dirty="0">
                <a:solidFill>
                  <a:srgbClr val="0070C0"/>
                </a:solidFill>
              </a:rPr>
              <a:t>x</a:t>
            </a:r>
            <a:r>
              <a:rPr lang="en-US" sz="2800" baseline="-25000" dirty="0">
                <a:solidFill>
                  <a:srgbClr val="0070C0"/>
                </a:solidFill>
              </a:rPr>
              <a:t>1</a:t>
            </a:r>
            <a:r>
              <a:rPr lang="en-US" sz="2800" dirty="0">
                <a:solidFill>
                  <a:srgbClr val="0070C0"/>
                </a:solidFill>
              </a:rPr>
              <a:t>x</a:t>
            </a:r>
            <a:r>
              <a:rPr lang="en-US" sz="2800" baseline="-25000" dirty="0">
                <a:solidFill>
                  <a:srgbClr val="0070C0"/>
                </a:solidFill>
              </a:rPr>
              <a:t>2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 </a:t>
            </a:r>
            <a:r>
              <a:rPr lang="en-US" sz="2800" dirty="0">
                <a:solidFill>
                  <a:srgbClr val="0070C0"/>
                </a:solidFill>
              </a:rPr>
              <a:t>x</a:t>
            </a:r>
            <a:r>
              <a:rPr lang="en-US" sz="2800" baseline="-25000" dirty="0">
                <a:solidFill>
                  <a:srgbClr val="0070C0"/>
                </a:solidFill>
              </a:rPr>
              <a:t>3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dirty="0">
                <a:solidFill>
                  <a:srgbClr val="000000"/>
                </a:solidFill>
              </a:rPr>
              <a:t>…., </a:t>
            </a:r>
            <a:r>
              <a:rPr lang="en-US" sz="2800" dirty="0">
                <a:solidFill>
                  <a:srgbClr val="FF0000"/>
                </a:solidFill>
              </a:rPr>
              <a:t>x</a:t>
            </a:r>
            <a:r>
              <a:rPr lang="en-US" sz="2800" baseline="-25000" dirty="0">
                <a:solidFill>
                  <a:srgbClr val="FF0000"/>
                </a:solidFill>
              </a:rPr>
              <a:t>0</a:t>
            </a:r>
            <a:r>
              <a:rPr lang="en-US" sz="2800" dirty="0">
                <a:solidFill>
                  <a:srgbClr val="FF0000"/>
                </a:solidFill>
              </a:rPr>
              <a:t>x</a:t>
            </a:r>
            <a:r>
              <a:rPr lang="en-US" sz="2800" baseline="-25000" dirty="0">
                <a:solidFill>
                  <a:srgbClr val="FF0000"/>
                </a:solidFill>
              </a:rPr>
              <a:t>1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x</a:t>
            </a:r>
            <a:r>
              <a:rPr lang="en-US" sz="2800" baseline="-250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0000"/>
                </a:solidFill>
              </a:rPr>
              <a:t>x</a:t>
            </a:r>
            <a:r>
              <a:rPr lang="en-US" sz="2800" baseline="-25000" dirty="0">
                <a:solidFill>
                  <a:srgbClr val="FF0000"/>
                </a:solidFill>
              </a:rPr>
              <a:t>3  </a:t>
            </a:r>
            <a:r>
              <a:rPr lang="en-US" sz="2800" dirty="0">
                <a:solidFill>
                  <a:srgbClr val="FF0000"/>
                </a:solidFill>
              </a:rPr>
              <a:t>…x</a:t>
            </a:r>
            <a:r>
              <a:rPr lang="en-US" sz="2800" i="1" baseline="-25000" dirty="0">
                <a:solidFill>
                  <a:srgbClr val="FF0000"/>
                </a:solidFill>
              </a:rPr>
              <a:t>n</a:t>
            </a:r>
            <a:r>
              <a:rPr lang="en-US" sz="2800" baseline="-25000" dirty="0">
                <a:solidFill>
                  <a:srgbClr val="FF0000"/>
                </a:solidFill>
              </a:rPr>
              <a:t>-1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endParaRPr lang="en-IN" sz="2800" dirty="0">
              <a:solidFill>
                <a:srgbClr val="FF0000"/>
              </a:solidFill>
            </a:endParaRPr>
          </a:p>
          <a:p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</a:p>
          <a:p>
            <a:r>
              <a:rPr lang="en-US" dirty="0"/>
              <a:t>(Prefix-sum/product problem)</a:t>
            </a:r>
            <a:endParaRPr lang="en-IN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5514F28-417C-4D76-ABBB-7711630D7673}"/>
              </a:ext>
            </a:extLst>
          </p:cNvPr>
          <p:cNvSpPr/>
          <p:nvPr/>
        </p:nvSpPr>
        <p:spPr bwMode="auto">
          <a:xfrm>
            <a:off x="4604343" y="1905000"/>
            <a:ext cx="1051384" cy="807753"/>
          </a:xfrm>
          <a:prstGeom prst="ellipse">
            <a:avLst/>
          </a:pr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1104133-33B1-47EA-8F4D-E5EB9ECC63C4}"/>
              </a:ext>
            </a:extLst>
          </p:cNvPr>
          <p:cNvSpPr/>
          <p:nvPr/>
        </p:nvSpPr>
        <p:spPr bwMode="auto">
          <a:xfrm>
            <a:off x="3275856" y="2975819"/>
            <a:ext cx="735615" cy="619275"/>
          </a:xfrm>
          <a:prstGeom prst="ellipse">
            <a:avLst/>
          </a:pr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7BEFD64-73F4-4119-A5F2-20F5915DA456}"/>
              </a:ext>
            </a:extLst>
          </p:cNvPr>
          <p:cNvSpPr/>
          <p:nvPr/>
        </p:nvSpPr>
        <p:spPr bwMode="auto">
          <a:xfrm>
            <a:off x="2235940" y="3992246"/>
            <a:ext cx="581000" cy="486293"/>
          </a:xfrm>
          <a:prstGeom prst="ellipse">
            <a:avLst/>
          </a:pr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Text Box 3">
            <a:extLst>
              <a:ext uri="{FF2B5EF4-FFF2-40B4-BE49-F238E27FC236}">
                <a16:creationId xmlns:a16="http://schemas.microsoft.com/office/drawing/2014/main" id="{642E6C0E-558A-47B8-9321-ED15D4EF1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4663" y="1588925"/>
            <a:ext cx="1061509" cy="52322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inputs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D78AA46F-447C-4010-9F59-EA67B8DF5A48}"/>
              </a:ext>
            </a:extLst>
          </p:cNvPr>
          <p:cNvCxnSpPr/>
          <p:nvPr/>
        </p:nvCxnSpPr>
        <p:spPr bwMode="auto">
          <a:xfrm rot="10800000" flipV="1">
            <a:off x="7668345" y="2111198"/>
            <a:ext cx="544771" cy="450794"/>
          </a:xfrm>
          <a:prstGeom prst="curvedConnector3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954D803-FC53-4E4D-8C75-D4A94685CDBA}"/>
              </a:ext>
            </a:extLst>
          </p:cNvPr>
          <p:cNvCxnSpPr/>
          <p:nvPr/>
        </p:nvCxnSpPr>
        <p:spPr bwMode="auto">
          <a:xfrm flipV="1">
            <a:off x="2816940" y="1664535"/>
            <a:ext cx="3816424" cy="255754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ED48A7-5086-454E-A641-8244E6D94B1F}"/>
              </a:ext>
            </a:extLst>
          </p:cNvPr>
          <p:cNvCxnSpPr>
            <a:cxnSpLocks/>
            <a:endCxn id="5" idx="3"/>
          </p:cNvCxnSpPr>
          <p:nvPr/>
        </p:nvCxnSpPr>
        <p:spPr bwMode="auto">
          <a:xfrm flipV="1">
            <a:off x="2456457" y="1529460"/>
            <a:ext cx="2413530" cy="154207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0FAAFCC-A033-4CA8-8A6E-EC03DDAD48DA}"/>
              </a:ext>
            </a:extLst>
          </p:cNvPr>
          <p:cNvCxnSpPr>
            <a:cxnSpLocks/>
            <a:endCxn id="4" idx="3"/>
          </p:cNvCxnSpPr>
          <p:nvPr/>
        </p:nvCxnSpPr>
        <p:spPr bwMode="auto">
          <a:xfrm flipV="1">
            <a:off x="2456457" y="1518835"/>
            <a:ext cx="1020905" cy="62141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2405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  <p:bldP spid="3" grpId="0" animBg="1"/>
      <p:bldP spid="4" grpId="0" animBg="1"/>
      <p:bldP spid="5" grpId="0" animBg="1"/>
      <p:bldP spid="7" grpId="0" animBg="1"/>
      <p:bldP spid="25" grpId="0" animBg="1"/>
      <p:bldP spid="26" grpId="0" animBg="1"/>
      <p:bldP spid="27" grpId="0" animBg="1"/>
      <p:bldP spid="2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-62880" y="82695"/>
            <a:ext cx="9144000" cy="685800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Why so fuss about prefix computation?</a:t>
            </a:r>
          </a:p>
        </p:txBody>
      </p:sp>
      <p:sp>
        <p:nvSpPr>
          <p:cNvPr id="167019" name="Rectangle 107"/>
          <p:cNvSpPr>
            <a:spLocks noChangeArrowheads="1"/>
          </p:cNvSpPr>
          <p:nvPr/>
        </p:nvSpPr>
        <p:spPr bwMode="auto">
          <a:xfrm>
            <a:off x="5460826" y="2034780"/>
            <a:ext cx="155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x</a:t>
            </a:r>
          </a:p>
        </p:txBody>
      </p:sp>
      <p:sp>
        <p:nvSpPr>
          <p:cNvPr id="167020" name="Rectangle 108"/>
          <p:cNvSpPr>
            <a:spLocks noChangeArrowheads="1"/>
          </p:cNvSpPr>
          <p:nvPr/>
        </p:nvSpPr>
        <p:spPr bwMode="auto">
          <a:xfrm>
            <a:off x="5606876" y="2199880"/>
            <a:ext cx="1285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0</a:t>
            </a:r>
          </a:p>
        </p:txBody>
      </p:sp>
      <p:sp>
        <p:nvSpPr>
          <p:cNvPr id="167021" name="Rectangle 109"/>
          <p:cNvSpPr>
            <a:spLocks noChangeArrowheads="1"/>
          </p:cNvSpPr>
          <p:nvPr/>
        </p:nvSpPr>
        <p:spPr bwMode="auto">
          <a:xfrm>
            <a:off x="5021088" y="2034780"/>
            <a:ext cx="155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x</a:t>
            </a:r>
          </a:p>
        </p:txBody>
      </p:sp>
      <p:sp>
        <p:nvSpPr>
          <p:cNvPr id="167022" name="Rectangle 110"/>
          <p:cNvSpPr>
            <a:spLocks noChangeArrowheads="1"/>
          </p:cNvSpPr>
          <p:nvPr/>
        </p:nvSpPr>
        <p:spPr bwMode="auto">
          <a:xfrm>
            <a:off x="5144913" y="2199880"/>
            <a:ext cx="1285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167023" name="Rectangle 111"/>
          <p:cNvSpPr>
            <a:spLocks noChangeArrowheads="1"/>
          </p:cNvSpPr>
          <p:nvPr/>
        </p:nvSpPr>
        <p:spPr bwMode="auto">
          <a:xfrm>
            <a:off x="4648026" y="2034780"/>
            <a:ext cx="155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x</a:t>
            </a:r>
          </a:p>
        </p:txBody>
      </p:sp>
      <p:sp>
        <p:nvSpPr>
          <p:cNvPr id="167024" name="Rectangle 112"/>
          <p:cNvSpPr>
            <a:spLocks noChangeArrowheads="1"/>
          </p:cNvSpPr>
          <p:nvPr/>
        </p:nvSpPr>
        <p:spPr bwMode="auto">
          <a:xfrm>
            <a:off x="4794076" y="2199880"/>
            <a:ext cx="1285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167025" name="Rectangle 113"/>
          <p:cNvSpPr>
            <a:spLocks noChangeArrowheads="1"/>
          </p:cNvSpPr>
          <p:nvPr/>
        </p:nvSpPr>
        <p:spPr bwMode="auto">
          <a:xfrm>
            <a:off x="4228926" y="2034780"/>
            <a:ext cx="155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x</a:t>
            </a:r>
          </a:p>
        </p:txBody>
      </p:sp>
      <p:sp>
        <p:nvSpPr>
          <p:cNvPr id="167026" name="Rectangle 114"/>
          <p:cNvSpPr>
            <a:spLocks noChangeArrowheads="1"/>
          </p:cNvSpPr>
          <p:nvPr/>
        </p:nvSpPr>
        <p:spPr bwMode="auto">
          <a:xfrm>
            <a:off x="4376563" y="2199880"/>
            <a:ext cx="1285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0A3F0EE7-5578-4642-9F99-388DA62F8986}"/>
              </a:ext>
            </a:extLst>
          </p:cNvPr>
          <p:cNvSpPr txBox="1"/>
          <p:nvPr/>
        </p:nvSpPr>
        <p:spPr>
          <a:xfrm>
            <a:off x="2345398" y="5258288"/>
            <a:ext cx="5294262" cy="22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                     </a:t>
            </a:r>
            <a:r>
              <a:rPr lang="en-US" sz="1800" dirty="0">
                <a:solidFill>
                  <a:schemeClr val="accent2"/>
                </a:solidFill>
              </a:rPr>
              <a:t>x</a:t>
            </a:r>
            <a:r>
              <a:rPr lang="en-US" sz="1800" baseline="-25000" dirty="0">
                <a:solidFill>
                  <a:schemeClr val="accent2"/>
                </a:solidFill>
              </a:rPr>
              <a:t>0</a:t>
            </a:r>
            <a:r>
              <a:rPr lang="en-US" sz="1800" dirty="0">
                <a:solidFill>
                  <a:schemeClr val="accent2"/>
                </a:solidFill>
              </a:rPr>
              <a:t>x</a:t>
            </a:r>
            <a:r>
              <a:rPr lang="en-US" sz="1800" baseline="-25000" dirty="0">
                <a:solidFill>
                  <a:schemeClr val="accent2"/>
                </a:solidFill>
              </a:rPr>
              <a:t>1</a:t>
            </a:r>
            <a:r>
              <a:rPr lang="en-US" sz="1800" dirty="0">
                <a:solidFill>
                  <a:schemeClr val="accent2"/>
                </a:solidFill>
              </a:rPr>
              <a:t>x</a:t>
            </a:r>
            <a:r>
              <a:rPr lang="en-US" sz="1800" baseline="-25000" dirty="0">
                <a:solidFill>
                  <a:schemeClr val="accent2"/>
                </a:solidFill>
              </a:rPr>
              <a:t>2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 </a:t>
            </a:r>
            <a:r>
              <a:rPr lang="en-US" sz="1800" dirty="0">
                <a:solidFill>
                  <a:schemeClr val="accent2"/>
                </a:solidFill>
              </a:rPr>
              <a:t>x</a:t>
            </a:r>
            <a:r>
              <a:rPr lang="en-US" sz="1800" baseline="-25000" dirty="0">
                <a:solidFill>
                  <a:schemeClr val="accent2"/>
                </a:solidFill>
              </a:rPr>
              <a:t>3  </a:t>
            </a:r>
            <a:r>
              <a:rPr lang="en-US" sz="1800" dirty="0">
                <a:solidFill>
                  <a:srgbClr val="FF0000"/>
                </a:solidFill>
              </a:rPr>
              <a:t>x</a:t>
            </a:r>
            <a:r>
              <a:rPr lang="en-US" sz="1800" baseline="-25000" dirty="0">
                <a:solidFill>
                  <a:srgbClr val="FF0000"/>
                </a:solidFill>
              </a:rPr>
              <a:t>0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x</a:t>
            </a:r>
            <a:r>
              <a:rPr lang="en-US" sz="1800" baseline="-25000" dirty="0">
                <a:solidFill>
                  <a:srgbClr val="FF0000"/>
                </a:solidFill>
              </a:rPr>
              <a:t>1</a:t>
            </a:r>
            <a:r>
              <a:rPr lang="en-US" sz="1800" dirty="0">
                <a:solidFill>
                  <a:srgbClr val="FF0000"/>
                </a:solidFill>
              </a:rPr>
              <a:t>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2  </a:t>
            </a:r>
            <a:r>
              <a:rPr lang="en-US" sz="1800" dirty="0">
                <a:solidFill>
                  <a:srgbClr val="0070C0"/>
                </a:solidFill>
              </a:rPr>
              <a:t>x</a:t>
            </a:r>
            <a:r>
              <a:rPr lang="en-US" sz="1800" baseline="-25000" dirty="0">
                <a:solidFill>
                  <a:srgbClr val="0070C0"/>
                </a:solidFill>
              </a:rPr>
              <a:t>0</a:t>
            </a:r>
            <a:r>
              <a:rPr lang="en-US" sz="1800" dirty="0">
                <a:solidFill>
                  <a:srgbClr val="0070C0"/>
                </a:solidFill>
              </a:rPr>
              <a:t>x</a:t>
            </a:r>
            <a:r>
              <a:rPr lang="en-US" sz="1800" baseline="-25000" dirty="0">
                <a:solidFill>
                  <a:srgbClr val="0070C0"/>
                </a:solidFill>
              </a:rPr>
              <a:t>1   </a:t>
            </a:r>
            <a:r>
              <a:rPr lang="en-US" sz="1800" dirty="0">
                <a:solidFill>
                  <a:srgbClr val="FF0000"/>
                </a:solidFill>
              </a:rPr>
              <a:t>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0</a:t>
            </a:r>
            <a:endParaRPr lang="en-IN" sz="1800" dirty="0"/>
          </a:p>
        </p:txBody>
      </p:sp>
      <p:sp>
        <p:nvSpPr>
          <p:cNvPr id="211" name="TextBox 7">
            <a:extLst>
              <a:ext uri="{FF2B5EF4-FFF2-40B4-BE49-F238E27FC236}">
                <a16:creationId xmlns:a16="http://schemas.microsoft.com/office/drawing/2014/main" id="{D95238E1-4961-4361-B5DB-64D90E658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2406" y="3915414"/>
            <a:ext cx="2380763" cy="830997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dirty="0">
                <a:solidFill>
                  <a:schemeClr val="bg1"/>
                </a:solidFill>
                <a:cs typeface="Arial" charset="0"/>
              </a:rPr>
              <a:t>d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elay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 =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O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(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n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); </a:t>
            </a:r>
          </a:p>
          <a:p>
            <a:pPr lvl="0" eaLnBrk="1" hangingPunct="1"/>
            <a:r>
              <a:rPr lang="en-IN" dirty="0">
                <a:solidFill>
                  <a:schemeClr val="bg1"/>
                </a:solidFill>
                <a:cs typeface="Arial" charset="0"/>
              </a:rPr>
              <a:t>fanout: </a:t>
            </a:r>
            <a:r>
              <a:rPr lang="en-IN" i="1" dirty="0">
                <a:solidFill>
                  <a:schemeClr val="bg1"/>
                </a:solidFill>
                <a:cs typeface="Arial" charset="0"/>
              </a:rPr>
              <a:t>O</a:t>
            </a:r>
            <a:r>
              <a:rPr lang="en-IN" dirty="0">
                <a:solidFill>
                  <a:schemeClr val="bg1"/>
                </a:solidFill>
                <a:cs typeface="Arial" charset="0"/>
              </a:rPr>
              <a:t>(1); 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183" name="TextBox 7">
            <a:extLst>
              <a:ext uri="{FF2B5EF4-FFF2-40B4-BE49-F238E27FC236}">
                <a16:creationId xmlns:a16="http://schemas.microsoft.com/office/drawing/2014/main" id="{DE6F749F-BDAC-44FE-AEED-FD88B3E15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2382" y="5009952"/>
            <a:ext cx="2441087" cy="46166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eaLnBrk="1" hangingPunct="1"/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cost = </a:t>
            </a:r>
            <a:r>
              <a:rPr lang="en-IN" i="1" dirty="0">
                <a:solidFill>
                  <a:schemeClr val="bg1"/>
                </a:solidFill>
                <a:cs typeface="Arial" charset="0"/>
              </a:rPr>
              <a:t>O</a:t>
            </a:r>
            <a:r>
              <a:rPr lang="en-IN" dirty="0">
                <a:solidFill>
                  <a:schemeClr val="bg1"/>
                </a:solidFill>
                <a:cs typeface="Arial" charset="0"/>
              </a:rPr>
              <a:t>(</a:t>
            </a:r>
            <a:r>
              <a:rPr lang="en-IN" i="1" dirty="0">
                <a:solidFill>
                  <a:schemeClr val="bg1"/>
                </a:solidFill>
                <a:cs typeface="Arial" charset="0"/>
              </a:rPr>
              <a:t>n</a:t>
            </a:r>
            <a:r>
              <a:rPr lang="en-IN" dirty="0">
                <a:solidFill>
                  <a:schemeClr val="bg1"/>
                </a:solidFill>
                <a:cs typeface="Arial" charset="0"/>
              </a:rPr>
              <a:t>)</a:t>
            </a:r>
          </a:p>
        </p:txBody>
      </p:sp>
      <p:sp>
        <p:nvSpPr>
          <p:cNvPr id="167027" name="Rectangle 115"/>
          <p:cNvSpPr>
            <a:spLocks noChangeArrowheads="1"/>
          </p:cNvSpPr>
          <p:nvPr/>
        </p:nvSpPr>
        <p:spPr bwMode="auto">
          <a:xfrm>
            <a:off x="3149749" y="2018918"/>
            <a:ext cx="155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x</a:t>
            </a:r>
          </a:p>
        </p:txBody>
      </p:sp>
      <p:sp>
        <p:nvSpPr>
          <p:cNvPr id="167028" name="Rectangle 116"/>
          <p:cNvSpPr>
            <a:spLocks noChangeArrowheads="1"/>
          </p:cNvSpPr>
          <p:nvPr/>
        </p:nvSpPr>
        <p:spPr bwMode="auto">
          <a:xfrm>
            <a:off x="3297387" y="2184018"/>
            <a:ext cx="1285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167029" name="Rectangle 117"/>
          <p:cNvSpPr>
            <a:spLocks noChangeArrowheads="1"/>
          </p:cNvSpPr>
          <p:nvPr/>
        </p:nvSpPr>
        <p:spPr bwMode="auto">
          <a:xfrm>
            <a:off x="2713187" y="2018918"/>
            <a:ext cx="155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x</a:t>
            </a:r>
          </a:p>
        </p:txBody>
      </p:sp>
      <p:sp>
        <p:nvSpPr>
          <p:cNvPr id="167030" name="Rectangle 118"/>
          <p:cNvSpPr>
            <a:spLocks noChangeArrowheads="1"/>
          </p:cNvSpPr>
          <p:nvPr/>
        </p:nvSpPr>
        <p:spPr bwMode="auto">
          <a:xfrm>
            <a:off x="2856062" y="2184018"/>
            <a:ext cx="1285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5</a:t>
            </a:r>
          </a:p>
        </p:txBody>
      </p:sp>
      <p:sp>
        <p:nvSpPr>
          <p:cNvPr id="167031" name="Rectangle 119"/>
          <p:cNvSpPr>
            <a:spLocks noChangeArrowheads="1"/>
          </p:cNvSpPr>
          <p:nvPr/>
        </p:nvSpPr>
        <p:spPr bwMode="auto">
          <a:xfrm>
            <a:off x="1888804" y="2013355"/>
            <a:ext cx="155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x</a:t>
            </a:r>
          </a:p>
        </p:txBody>
      </p:sp>
      <p:sp>
        <p:nvSpPr>
          <p:cNvPr id="167032" name="Rectangle 120"/>
          <p:cNvSpPr>
            <a:spLocks noChangeArrowheads="1"/>
          </p:cNvSpPr>
          <p:nvPr/>
        </p:nvSpPr>
        <p:spPr bwMode="auto">
          <a:xfrm>
            <a:off x="2030092" y="2178455"/>
            <a:ext cx="1285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6</a:t>
            </a:r>
          </a:p>
        </p:txBody>
      </p:sp>
      <p:sp>
        <p:nvSpPr>
          <p:cNvPr id="167033" name="Rectangle 121"/>
          <p:cNvSpPr>
            <a:spLocks noChangeArrowheads="1"/>
          </p:cNvSpPr>
          <p:nvPr/>
        </p:nvSpPr>
        <p:spPr bwMode="auto">
          <a:xfrm>
            <a:off x="1471292" y="2013355"/>
            <a:ext cx="155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x</a:t>
            </a:r>
          </a:p>
        </p:txBody>
      </p:sp>
      <p:sp>
        <p:nvSpPr>
          <p:cNvPr id="167034" name="Rectangle 122"/>
          <p:cNvSpPr>
            <a:spLocks noChangeArrowheads="1"/>
          </p:cNvSpPr>
          <p:nvPr/>
        </p:nvSpPr>
        <p:spPr bwMode="auto">
          <a:xfrm>
            <a:off x="1617342" y="2178455"/>
            <a:ext cx="1285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7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AC3E9CA5-01C0-4821-9DFA-DF4CC30EA63B}"/>
              </a:ext>
            </a:extLst>
          </p:cNvPr>
          <p:cNvGrpSpPr/>
          <p:nvPr/>
        </p:nvGrpSpPr>
        <p:grpSpPr>
          <a:xfrm>
            <a:off x="1416833" y="2422930"/>
            <a:ext cx="4382776" cy="3078931"/>
            <a:chOff x="1416833" y="2422930"/>
            <a:chExt cx="4382776" cy="307893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F3888AA-4641-45E5-9AA6-8C6AA72FF9C3}"/>
                </a:ext>
              </a:extLst>
            </p:cNvPr>
            <p:cNvSpPr txBox="1"/>
            <p:nvPr/>
          </p:nvSpPr>
          <p:spPr>
            <a:xfrm>
              <a:off x="4982570" y="2774867"/>
              <a:ext cx="3600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600" dirty="0">
                  <a:solidFill>
                    <a:schemeClr val="tx2"/>
                  </a:solidFill>
                </a:rPr>
                <a:t>*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DD383BC-BEA9-448C-895D-2806E06896D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707611" y="2422930"/>
              <a:ext cx="4236" cy="289426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6F639772-5340-47AB-889C-BD6DDAC4948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09208" y="2444355"/>
              <a:ext cx="24396" cy="287284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E63799F4-0A31-4E65-B174-F67FED04DADB}"/>
                </a:ext>
              </a:extLst>
            </p:cNvPr>
            <p:cNvSpPr/>
            <p:nvPr/>
          </p:nvSpPr>
          <p:spPr bwMode="auto">
            <a:xfrm>
              <a:off x="5671170" y="2683522"/>
              <a:ext cx="128439" cy="134119"/>
            </a:xfrm>
            <a:prstGeom prst="ellipse">
              <a:avLst/>
            </a:prstGeom>
            <a:solidFill>
              <a:schemeClr val="tx2"/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A1B2840-0E02-4E26-8F21-D43A2E28E7F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218245" y="2777673"/>
              <a:ext cx="455821" cy="2663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EDD3F8A3-7860-468A-9D07-B6A5A00DBFAA}"/>
                </a:ext>
              </a:extLst>
            </p:cNvPr>
            <p:cNvSpPr txBox="1"/>
            <p:nvPr/>
          </p:nvSpPr>
          <p:spPr>
            <a:xfrm>
              <a:off x="4180673" y="3652202"/>
              <a:ext cx="3600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600" dirty="0">
                  <a:solidFill>
                    <a:schemeClr val="tx2"/>
                  </a:solidFill>
                </a:rPr>
                <a:t>*</a:t>
              </a:r>
            </a:p>
          </p:txBody>
        </p: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BCA39C87-DB42-4B55-9B08-A76F3E01D3F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872086" y="2475611"/>
              <a:ext cx="46190" cy="284158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7AEFDDF1-2274-4B87-B871-988A096DACD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359256" y="2502799"/>
              <a:ext cx="2295" cy="281439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500F437B-5D6F-4A16-85FD-94C167350C70}"/>
                </a:ext>
              </a:extLst>
            </p:cNvPr>
            <p:cNvSpPr/>
            <p:nvPr/>
          </p:nvSpPr>
          <p:spPr bwMode="auto">
            <a:xfrm>
              <a:off x="4846090" y="3593994"/>
              <a:ext cx="128439" cy="134119"/>
            </a:xfrm>
            <a:prstGeom prst="ellipse">
              <a:avLst/>
            </a:prstGeom>
            <a:solidFill>
              <a:schemeClr val="tx2"/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</a:endParaRPr>
            </a:p>
          </p:txBody>
        </p: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F32DF6F1-2C6D-40D4-B79F-6E103A4A31D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44826" y="3661053"/>
              <a:ext cx="445920" cy="22504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0ADDB220-EF17-43E3-BE07-6BE67DDDE2C0}"/>
                </a:ext>
              </a:extLst>
            </p:cNvPr>
            <p:cNvSpPr/>
            <p:nvPr/>
          </p:nvSpPr>
          <p:spPr bwMode="auto">
            <a:xfrm>
              <a:off x="5116412" y="3216765"/>
              <a:ext cx="128439" cy="134119"/>
            </a:xfrm>
            <a:prstGeom prst="ellipse">
              <a:avLst/>
            </a:prstGeom>
            <a:solidFill>
              <a:schemeClr val="tx2"/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</a:endParaRPr>
            </a:p>
          </p:txBody>
        </p: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98C8EEBC-BE22-4D07-A90F-8E4077FDF81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903569" y="3278220"/>
              <a:ext cx="212843" cy="15078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367F6641-AECB-4214-ACC7-B0066C495E7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443548" y="4181312"/>
              <a:ext cx="891055" cy="40155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56C7773F-2F07-41B1-B356-BEE0FEC85E55}"/>
                </a:ext>
              </a:extLst>
            </p:cNvPr>
            <p:cNvSpPr txBox="1"/>
            <p:nvPr/>
          </p:nvSpPr>
          <p:spPr>
            <a:xfrm>
              <a:off x="4704409" y="3168221"/>
              <a:ext cx="3600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600" dirty="0">
                  <a:solidFill>
                    <a:schemeClr val="tx2"/>
                  </a:solidFill>
                </a:rPr>
                <a:t>*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9556A79F-5894-454C-A099-A76DC6B4746D}"/>
                </a:ext>
              </a:extLst>
            </p:cNvPr>
            <p:cNvCxnSpPr>
              <a:cxnSpLocks/>
              <a:stCxn id="167028" idx="2"/>
            </p:cNvCxnSpPr>
            <p:nvPr/>
          </p:nvCxnSpPr>
          <p:spPr bwMode="auto">
            <a:xfrm>
              <a:off x="3361681" y="2428493"/>
              <a:ext cx="20638" cy="288870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C390A1DB-C669-4CEF-B602-85C992A865B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68762" y="2523470"/>
              <a:ext cx="0" cy="283527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57F6AE24-38E6-4AC2-9FDE-F04B3C9F560E}"/>
                </a:ext>
              </a:extLst>
            </p:cNvPr>
            <p:cNvSpPr/>
            <p:nvPr/>
          </p:nvSpPr>
          <p:spPr bwMode="auto">
            <a:xfrm>
              <a:off x="4251095" y="4113870"/>
              <a:ext cx="128439" cy="134119"/>
            </a:xfrm>
            <a:prstGeom prst="ellipse">
              <a:avLst/>
            </a:prstGeom>
            <a:solidFill>
              <a:schemeClr val="tx2"/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</a:endParaRPr>
            </a:p>
          </p:txBody>
        </p: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0A757D21-CB5A-4679-9902-F80BD46F0D8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158679" y="2444355"/>
              <a:ext cx="37057" cy="291438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41754255-3838-406F-9338-DF4739546BCF}"/>
                </a:ext>
              </a:extLst>
            </p:cNvPr>
            <p:cNvCxnSpPr>
              <a:cxnSpLocks/>
              <a:stCxn id="167034" idx="2"/>
            </p:cNvCxnSpPr>
            <p:nvPr/>
          </p:nvCxnSpPr>
          <p:spPr bwMode="auto">
            <a:xfrm flipH="1">
              <a:off x="1626868" y="2422930"/>
              <a:ext cx="54768" cy="293581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7F56A308-3C0D-45B8-B037-3FD92B621D69}"/>
                </a:ext>
              </a:extLst>
            </p:cNvPr>
            <p:cNvSpPr txBox="1"/>
            <p:nvPr/>
          </p:nvSpPr>
          <p:spPr>
            <a:xfrm>
              <a:off x="3203848" y="4355985"/>
              <a:ext cx="3600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600" dirty="0">
                  <a:solidFill>
                    <a:schemeClr val="tx2"/>
                  </a:solidFill>
                </a:rPr>
                <a:t>*</a:t>
              </a:r>
            </a:p>
          </p:txBody>
        </p: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0E5BD66E-613D-43F3-85E4-DFDD16210CB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891671" y="4778897"/>
              <a:ext cx="1185775" cy="27444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3707032A-A5D3-4746-B22F-B97C6F1C54E7}"/>
                </a:ext>
              </a:extLst>
            </p:cNvPr>
            <p:cNvSpPr txBox="1"/>
            <p:nvPr/>
          </p:nvSpPr>
          <p:spPr>
            <a:xfrm>
              <a:off x="1416833" y="4855530"/>
              <a:ext cx="3960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600" dirty="0">
                  <a:solidFill>
                    <a:schemeClr val="tx2"/>
                  </a:solidFill>
                </a:rPr>
                <a:t>*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182F2DD-8A11-4C78-B180-C5EFA87BD43B}"/>
              </a:ext>
            </a:extLst>
          </p:cNvPr>
          <p:cNvSpPr txBox="1"/>
          <p:nvPr/>
        </p:nvSpPr>
        <p:spPr>
          <a:xfrm>
            <a:off x="6617222" y="2523470"/>
            <a:ext cx="23499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 2-input AND-gate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56E1829-B4CF-44DC-8219-2249162F302E}"/>
              </a:ext>
            </a:extLst>
          </p:cNvPr>
          <p:cNvGrpSpPr/>
          <p:nvPr/>
        </p:nvGrpSpPr>
        <p:grpSpPr>
          <a:xfrm>
            <a:off x="6555634" y="3015589"/>
            <a:ext cx="2259127" cy="430887"/>
            <a:chOff x="7166083" y="2501206"/>
            <a:chExt cx="1592242" cy="43088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8480B2E-FBA1-4AE1-B413-85A573CF86C4}"/>
                </a:ext>
              </a:extLst>
            </p:cNvPr>
            <p:cNvSpPr/>
            <p:nvPr/>
          </p:nvSpPr>
          <p:spPr bwMode="auto">
            <a:xfrm>
              <a:off x="7166083" y="2676690"/>
              <a:ext cx="128439" cy="134119"/>
            </a:xfrm>
            <a:prstGeom prst="ellipse">
              <a:avLst/>
            </a:prstGeom>
            <a:solidFill>
              <a:schemeClr val="tx2"/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BEBCA94-5088-48A3-A987-809A9CBC2CEF}"/>
                </a:ext>
              </a:extLst>
            </p:cNvPr>
            <p:cNvSpPr txBox="1"/>
            <p:nvPr/>
          </p:nvSpPr>
          <p:spPr>
            <a:xfrm>
              <a:off x="7318165" y="2501206"/>
              <a:ext cx="144016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200" dirty="0"/>
                <a:t>fanout</a:t>
              </a:r>
            </a:p>
          </p:txBody>
        </p:sp>
      </p:grpSp>
      <p:sp>
        <p:nvSpPr>
          <p:cNvPr id="245" name="TextBox 244">
            <a:extLst>
              <a:ext uri="{FF2B5EF4-FFF2-40B4-BE49-F238E27FC236}">
                <a16:creationId xmlns:a16="http://schemas.microsoft.com/office/drawing/2014/main" id="{15544515-6E0E-4940-BC8E-95B13EA3AC62}"/>
              </a:ext>
            </a:extLst>
          </p:cNvPr>
          <p:cNvSpPr txBox="1"/>
          <p:nvPr/>
        </p:nvSpPr>
        <p:spPr>
          <a:xfrm>
            <a:off x="6380341" y="2492161"/>
            <a:ext cx="510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tx2"/>
                </a:solidFill>
              </a:rPr>
              <a:t>*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764A2AE-EF67-4BD0-8073-3330F0B984F5}"/>
              </a:ext>
            </a:extLst>
          </p:cNvPr>
          <p:cNvSpPr txBox="1"/>
          <p:nvPr/>
        </p:nvSpPr>
        <p:spPr>
          <a:xfrm>
            <a:off x="777905" y="5317195"/>
            <a:ext cx="120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 ….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x</a:t>
            </a:r>
            <a:r>
              <a:rPr lang="en-US" sz="1800" baseline="-25000" dirty="0">
                <a:solidFill>
                  <a:srgbClr val="3333CC"/>
                </a:solidFill>
              </a:rPr>
              <a:t>7</a:t>
            </a:r>
            <a:endParaRPr lang="en-IN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C91B23D-882D-4BD2-9363-28B75D269B8D}"/>
              </a:ext>
            </a:extLst>
          </p:cNvPr>
          <p:cNvSpPr/>
          <p:nvPr/>
        </p:nvSpPr>
        <p:spPr bwMode="auto">
          <a:xfrm>
            <a:off x="1187600" y="1772405"/>
            <a:ext cx="5034782" cy="917768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D3B0E3F7-217D-4300-A81A-C305A8CFD6F4}"/>
              </a:ext>
            </a:extLst>
          </p:cNvPr>
          <p:cNvSpPr/>
          <p:nvPr/>
        </p:nvSpPr>
        <p:spPr bwMode="auto">
          <a:xfrm>
            <a:off x="777904" y="5091609"/>
            <a:ext cx="5241423" cy="839798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1BDBD4-CBA7-4F65-B587-77C170313B12}"/>
              </a:ext>
            </a:extLst>
          </p:cNvPr>
          <p:cNvSpPr txBox="1"/>
          <p:nvPr/>
        </p:nvSpPr>
        <p:spPr>
          <a:xfrm>
            <a:off x="132231" y="1466165"/>
            <a:ext cx="1061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input</a:t>
            </a:r>
          </a:p>
        </p:txBody>
      </p:sp>
      <p:cxnSp>
        <p:nvCxnSpPr>
          <p:cNvPr id="128" name="Connector: Curved 127">
            <a:extLst>
              <a:ext uri="{FF2B5EF4-FFF2-40B4-BE49-F238E27FC236}">
                <a16:creationId xmlns:a16="http://schemas.microsoft.com/office/drawing/2014/main" id="{7BC3BCC2-967B-4A88-8158-6B36DE6D987C}"/>
              </a:ext>
            </a:extLst>
          </p:cNvPr>
          <p:cNvCxnSpPr>
            <a:cxnSpLocks/>
          </p:cNvCxnSpPr>
          <p:nvPr/>
        </p:nvCxnSpPr>
        <p:spPr bwMode="auto">
          <a:xfrm>
            <a:off x="777905" y="1693576"/>
            <a:ext cx="481727" cy="26827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9A1BD8ED-4DF2-410D-B87B-C1323269D2E6}"/>
              </a:ext>
            </a:extLst>
          </p:cNvPr>
          <p:cNvSpPr txBox="1"/>
          <p:nvPr/>
        </p:nvSpPr>
        <p:spPr>
          <a:xfrm>
            <a:off x="136790" y="4479096"/>
            <a:ext cx="1061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output</a:t>
            </a:r>
          </a:p>
        </p:txBody>
      </p:sp>
      <p:cxnSp>
        <p:nvCxnSpPr>
          <p:cNvPr id="264" name="Connector: Curved 263">
            <a:extLst>
              <a:ext uri="{FF2B5EF4-FFF2-40B4-BE49-F238E27FC236}">
                <a16:creationId xmlns:a16="http://schemas.microsoft.com/office/drawing/2014/main" id="{C3F7E6D7-8E6C-4C30-9115-DAA2A21998EA}"/>
              </a:ext>
            </a:extLst>
          </p:cNvPr>
          <p:cNvCxnSpPr>
            <a:cxnSpLocks/>
          </p:cNvCxnSpPr>
          <p:nvPr/>
        </p:nvCxnSpPr>
        <p:spPr bwMode="auto">
          <a:xfrm>
            <a:off x="851662" y="4792075"/>
            <a:ext cx="481727" cy="26827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9977F8E5-BBA9-4942-9534-0D6D19E487B9}"/>
              </a:ext>
            </a:extLst>
          </p:cNvPr>
          <p:cNvSpPr txBox="1"/>
          <p:nvPr/>
        </p:nvSpPr>
        <p:spPr>
          <a:xfrm>
            <a:off x="1373100" y="859434"/>
            <a:ext cx="5692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 a serial chain ….  … done!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91AD496-05BF-4E1C-B12D-91E5EDEAF0A4}"/>
              </a:ext>
            </a:extLst>
          </p:cNvPr>
          <p:cNvSpPr txBox="1"/>
          <p:nvPr/>
        </p:nvSpPr>
        <p:spPr>
          <a:xfrm>
            <a:off x="296977" y="5977337"/>
            <a:ext cx="85500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However, its delay is again </a:t>
            </a:r>
            <a:r>
              <a:rPr lang="en-IN" sz="2200" i="1" dirty="0"/>
              <a:t>O</a:t>
            </a:r>
            <a:r>
              <a:rPr lang="en-IN" sz="2200" dirty="0"/>
              <a:t>(</a:t>
            </a:r>
            <a:r>
              <a:rPr lang="en-IN" sz="2200" i="1" dirty="0"/>
              <a:t>n</a:t>
            </a:r>
            <a:r>
              <a:rPr lang="en-IN" sz="2200" dirty="0"/>
              <a:t>), so the whole purpose of CLA design is defeated. Can we reduce delay, compromising cost and fanout?</a:t>
            </a:r>
          </a:p>
        </p:txBody>
      </p:sp>
    </p:spTree>
    <p:extLst>
      <p:ext uri="{BB962C8B-B14F-4D97-AF65-F5344CB8AC3E}">
        <p14:creationId xmlns:p14="http://schemas.microsoft.com/office/powerpoint/2010/main" val="215926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0" animBg="1"/>
      <p:bldP spid="183" grpId="0" animBg="1"/>
      <p:bldP spid="22" grpId="0"/>
      <p:bldP spid="245" grpId="0"/>
      <p:bldP spid="14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09893"/>
            <a:ext cx="9144000" cy="685800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Prefix tree: Basic idea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570F043-85CC-42B6-BBCE-B386D38D82AB}"/>
              </a:ext>
            </a:extLst>
          </p:cNvPr>
          <p:cNvGrpSpPr/>
          <p:nvPr/>
        </p:nvGrpSpPr>
        <p:grpSpPr>
          <a:xfrm>
            <a:off x="4232895" y="1953939"/>
            <a:ext cx="1506537" cy="409575"/>
            <a:chOff x="4524375" y="1191975"/>
            <a:chExt cx="1506537" cy="409575"/>
          </a:xfrm>
        </p:grpSpPr>
        <p:sp>
          <p:nvSpPr>
            <p:cNvPr id="167019" name="Rectangle 107"/>
            <p:cNvSpPr>
              <a:spLocks noChangeArrowheads="1"/>
            </p:cNvSpPr>
            <p:nvPr/>
          </p:nvSpPr>
          <p:spPr bwMode="auto">
            <a:xfrm>
              <a:off x="5756275" y="1191975"/>
              <a:ext cx="155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167020" name="Rectangle 108"/>
            <p:cNvSpPr>
              <a:spLocks noChangeArrowheads="1"/>
            </p:cNvSpPr>
            <p:nvPr/>
          </p:nvSpPr>
          <p:spPr bwMode="auto">
            <a:xfrm>
              <a:off x="5902325" y="1357075"/>
              <a:ext cx="128587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67021" name="Rectangle 109"/>
            <p:cNvSpPr>
              <a:spLocks noChangeArrowheads="1"/>
            </p:cNvSpPr>
            <p:nvPr/>
          </p:nvSpPr>
          <p:spPr bwMode="auto">
            <a:xfrm>
              <a:off x="5316537" y="1191975"/>
              <a:ext cx="155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167022" name="Rectangle 110"/>
            <p:cNvSpPr>
              <a:spLocks noChangeArrowheads="1"/>
            </p:cNvSpPr>
            <p:nvPr/>
          </p:nvSpPr>
          <p:spPr bwMode="auto">
            <a:xfrm>
              <a:off x="5440362" y="1357075"/>
              <a:ext cx="128588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67023" name="Rectangle 111"/>
            <p:cNvSpPr>
              <a:spLocks noChangeArrowheads="1"/>
            </p:cNvSpPr>
            <p:nvPr/>
          </p:nvSpPr>
          <p:spPr bwMode="auto">
            <a:xfrm>
              <a:off x="4943475" y="1191975"/>
              <a:ext cx="155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167024" name="Rectangle 112"/>
            <p:cNvSpPr>
              <a:spLocks noChangeArrowheads="1"/>
            </p:cNvSpPr>
            <p:nvPr/>
          </p:nvSpPr>
          <p:spPr bwMode="auto">
            <a:xfrm>
              <a:off x="5089525" y="1357075"/>
              <a:ext cx="128587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67025" name="Rectangle 113"/>
            <p:cNvSpPr>
              <a:spLocks noChangeArrowheads="1"/>
            </p:cNvSpPr>
            <p:nvPr/>
          </p:nvSpPr>
          <p:spPr bwMode="auto">
            <a:xfrm>
              <a:off x="4524375" y="1191975"/>
              <a:ext cx="155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167026" name="Rectangle 114"/>
            <p:cNvSpPr>
              <a:spLocks noChangeArrowheads="1"/>
            </p:cNvSpPr>
            <p:nvPr/>
          </p:nvSpPr>
          <p:spPr bwMode="auto">
            <a:xfrm>
              <a:off x="4672012" y="1357075"/>
              <a:ext cx="128588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3</a:t>
              </a:r>
            </a:p>
          </p:txBody>
        </p: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0A3F0EE7-5578-4642-9F99-388DA62F8986}"/>
              </a:ext>
            </a:extLst>
          </p:cNvPr>
          <p:cNvSpPr txBox="1"/>
          <p:nvPr/>
        </p:nvSpPr>
        <p:spPr>
          <a:xfrm>
            <a:off x="2364075" y="5132366"/>
            <a:ext cx="5294262" cy="22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                     </a:t>
            </a:r>
            <a:r>
              <a:rPr lang="en-US" sz="1800" dirty="0">
                <a:solidFill>
                  <a:schemeClr val="accent2"/>
                </a:solidFill>
              </a:rPr>
              <a:t>x</a:t>
            </a:r>
            <a:r>
              <a:rPr lang="en-US" sz="1800" baseline="-25000" dirty="0">
                <a:solidFill>
                  <a:schemeClr val="accent2"/>
                </a:solidFill>
              </a:rPr>
              <a:t>0</a:t>
            </a:r>
            <a:r>
              <a:rPr lang="en-US" sz="1800" dirty="0">
                <a:solidFill>
                  <a:schemeClr val="accent2"/>
                </a:solidFill>
              </a:rPr>
              <a:t>x</a:t>
            </a:r>
            <a:r>
              <a:rPr lang="en-US" sz="1800" baseline="-25000" dirty="0">
                <a:solidFill>
                  <a:schemeClr val="accent2"/>
                </a:solidFill>
              </a:rPr>
              <a:t>1</a:t>
            </a:r>
            <a:r>
              <a:rPr lang="en-US" sz="1800" dirty="0">
                <a:solidFill>
                  <a:schemeClr val="accent2"/>
                </a:solidFill>
              </a:rPr>
              <a:t>x</a:t>
            </a:r>
            <a:r>
              <a:rPr lang="en-US" sz="1800" baseline="-25000" dirty="0">
                <a:solidFill>
                  <a:schemeClr val="accent2"/>
                </a:solidFill>
              </a:rPr>
              <a:t>2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 </a:t>
            </a:r>
            <a:r>
              <a:rPr lang="en-US" sz="1800" dirty="0">
                <a:solidFill>
                  <a:schemeClr val="accent2"/>
                </a:solidFill>
              </a:rPr>
              <a:t>x</a:t>
            </a:r>
            <a:r>
              <a:rPr lang="en-US" sz="1800" baseline="-25000" dirty="0">
                <a:solidFill>
                  <a:schemeClr val="accent2"/>
                </a:solidFill>
              </a:rPr>
              <a:t>3  </a:t>
            </a:r>
            <a:r>
              <a:rPr lang="en-US" sz="1800" dirty="0">
                <a:solidFill>
                  <a:srgbClr val="FF0000"/>
                </a:solidFill>
              </a:rPr>
              <a:t>x</a:t>
            </a:r>
            <a:r>
              <a:rPr lang="en-US" sz="1800" baseline="-25000" dirty="0">
                <a:solidFill>
                  <a:srgbClr val="FF0000"/>
                </a:solidFill>
              </a:rPr>
              <a:t>0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x</a:t>
            </a:r>
            <a:r>
              <a:rPr lang="en-US" sz="1800" baseline="-25000" dirty="0">
                <a:solidFill>
                  <a:srgbClr val="FF0000"/>
                </a:solidFill>
              </a:rPr>
              <a:t>1</a:t>
            </a:r>
            <a:r>
              <a:rPr lang="en-US" sz="1800" dirty="0">
                <a:solidFill>
                  <a:srgbClr val="FF0000"/>
                </a:solidFill>
              </a:rPr>
              <a:t>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2  </a:t>
            </a:r>
            <a:r>
              <a:rPr lang="en-US" sz="1800" dirty="0">
                <a:solidFill>
                  <a:srgbClr val="0070C0"/>
                </a:solidFill>
              </a:rPr>
              <a:t>x</a:t>
            </a:r>
            <a:r>
              <a:rPr lang="en-US" sz="1800" baseline="-25000" dirty="0">
                <a:solidFill>
                  <a:srgbClr val="0070C0"/>
                </a:solidFill>
              </a:rPr>
              <a:t>0</a:t>
            </a:r>
            <a:r>
              <a:rPr lang="en-US" sz="1800" dirty="0">
                <a:solidFill>
                  <a:srgbClr val="0070C0"/>
                </a:solidFill>
              </a:rPr>
              <a:t>x</a:t>
            </a:r>
            <a:r>
              <a:rPr lang="en-US" sz="1800" baseline="-25000" dirty="0">
                <a:solidFill>
                  <a:srgbClr val="0070C0"/>
                </a:solidFill>
              </a:rPr>
              <a:t>1   </a:t>
            </a:r>
            <a:r>
              <a:rPr lang="en-US" sz="1800" dirty="0">
                <a:solidFill>
                  <a:srgbClr val="FF0000"/>
                </a:solidFill>
              </a:rPr>
              <a:t>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0</a:t>
            </a:r>
            <a:endParaRPr lang="en-IN" sz="1800" dirty="0"/>
          </a:p>
        </p:txBody>
      </p:sp>
      <p:sp>
        <p:nvSpPr>
          <p:cNvPr id="211" name="TextBox 7">
            <a:extLst>
              <a:ext uri="{FF2B5EF4-FFF2-40B4-BE49-F238E27FC236}">
                <a16:creationId xmlns:a16="http://schemas.microsoft.com/office/drawing/2014/main" id="{D95238E1-4961-4361-B5DB-64D90E658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2406" y="3915414"/>
            <a:ext cx="2380763" cy="830997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dirty="0">
                <a:solidFill>
                  <a:schemeClr val="bg1"/>
                </a:solidFill>
                <a:cs typeface="Arial" charset="0"/>
              </a:rPr>
              <a:t>d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elay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 =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O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(log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n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); </a:t>
            </a:r>
          </a:p>
          <a:p>
            <a:pPr lvl="0" eaLnBrk="1" hangingPunct="1"/>
            <a:r>
              <a:rPr lang="en-IN" dirty="0">
                <a:solidFill>
                  <a:schemeClr val="bg1"/>
                </a:solidFill>
                <a:cs typeface="Arial" charset="0"/>
              </a:rPr>
              <a:t>fanout: </a:t>
            </a:r>
            <a:r>
              <a:rPr lang="en-IN" i="1" dirty="0">
                <a:solidFill>
                  <a:schemeClr val="bg1"/>
                </a:solidFill>
                <a:cs typeface="Arial" charset="0"/>
              </a:rPr>
              <a:t>O</a:t>
            </a:r>
            <a:r>
              <a:rPr lang="en-IN" dirty="0">
                <a:solidFill>
                  <a:schemeClr val="bg1"/>
                </a:solidFill>
                <a:cs typeface="Arial" charset="0"/>
              </a:rPr>
              <a:t>(</a:t>
            </a:r>
            <a:r>
              <a:rPr lang="en-IN" i="1" dirty="0">
                <a:solidFill>
                  <a:schemeClr val="bg1"/>
                </a:solidFill>
                <a:cs typeface="Arial" charset="0"/>
              </a:rPr>
              <a:t>n</a:t>
            </a:r>
            <a:r>
              <a:rPr lang="en-IN" dirty="0">
                <a:solidFill>
                  <a:schemeClr val="bg1"/>
                </a:solidFill>
                <a:cs typeface="Arial" charset="0"/>
              </a:rPr>
              <a:t>); 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183" name="TextBox 7">
            <a:extLst>
              <a:ext uri="{FF2B5EF4-FFF2-40B4-BE49-F238E27FC236}">
                <a16:creationId xmlns:a16="http://schemas.microsoft.com/office/drawing/2014/main" id="{DE6F749F-BDAC-44FE-AEED-FD88B3E15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1031" y="4994390"/>
            <a:ext cx="2441087" cy="46166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eaLnBrk="1" hangingPunct="1"/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cost = </a:t>
            </a:r>
            <a:r>
              <a:rPr lang="en-IN" i="1" dirty="0">
                <a:solidFill>
                  <a:schemeClr val="bg1"/>
                </a:solidFill>
                <a:cs typeface="Arial" charset="0"/>
              </a:rPr>
              <a:t>O</a:t>
            </a:r>
            <a:r>
              <a:rPr lang="en-IN" dirty="0">
                <a:solidFill>
                  <a:schemeClr val="bg1"/>
                </a:solidFill>
                <a:cs typeface="Arial" charset="0"/>
              </a:rPr>
              <a:t>(</a:t>
            </a:r>
            <a:r>
              <a:rPr lang="en-IN" i="1" dirty="0" err="1">
                <a:solidFill>
                  <a:schemeClr val="bg1"/>
                </a:solidFill>
                <a:cs typeface="Arial" charset="0"/>
              </a:rPr>
              <a:t>n</a:t>
            </a:r>
            <a:r>
              <a:rPr lang="en-IN" dirty="0" err="1">
                <a:solidFill>
                  <a:schemeClr val="bg1"/>
                </a:solidFill>
                <a:cs typeface="Arial" charset="0"/>
              </a:rPr>
              <a:t>log</a:t>
            </a:r>
            <a:r>
              <a:rPr lang="en-IN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IN" i="1" dirty="0">
                <a:solidFill>
                  <a:schemeClr val="bg1"/>
                </a:solidFill>
                <a:cs typeface="Arial" charset="0"/>
              </a:rPr>
              <a:t>n</a:t>
            </a:r>
            <a:r>
              <a:rPr lang="en-IN" dirty="0">
                <a:solidFill>
                  <a:schemeClr val="bg1"/>
                </a:solidFill>
                <a:cs typeface="Arial" charset="0"/>
              </a:rPr>
              <a:t>)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C89330A-D616-406D-8D00-F910194E81BF}"/>
              </a:ext>
            </a:extLst>
          </p:cNvPr>
          <p:cNvGrpSpPr/>
          <p:nvPr/>
        </p:nvGrpSpPr>
        <p:grpSpPr>
          <a:xfrm>
            <a:off x="4181531" y="2493897"/>
            <a:ext cx="1618078" cy="2633171"/>
            <a:chOff x="4473011" y="1731933"/>
            <a:chExt cx="1618078" cy="263317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F3888AA-4641-45E5-9AA6-8C6AA72FF9C3}"/>
                </a:ext>
              </a:extLst>
            </p:cNvPr>
            <p:cNvSpPr txBox="1"/>
            <p:nvPr/>
          </p:nvSpPr>
          <p:spPr>
            <a:xfrm>
              <a:off x="5274050" y="2012903"/>
              <a:ext cx="3600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600" dirty="0">
                  <a:solidFill>
                    <a:schemeClr val="tx2"/>
                  </a:solidFill>
                </a:rPr>
                <a:t>*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DD383BC-BEA9-448C-895D-2806E06896D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999983" y="1750983"/>
              <a:ext cx="0" cy="261412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6F639772-5340-47AB-889C-BD6DDAC4948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86080" y="1750983"/>
              <a:ext cx="0" cy="261412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E63799F4-0A31-4E65-B174-F67FED04DADB}"/>
                </a:ext>
              </a:extLst>
            </p:cNvPr>
            <p:cNvSpPr/>
            <p:nvPr/>
          </p:nvSpPr>
          <p:spPr bwMode="auto">
            <a:xfrm>
              <a:off x="5962650" y="1921558"/>
              <a:ext cx="128439" cy="134119"/>
            </a:xfrm>
            <a:prstGeom prst="ellipse">
              <a:avLst/>
            </a:prstGeom>
            <a:solidFill>
              <a:schemeClr val="tx2"/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A1B2840-0E02-4E26-8F21-D43A2E28E7F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509725" y="2015709"/>
              <a:ext cx="455821" cy="2663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EDD3F8A3-7860-468A-9D07-B6A5A00DBFAA}"/>
                </a:ext>
              </a:extLst>
            </p:cNvPr>
            <p:cNvSpPr txBox="1"/>
            <p:nvPr/>
          </p:nvSpPr>
          <p:spPr>
            <a:xfrm>
              <a:off x="4473011" y="1993853"/>
              <a:ext cx="3600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600" dirty="0">
                  <a:solidFill>
                    <a:schemeClr val="tx2"/>
                  </a:solidFill>
                </a:rPr>
                <a:t>*</a:t>
              </a:r>
            </a:p>
          </p:txBody>
        </p: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BCA39C87-DB42-4B55-9B08-A76F3E01D3F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198944" y="1731933"/>
              <a:ext cx="0" cy="261412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7AEFDDF1-2274-4B87-B871-988A096DACD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685041" y="1731933"/>
              <a:ext cx="0" cy="261412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500F437B-5D6F-4A16-85FD-94C167350C70}"/>
                </a:ext>
              </a:extLst>
            </p:cNvPr>
            <p:cNvSpPr/>
            <p:nvPr/>
          </p:nvSpPr>
          <p:spPr bwMode="auto">
            <a:xfrm>
              <a:off x="5130830" y="1900979"/>
              <a:ext cx="128439" cy="134119"/>
            </a:xfrm>
            <a:prstGeom prst="ellipse">
              <a:avLst/>
            </a:prstGeom>
            <a:solidFill>
              <a:schemeClr val="tx2"/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</a:endParaRPr>
            </a:p>
          </p:txBody>
        </p: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F32DF6F1-2C6D-40D4-B79F-6E103A4A31D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708686" y="1996659"/>
              <a:ext cx="455821" cy="2663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0ADDB220-EF17-43E3-BE07-6BE67DDDE2C0}"/>
                </a:ext>
              </a:extLst>
            </p:cNvPr>
            <p:cNvSpPr/>
            <p:nvPr/>
          </p:nvSpPr>
          <p:spPr bwMode="auto">
            <a:xfrm>
              <a:off x="5406805" y="2599696"/>
              <a:ext cx="128439" cy="134119"/>
            </a:xfrm>
            <a:prstGeom prst="ellipse">
              <a:avLst/>
            </a:prstGeom>
            <a:solidFill>
              <a:schemeClr val="tx2"/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</a:endParaRPr>
            </a:p>
          </p:txBody>
        </p: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98C8EEBC-BE22-4D07-A90F-8E4077FDF814}"/>
                </a:ext>
              </a:extLst>
            </p:cNvPr>
            <p:cNvCxnSpPr>
              <a:cxnSpLocks/>
              <a:stCxn id="205" idx="3"/>
            </p:cNvCxnSpPr>
            <p:nvPr/>
          </p:nvCxnSpPr>
          <p:spPr bwMode="auto">
            <a:xfrm flipH="1">
              <a:off x="5221704" y="2714174"/>
              <a:ext cx="203910" cy="25758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367F6641-AECB-4214-ACC7-B0066C495E7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746640" y="2683132"/>
              <a:ext cx="653037" cy="23444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921C033A-EABD-4B6E-8C50-64802D734FAB}"/>
                </a:ext>
              </a:extLst>
            </p:cNvPr>
            <p:cNvSpPr txBox="1"/>
            <p:nvPr/>
          </p:nvSpPr>
          <p:spPr>
            <a:xfrm>
              <a:off x="4990695" y="2706466"/>
              <a:ext cx="3600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600" dirty="0">
                  <a:solidFill>
                    <a:schemeClr val="tx2"/>
                  </a:solidFill>
                </a:rPr>
                <a:t>*</a:t>
              </a: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56C7773F-2F07-41B1-B356-BEE0FEC85E55}"/>
                </a:ext>
              </a:extLst>
            </p:cNvPr>
            <p:cNvSpPr txBox="1"/>
            <p:nvPr/>
          </p:nvSpPr>
          <p:spPr>
            <a:xfrm>
              <a:off x="4518590" y="2688604"/>
              <a:ext cx="3600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600" dirty="0">
                  <a:solidFill>
                    <a:schemeClr val="tx2"/>
                  </a:solidFill>
                </a:rPr>
                <a:t>*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AAFBD76-327F-4D80-8058-A000DEA443D0}"/>
              </a:ext>
            </a:extLst>
          </p:cNvPr>
          <p:cNvGrpSpPr/>
          <p:nvPr/>
        </p:nvGrpSpPr>
        <p:grpSpPr>
          <a:xfrm>
            <a:off x="1471292" y="2013355"/>
            <a:ext cx="1503362" cy="409575"/>
            <a:chOff x="2924175" y="1191975"/>
            <a:chExt cx="1503362" cy="409575"/>
          </a:xfrm>
        </p:grpSpPr>
        <p:sp>
          <p:nvSpPr>
            <p:cNvPr id="167027" name="Rectangle 115"/>
            <p:cNvSpPr>
              <a:spLocks noChangeArrowheads="1"/>
            </p:cNvSpPr>
            <p:nvPr/>
          </p:nvSpPr>
          <p:spPr bwMode="auto">
            <a:xfrm>
              <a:off x="4151312" y="1191975"/>
              <a:ext cx="155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167028" name="Rectangle 116"/>
            <p:cNvSpPr>
              <a:spLocks noChangeArrowheads="1"/>
            </p:cNvSpPr>
            <p:nvPr/>
          </p:nvSpPr>
          <p:spPr bwMode="auto">
            <a:xfrm>
              <a:off x="4298950" y="1357075"/>
              <a:ext cx="128587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67029" name="Rectangle 117"/>
            <p:cNvSpPr>
              <a:spLocks noChangeArrowheads="1"/>
            </p:cNvSpPr>
            <p:nvPr/>
          </p:nvSpPr>
          <p:spPr bwMode="auto">
            <a:xfrm>
              <a:off x="3714750" y="1191975"/>
              <a:ext cx="155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167030" name="Rectangle 118"/>
            <p:cNvSpPr>
              <a:spLocks noChangeArrowheads="1"/>
            </p:cNvSpPr>
            <p:nvPr/>
          </p:nvSpPr>
          <p:spPr bwMode="auto">
            <a:xfrm>
              <a:off x="3857625" y="1357075"/>
              <a:ext cx="128587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167031" name="Rectangle 119"/>
            <p:cNvSpPr>
              <a:spLocks noChangeArrowheads="1"/>
            </p:cNvSpPr>
            <p:nvPr/>
          </p:nvSpPr>
          <p:spPr bwMode="auto">
            <a:xfrm>
              <a:off x="3341687" y="1191975"/>
              <a:ext cx="155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167032" name="Rectangle 120"/>
            <p:cNvSpPr>
              <a:spLocks noChangeArrowheads="1"/>
            </p:cNvSpPr>
            <p:nvPr/>
          </p:nvSpPr>
          <p:spPr bwMode="auto">
            <a:xfrm>
              <a:off x="3482975" y="1357075"/>
              <a:ext cx="128587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167033" name="Rectangle 121"/>
            <p:cNvSpPr>
              <a:spLocks noChangeArrowheads="1"/>
            </p:cNvSpPr>
            <p:nvPr/>
          </p:nvSpPr>
          <p:spPr bwMode="auto">
            <a:xfrm>
              <a:off x="2924175" y="1191975"/>
              <a:ext cx="155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167034" name="Rectangle 122"/>
            <p:cNvSpPr>
              <a:spLocks noChangeArrowheads="1"/>
            </p:cNvSpPr>
            <p:nvPr/>
          </p:nvSpPr>
          <p:spPr bwMode="auto">
            <a:xfrm>
              <a:off x="3070225" y="1357075"/>
              <a:ext cx="128587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7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BAAA46C-6651-41C2-9782-627E8CE62841}"/>
              </a:ext>
            </a:extLst>
          </p:cNvPr>
          <p:cNvGrpSpPr/>
          <p:nvPr/>
        </p:nvGrpSpPr>
        <p:grpSpPr>
          <a:xfrm>
            <a:off x="1439209" y="2512162"/>
            <a:ext cx="1618078" cy="2633171"/>
            <a:chOff x="1439209" y="2512162"/>
            <a:chExt cx="1618078" cy="2633171"/>
          </a:xfrm>
        </p:grpSpPr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B76532CE-BA92-4884-997B-0DB5796D9069}"/>
                </a:ext>
              </a:extLst>
            </p:cNvPr>
            <p:cNvSpPr txBox="1"/>
            <p:nvPr/>
          </p:nvSpPr>
          <p:spPr>
            <a:xfrm>
              <a:off x="2240248" y="2793132"/>
              <a:ext cx="3600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600" dirty="0">
                  <a:solidFill>
                    <a:schemeClr val="tx2"/>
                  </a:solidFill>
                </a:rPr>
                <a:t>*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9556A79F-5894-454C-A099-A76DC6B4746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66181" y="2531212"/>
              <a:ext cx="0" cy="261412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C390A1DB-C669-4CEF-B602-85C992A865B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452278" y="2531212"/>
              <a:ext cx="0" cy="261412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57F6AE24-38E6-4AC2-9FDE-F04B3C9F560E}"/>
                </a:ext>
              </a:extLst>
            </p:cNvPr>
            <p:cNvSpPr/>
            <p:nvPr/>
          </p:nvSpPr>
          <p:spPr bwMode="auto">
            <a:xfrm>
              <a:off x="2928848" y="2701787"/>
              <a:ext cx="128439" cy="134119"/>
            </a:xfrm>
            <a:prstGeom prst="ellipse">
              <a:avLst/>
            </a:prstGeom>
            <a:solidFill>
              <a:schemeClr val="tx2"/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</a:endParaRPr>
            </a:p>
          </p:txBody>
        </p: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C905B773-8FB8-4C4D-87E9-273F07F374E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475923" y="2795938"/>
              <a:ext cx="455821" cy="2663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113F078E-0794-478F-9007-0DAD90614AF7}"/>
                </a:ext>
              </a:extLst>
            </p:cNvPr>
            <p:cNvSpPr txBox="1"/>
            <p:nvPr/>
          </p:nvSpPr>
          <p:spPr>
            <a:xfrm>
              <a:off x="1439209" y="2774082"/>
              <a:ext cx="3600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600" dirty="0">
                  <a:solidFill>
                    <a:schemeClr val="tx2"/>
                  </a:solidFill>
                </a:rPr>
                <a:t>*</a:t>
              </a:r>
            </a:p>
          </p:txBody>
        </p: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0A757D21-CB5A-4679-9902-F80BD46F0D8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65142" y="2512162"/>
              <a:ext cx="0" cy="261412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41754255-3838-406F-9338-DF4739546BC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51239" y="2512162"/>
              <a:ext cx="0" cy="261412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A38F56F2-223F-46FE-815F-4F67A66F390D}"/>
                </a:ext>
              </a:extLst>
            </p:cNvPr>
            <p:cNvSpPr/>
            <p:nvPr/>
          </p:nvSpPr>
          <p:spPr bwMode="auto">
            <a:xfrm>
              <a:off x="2097028" y="2681208"/>
              <a:ext cx="128439" cy="134119"/>
            </a:xfrm>
            <a:prstGeom prst="ellipse">
              <a:avLst/>
            </a:prstGeom>
            <a:solidFill>
              <a:schemeClr val="tx2"/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</a:endParaRPr>
            </a:p>
          </p:txBody>
        </p: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A3D672A5-4DC5-4E80-B87F-A70BCC54D56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674884" y="2776888"/>
              <a:ext cx="455821" cy="2663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54A01D19-7949-4B85-9875-AA9CE95382C6}"/>
                </a:ext>
              </a:extLst>
            </p:cNvPr>
            <p:cNvSpPr/>
            <p:nvPr/>
          </p:nvSpPr>
          <p:spPr bwMode="auto">
            <a:xfrm>
              <a:off x="2373003" y="3379925"/>
              <a:ext cx="128439" cy="134119"/>
            </a:xfrm>
            <a:prstGeom prst="ellipse">
              <a:avLst/>
            </a:prstGeom>
            <a:solidFill>
              <a:schemeClr val="tx2"/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</a:endParaRPr>
            </a:p>
          </p:txBody>
        </p: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5FCDA038-1A95-49FC-8C03-F0535FCBCEAD}"/>
                </a:ext>
              </a:extLst>
            </p:cNvPr>
            <p:cNvCxnSpPr>
              <a:cxnSpLocks/>
              <a:stCxn id="214" idx="2"/>
            </p:cNvCxnSpPr>
            <p:nvPr/>
          </p:nvCxnSpPr>
          <p:spPr bwMode="auto">
            <a:xfrm flipH="1">
              <a:off x="2187901" y="3439463"/>
              <a:ext cx="232367" cy="3125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E336077F-FA6B-463E-AF36-2C638769705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712838" y="3463361"/>
              <a:ext cx="653037" cy="23444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3F6489D5-6B63-41D7-A0B0-C476DAC347A0}"/>
                </a:ext>
              </a:extLst>
            </p:cNvPr>
            <p:cNvSpPr txBox="1"/>
            <p:nvPr/>
          </p:nvSpPr>
          <p:spPr>
            <a:xfrm>
              <a:off x="1956893" y="3486695"/>
              <a:ext cx="3600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600" dirty="0">
                  <a:solidFill>
                    <a:schemeClr val="tx2"/>
                  </a:solidFill>
                </a:rPr>
                <a:t>*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812C7B18-EBAC-4132-9B40-0D3EF9041BD7}"/>
                </a:ext>
              </a:extLst>
            </p:cNvPr>
            <p:cNvSpPr txBox="1"/>
            <p:nvPr/>
          </p:nvSpPr>
          <p:spPr>
            <a:xfrm>
              <a:off x="1484788" y="3468833"/>
              <a:ext cx="3600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600" dirty="0">
                  <a:solidFill>
                    <a:schemeClr val="tx2"/>
                  </a:solidFill>
                </a:rPr>
                <a:t>*</a:t>
              </a:r>
            </a:p>
          </p:txBody>
        </p:sp>
      </p:grpSp>
      <p:sp>
        <p:nvSpPr>
          <p:cNvPr id="229" name="TextBox 228">
            <a:extLst>
              <a:ext uri="{FF2B5EF4-FFF2-40B4-BE49-F238E27FC236}">
                <a16:creationId xmlns:a16="http://schemas.microsoft.com/office/drawing/2014/main" id="{7F56A308-3C0D-45B8-B037-3FD92B621D69}"/>
              </a:ext>
            </a:extLst>
          </p:cNvPr>
          <p:cNvSpPr txBox="1"/>
          <p:nvPr/>
        </p:nvSpPr>
        <p:spPr>
          <a:xfrm>
            <a:off x="2793426" y="4582869"/>
            <a:ext cx="360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tx2"/>
                </a:solidFill>
              </a:rPr>
              <a:t>*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D74E7C6-3309-45E3-A812-D35BCB44CDD0}"/>
              </a:ext>
            </a:extLst>
          </p:cNvPr>
          <p:cNvGrpSpPr/>
          <p:nvPr/>
        </p:nvGrpSpPr>
        <p:grpSpPr>
          <a:xfrm>
            <a:off x="1462346" y="4047311"/>
            <a:ext cx="2967895" cy="936617"/>
            <a:chOff x="1753826" y="3295809"/>
            <a:chExt cx="2967895" cy="936617"/>
          </a:xfrm>
        </p:grpSpPr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50FD1C38-3431-4D54-B25F-5FEA61E511BA}"/>
                </a:ext>
              </a:extLst>
            </p:cNvPr>
            <p:cNvSpPr/>
            <p:nvPr/>
          </p:nvSpPr>
          <p:spPr bwMode="auto">
            <a:xfrm>
              <a:off x="4593282" y="3295809"/>
              <a:ext cx="128439" cy="134119"/>
            </a:xfrm>
            <a:prstGeom prst="ellipse">
              <a:avLst/>
            </a:prstGeom>
            <a:solidFill>
              <a:schemeClr val="tx2"/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</a:endParaRPr>
            </a:p>
          </p:txBody>
        </p: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10069D13-3E1E-409F-99C6-E6ECF757A264}"/>
                </a:ext>
              </a:extLst>
            </p:cNvPr>
            <p:cNvCxnSpPr>
              <a:cxnSpLocks/>
              <a:stCxn id="230" idx="3"/>
            </p:cNvCxnSpPr>
            <p:nvPr/>
          </p:nvCxnSpPr>
          <p:spPr bwMode="auto">
            <a:xfrm flipH="1">
              <a:off x="3356031" y="3410287"/>
              <a:ext cx="1256060" cy="66889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FE99B81B-EEDC-4F73-87DD-256E938064AC}"/>
                </a:ext>
              </a:extLst>
            </p:cNvPr>
            <p:cNvSpPr txBox="1"/>
            <p:nvPr/>
          </p:nvSpPr>
          <p:spPr>
            <a:xfrm>
              <a:off x="2530049" y="3586095"/>
              <a:ext cx="3600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600" dirty="0">
                  <a:solidFill>
                    <a:schemeClr val="tx2"/>
                  </a:solidFill>
                </a:rPr>
                <a:t>*</a:t>
              </a:r>
            </a:p>
          </p:txBody>
        </p: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A1831DC1-BD69-4311-B309-1F959B05145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775769" y="3383355"/>
              <a:ext cx="1828158" cy="49061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D2D1170E-75AF-4627-A5BC-0E1EB0CB1641}"/>
                </a:ext>
              </a:extLst>
            </p:cNvPr>
            <p:cNvSpPr txBox="1"/>
            <p:nvPr/>
          </p:nvSpPr>
          <p:spPr>
            <a:xfrm>
              <a:off x="2252621" y="3460223"/>
              <a:ext cx="3600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600" dirty="0">
                  <a:solidFill>
                    <a:schemeClr val="tx2"/>
                  </a:solidFill>
                </a:rPr>
                <a:t>*</a:t>
              </a:r>
            </a:p>
          </p:txBody>
        </p: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0E5BD66E-613D-43F3-85E4-DFDD16210CB1}"/>
                </a:ext>
              </a:extLst>
            </p:cNvPr>
            <p:cNvCxnSpPr>
              <a:cxnSpLocks/>
              <a:stCxn id="230" idx="2"/>
            </p:cNvCxnSpPr>
            <p:nvPr/>
          </p:nvCxnSpPr>
          <p:spPr bwMode="auto">
            <a:xfrm flipH="1">
              <a:off x="2456624" y="3362869"/>
              <a:ext cx="2136658" cy="33769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3707032A-A5D3-4746-B22F-B97C6F1C54E7}"/>
                </a:ext>
              </a:extLst>
            </p:cNvPr>
            <p:cNvSpPr txBox="1"/>
            <p:nvPr/>
          </p:nvSpPr>
          <p:spPr>
            <a:xfrm>
              <a:off x="1753826" y="3364166"/>
              <a:ext cx="3960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600" dirty="0">
                  <a:solidFill>
                    <a:schemeClr val="tx2"/>
                  </a:solidFill>
                </a:rPr>
                <a:t>*</a:t>
              </a:r>
            </a:p>
          </p:txBody>
        </p: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E88BEC4C-C0F1-46C7-A251-E0EC4EB2A62A}"/>
                </a:ext>
              </a:extLst>
            </p:cNvPr>
            <p:cNvCxnSpPr>
              <a:cxnSpLocks/>
              <a:stCxn id="230" idx="2"/>
            </p:cNvCxnSpPr>
            <p:nvPr/>
          </p:nvCxnSpPr>
          <p:spPr bwMode="auto">
            <a:xfrm flipH="1">
              <a:off x="2037409" y="3362869"/>
              <a:ext cx="2555873" cy="26328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12AC19C-0EE5-4C6A-BAD2-995ACCD9B19B}"/>
              </a:ext>
            </a:extLst>
          </p:cNvPr>
          <p:cNvGrpSpPr/>
          <p:nvPr/>
        </p:nvGrpSpPr>
        <p:grpSpPr>
          <a:xfrm>
            <a:off x="6380341" y="2492161"/>
            <a:ext cx="2586862" cy="954315"/>
            <a:chOff x="6714852" y="1730197"/>
            <a:chExt cx="1823231" cy="95431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182F2DD-8A11-4C78-B180-C5EFA87BD43B}"/>
                </a:ext>
              </a:extLst>
            </p:cNvPr>
            <p:cNvSpPr txBox="1"/>
            <p:nvPr/>
          </p:nvSpPr>
          <p:spPr>
            <a:xfrm>
              <a:off x="6881807" y="1761506"/>
              <a:ext cx="165627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200" dirty="0"/>
                <a:t> 2-input AND-gate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56E1829-B4CF-44DC-8219-2249162F302E}"/>
                </a:ext>
              </a:extLst>
            </p:cNvPr>
            <p:cNvGrpSpPr/>
            <p:nvPr/>
          </p:nvGrpSpPr>
          <p:grpSpPr>
            <a:xfrm>
              <a:off x="6838399" y="2253625"/>
              <a:ext cx="1592242" cy="430887"/>
              <a:chOff x="7166083" y="2501206"/>
              <a:chExt cx="1592242" cy="430887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8480B2E-FBA1-4AE1-B413-85A573CF86C4}"/>
                  </a:ext>
                </a:extLst>
              </p:cNvPr>
              <p:cNvSpPr/>
              <p:nvPr/>
            </p:nvSpPr>
            <p:spPr bwMode="auto">
              <a:xfrm>
                <a:off x="7166083" y="2676690"/>
                <a:ext cx="128439" cy="134119"/>
              </a:xfrm>
              <a:prstGeom prst="ellipse">
                <a:avLst/>
              </a:prstGeom>
              <a:solidFill>
                <a:schemeClr val="tx2"/>
              </a:solidFill>
              <a:ln w="28575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N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Lucida Sans Unicode" pitchFamily="34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BEBCA94-5088-48A3-A987-809A9CBC2CEF}"/>
                  </a:ext>
                </a:extLst>
              </p:cNvPr>
              <p:cNvSpPr txBox="1"/>
              <p:nvPr/>
            </p:nvSpPr>
            <p:spPr>
              <a:xfrm>
                <a:off x="7318165" y="2501206"/>
                <a:ext cx="144016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200" dirty="0"/>
                  <a:t>fanout</a:t>
                </a:r>
              </a:p>
            </p:txBody>
          </p:sp>
        </p:grp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15544515-6E0E-4940-BC8E-95B13EA3AC62}"/>
                </a:ext>
              </a:extLst>
            </p:cNvPr>
            <p:cNvSpPr txBox="1"/>
            <p:nvPr/>
          </p:nvSpPr>
          <p:spPr>
            <a:xfrm>
              <a:off x="6714852" y="1730197"/>
              <a:ext cx="3600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600" dirty="0">
                  <a:solidFill>
                    <a:schemeClr val="tx2"/>
                  </a:solidFill>
                </a:rPr>
                <a:t>*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764A2AE-EF67-4BD0-8073-3330F0B984F5}"/>
              </a:ext>
            </a:extLst>
          </p:cNvPr>
          <p:cNvSpPr txBox="1"/>
          <p:nvPr/>
        </p:nvSpPr>
        <p:spPr>
          <a:xfrm>
            <a:off x="901952" y="5075892"/>
            <a:ext cx="120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 ….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x</a:t>
            </a:r>
            <a:r>
              <a:rPr lang="en-US" sz="1800" baseline="-25000" dirty="0">
                <a:solidFill>
                  <a:srgbClr val="3333CC"/>
                </a:solidFill>
              </a:rPr>
              <a:t>7</a:t>
            </a:r>
            <a:endParaRPr lang="en-IN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C91B23D-882D-4BD2-9363-28B75D269B8D}"/>
              </a:ext>
            </a:extLst>
          </p:cNvPr>
          <p:cNvSpPr/>
          <p:nvPr/>
        </p:nvSpPr>
        <p:spPr bwMode="auto">
          <a:xfrm>
            <a:off x="1187624" y="1700808"/>
            <a:ext cx="4768100" cy="823172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D3B0E3F7-217D-4300-A81A-C305A8CFD6F4}"/>
              </a:ext>
            </a:extLst>
          </p:cNvPr>
          <p:cNvSpPr/>
          <p:nvPr/>
        </p:nvSpPr>
        <p:spPr bwMode="auto">
          <a:xfrm>
            <a:off x="777905" y="4914184"/>
            <a:ext cx="5241423" cy="839798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1BDBD4-CBA7-4F65-B587-77C170313B12}"/>
              </a:ext>
            </a:extLst>
          </p:cNvPr>
          <p:cNvSpPr txBox="1"/>
          <p:nvPr/>
        </p:nvSpPr>
        <p:spPr>
          <a:xfrm>
            <a:off x="132231" y="1466165"/>
            <a:ext cx="1061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input</a:t>
            </a:r>
          </a:p>
        </p:txBody>
      </p:sp>
      <p:cxnSp>
        <p:nvCxnSpPr>
          <p:cNvPr id="128" name="Connector: Curved 127">
            <a:extLst>
              <a:ext uri="{FF2B5EF4-FFF2-40B4-BE49-F238E27FC236}">
                <a16:creationId xmlns:a16="http://schemas.microsoft.com/office/drawing/2014/main" id="{7BC3BCC2-967B-4A88-8158-6B36DE6D987C}"/>
              </a:ext>
            </a:extLst>
          </p:cNvPr>
          <p:cNvCxnSpPr>
            <a:cxnSpLocks/>
          </p:cNvCxnSpPr>
          <p:nvPr/>
        </p:nvCxnSpPr>
        <p:spPr bwMode="auto">
          <a:xfrm>
            <a:off x="777905" y="1693576"/>
            <a:ext cx="481727" cy="26827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9A1BD8ED-4DF2-410D-B87B-C1323269D2E6}"/>
              </a:ext>
            </a:extLst>
          </p:cNvPr>
          <p:cNvSpPr txBox="1"/>
          <p:nvPr/>
        </p:nvSpPr>
        <p:spPr>
          <a:xfrm>
            <a:off x="136790" y="4479096"/>
            <a:ext cx="1061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output</a:t>
            </a:r>
          </a:p>
        </p:txBody>
      </p:sp>
      <p:cxnSp>
        <p:nvCxnSpPr>
          <p:cNvPr id="264" name="Connector: Curved 263">
            <a:extLst>
              <a:ext uri="{FF2B5EF4-FFF2-40B4-BE49-F238E27FC236}">
                <a16:creationId xmlns:a16="http://schemas.microsoft.com/office/drawing/2014/main" id="{C3F7E6D7-8E6C-4C30-9115-DAA2A21998EA}"/>
              </a:ext>
            </a:extLst>
          </p:cNvPr>
          <p:cNvCxnSpPr>
            <a:cxnSpLocks/>
          </p:cNvCxnSpPr>
          <p:nvPr/>
        </p:nvCxnSpPr>
        <p:spPr bwMode="auto">
          <a:xfrm>
            <a:off x="851662" y="4792075"/>
            <a:ext cx="481727" cy="26827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01F8C4-F2F7-41BE-A319-E7BFC23CCA4B}"/>
              </a:ext>
            </a:extLst>
          </p:cNvPr>
          <p:cNvSpPr txBox="1"/>
          <p:nvPr/>
        </p:nvSpPr>
        <p:spPr>
          <a:xfrm>
            <a:off x="813348" y="5959867"/>
            <a:ext cx="81155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Large fanout slows down 0 </a:t>
            </a:r>
            <a:r>
              <a:rPr lang="en-IN" sz="2000" dirty="0">
                <a:sym typeface="Symbol" panose="05050102010706020507" pitchFamily="18" charset="2"/>
              </a:rPr>
              <a:t></a:t>
            </a:r>
            <a:r>
              <a:rPr lang="en-IN" sz="2000" dirty="0"/>
              <a:t> 1 or 1</a:t>
            </a:r>
            <a:r>
              <a:rPr lang="en-IN" sz="2000" dirty="0">
                <a:sym typeface="Symbol" panose="05050102010706020507" pitchFamily="18" charset="2"/>
              </a:rPr>
              <a:t> </a:t>
            </a:r>
            <a:r>
              <a:rPr lang="en-IN" sz="2000" dirty="0"/>
              <a:t> 0 transitions at logic nodes and thus may increase consumed power and signal delay indirectly </a:t>
            </a:r>
          </a:p>
        </p:txBody>
      </p:sp>
    </p:spTree>
    <p:extLst>
      <p:ext uri="{BB962C8B-B14F-4D97-AF65-F5344CB8AC3E}">
        <p14:creationId xmlns:p14="http://schemas.microsoft.com/office/powerpoint/2010/main" val="220473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/>
      <p:bldP spid="211" grpId="0" animBg="1"/>
      <p:bldP spid="183" grpId="0" animBg="1"/>
      <p:bldP spid="229" grpId="0"/>
      <p:bldP spid="56" grpId="0"/>
      <p:bldP spid="61" grpId="0" animBg="1"/>
      <p:bldP spid="255" grpId="0" animBg="1"/>
      <p:bldP spid="62" grpId="0"/>
      <p:bldP spid="263" grpId="0"/>
      <p:bldP spid="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Prefix Tree: Logarithmic-Delay</a:t>
            </a:r>
          </a:p>
        </p:txBody>
      </p:sp>
      <p:sp>
        <p:nvSpPr>
          <p:cNvPr id="166924" name="Freeform 12"/>
          <p:cNvSpPr>
            <a:spLocks/>
          </p:cNvSpPr>
          <p:nvPr/>
        </p:nvSpPr>
        <p:spPr bwMode="auto">
          <a:xfrm>
            <a:off x="2627313" y="3735388"/>
            <a:ext cx="1557337" cy="646112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420" y="0"/>
              </a:cxn>
              <a:cxn ang="0">
                <a:pos x="426" y="0"/>
              </a:cxn>
              <a:cxn ang="0">
                <a:pos x="426" y="6"/>
              </a:cxn>
              <a:cxn ang="0">
                <a:pos x="6" y="198"/>
              </a:cxn>
              <a:cxn ang="0">
                <a:pos x="0" y="198"/>
              </a:cxn>
              <a:cxn ang="0">
                <a:pos x="0" y="192"/>
              </a:cxn>
            </a:cxnLst>
            <a:rect l="0" t="0" r="r" b="b"/>
            <a:pathLst>
              <a:path w="426" h="198">
                <a:moveTo>
                  <a:pt x="0" y="192"/>
                </a:moveTo>
                <a:lnTo>
                  <a:pt x="420" y="0"/>
                </a:lnTo>
                <a:lnTo>
                  <a:pt x="426" y="0"/>
                </a:lnTo>
                <a:lnTo>
                  <a:pt x="426" y="6"/>
                </a:lnTo>
                <a:lnTo>
                  <a:pt x="6" y="198"/>
                </a:lnTo>
                <a:lnTo>
                  <a:pt x="0" y="198"/>
                </a:lnTo>
                <a:lnTo>
                  <a:pt x="0" y="192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25" name="Freeform 13"/>
          <p:cNvSpPr>
            <a:spLocks/>
          </p:cNvSpPr>
          <p:nvPr/>
        </p:nvSpPr>
        <p:spPr bwMode="auto">
          <a:xfrm>
            <a:off x="6161088" y="4927600"/>
            <a:ext cx="415925" cy="606425"/>
          </a:xfrm>
          <a:custGeom>
            <a:avLst/>
            <a:gdLst/>
            <a:ahLst/>
            <a:cxnLst>
              <a:cxn ang="0">
                <a:pos x="0" y="180"/>
              </a:cxn>
              <a:cxn ang="0">
                <a:pos x="108" y="0"/>
              </a:cxn>
              <a:cxn ang="0">
                <a:pos x="114" y="0"/>
              </a:cxn>
              <a:cxn ang="0">
                <a:pos x="114" y="6"/>
              </a:cxn>
              <a:cxn ang="0">
                <a:pos x="6" y="186"/>
              </a:cxn>
              <a:cxn ang="0">
                <a:pos x="0" y="186"/>
              </a:cxn>
              <a:cxn ang="0">
                <a:pos x="0" y="180"/>
              </a:cxn>
            </a:cxnLst>
            <a:rect l="0" t="0" r="r" b="b"/>
            <a:pathLst>
              <a:path w="114" h="186">
                <a:moveTo>
                  <a:pt x="0" y="180"/>
                </a:moveTo>
                <a:lnTo>
                  <a:pt x="108" y="0"/>
                </a:lnTo>
                <a:lnTo>
                  <a:pt x="114" y="0"/>
                </a:lnTo>
                <a:lnTo>
                  <a:pt x="114" y="6"/>
                </a:lnTo>
                <a:lnTo>
                  <a:pt x="6" y="186"/>
                </a:lnTo>
                <a:lnTo>
                  <a:pt x="0" y="186"/>
                </a:lnTo>
                <a:lnTo>
                  <a:pt x="0" y="18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26" name="Freeform 14"/>
          <p:cNvSpPr>
            <a:spLocks/>
          </p:cNvSpPr>
          <p:nvPr/>
        </p:nvSpPr>
        <p:spPr bwMode="auto">
          <a:xfrm>
            <a:off x="5370513" y="4513126"/>
            <a:ext cx="373062" cy="1001849"/>
          </a:xfrm>
          <a:custGeom>
            <a:avLst/>
            <a:gdLst/>
            <a:ahLst/>
            <a:cxnLst>
              <a:cxn ang="0">
                <a:pos x="0" y="180"/>
              </a:cxn>
              <a:cxn ang="0">
                <a:pos x="108" y="0"/>
              </a:cxn>
              <a:cxn ang="0">
                <a:pos x="114" y="0"/>
              </a:cxn>
              <a:cxn ang="0">
                <a:pos x="114" y="6"/>
              </a:cxn>
              <a:cxn ang="0">
                <a:pos x="6" y="186"/>
              </a:cxn>
              <a:cxn ang="0">
                <a:pos x="0" y="186"/>
              </a:cxn>
              <a:cxn ang="0">
                <a:pos x="0" y="180"/>
              </a:cxn>
            </a:cxnLst>
            <a:rect l="0" t="0" r="r" b="b"/>
            <a:pathLst>
              <a:path w="114" h="186">
                <a:moveTo>
                  <a:pt x="0" y="180"/>
                </a:moveTo>
                <a:lnTo>
                  <a:pt x="108" y="0"/>
                </a:lnTo>
                <a:lnTo>
                  <a:pt x="114" y="0"/>
                </a:lnTo>
                <a:lnTo>
                  <a:pt x="114" y="6"/>
                </a:lnTo>
                <a:lnTo>
                  <a:pt x="6" y="186"/>
                </a:lnTo>
                <a:lnTo>
                  <a:pt x="0" y="186"/>
                </a:lnTo>
                <a:lnTo>
                  <a:pt x="0" y="18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27" name="Freeform 15"/>
          <p:cNvSpPr>
            <a:spLocks/>
          </p:cNvSpPr>
          <p:nvPr/>
        </p:nvSpPr>
        <p:spPr bwMode="auto">
          <a:xfrm>
            <a:off x="4579938" y="5213350"/>
            <a:ext cx="415925" cy="320675"/>
          </a:xfrm>
          <a:custGeom>
            <a:avLst/>
            <a:gdLst/>
            <a:ahLst/>
            <a:cxnLst>
              <a:cxn ang="0">
                <a:pos x="0" y="180"/>
              </a:cxn>
              <a:cxn ang="0">
                <a:pos x="108" y="0"/>
              </a:cxn>
              <a:cxn ang="0">
                <a:pos x="114" y="0"/>
              </a:cxn>
              <a:cxn ang="0">
                <a:pos x="114" y="6"/>
              </a:cxn>
              <a:cxn ang="0">
                <a:pos x="6" y="186"/>
              </a:cxn>
              <a:cxn ang="0">
                <a:pos x="0" y="186"/>
              </a:cxn>
              <a:cxn ang="0">
                <a:pos x="0" y="180"/>
              </a:cxn>
            </a:cxnLst>
            <a:rect l="0" t="0" r="r" b="b"/>
            <a:pathLst>
              <a:path w="114" h="186">
                <a:moveTo>
                  <a:pt x="0" y="180"/>
                </a:moveTo>
                <a:lnTo>
                  <a:pt x="108" y="0"/>
                </a:lnTo>
                <a:lnTo>
                  <a:pt x="114" y="0"/>
                </a:lnTo>
                <a:lnTo>
                  <a:pt x="114" y="6"/>
                </a:lnTo>
                <a:lnTo>
                  <a:pt x="6" y="186"/>
                </a:lnTo>
                <a:lnTo>
                  <a:pt x="0" y="186"/>
                </a:lnTo>
                <a:lnTo>
                  <a:pt x="0" y="18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28" name="Freeform 16"/>
          <p:cNvSpPr>
            <a:spLocks/>
          </p:cNvSpPr>
          <p:nvPr/>
        </p:nvSpPr>
        <p:spPr bwMode="auto">
          <a:xfrm>
            <a:off x="3789363" y="4435684"/>
            <a:ext cx="402737" cy="1098342"/>
          </a:xfrm>
          <a:custGeom>
            <a:avLst/>
            <a:gdLst/>
            <a:ahLst/>
            <a:cxnLst>
              <a:cxn ang="0">
                <a:pos x="0" y="180"/>
              </a:cxn>
              <a:cxn ang="0">
                <a:pos x="108" y="0"/>
              </a:cxn>
              <a:cxn ang="0">
                <a:pos x="114" y="0"/>
              </a:cxn>
              <a:cxn ang="0">
                <a:pos x="114" y="6"/>
              </a:cxn>
              <a:cxn ang="0">
                <a:pos x="6" y="186"/>
              </a:cxn>
              <a:cxn ang="0">
                <a:pos x="0" y="186"/>
              </a:cxn>
              <a:cxn ang="0">
                <a:pos x="0" y="180"/>
              </a:cxn>
            </a:cxnLst>
            <a:rect l="0" t="0" r="r" b="b"/>
            <a:pathLst>
              <a:path w="114" h="186">
                <a:moveTo>
                  <a:pt x="0" y="180"/>
                </a:moveTo>
                <a:lnTo>
                  <a:pt x="108" y="0"/>
                </a:lnTo>
                <a:lnTo>
                  <a:pt x="114" y="0"/>
                </a:lnTo>
                <a:lnTo>
                  <a:pt x="114" y="6"/>
                </a:lnTo>
                <a:lnTo>
                  <a:pt x="6" y="186"/>
                </a:lnTo>
                <a:lnTo>
                  <a:pt x="0" y="186"/>
                </a:lnTo>
                <a:lnTo>
                  <a:pt x="0" y="18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29" name="Freeform 17"/>
          <p:cNvSpPr>
            <a:spLocks/>
          </p:cNvSpPr>
          <p:nvPr/>
        </p:nvSpPr>
        <p:spPr bwMode="auto">
          <a:xfrm>
            <a:off x="3022600" y="5234196"/>
            <a:ext cx="392113" cy="280779"/>
          </a:xfrm>
          <a:custGeom>
            <a:avLst/>
            <a:gdLst/>
            <a:ahLst/>
            <a:cxnLst>
              <a:cxn ang="0">
                <a:pos x="0" y="180"/>
              </a:cxn>
              <a:cxn ang="0">
                <a:pos x="108" y="0"/>
              </a:cxn>
              <a:cxn ang="0">
                <a:pos x="114" y="0"/>
              </a:cxn>
              <a:cxn ang="0">
                <a:pos x="114" y="6"/>
              </a:cxn>
              <a:cxn ang="0">
                <a:pos x="6" y="186"/>
              </a:cxn>
              <a:cxn ang="0">
                <a:pos x="0" y="186"/>
              </a:cxn>
              <a:cxn ang="0">
                <a:pos x="0" y="180"/>
              </a:cxn>
            </a:cxnLst>
            <a:rect l="0" t="0" r="r" b="b"/>
            <a:pathLst>
              <a:path w="114" h="186">
                <a:moveTo>
                  <a:pt x="0" y="180"/>
                </a:moveTo>
                <a:lnTo>
                  <a:pt x="108" y="0"/>
                </a:lnTo>
                <a:lnTo>
                  <a:pt x="114" y="0"/>
                </a:lnTo>
                <a:lnTo>
                  <a:pt x="114" y="6"/>
                </a:lnTo>
                <a:lnTo>
                  <a:pt x="6" y="186"/>
                </a:lnTo>
                <a:lnTo>
                  <a:pt x="0" y="186"/>
                </a:lnTo>
                <a:lnTo>
                  <a:pt x="0" y="18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30" name="Freeform 18"/>
          <p:cNvSpPr>
            <a:spLocks/>
          </p:cNvSpPr>
          <p:nvPr/>
        </p:nvSpPr>
        <p:spPr bwMode="auto">
          <a:xfrm>
            <a:off x="2209800" y="4927600"/>
            <a:ext cx="417513" cy="606425"/>
          </a:xfrm>
          <a:custGeom>
            <a:avLst/>
            <a:gdLst/>
            <a:ahLst/>
            <a:cxnLst>
              <a:cxn ang="0">
                <a:pos x="0" y="180"/>
              </a:cxn>
              <a:cxn ang="0">
                <a:pos x="108" y="0"/>
              </a:cxn>
              <a:cxn ang="0">
                <a:pos x="114" y="0"/>
              </a:cxn>
              <a:cxn ang="0">
                <a:pos x="114" y="6"/>
              </a:cxn>
              <a:cxn ang="0">
                <a:pos x="6" y="186"/>
              </a:cxn>
              <a:cxn ang="0">
                <a:pos x="0" y="186"/>
              </a:cxn>
              <a:cxn ang="0">
                <a:pos x="0" y="180"/>
              </a:cxn>
            </a:cxnLst>
            <a:rect l="0" t="0" r="r" b="b"/>
            <a:pathLst>
              <a:path w="114" h="186">
                <a:moveTo>
                  <a:pt x="0" y="180"/>
                </a:moveTo>
                <a:lnTo>
                  <a:pt x="108" y="0"/>
                </a:lnTo>
                <a:lnTo>
                  <a:pt x="114" y="0"/>
                </a:lnTo>
                <a:lnTo>
                  <a:pt x="114" y="6"/>
                </a:lnTo>
                <a:lnTo>
                  <a:pt x="6" y="186"/>
                </a:lnTo>
                <a:lnTo>
                  <a:pt x="0" y="186"/>
                </a:lnTo>
                <a:lnTo>
                  <a:pt x="0" y="18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31" name="Freeform 19"/>
          <p:cNvSpPr>
            <a:spLocks/>
          </p:cNvSpPr>
          <p:nvPr/>
        </p:nvSpPr>
        <p:spPr bwMode="auto">
          <a:xfrm>
            <a:off x="1441451" y="5346700"/>
            <a:ext cx="391728" cy="168275"/>
          </a:xfrm>
          <a:custGeom>
            <a:avLst/>
            <a:gdLst/>
            <a:ahLst/>
            <a:cxnLst>
              <a:cxn ang="0">
                <a:pos x="0" y="180"/>
              </a:cxn>
              <a:cxn ang="0">
                <a:pos x="108" y="0"/>
              </a:cxn>
              <a:cxn ang="0">
                <a:pos x="114" y="0"/>
              </a:cxn>
              <a:cxn ang="0">
                <a:pos x="114" y="6"/>
              </a:cxn>
              <a:cxn ang="0">
                <a:pos x="6" y="186"/>
              </a:cxn>
              <a:cxn ang="0">
                <a:pos x="0" y="186"/>
              </a:cxn>
              <a:cxn ang="0">
                <a:pos x="0" y="180"/>
              </a:cxn>
            </a:cxnLst>
            <a:rect l="0" t="0" r="r" b="b"/>
            <a:pathLst>
              <a:path w="114" h="186">
                <a:moveTo>
                  <a:pt x="0" y="180"/>
                </a:moveTo>
                <a:lnTo>
                  <a:pt x="108" y="0"/>
                </a:lnTo>
                <a:lnTo>
                  <a:pt x="114" y="0"/>
                </a:lnTo>
                <a:lnTo>
                  <a:pt x="114" y="6"/>
                </a:lnTo>
                <a:lnTo>
                  <a:pt x="6" y="186"/>
                </a:lnTo>
                <a:lnTo>
                  <a:pt x="0" y="186"/>
                </a:lnTo>
                <a:lnTo>
                  <a:pt x="0" y="18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32" name="Freeform 20"/>
          <p:cNvSpPr>
            <a:spLocks/>
          </p:cNvSpPr>
          <p:nvPr/>
        </p:nvSpPr>
        <p:spPr bwMode="auto">
          <a:xfrm>
            <a:off x="4953000" y="4381500"/>
            <a:ext cx="835025" cy="566738"/>
          </a:xfrm>
          <a:custGeom>
            <a:avLst/>
            <a:gdLst/>
            <a:ahLst/>
            <a:cxnLst>
              <a:cxn ang="0">
                <a:pos x="0" y="168"/>
              </a:cxn>
              <a:cxn ang="0">
                <a:pos x="222" y="0"/>
              </a:cxn>
              <a:cxn ang="0">
                <a:pos x="228" y="0"/>
              </a:cxn>
              <a:cxn ang="0">
                <a:pos x="228" y="6"/>
              </a:cxn>
              <a:cxn ang="0">
                <a:pos x="6" y="174"/>
              </a:cxn>
              <a:cxn ang="0">
                <a:pos x="0" y="174"/>
              </a:cxn>
              <a:cxn ang="0">
                <a:pos x="0" y="168"/>
              </a:cxn>
            </a:cxnLst>
            <a:rect l="0" t="0" r="r" b="b"/>
            <a:pathLst>
              <a:path w="228" h="174">
                <a:moveTo>
                  <a:pt x="0" y="168"/>
                </a:moveTo>
                <a:lnTo>
                  <a:pt x="222" y="0"/>
                </a:lnTo>
                <a:lnTo>
                  <a:pt x="228" y="0"/>
                </a:lnTo>
                <a:lnTo>
                  <a:pt x="228" y="6"/>
                </a:lnTo>
                <a:lnTo>
                  <a:pt x="6" y="174"/>
                </a:lnTo>
                <a:lnTo>
                  <a:pt x="0" y="174"/>
                </a:lnTo>
                <a:lnTo>
                  <a:pt x="0" y="168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33" name="Freeform 21"/>
          <p:cNvSpPr>
            <a:spLocks/>
          </p:cNvSpPr>
          <p:nvPr/>
        </p:nvSpPr>
        <p:spPr bwMode="auto">
          <a:xfrm>
            <a:off x="3373438" y="4341813"/>
            <a:ext cx="833437" cy="566737"/>
          </a:xfrm>
          <a:custGeom>
            <a:avLst/>
            <a:gdLst/>
            <a:ahLst/>
            <a:cxnLst>
              <a:cxn ang="0">
                <a:pos x="0" y="168"/>
              </a:cxn>
              <a:cxn ang="0">
                <a:pos x="222" y="0"/>
              </a:cxn>
              <a:cxn ang="0">
                <a:pos x="228" y="0"/>
              </a:cxn>
              <a:cxn ang="0">
                <a:pos x="228" y="6"/>
              </a:cxn>
              <a:cxn ang="0">
                <a:pos x="6" y="174"/>
              </a:cxn>
              <a:cxn ang="0">
                <a:pos x="0" y="174"/>
              </a:cxn>
              <a:cxn ang="0">
                <a:pos x="0" y="168"/>
              </a:cxn>
            </a:cxnLst>
            <a:rect l="0" t="0" r="r" b="b"/>
            <a:pathLst>
              <a:path w="228" h="174">
                <a:moveTo>
                  <a:pt x="0" y="168"/>
                </a:moveTo>
                <a:lnTo>
                  <a:pt x="222" y="0"/>
                </a:lnTo>
                <a:lnTo>
                  <a:pt x="228" y="0"/>
                </a:lnTo>
                <a:lnTo>
                  <a:pt x="228" y="6"/>
                </a:lnTo>
                <a:lnTo>
                  <a:pt x="6" y="174"/>
                </a:lnTo>
                <a:lnTo>
                  <a:pt x="0" y="174"/>
                </a:lnTo>
                <a:lnTo>
                  <a:pt x="0" y="168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34" name="Freeform 22"/>
          <p:cNvSpPr>
            <a:spLocks/>
          </p:cNvSpPr>
          <p:nvPr/>
        </p:nvSpPr>
        <p:spPr bwMode="auto">
          <a:xfrm>
            <a:off x="1836404" y="4937918"/>
            <a:ext cx="768350" cy="214313"/>
          </a:xfrm>
          <a:custGeom>
            <a:avLst/>
            <a:gdLst/>
            <a:ahLst/>
            <a:cxnLst>
              <a:cxn ang="0">
                <a:pos x="0" y="168"/>
              </a:cxn>
              <a:cxn ang="0">
                <a:pos x="222" y="0"/>
              </a:cxn>
              <a:cxn ang="0">
                <a:pos x="228" y="0"/>
              </a:cxn>
              <a:cxn ang="0">
                <a:pos x="228" y="6"/>
              </a:cxn>
              <a:cxn ang="0">
                <a:pos x="6" y="174"/>
              </a:cxn>
              <a:cxn ang="0">
                <a:pos x="0" y="174"/>
              </a:cxn>
              <a:cxn ang="0">
                <a:pos x="0" y="168"/>
              </a:cxn>
            </a:cxnLst>
            <a:rect l="0" t="0" r="r" b="b"/>
            <a:pathLst>
              <a:path w="228" h="174">
                <a:moveTo>
                  <a:pt x="0" y="168"/>
                </a:moveTo>
                <a:lnTo>
                  <a:pt x="222" y="0"/>
                </a:lnTo>
                <a:lnTo>
                  <a:pt x="228" y="0"/>
                </a:lnTo>
                <a:lnTo>
                  <a:pt x="228" y="6"/>
                </a:lnTo>
                <a:lnTo>
                  <a:pt x="6" y="174"/>
                </a:lnTo>
                <a:lnTo>
                  <a:pt x="0" y="174"/>
                </a:lnTo>
                <a:lnTo>
                  <a:pt x="0" y="168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35" name="Freeform 23"/>
          <p:cNvSpPr>
            <a:spLocks/>
          </p:cNvSpPr>
          <p:nvPr/>
        </p:nvSpPr>
        <p:spPr bwMode="auto">
          <a:xfrm>
            <a:off x="1024075" y="3775075"/>
            <a:ext cx="3000725" cy="324634"/>
          </a:xfrm>
          <a:custGeom>
            <a:avLst/>
            <a:gdLst/>
            <a:ahLst/>
            <a:cxnLst>
              <a:cxn ang="0">
                <a:pos x="0" y="216"/>
              </a:cxn>
              <a:cxn ang="0">
                <a:pos x="870" y="0"/>
              </a:cxn>
              <a:cxn ang="0">
                <a:pos x="876" y="0"/>
              </a:cxn>
              <a:cxn ang="0">
                <a:pos x="876" y="6"/>
              </a:cxn>
              <a:cxn ang="0">
                <a:pos x="6" y="222"/>
              </a:cxn>
              <a:cxn ang="0">
                <a:pos x="0" y="222"/>
              </a:cxn>
              <a:cxn ang="0">
                <a:pos x="0" y="216"/>
              </a:cxn>
            </a:cxnLst>
            <a:rect l="0" t="0" r="r" b="b"/>
            <a:pathLst>
              <a:path w="876" h="222">
                <a:moveTo>
                  <a:pt x="0" y="216"/>
                </a:moveTo>
                <a:lnTo>
                  <a:pt x="870" y="0"/>
                </a:lnTo>
                <a:lnTo>
                  <a:pt x="876" y="0"/>
                </a:lnTo>
                <a:lnTo>
                  <a:pt x="876" y="6"/>
                </a:lnTo>
                <a:lnTo>
                  <a:pt x="6" y="222"/>
                </a:lnTo>
                <a:lnTo>
                  <a:pt x="0" y="222"/>
                </a:lnTo>
                <a:lnTo>
                  <a:pt x="0" y="216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36" name="Freeform 24"/>
          <p:cNvSpPr>
            <a:spLocks/>
          </p:cNvSpPr>
          <p:nvPr/>
        </p:nvSpPr>
        <p:spPr bwMode="auto">
          <a:xfrm>
            <a:off x="4332051" y="2962483"/>
            <a:ext cx="1464085" cy="403288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438" y="0"/>
              </a:cxn>
              <a:cxn ang="0">
                <a:pos x="444" y="0"/>
              </a:cxn>
              <a:cxn ang="0">
                <a:pos x="444" y="6"/>
              </a:cxn>
              <a:cxn ang="0">
                <a:pos x="6" y="210"/>
              </a:cxn>
              <a:cxn ang="0">
                <a:pos x="0" y="210"/>
              </a:cxn>
              <a:cxn ang="0">
                <a:pos x="0" y="204"/>
              </a:cxn>
            </a:cxnLst>
            <a:rect l="0" t="0" r="r" b="b"/>
            <a:pathLst>
              <a:path w="444" h="210">
                <a:moveTo>
                  <a:pt x="0" y="204"/>
                </a:moveTo>
                <a:lnTo>
                  <a:pt x="438" y="0"/>
                </a:lnTo>
                <a:lnTo>
                  <a:pt x="444" y="0"/>
                </a:lnTo>
                <a:lnTo>
                  <a:pt x="444" y="6"/>
                </a:lnTo>
                <a:lnTo>
                  <a:pt x="6" y="210"/>
                </a:lnTo>
                <a:lnTo>
                  <a:pt x="0" y="210"/>
                </a:lnTo>
                <a:lnTo>
                  <a:pt x="0" y="204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37" name="Freeform 25"/>
          <p:cNvSpPr>
            <a:spLocks/>
          </p:cNvSpPr>
          <p:nvPr/>
        </p:nvSpPr>
        <p:spPr bwMode="auto">
          <a:xfrm>
            <a:off x="1046163" y="2905919"/>
            <a:ext cx="1552575" cy="342106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438" y="0"/>
              </a:cxn>
              <a:cxn ang="0">
                <a:pos x="444" y="0"/>
              </a:cxn>
              <a:cxn ang="0">
                <a:pos x="444" y="6"/>
              </a:cxn>
              <a:cxn ang="0">
                <a:pos x="6" y="210"/>
              </a:cxn>
              <a:cxn ang="0">
                <a:pos x="0" y="210"/>
              </a:cxn>
              <a:cxn ang="0">
                <a:pos x="0" y="204"/>
              </a:cxn>
            </a:cxnLst>
            <a:rect l="0" t="0" r="r" b="b"/>
            <a:pathLst>
              <a:path w="444" h="210">
                <a:moveTo>
                  <a:pt x="0" y="204"/>
                </a:moveTo>
                <a:lnTo>
                  <a:pt x="438" y="0"/>
                </a:lnTo>
                <a:lnTo>
                  <a:pt x="444" y="0"/>
                </a:lnTo>
                <a:lnTo>
                  <a:pt x="444" y="6"/>
                </a:lnTo>
                <a:lnTo>
                  <a:pt x="6" y="210"/>
                </a:lnTo>
                <a:lnTo>
                  <a:pt x="0" y="210"/>
                </a:lnTo>
                <a:lnTo>
                  <a:pt x="0" y="204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38" name="Freeform 26"/>
          <p:cNvSpPr>
            <a:spLocks/>
          </p:cNvSpPr>
          <p:nvPr/>
        </p:nvSpPr>
        <p:spPr bwMode="auto">
          <a:xfrm>
            <a:off x="5743574" y="2347913"/>
            <a:ext cx="855663" cy="274637"/>
          </a:xfrm>
          <a:custGeom>
            <a:avLst/>
            <a:gdLst/>
            <a:ahLst/>
            <a:cxnLst>
              <a:cxn ang="0">
                <a:pos x="0" y="180"/>
              </a:cxn>
              <a:cxn ang="0">
                <a:pos x="216" y="0"/>
              </a:cxn>
              <a:cxn ang="0">
                <a:pos x="222" y="0"/>
              </a:cxn>
              <a:cxn ang="0">
                <a:pos x="222" y="6"/>
              </a:cxn>
              <a:cxn ang="0">
                <a:pos x="6" y="186"/>
              </a:cxn>
              <a:cxn ang="0">
                <a:pos x="0" y="186"/>
              </a:cxn>
              <a:cxn ang="0">
                <a:pos x="0" y="180"/>
              </a:cxn>
            </a:cxnLst>
            <a:rect l="0" t="0" r="r" b="b"/>
            <a:pathLst>
              <a:path w="222" h="186">
                <a:moveTo>
                  <a:pt x="0" y="180"/>
                </a:moveTo>
                <a:lnTo>
                  <a:pt x="216" y="0"/>
                </a:lnTo>
                <a:lnTo>
                  <a:pt x="222" y="0"/>
                </a:lnTo>
                <a:lnTo>
                  <a:pt x="222" y="6"/>
                </a:lnTo>
                <a:lnTo>
                  <a:pt x="6" y="186"/>
                </a:lnTo>
                <a:lnTo>
                  <a:pt x="0" y="186"/>
                </a:lnTo>
                <a:lnTo>
                  <a:pt x="0" y="18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39" name="Freeform 27"/>
          <p:cNvSpPr>
            <a:spLocks/>
          </p:cNvSpPr>
          <p:nvPr/>
        </p:nvSpPr>
        <p:spPr bwMode="auto">
          <a:xfrm>
            <a:off x="4268017" y="2377266"/>
            <a:ext cx="727846" cy="291529"/>
          </a:xfrm>
          <a:custGeom>
            <a:avLst/>
            <a:gdLst/>
            <a:ahLst/>
            <a:cxnLst>
              <a:cxn ang="0">
                <a:pos x="0" y="180"/>
              </a:cxn>
              <a:cxn ang="0">
                <a:pos x="216" y="0"/>
              </a:cxn>
              <a:cxn ang="0">
                <a:pos x="222" y="0"/>
              </a:cxn>
              <a:cxn ang="0">
                <a:pos x="222" y="6"/>
              </a:cxn>
              <a:cxn ang="0">
                <a:pos x="6" y="186"/>
              </a:cxn>
              <a:cxn ang="0">
                <a:pos x="0" y="186"/>
              </a:cxn>
              <a:cxn ang="0">
                <a:pos x="0" y="180"/>
              </a:cxn>
            </a:cxnLst>
            <a:rect l="0" t="0" r="r" b="b"/>
            <a:pathLst>
              <a:path w="222" h="186">
                <a:moveTo>
                  <a:pt x="0" y="180"/>
                </a:moveTo>
                <a:lnTo>
                  <a:pt x="216" y="0"/>
                </a:lnTo>
                <a:lnTo>
                  <a:pt x="222" y="0"/>
                </a:lnTo>
                <a:lnTo>
                  <a:pt x="222" y="6"/>
                </a:lnTo>
                <a:lnTo>
                  <a:pt x="6" y="186"/>
                </a:lnTo>
                <a:lnTo>
                  <a:pt x="0" y="186"/>
                </a:lnTo>
                <a:lnTo>
                  <a:pt x="0" y="18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40" name="Freeform 28"/>
          <p:cNvSpPr>
            <a:spLocks/>
          </p:cNvSpPr>
          <p:nvPr/>
        </p:nvSpPr>
        <p:spPr bwMode="auto">
          <a:xfrm>
            <a:off x="2605088" y="2339003"/>
            <a:ext cx="785812" cy="262910"/>
          </a:xfrm>
          <a:custGeom>
            <a:avLst/>
            <a:gdLst/>
            <a:ahLst/>
            <a:cxnLst>
              <a:cxn ang="0">
                <a:pos x="0" y="180"/>
              </a:cxn>
              <a:cxn ang="0">
                <a:pos x="216" y="0"/>
              </a:cxn>
              <a:cxn ang="0">
                <a:pos x="222" y="0"/>
              </a:cxn>
              <a:cxn ang="0">
                <a:pos x="222" y="6"/>
              </a:cxn>
              <a:cxn ang="0">
                <a:pos x="6" y="186"/>
              </a:cxn>
              <a:cxn ang="0">
                <a:pos x="0" y="186"/>
              </a:cxn>
              <a:cxn ang="0">
                <a:pos x="0" y="180"/>
              </a:cxn>
            </a:cxnLst>
            <a:rect l="0" t="0" r="r" b="b"/>
            <a:pathLst>
              <a:path w="222" h="186">
                <a:moveTo>
                  <a:pt x="0" y="180"/>
                </a:moveTo>
                <a:lnTo>
                  <a:pt x="216" y="0"/>
                </a:lnTo>
                <a:lnTo>
                  <a:pt x="222" y="0"/>
                </a:lnTo>
                <a:lnTo>
                  <a:pt x="222" y="6"/>
                </a:lnTo>
                <a:lnTo>
                  <a:pt x="6" y="186"/>
                </a:lnTo>
                <a:lnTo>
                  <a:pt x="0" y="186"/>
                </a:lnTo>
                <a:lnTo>
                  <a:pt x="0" y="18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41" name="Freeform 29"/>
          <p:cNvSpPr>
            <a:spLocks/>
          </p:cNvSpPr>
          <p:nvPr/>
        </p:nvSpPr>
        <p:spPr bwMode="auto">
          <a:xfrm>
            <a:off x="1046163" y="2386012"/>
            <a:ext cx="830262" cy="196851"/>
          </a:xfrm>
          <a:custGeom>
            <a:avLst/>
            <a:gdLst/>
            <a:ahLst/>
            <a:cxnLst>
              <a:cxn ang="0">
                <a:pos x="0" y="180"/>
              </a:cxn>
              <a:cxn ang="0">
                <a:pos x="216" y="0"/>
              </a:cxn>
              <a:cxn ang="0">
                <a:pos x="222" y="0"/>
              </a:cxn>
              <a:cxn ang="0">
                <a:pos x="222" y="6"/>
              </a:cxn>
              <a:cxn ang="0">
                <a:pos x="6" y="186"/>
              </a:cxn>
              <a:cxn ang="0">
                <a:pos x="0" y="186"/>
              </a:cxn>
              <a:cxn ang="0">
                <a:pos x="0" y="180"/>
              </a:cxn>
            </a:cxnLst>
            <a:rect l="0" t="0" r="r" b="b"/>
            <a:pathLst>
              <a:path w="222" h="186">
                <a:moveTo>
                  <a:pt x="0" y="180"/>
                </a:moveTo>
                <a:lnTo>
                  <a:pt x="216" y="0"/>
                </a:lnTo>
                <a:lnTo>
                  <a:pt x="222" y="0"/>
                </a:lnTo>
                <a:lnTo>
                  <a:pt x="222" y="6"/>
                </a:lnTo>
                <a:lnTo>
                  <a:pt x="6" y="186"/>
                </a:lnTo>
                <a:lnTo>
                  <a:pt x="0" y="186"/>
                </a:lnTo>
                <a:lnTo>
                  <a:pt x="0" y="18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42" name="Freeform 30"/>
          <p:cNvSpPr>
            <a:spLocks/>
          </p:cNvSpPr>
          <p:nvPr/>
        </p:nvSpPr>
        <p:spPr bwMode="auto">
          <a:xfrm>
            <a:off x="5765800" y="1606550"/>
            <a:ext cx="415925" cy="390525"/>
          </a:xfrm>
          <a:custGeom>
            <a:avLst/>
            <a:gdLst/>
            <a:ahLst/>
            <a:cxnLst>
              <a:cxn ang="0">
                <a:pos x="0" y="114"/>
              </a:cxn>
              <a:cxn ang="0">
                <a:pos x="108" y="0"/>
              </a:cxn>
              <a:cxn ang="0">
                <a:pos x="114" y="0"/>
              </a:cxn>
              <a:cxn ang="0">
                <a:pos x="114" y="6"/>
              </a:cxn>
              <a:cxn ang="0">
                <a:pos x="6" y="120"/>
              </a:cxn>
              <a:cxn ang="0">
                <a:pos x="0" y="120"/>
              </a:cxn>
              <a:cxn ang="0">
                <a:pos x="0" y="114"/>
              </a:cxn>
            </a:cxnLst>
            <a:rect l="0" t="0" r="r" b="b"/>
            <a:pathLst>
              <a:path w="114" h="120">
                <a:moveTo>
                  <a:pt x="0" y="114"/>
                </a:moveTo>
                <a:lnTo>
                  <a:pt x="108" y="0"/>
                </a:lnTo>
                <a:lnTo>
                  <a:pt x="114" y="0"/>
                </a:lnTo>
                <a:lnTo>
                  <a:pt x="114" y="6"/>
                </a:lnTo>
                <a:lnTo>
                  <a:pt x="6" y="120"/>
                </a:lnTo>
                <a:lnTo>
                  <a:pt x="0" y="120"/>
                </a:lnTo>
                <a:lnTo>
                  <a:pt x="0" y="114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43" name="Freeform 31"/>
          <p:cNvSpPr>
            <a:spLocks/>
          </p:cNvSpPr>
          <p:nvPr/>
        </p:nvSpPr>
        <p:spPr bwMode="auto">
          <a:xfrm>
            <a:off x="1814513" y="1644650"/>
            <a:ext cx="417512" cy="390525"/>
          </a:xfrm>
          <a:custGeom>
            <a:avLst/>
            <a:gdLst/>
            <a:ahLst/>
            <a:cxnLst>
              <a:cxn ang="0">
                <a:pos x="0" y="114"/>
              </a:cxn>
              <a:cxn ang="0">
                <a:pos x="108" y="0"/>
              </a:cxn>
              <a:cxn ang="0">
                <a:pos x="114" y="0"/>
              </a:cxn>
              <a:cxn ang="0">
                <a:pos x="114" y="6"/>
              </a:cxn>
              <a:cxn ang="0">
                <a:pos x="6" y="120"/>
              </a:cxn>
              <a:cxn ang="0">
                <a:pos x="0" y="120"/>
              </a:cxn>
              <a:cxn ang="0">
                <a:pos x="0" y="114"/>
              </a:cxn>
            </a:cxnLst>
            <a:rect l="0" t="0" r="r" b="b"/>
            <a:pathLst>
              <a:path w="114" h="120">
                <a:moveTo>
                  <a:pt x="0" y="114"/>
                </a:moveTo>
                <a:lnTo>
                  <a:pt x="108" y="0"/>
                </a:lnTo>
                <a:lnTo>
                  <a:pt x="114" y="0"/>
                </a:lnTo>
                <a:lnTo>
                  <a:pt x="114" y="6"/>
                </a:lnTo>
                <a:lnTo>
                  <a:pt x="6" y="120"/>
                </a:lnTo>
                <a:lnTo>
                  <a:pt x="0" y="120"/>
                </a:lnTo>
                <a:lnTo>
                  <a:pt x="0" y="114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44" name="Freeform 32"/>
          <p:cNvSpPr>
            <a:spLocks/>
          </p:cNvSpPr>
          <p:nvPr/>
        </p:nvSpPr>
        <p:spPr bwMode="auto">
          <a:xfrm>
            <a:off x="1023938" y="1644650"/>
            <a:ext cx="417512" cy="390525"/>
          </a:xfrm>
          <a:custGeom>
            <a:avLst/>
            <a:gdLst/>
            <a:ahLst/>
            <a:cxnLst>
              <a:cxn ang="0">
                <a:pos x="0" y="114"/>
              </a:cxn>
              <a:cxn ang="0">
                <a:pos x="108" y="0"/>
              </a:cxn>
              <a:cxn ang="0">
                <a:pos x="114" y="0"/>
              </a:cxn>
              <a:cxn ang="0">
                <a:pos x="114" y="6"/>
              </a:cxn>
              <a:cxn ang="0">
                <a:pos x="6" y="120"/>
              </a:cxn>
              <a:cxn ang="0">
                <a:pos x="0" y="120"/>
              </a:cxn>
              <a:cxn ang="0">
                <a:pos x="0" y="114"/>
              </a:cxn>
            </a:cxnLst>
            <a:rect l="0" t="0" r="r" b="b"/>
            <a:pathLst>
              <a:path w="114" h="120">
                <a:moveTo>
                  <a:pt x="0" y="114"/>
                </a:moveTo>
                <a:lnTo>
                  <a:pt x="108" y="0"/>
                </a:lnTo>
                <a:lnTo>
                  <a:pt x="114" y="0"/>
                </a:lnTo>
                <a:lnTo>
                  <a:pt x="114" y="6"/>
                </a:lnTo>
                <a:lnTo>
                  <a:pt x="6" y="120"/>
                </a:lnTo>
                <a:lnTo>
                  <a:pt x="0" y="120"/>
                </a:lnTo>
                <a:lnTo>
                  <a:pt x="0" y="114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45" name="Freeform 33"/>
          <p:cNvSpPr>
            <a:spLocks/>
          </p:cNvSpPr>
          <p:nvPr/>
        </p:nvSpPr>
        <p:spPr bwMode="auto">
          <a:xfrm>
            <a:off x="3395663" y="1606550"/>
            <a:ext cx="415925" cy="390525"/>
          </a:xfrm>
          <a:custGeom>
            <a:avLst/>
            <a:gdLst/>
            <a:ahLst/>
            <a:cxnLst>
              <a:cxn ang="0">
                <a:pos x="0" y="114"/>
              </a:cxn>
              <a:cxn ang="0">
                <a:pos x="108" y="0"/>
              </a:cxn>
              <a:cxn ang="0">
                <a:pos x="114" y="0"/>
              </a:cxn>
              <a:cxn ang="0">
                <a:pos x="114" y="6"/>
              </a:cxn>
              <a:cxn ang="0">
                <a:pos x="6" y="120"/>
              </a:cxn>
              <a:cxn ang="0">
                <a:pos x="0" y="120"/>
              </a:cxn>
              <a:cxn ang="0">
                <a:pos x="0" y="114"/>
              </a:cxn>
            </a:cxnLst>
            <a:rect l="0" t="0" r="r" b="b"/>
            <a:pathLst>
              <a:path w="114" h="120">
                <a:moveTo>
                  <a:pt x="0" y="114"/>
                </a:moveTo>
                <a:lnTo>
                  <a:pt x="108" y="0"/>
                </a:lnTo>
                <a:lnTo>
                  <a:pt x="114" y="0"/>
                </a:lnTo>
                <a:lnTo>
                  <a:pt x="114" y="6"/>
                </a:lnTo>
                <a:lnTo>
                  <a:pt x="6" y="120"/>
                </a:lnTo>
                <a:lnTo>
                  <a:pt x="0" y="120"/>
                </a:lnTo>
                <a:lnTo>
                  <a:pt x="0" y="114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46" name="Freeform 34"/>
          <p:cNvSpPr>
            <a:spLocks/>
          </p:cNvSpPr>
          <p:nvPr/>
        </p:nvSpPr>
        <p:spPr bwMode="auto">
          <a:xfrm>
            <a:off x="2605088" y="1606550"/>
            <a:ext cx="417512" cy="390525"/>
          </a:xfrm>
          <a:custGeom>
            <a:avLst/>
            <a:gdLst/>
            <a:ahLst/>
            <a:cxnLst>
              <a:cxn ang="0">
                <a:pos x="0" y="114"/>
              </a:cxn>
              <a:cxn ang="0">
                <a:pos x="108" y="0"/>
              </a:cxn>
              <a:cxn ang="0">
                <a:pos x="114" y="0"/>
              </a:cxn>
              <a:cxn ang="0">
                <a:pos x="114" y="6"/>
              </a:cxn>
              <a:cxn ang="0">
                <a:pos x="6" y="120"/>
              </a:cxn>
              <a:cxn ang="0">
                <a:pos x="0" y="120"/>
              </a:cxn>
              <a:cxn ang="0">
                <a:pos x="0" y="114"/>
              </a:cxn>
            </a:cxnLst>
            <a:rect l="0" t="0" r="r" b="b"/>
            <a:pathLst>
              <a:path w="114" h="120">
                <a:moveTo>
                  <a:pt x="0" y="114"/>
                </a:moveTo>
                <a:lnTo>
                  <a:pt x="108" y="0"/>
                </a:lnTo>
                <a:lnTo>
                  <a:pt x="114" y="0"/>
                </a:lnTo>
                <a:lnTo>
                  <a:pt x="114" y="6"/>
                </a:lnTo>
                <a:lnTo>
                  <a:pt x="6" y="120"/>
                </a:lnTo>
                <a:lnTo>
                  <a:pt x="0" y="120"/>
                </a:lnTo>
                <a:lnTo>
                  <a:pt x="0" y="114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47" name="Freeform 35"/>
          <p:cNvSpPr>
            <a:spLocks/>
          </p:cNvSpPr>
          <p:nvPr/>
        </p:nvSpPr>
        <p:spPr bwMode="auto">
          <a:xfrm>
            <a:off x="4975225" y="1644650"/>
            <a:ext cx="417513" cy="390525"/>
          </a:xfrm>
          <a:custGeom>
            <a:avLst/>
            <a:gdLst/>
            <a:ahLst/>
            <a:cxnLst>
              <a:cxn ang="0">
                <a:pos x="0" y="114"/>
              </a:cxn>
              <a:cxn ang="0">
                <a:pos x="108" y="0"/>
              </a:cxn>
              <a:cxn ang="0">
                <a:pos x="114" y="0"/>
              </a:cxn>
              <a:cxn ang="0">
                <a:pos x="114" y="6"/>
              </a:cxn>
              <a:cxn ang="0">
                <a:pos x="6" y="120"/>
              </a:cxn>
              <a:cxn ang="0">
                <a:pos x="0" y="120"/>
              </a:cxn>
              <a:cxn ang="0">
                <a:pos x="0" y="114"/>
              </a:cxn>
            </a:cxnLst>
            <a:rect l="0" t="0" r="r" b="b"/>
            <a:pathLst>
              <a:path w="114" h="120">
                <a:moveTo>
                  <a:pt x="0" y="114"/>
                </a:moveTo>
                <a:lnTo>
                  <a:pt x="108" y="0"/>
                </a:lnTo>
                <a:lnTo>
                  <a:pt x="114" y="0"/>
                </a:lnTo>
                <a:lnTo>
                  <a:pt x="114" y="6"/>
                </a:lnTo>
                <a:lnTo>
                  <a:pt x="6" y="120"/>
                </a:lnTo>
                <a:lnTo>
                  <a:pt x="0" y="120"/>
                </a:lnTo>
                <a:lnTo>
                  <a:pt x="0" y="114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48" name="Freeform 36"/>
          <p:cNvSpPr>
            <a:spLocks/>
          </p:cNvSpPr>
          <p:nvPr/>
        </p:nvSpPr>
        <p:spPr bwMode="auto">
          <a:xfrm>
            <a:off x="4184650" y="1644650"/>
            <a:ext cx="417513" cy="390525"/>
          </a:xfrm>
          <a:custGeom>
            <a:avLst/>
            <a:gdLst/>
            <a:ahLst/>
            <a:cxnLst>
              <a:cxn ang="0">
                <a:pos x="0" y="114"/>
              </a:cxn>
              <a:cxn ang="0">
                <a:pos x="108" y="0"/>
              </a:cxn>
              <a:cxn ang="0">
                <a:pos x="114" y="0"/>
              </a:cxn>
              <a:cxn ang="0">
                <a:pos x="114" y="6"/>
              </a:cxn>
              <a:cxn ang="0">
                <a:pos x="6" y="120"/>
              </a:cxn>
              <a:cxn ang="0">
                <a:pos x="0" y="120"/>
              </a:cxn>
              <a:cxn ang="0">
                <a:pos x="0" y="114"/>
              </a:cxn>
            </a:cxnLst>
            <a:rect l="0" t="0" r="r" b="b"/>
            <a:pathLst>
              <a:path w="114" h="120">
                <a:moveTo>
                  <a:pt x="0" y="114"/>
                </a:moveTo>
                <a:lnTo>
                  <a:pt x="108" y="0"/>
                </a:lnTo>
                <a:lnTo>
                  <a:pt x="114" y="0"/>
                </a:lnTo>
                <a:lnTo>
                  <a:pt x="114" y="6"/>
                </a:lnTo>
                <a:lnTo>
                  <a:pt x="6" y="120"/>
                </a:lnTo>
                <a:lnTo>
                  <a:pt x="0" y="120"/>
                </a:lnTo>
                <a:lnTo>
                  <a:pt x="0" y="114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49" name="Freeform 37"/>
          <p:cNvSpPr>
            <a:spLocks/>
          </p:cNvSpPr>
          <p:nvPr/>
        </p:nvSpPr>
        <p:spPr bwMode="auto">
          <a:xfrm>
            <a:off x="6556375" y="1606550"/>
            <a:ext cx="415925" cy="390525"/>
          </a:xfrm>
          <a:custGeom>
            <a:avLst/>
            <a:gdLst/>
            <a:ahLst/>
            <a:cxnLst>
              <a:cxn ang="0">
                <a:pos x="0" y="114"/>
              </a:cxn>
              <a:cxn ang="0">
                <a:pos x="108" y="0"/>
              </a:cxn>
              <a:cxn ang="0">
                <a:pos x="114" y="0"/>
              </a:cxn>
              <a:cxn ang="0">
                <a:pos x="114" y="6"/>
              </a:cxn>
              <a:cxn ang="0">
                <a:pos x="6" y="120"/>
              </a:cxn>
              <a:cxn ang="0">
                <a:pos x="0" y="120"/>
              </a:cxn>
              <a:cxn ang="0">
                <a:pos x="0" y="114"/>
              </a:cxn>
            </a:cxnLst>
            <a:rect l="0" t="0" r="r" b="b"/>
            <a:pathLst>
              <a:path w="114" h="120">
                <a:moveTo>
                  <a:pt x="0" y="114"/>
                </a:moveTo>
                <a:lnTo>
                  <a:pt x="108" y="0"/>
                </a:lnTo>
                <a:lnTo>
                  <a:pt x="114" y="0"/>
                </a:lnTo>
                <a:lnTo>
                  <a:pt x="114" y="6"/>
                </a:lnTo>
                <a:lnTo>
                  <a:pt x="6" y="120"/>
                </a:lnTo>
                <a:lnTo>
                  <a:pt x="0" y="120"/>
                </a:lnTo>
                <a:lnTo>
                  <a:pt x="0" y="114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50" name="Freeform 38"/>
          <p:cNvSpPr>
            <a:spLocks/>
          </p:cNvSpPr>
          <p:nvPr/>
        </p:nvSpPr>
        <p:spPr bwMode="auto">
          <a:xfrm>
            <a:off x="1023938" y="1449388"/>
            <a:ext cx="22225" cy="4533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" y="0"/>
              </a:cxn>
              <a:cxn ang="0">
                <a:pos x="6" y="6"/>
              </a:cxn>
              <a:cxn ang="0">
                <a:pos x="6" y="1392"/>
              </a:cxn>
              <a:cxn ang="0">
                <a:pos x="0" y="1392"/>
              </a:cxn>
              <a:cxn ang="0">
                <a:pos x="0" y="1386"/>
              </a:cxn>
              <a:cxn ang="0">
                <a:pos x="0" y="0"/>
              </a:cxn>
            </a:cxnLst>
            <a:rect l="0" t="0" r="r" b="b"/>
            <a:pathLst>
              <a:path w="6" h="1392">
                <a:moveTo>
                  <a:pt x="0" y="0"/>
                </a:moveTo>
                <a:lnTo>
                  <a:pt x="6" y="0"/>
                </a:lnTo>
                <a:lnTo>
                  <a:pt x="6" y="6"/>
                </a:lnTo>
                <a:lnTo>
                  <a:pt x="6" y="1392"/>
                </a:lnTo>
                <a:lnTo>
                  <a:pt x="0" y="1392"/>
                </a:lnTo>
                <a:lnTo>
                  <a:pt x="0" y="138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51" name="Freeform 39"/>
          <p:cNvSpPr>
            <a:spLocks/>
          </p:cNvSpPr>
          <p:nvPr/>
        </p:nvSpPr>
        <p:spPr bwMode="auto">
          <a:xfrm>
            <a:off x="1419225" y="1449388"/>
            <a:ext cx="22225" cy="4533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" y="0"/>
              </a:cxn>
              <a:cxn ang="0">
                <a:pos x="6" y="6"/>
              </a:cxn>
              <a:cxn ang="0">
                <a:pos x="6" y="1392"/>
              </a:cxn>
              <a:cxn ang="0">
                <a:pos x="0" y="1392"/>
              </a:cxn>
              <a:cxn ang="0">
                <a:pos x="0" y="1386"/>
              </a:cxn>
              <a:cxn ang="0">
                <a:pos x="0" y="0"/>
              </a:cxn>
            </a:cxnLst>
            <a:rect l="0" t="0" r="r" b="b"/>
            <a:pathLst>
              <a:path w="6" h="1392">
                <a:moveTo>
                  <a:pt x="0" y="0"/>
                </a:moveTo>
                <a:lnTo>
                  <a:pt x="6" y="0"/>
                </a:lnTo>
                <a:lnTo>
                  <a:pt x="6" y="6"/>
                </a:lnTo>
                <a:lnTo>
                  <a:pt x="6" y="1392"/>
                </a:lnTo>
                <a:lnTo>
                  <a:pt x="0" y="1392"/>
                </a:lnTo>
                <a:lnTo>
                  <a:pt x="0" y="138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52" name="Freeform 40"/>
          <p:cNvSpPr>
            <a:spLocks/>
          </p:cNvSpPr>
          <p:nvPr/>
        </p:nvSpPr>
        <p:spPr bwMode="auto">
          <a:xfrm>
            <a:off x="3000375" y="1449388"/>
            <a:ext cx="22225" cy="4533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" y="0"/>
              </a:cxn>
              <a:cxn ang="0">
                <a:pos x="6" y="1386"/>
              </a:cxn>
              <a:cxn ang="0">
                <a:pos x="6" y="1392"/>
              </a:cxn>
              <a:cxn ang="0">
                <a:pos x="0" y="1392"/>
              </a:cxn>
              <a:cxn ang="0">
                <a:pos x="0" y="6"/>
              </a:cxn>
              <a:cxn ang="0">
                <a:pos x="0" y="0"/>
              </a:cxn>
            </a:cxnLst>
            <a:rect l="0" t="0" r="r" b="b"/>
            <a:pathLst>
              <a:path w="6" h="1392">
                <a:moveTo>
                  <a:pt x="0" y="0"/>
                </a:moveTo>
                <a:lnTo>
                  <a:pt x="6" y="0"/>
                </a:lnTo>
                <a:lnTo>
                  <a:pt x="6" y="1386"/>
                </a:lnTo>
                <a:lnTo>
                  <a:pt x="6" y="1392"/>
                </a:lnTo>
                <a:lnTo>
                  <a:pt x="0" y="1392"/>
                </a:lnTo>
                <a:lnTo>
                  <a:pt x="0" y="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53" name="Freeform 41"/>
          <p:cNvSpPr>
            <a:spLocks/>
          </p:cNvSpPr>
          <p:nvPr/>
        </p:nvSpPr>
        <p:spPr bwMode="auto">
          <a:xfrm>
            <a:off x="3395663" y="1449388"/>
            <a:ext cx="20637" cy="4533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" y="0"/>
              </a:cxn>
              <a:cxn ang="0">
                <a:pos x="6" y="1386"/>
              </a:cxn>
              <a:cxn ang="0">
                <a:pos x="6" y="1392"/>
              </a:cxn>
              <a:cxn ang="0">
                <a:pos x="0" y="1392"/>
              </a:cxn>
              <a:cxn ang="0">
                <a:pos x="0" y="6"/>
              </a:cxn>
              <a:cxn ang="0">
                <a:pos x="0" y="0"/>
              </a:cxn>
            </a:cxnLst>
            <a:rect l="0" t="0" r="r" b="b"/>
            <a:pathLst>
              <a:path w="6" h="1392">
                <a:moveTo>
                  <a:pt x="0" y="0"/>
                </a:moveTo>
                <a:lnTo>
                  <a:pt x="6" y="0"/>
                </a:lnTo>
                <a:lnTo>
                  <a:pt x="6" y="1386"/>
                </a:lnTo>
                <a:lnTo>
                  <a:pt x="6" y="1392"/>
                </a:lnTo>
                <a:lnTo>
                  <a:pt x="0" y="1392"/>
                </a:lnTo>
                <a:lnTo>
                  <a:pt x="0" y="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54" name="Freeform 42"/>
          <p:cNvSpPr>
            <a:spLocks/>
          </p:cNvSpPr>
          <p:nvPr/>
        </p:nvSpPr>
        <p:spPr bwMode="auto">
          <a:xfrm>
            <a:off x="3789363" y="1449388"/>
            <a:ext cx="22225" cy="4533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" y="0"/>
              </a:cxn>
              <a:cxn ang="0">
                <a:pos x="6" y="1386"/>
              </a:cxn>
              <a:cxn ang="0">
                <a:pos x="6" y="1392"/>
              </a:cxn>
              <a:cxn ang="0">
                <a:pos x="0" y="1392"/>
              </a:cxn>
              <a:cxn ang="0">
                <a:pos x="0" y="6"/>
              </a:cxn>
              <a:cxn ang="0">
                <a:pos x="0" y="0"/>
              </a:cxn>
            </a:cxnLst>
            <a:rect l="0" t="0" r="r" b="b"/>
            <a:pathLst>
              <a:path w="6" h="1392">
                <a:moveTo>
                  <a:pt x="0" y="0"/>
                </a:moveTo>
                <a:lnTo>
                  <a:pt x="6" y="0"/>
                </a:lnTo>
                <a:lnTo>
                  <a:pt x="6" y="1386"/>
                </a:lnTo>
                <a:lnTo>
                  <a:pt x="6" y="1392"/>
                </a:lnTo>
                <a:lnTo>
                  <a:pt x="0" y="1392"/>
                </a:lnTo>
                <a:lnTo>
                  <a:pt x="0" y="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55" name="Freeform 43"/>
          <p:cNvSpPr>
            <a:spLocks/>
          </p:cNvSpPr>
          <p:nvPr/>
        </p:nvSpPr>
        <p:spPr bwMode="auto">
          <a:xfrm>
            <a:off x="4184650" y="1449388"/>
            <a:ext cx="22225" cy="4552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" y="0"/>
              </a:cxn>
              <a:cxn ang="0">
                <a:pos x="6" y="1392"/>
              </a:cxn>
              <a:cxn ang="0">
                <a:pos x="6" y="1398"/>
              </a:cxn>
              <a:cxn ang="0">
                <a:pos x="0" y="1398"/>
              </a:cxn>
              <a:cxn ang="0">
                <a:pos x="0" y="6"/>
              </a:cxn>
              <a:cxn ang="0">
                <a:pos x="0" y="0"/>
              </a:cxn>
            </a:cxnLst>
            <a:rect l="0" t="0" r="r" b="b"/>
            <a:pathLst>
              <a:path w="6" h="1398">
                <a:moveTo>
                  <a:pt x="0" y="0"/>
                </a:moveTo>
                <a:lnTo>
                  <a:pt x="6" y="0"/>
                </a:lnTo>
                <a:lnTo>
                  <a:pt x="6" y="1392"/>
                </a:lnTo>
                <a:lnTo>
                  <a:pt x="6" y="1398"/>
                </a:lnTo>
                <a:lnTo>
                  <a:pt x="0" y="1398"/>
                </a:lnTo>
                <a:lnTo>
                  <a:pt x="0" y="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56" name="Freeform 44"/>
          <p:cNvSpPr>
            <a:spLocks/>
          </p:cNvSpPr>
          <p:nvPr/>
        </p:nvSpPr>
        <p:spPr bwMode="auto">
          <a:xfrm>
            <a:off x="4579938" y="1449388"/>
            <a:ext cx="22225" cy="4533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" y="0"/>
              </a:cxn>
              <a:cxn ang="0">
                <a:pos x="6" y="1386"/>
              </a:cxn>
              <a:cxn ang="0">
                <a:pos x="6" y="1392"/>
              </a:cxn>
              <a:cxn ang="0">
                <a:pos x="0" y="1392"/>
              </a:cxn>
              <a:cxn ang="0">
                <a:pos x="0" y="6"/>
              </a:cxn>
              <a:cxn ang="0">
                <a:pos x="0" y="0"/>
              </a:cxn>
            </a:cxnLst>
            <a:rect l="0" t="0" r="r" b="b"/>
            <a:pathLst>
              <a:path w="6" h="1392">
                <a:moveTo>
                  <a:pt x="0" y="0"/>
                </a:moveTo>
                <a:lnTo>
                  <a:pt x="6" y="0"/>
                </a:lnTo>
                <a:lnTo>
                  <a:pt x="6" y="1386"/>
                </a:lnTo>
                <a:lnTo>
                  <a:pt x="6" y="1392"/>
                </a:lnTo>
                <a:lnTo>
                  <a:pt x="0" y="1392"/>
                </a:lnTo>
                <a:lnTo>
                  <a:pt x="0" y="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57" name="Freeform 45"/>
          <p:cNvSpPr>
            <a:spLocks/>
          </p:cNvSpPr>
          <p:nvPr/>
        </p:nvSpPr>
        <p:spPr bwMode="auto">
          <a:xfrm>
            <a:off x="4975225" y="1449388"/>
            <a:ext cx="22225" cy="4552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" y="0"/>
              </a:cxn>
              <a:cxn ang="0">
                <a:pos x="6" y="1392"/>
              </a:cxn>
              <a:cxn ang="0">
                <a:pos x="6" y="1398"/>
              </a:cxn>
              <a:cxn ang="0">
                <a:pos x="0" y="1398"/>
              </a:cxn>
              <a:cxn ang="0">
                <a:pos x="0" y="6"/>
              </a:cxn>
              <a:cxn ang="0">
                <a:pos x="0" y="0"/>
              </a:cxn>
            </a:cxnLst>
            <a:rect l="0" t="0" r="r" b="b"/>
            <a:pathLst>
              <a:path w="6" h="1398">
                <a:moveTo>
                  <a:pt x="0" y="0"/>
                </a:moveTo>
                <a:lnTo>
                  <a:pt x="6" y="0"/>
                </a:lnTo>
                <a:lnTo>
                  <a:pt x="6" y="1392"/>
                </a:lnTo>
                <a:lnTo>
                  <a:pt x="6" y="1398"/>
                </a:lnTo>
                <a:lnTo>
                  <a:pt x="0" y="1398"/>
                </a:lnTo>
                <a:lnTo>
                  <a:pt x="0" y="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58" name="Freeform 46"/>
          <p:cNvSpPr>
            <a:spLocks/>
          </p:cNvSpPr>
          <p:nvPr/>
        </p:nvSpPr>
        <p:spPr bwMode="auto">
          <a:xfrm>
            <a:off x="5370513" y="1449388"/>
            <a:ext cx="22225" cy="4533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" y="0"/>
              </a:cxn>
              <a:cxn ang="0">
                <a:pos x="6" y="1386"/>
              </a:cxn>
              <a:cxn ang="0">
                <a:pos x="6" y="1392"/>
              </a:cxn>
              <a:cxn ang="0">
                <a:pos x="0" y="1392"/>
              </a:cxn>
              <a:cxn ang="0">
                <a:pos x="0" y="6"/>
              </a:cxn>
              <a:cxn ang="0">
                <a:pos x="0" y="0"/>
              </a:cxn>
            </a:cxnLst>
            <a:rect l="0" t="0" r="r" b="b"/>
            <a:pathLst>
              <a:path w="6" h="1392">
                <a:moveTo>
                  <a:pt x="0" y="0"/>
                </a:moveTo>
                <a:lnTo>
                  <a:pt x="6" y="0"/>
                </a:lnTo>
                <a:lnTo>
                  <a:pt x="6" y="1386"/>
                </a:lnTo>
                <a:lnTo>
                  <a:pt x="6" y="1392"/>
                </a:lnTo>
                <a:lnTo>
                  <a:pt x="0" y="1392"/>
                </a:lnTo>
                <a:lnTo>
                  <a:pt x="0" y="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59" name="Freeform 47"/>
          <p:cNvSpPr>
            <a:spLocks/>
          </p:cNvSpPr>
          <p:nvPr/>
        </p:nvSpPr>
        <p:spPr bwMode="auto">
          <a:xfrm>
            <a:off x="5765800" y="1449388"/>
            <a:ext cx="22225" cy="4514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" y="0"/>
              </a:cxn>
              <a:cxn ang="0">
                <a:pos x="6" y="1380"/>
              </a:cxn>
              <a:cxn ang="0">
                <a:pos x="6" y="1386"/>
              </a:cxn>
              <a:cxn ang="0">
                <a:pos x="0" y="1386"/>
              </a:cxn>
              <a:cxn ang="0">
                <a:pos x="0" y="6"/>
              </a:cxn>
              <a:cxn ang="0">
                <a:pos x="0" y="0"/>
              </a:cxn>
            </a:cxnLst>
            <a:rect l="0" t="0" r="r" b="b"/>
            <a:pathLst>
              <a:path w="6" h="1386">
                <a:moveTo>
                  <a:pt x="0" y="0"/>
                </a:moveTo>
                <a:lnTo>
                  <a:pt x="6" y="0"/>
                </a:lnTo>
                <a:lnTo>
                  <a:pt x="6" y="1380"/>
                </a:lnTo>
                <a:lnTo>
                  <a:pt x="6" y="1386"/>
                </a:lnTo>
                <a:lnTo>
                  <a:pt x="0" y="1386"/>
                </a:lnTo>
                <a:lnTo>
                  <a:pt x="0" y="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60" name="Freeform 48"/>
          <p:cNvSpPr>
            <a:spLocks/>
          </p:cNvSpPr>
          <p:nvPr/>
        </p:nvSpPr>
        <p:spPr bwMode="auto">
          <a:xfrm>
            <a:off x="6161088" y="1449388"/>
            <a:ext cx="20637" cy="4533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" y="0"/>
              </a:cxn>
              <a:cxn ang="0">
                <a:pos x="6" y="1386"/>
              </a:cxn>
              <a:cxn ang="0">
                <a:pos x="6" y="1392"/>
              </a:cxn>
              <a:cxn ang="0">
                <a:pos x="0" y="1392"/>
              </a:cxn>
              <a:cxn ang="0">
                <a:pos x="0" y="6"/>
              </a:cxn>
              <a:cxn ang="0">
                <a:pos x="0" y="0"/>
              </a:cxn>
            </a:cxnLst>
            <a:rect l="0" t="0" r="r" b="b"/>
            <a:pathLst>
              <a:path w="6" h="1392">
                <a:moveTo>
                  <a:pt x="0" y="0"/>
                </a:moveTo>
                <a:lnTo>
                  <a:pt x="6" y="0"/>
                </a:lnTo>
                <a:lnTo>
                  <a:pt x="6" y="1386"/>
                </a:lnTo>
                <a:lnTo>
                  <a:pt x="6" y="1392"/>
                </a:lnTo>
                <a:lnTo>
                  <a:pt x="0" y="1392"/>
                </a:lnTo>
                <a:lnTo>
                  <a:pt x="0" y="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61" name="Freeform 49"/>
          <p:cNvSpPr>
            <a:spLocks/>
          </p:cNvSpPr>
          <p:nvPr/>
        </p:nvSpPr>
        <p:spPr bwMode="auto">
          <a:xfrm>
            <a:off x="6556375" y="1449388"/>
            <a:ext cx="20638" cy="4533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" y="0"/>
              </a:cxn>
              <a:cxn ang="0">
                <a:pos x="6" y="1386"/>
              </a:cxn>
              <a:cxn ang="0">
                <a:pos x="6" y="1392"/>
              </a:cxn>
              <a:cxn ang="0">
                <a:pos x="0" y="1392"/>
              </a:cxn>
              <a:cxn ang="0">
                <a:pos x="0" y="6"/>
              </a:cxn>
              <a:cxn ang="0">
                <a:pos x="0" y="0"/>
              </a:cxn>
            </a:cxnLst>
            <a:rect l="0" t="0" r="r" b="b"/>
            <a:pathLst>
              <a:path w="6" h="1392">
                <a:moveTo>
                  <a:pt x="0" y="0"/>
                </a:moveTo>
                <a:lnTo>
                  <a:pt x="6" y="0"/>
                </a:lnTo>
                <a:lnTo>
                  <a:pt x="6" y="1386"/>
                </a:lnTo>
                <a:lnTo>
                  <a:pt x="6" y="1392"/>
                </a:lnTo>
                <a:lnTo>
                  <a:pt x="0" y="1392"/>
                </a:lnTo>
                <a:lnTo>
                  <a:pt x="0" y="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62" name="Freeform 50"/>
          <p:cNvSpPr>
            <a:spLocks/>
          </p:cNvSpPr>
          <p:nvPr/>
        </p:nvSpPr>
        <p:spPr bwMode="auto">
          <a:xfrm>
            <a:off x="6950075" y="1449388"/>
            <a:ext cx="22225" cy="4533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" y="0"/>
              </a:cxn>
              <a:cxn ang="0">
                <a:pos x="6" y="1386"/>
              </a:cxn>
              <a:cxn ang="0">
                <a:pos x="6" y="1392"/>
              </a:cxn>
              <a:cxn ang="0">
                <a:pos x="0" y="1392"/>
              </a:cxn>
              <a:cxn ang="0">
                <a:pos x="0" y="6"/>
              </a:cxn>
              <a:cxn ang="0">
                <a:pos x="0" y="0"/>
              </a:cxn>
            </a:cxnLst>
            <a:rect l="0" t="0" r="r" b="b"/>
            <a:pathLst>
              <a:path w="6" h="1392">
                <a:moveTo>
                  <a:pt x="0" y="0"/>
                </a:moveTo>
                <a:lnTo>
                  <a:pt x="6" y="0"/>
                </a:lnTo>
                <a:lnTo>
                  <a:pt x="6" y="1386"/>
                </a:lnTo>
                <a:lnTo>
                  <a:pt x="6" y="1392"/>
                </a:lnTo>
                <a:lnTo>
                  <a:pt x="0" y="1392"/>
                </a:lnTo>
                <a:lnTo>
                  <a:pt x="0" y="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63" name="Freeform 51"/>
          <p:cNvSpPr>
            <a:spLocks/>
          </p:cNvSpPr>
          <p:nvPr/>
        </p:nvSpPr>
        <p:spPr bwMode="auto">
          <a:xfrm>
            <a:off x="1814513" y="1449388"/>
            <a:ext cx="22225" cy="4533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" y="0"/>
              </a:cxn>
              <a:cxn ang="0">
                <a:pos x="6" y="6"/>
              </a:cxn>
              <a:cxn ang="0">
                <a:pos x="6" y="1392"/>
              </a:cxn>
              <a:cxn ang="0">
                <a:pos x="0" y="1392"/>
              </a:cxn>
              <a:cxn ang="0">
                <a:pos x="0" y="1386"/>
              </a:cxn>
              <a:cxn ang="0">
                <a:pos x="0" y="0"/>
              </a:cxn>
            </a:cxnLst>
            <a:rect l="0" t="0" r="r" b="b"/>
            <a:pathLst>
              <a:path w="6" h="1392">
                <a:moveTo>
                  <a:pt x="0" y="0"/>
                </a:moveTo>
                <a:lnTo>
                  <a:pt x="6" y="0"/>
                </a:lnTo>
                <a:lnTo>
                  <a:pt x="6" y="6"/>
                </a:lnTo>
                <a:lnTo>
                  <a:pt x="6" y="1392"/>
                </a:lnTo>
                <a:lnTo>
                  <a:pt x="0" y="1392"/>
                </a:lnTo>
                <a:lnTo>
                  <a:pt x="0" y="138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64" name="Freeform 52"/>
          <p:cNvSpPr>
            <a:spLocks/>
          </p:cNvSpPr>
          <p:nvPr/>
        </p:nvSpPr>
        <p:spPr bwMode="auto">
          <a:xfrm>
            <a:off x="2209800" y="1449388"/>
            <a:ext cx="22225" cy="4533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" y="0"/>
              </a:cxn>
              <a:cxn ang="0">
                <a:pos x="6" y="6"/>
              </a:cxn>
              <a:cxn ang="0">
                <a:pos x="6" y="1392"/>
              </a:cxn>
              <a:cxn ang="0">
                <a:pos x="0" y="1392"/>
              </a:cxn>
              <a:cxn ang="0">
                <a:pos x="0" y="1386"/>
              </a:cxn>
              <a:cxn ang="0">
                <a:pos x="0" y="0"/>
              </a:cxn>
            </a:cxnLst>
            <a:rect l="0" t="0" r="r" b="b"/>
            <a:pathLst>
              <a:path w="6" h="1392">
                <a:moveTo>
                  <a:pt x="0" y="0"/>
                </a:moveTo>
                <a:lnTo>
                  <a:pt x="6" y="0"/>
                </a:lnTo>
                <a:lnTo>
                  <a:pt x="6" y="6"/>
                </a:lnTo>
                <a:lnTo>
                  <a:pt x="6" y="1392"/>
                </a:lnTo>
                <a:lnTo>
                  <a:pt x="0" y="1392"/>
                </a:lnTo>
                <a:lnTo>
                  <a:pt x="0" y="138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65" name="Freeform 53"/>
          <p:cNvSpPr>
            <a:spLocks/>
          </p:cNvSpPr>
          <p:nvPr/>
        </p:nvSpPr>
        <p:spPr bwMode="auto">
          <a:xfrm>
            <a:off x="2605088" y="1449388"/>
            <a:ext cx="22225" cy="4514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" y="0"/>
              </a:cxn>
              <a:cxn ang="0">
                <a:pos x="6" y="6"/>
              </a:cxn>
              <a:cxn ang="0">
                <a:pos x="6" y="1386"/>
              </a:cxn>
              <a:cxn ang="0">
                <a:pos x="0" y="1386"/>
              </a:cxn>
              <a:cxn ang="0">
                <a:pos x="0" y="1380"/>
              </a:cxn>
              <a:cxn ang="0">
                <a:pos x="0" y="0"/>
              </a:cxn>
            </a:cxnLst>
            <a:rect l="0" t="0" r="r" b="b"/>
            <a:pathLst>
              <a:path w="6" h="1386">
                <a:moveTo>
                  <a:pt x="0" y="0"/>
                </a:moveTo>
                <a:lnTo>
                  <a:pt x="6" y="0"/>
                </a:lnTo>
                <a:lnTo>
                  <a:pt x="6" y="6"/>
                </a:lnTo>
                <a:lnTo>
                  <a:pt x="6" y="1386"/>
                </a:lnTo>
                <a:lnTo>
                  <a:pt x="0" y="1386"/>
                </a:lnTo>
                <a:lnTo>
                  <a:pt x="0" y="138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66" name="Freeform 54"/>
          <p:cNvSpPr>
            <a:spLocks/>
          </p:cNvSpPr>
          <p:nvPr/>
        </p:nvSpPr>
        <p:spPr bwMode="auto">
          <a:xfrm>
            <a:off x="1023938" y="5670550"/>
            <a:ext cx="22225" cy="3127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" y="0"/>
              </a:cxn>
              <a:cxn ang="0">
                <a:pos x="6" y="6"/>
              </a:cxn>
              <a:cxn ang="0">
                <a:pos x="6" y="96"/>
              </a:cxn>
              <a:cxn ang="0">
                <a:pos x="0" y="96"/>
              </a:cxn>
              <a:cxn ang="0">
                <a:pos x="0" y="90"/>
              </a:cxn>
              <a:cxn ang="0">
                <a:pos x="0" y="0"/>
              </a:cxn>
            </a:cxnLst>
            <a:rect l="0" t="0" r="r" b="b"/>
            <a:pathLst>
              <a:path w="6" h="96">
                <a:moveTo>
                  <a:pt x="0" y="0"/>
                </a:moveTo>
                <a:lnTo>
                  <a:pt x="6" y="0"/>
                </a:lnTo>
                <a:lnTo>
                  <a:pt x="6" y="6"/>
                </a:lnTo>
                <a:lnTo>
                  <a:pt x="6" y="96"/>
                </a:lnTo>
                <a:lnTo>
                  <a:pt x="0" y="96"/>
                </a:lnTo>
                <a:lnTo>
                  <a:pt x="0" y="9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68" name="Freeform 56"/>
          <p:cNvSpPr>
            <a:spLocks/>
          </p:cNvSpPr>
          <p:nvPr/>
        </p:nvSpPr>
        <p:spPr bwMode="auto">
          <a:xfrm>
            <a:off x="871538" y="1801813"/>
            <a:ext cx="393700" cy="350837"/>
          </a:xfrm>
          <a:custGeom>
            <a:avLst/>
            <a:gdLst/>
            <a:ahLst/>
            <a:cxnLst>
              <a:cxn ang="0">
                <a:pos x="18" y="9"/>
              </a:cxn>
              <a:cxn ang="0">
                <a:pos x="17" y="13"/>
              </a:cxn>
              <a:cxn ang="0">
                <a:pos x="15" y="16"/>
              </a:cxn>
              <a:cxn ang="0">
                <a:pos x="12" y="18"/>
              </a:cxn>
              <a:cxn ang="0">
                <a:pos x="9" y="18"/>
              </a:cxn>
              <a:cxn ang="0">
                <a:pos x="5" y="18"/>
              </a:cxn>
              <a:cxn ang="0">
                <a:pos x="2" y="16"/>
              </a:cxn>
              <a:cxn ang="0">
                <a:pos x="0" y="13"/>
              </a:cxn>
              <a:cxn ang="0">
                <a:pos x="0" y="9"/>
              </a:cxn>
              <a:cxn ang="0">
                <a:pos x="0" y="6"/>
              </a:cxn>
              <a:cxn ang="0">
                <a:pos x="2" y="3"/>
              </a:cxn>
              <a:cxn ang="0">
                <a:pos x="5" y="1"/>
              </a:cxn>
              <a:cxn ang="0">
                <a:pos x="9" y="0"/>
              </a:cxn>
              <a:cxn ang="0">
                <a:pos x="12" y="1"/>
              </a:cxn>
              <a:cxn ang="0">
                <a:pos x="15" y="3"/>
              </a:cxn>
              <a:cxn ang="0">
                <a:pos x="17" y="6"/>
              </a:cxn>
              <a:cxn ang="0">
                <a:pos x="18" y="9"/>
              </a:cxn>
            </a:cxnLst>
            <a:rect l="0" t="0" r="r" b="b"/>
            <a:pathLst>
              <a:path w="18" h="18">
                <a:moveTo>
                  <a:pt x="18" y="9"/>
                </a:moveTo>
                <a:lnTo>
                  <a:pt x="17" y="13"/>
                </a:lnTo>
                <a:lnTo>
                  <a:pt x="15" y="16"/>
                </a:lnTo>
                <a:lnTo>
                  <a:pt x="12" y="18"/>
                </a:lnTo>
                <a:lnTo>
                  <a:pt x="9" y="18"/>
                </a:lnTo>
                <a:lnTo>
                  <a:pt x="5" y="18"/>
                </a:lnTo>
                <a:lnTo>
                  <a:pt x="2" y="16"/>
                </a:lnTo>
                <a:lnTo>
                  <a:pt x="0" y="13"/>
                </a:lnTo>
                <a:lnTo>
                  <a:pt x="0" y="9"/>
                </a:lnTo>
                <a:lnTo>
                  <a:pt x="0" y="6"/>
                </a:lnTo>
                <a:lnTo>
                  <a:pt x="2" y="3"/>
                </a:lnTo>
                <a:lnTo>
                  <a:pt x="5" y="1"/>
                </a:lnTo>
                <a:lnTo>
                  <a:pt x="9" y="0"/>
                </a:lnTo>
                <a:lnTo>
                  <a:pt x="12" y="1"/>
                </a:lnTo>
                <a:lnTo>
                  <a:pt x="15" y="3"/>
                </a:lnTo>
                <a:lnTo>
                  <a:pt x="17" y="6"/>
                </a:lnTo>
                <a:lnTo>
                  <a:pt x="18" y="9"/>
                </a:lnTo>
              </a:path>
            </a:pathLst>
          </a:custGeom>
          <a:solidFill>
            <a:schemeClr val="accent1"/>
          </a:solidFill>
          <a:ln w="28575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70" name="Freeform 58"/>
          <p:cNvSpPr>
            <a:spLocks/>
          </p:cNvSpPr>
          <p:nvPr/>
        </p:nvSpPr>
        <p:spPr bwMode="auto">
          <a:xfrm>
            <a:off x="6327414" y="1801812"/>
            <a:ext cx="395287" cy="350837"/>
          </a:xfrm>
          <a:custGeom>
            <a:avLst/>
            <a:gdLst/>
            <a:ahLst/>
            <a:cxnLst>
              <a:cxn ang="0">
                <a:pos x="18" y="9"/>
              </a:cxn>
              <a:cxn ang="0">
                <a:pos x="17" y="13"/>
              </a:cxn>
              <a:cxn ang="0">
                <a:pos x="15" y="16"/>
              </a:cxn>
              <a:cxn ang="0">
                <a:pos x="12" y="18"/>
              </a:cxn>
              <a:cxn ang="0">
                <a:pos x="9" y="18"/>
              </a:cxn>
              <a:cxn ang="0">
                <a:pos x="5" y="18"/>
              </a:cxn>
              <a:cxn ang="0">
                <a:pos x="2" y="16"/>
              </a:cxn>
              <a:cxn ang="0">
                <a:pos x="0" y="13"/>
              </a:cxn>
              <a:cxn ang="0">
                <a:pos x="0" y="9"/>
              </a:cxn>
              <a:cxn ang="0">
                <a:pos x="0" y="6"/>
              </a:cxn>
              <a:cxn ang="0">
                <a:pos x="2" y="3"/>
              </a:cxn>
              <a:cxn ang="0">
                <a:pos x="5" y="1"/>
              </a:cxn>
              <a:cxn ang="0">
                <a:pos x="9" y="0"/>
              </a:cxn>
              <a:cxn ang="0">
                <a:pos x="12" y="1"/>
              </a:cxn>
              <a:cxn ang="0">
                <a:pos x="15" y="3"/>
              </a:cxn>
              <a:cxn ang="0">
                <a:pos x="17" y="6"/>
              </a:cxn>
              <a:cxn ang="0">
                <a:pos x="18" y="9"/>
              </a:cxn>
            </a:cxnLst>
            <a:rect l="0" t="0" r="r" b="b"/>
            <a:pathLst>
              <a:path w="18" h="18">
                <a:moveTo>
                  <a:pt x="18" y="9"/>
                </a:moveTo>
                <a:lnTo>
                  <a:pt x="17" y="13"/>
                </a:lnTo>
                <a:lnTo>
                  <a:pt x="15" y="16"/>
                </a:lnTo>
                <a:lnTo>
                  <a:pt x="12" y="18"/>
                </a:lnTo>
                <a:lnTo>
                  <a:pt x="9" y="18"/>
                </a:lnTo>
                <a:lnTo>
                  <a:pt x="5" y="18"/>
                </a:lnTo>
                <a:lnTo>
                  <a:pt x="2" y="16"/>
                </a:lnTo>
                <a:lnTo>
                  <a:pt x="0" y="13"/>
                </a:lnTo>
                <a:lnTo>
                  <a:pt x="0" y="9"/>
                </a:lnTo>
                <a:lnTo>
                  <a:pt x="0" y="6"/>
                </a:lnTo>
                <a:lnTo>
                  <a:pt x="2" y="3"/>
                </a:lnTo>
                <a:lnTo>
                  <a:pt x="5" y="1"/>
                </a:lnTo>
                <a:lnTo>
                  <a:pt x="9" y="0"/>
                </a:lnTo>
                <a:lnTo>
                  <a:pt x="12" y="1"/>
                </a:lnTo>
                <a:lnTo>
                  <a:pt x="15" y="3"/>
                </a:lnTo>
                <a:lnTo>
                  <a:pt x="17" y="6"/>
                </a:lnTo>
                <a:lnTo>
                  <a:pt x="18" y="9"/>
                </a:lnTo>
              </a:path>
            </a:pathLst>
          </a:custGeom>
          <a:solidFill>
            <a:schemeClr val="accent1"/>
          </a:solidFill>
          <a:ln w="28575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72" name="Freeform 60"/>
          <p:cNvSpPr>
            <a:spLocks/>
          </p:cNvSpPr>
          <p:nvPr/>
        </p:nvSpPr>
        <p:spPr bwMode="auto">
          <a:xfrm>
            <a:off x="5611813" y="1801813"/>
            <a:ext cx="395287" cy="350837"/>
          </a:xfrm>
          <a:custGeom>
            <a:avLst/>
            <a:gdLst/>
            <a:ahLst/>
            <a:cxnLst>
              <a:cxn ang="0">
                <a:pos x="18" y="9"/>
              </a:cxn>
              <a:cxn ang="0">
                <a:pos x="17" y="13"/>
              </a:cxn>
              <a:cxn ang="0">
                <a:pos x="15" y="16"/>
              </a:cxn>
              <a:cxn ang="0">
                <a:pos x="12" y="18"/>
              </a:cxn>
              <a:cxn ang="0">
                <a:pos x="9" y="18"/>
              </a:cxn>
              <a:cxn ang="0">
                <a:pos x="5" y="18"/>
              </a:cxn>
              <a:cxn ang="0">
                <a:pos x="2" y="16"/>
              </a:cxn>
              <a:cxn ang="0">
                <a:pos x="0" y="13"/>
              </a:cxn>
              <a:cxn ang="0">
                <a:pos x="0" y="9"/>
              </a:cxn>
              <a:cxn ang="0">
                <a:pos x="0" y="6"/>
              </a:cxn>
              <a:cxn ang="0">
                <a:pos x="2" y="3"/>
              </a:cxn>
              <a:cxn ang="0">
                <a:pos x="5" y="1"/>
              </a:cxn>
              <a:cxn ang="0">
                <a:pos x="9" y="0"/>
              </a:cxn>
              <a:cxn ang="0">
                <a:pos x="12" y="1"/>
              </a:cxn>
              <a:cxn ang="0">
                <a:pos x="15" y="3"/>
              </a:cxn>
              <a:cxn ang="0">
                <a:pos x="17" y="6"/>
              </a:cxn>
              <a:cxn ang="0">
                <a:pos x="18" y="9"/>
              </a:cxn>
            </a:cxnLst>
            <a:rect l="0" t="0" r="r" b="b"/>
            <a:pathLst>
              <a:path w="18" h="18">
                <a:moveTo>
                  <a:pt x="18" y="9"/>
                </a:moveTo>
                <a:lnTo>
                  <a:pt x="17" y="13"/>
                </a:lnTo>
                <a:lnTo>
                  <a:pt x="15" y="16"/>
                </a:lnTo>
                <a:lnTo>
                  <a:pt x="12" y="18"/>
                </a:lnTo>
                <a:lnTo>
                  <a:pt x="9" y="18"/>
                </a:lnTo>
                <a:lnTo>
                  <a:pt x="5" y="18"/>
                </a:lnTo>
                <a:lnTo>
                  <a:pt x="2" y="16"/>
                </a:lnTo>
                <a:lnTo>
                  <a:pt x="0" y="13"/>
                </a:lnTo>
                <a:lnTo>
                  <a:pt x="0" y="9"/>
                </a:lnTo>
                <a:lnTo>
                  <a:pt x="0" y="6"/>
                </a:lnTo>
                <a:lnTo>
                  <a:pt x="2" y="3"/>
                </a:lnTo>
                <a:lnTo>
                  <a:pt x="5" y="1"/>
                </a:lnTo>
                <a:lnTo>
                  <a:pt x="9" y="0"/>
                </a:lnTo>
                <a:lnTo>
                  <a:pt x="12" y="1"/>
                </a:lnTo>
                <a:lnTo>
                  <a:pt x="15" y="3"/>
                </a:lnTo>
                <a:lnTo>
                  <a:pt x="17" y="6"/>
                </a:lnTo>
                <a:lnTo>
                  <a:pt x="18" y="9"/>
                </a:lnTo>
              </a:path>
            </a:pathLst>
          </a:custGeom>
          <a:solidFill>
            <a:schemeClr val="accent1"/>
          </a:solidFill>
          <a:ln w="28575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74" name="Freeform 62"/>
          <p:cNvSpPr>
            <a:spLocks/>
          </p:cNvSpPr>
          <p:nvPr/>
        </p:nvSpPr>
        <p:spPr bwMode="auto">
          <a:xfrm>
            <a:off x="4821238" y="1801813"/>
            <a:ext cx="395287" cy="350837"/>
          </a:xfrm>
          <a:custGeom>
            <a:avLst/>
            <a:gdLst/>
            <a:ahLst/>
            <a:cxnLst>
              <a:cxn ang="0">
                <a:pos x="18" y="9"/>
              </a:cxn>
              <a:cxn ang="0">
                <a:pos x="17" y="13"/>
              </a:cxn>
              <a:cxn ang="0">
                <a:pos x="15" y="16"/>
              </a:cxn>
              <a:cxn ang="0">
                <a:pos x="12" y="18"/>
              </a:cxn>
              <a:cxn ang="0">
                <a:pos x="9" y="18"/>
              </a:cxn>
              <a:cxn ang="0">
                <a:pos x="5" y="18"/>
              </a:cxn>
              <a:cxn ang="0">
                <a:pos x="2" y="16"/>
              </a:cxn>
              <a:cxn ang="0">
                <a:pos x="0" y="13"/>
              </a:cxn>
              <a:cxn ang="0">
                <a:pos x="0" y="9"/>
              </a:cxn>
              <a:cxn ang="0">
                <a:pos x="0" y="6"/>
              </a:cxn>
              <a:cxn ang="0">
                <a:pos x="2" y="3"/>
              </a:cxn>
              <a:cxn ang="0">
                <a:pos x="5" y="1"/>
              </a:cxn>
              <a:cxn ang="0">
                <a:pos x="9" y="0"/>
              </a:cxn>
              <a:cxn ang="0">
                <a:pos x="12" y="1"/>
              </a:cxn>
              <a:cxn ang="0">
                <a:pos x="15" y="3"/>
              </a:cxn>
              <a:cxn ang="0">
                <a:pos x="17" y="6"/>
              </a:cxn>
              <a:cxn ang="0">
                <a:pos x="18" y="9"/>
              </a:cxn>
            </a:cxnLst>
            <a:rect l="0" t="0" r="r" b="b"/>
            <a:pathLst>
              <a:path w="18" h="18">
                <a:moveTo>
                  <a:pt x="18" y="9"/>
                </a:moveTo>
                <a:lnTo>
                  <a:pt x="17" y="13"/>
                </a:lnTo>
                <a:lnTo>
                  <a:pt x="15" y="16"/>
                </a:lnTo>
                <a:lnTo>
                  <a:pt x="12" y="18"/>
                </a:lnTo>
                <a:lnTo>
                  <a:pt x="9" y="18"/>
                </a:lnTo>
                <a:lnTo>
                  <a:pt x="5" y="18"/>
                </a:lnTo>
                <a:lnTo>
                  <a:pt x="2" y="16"/>
                </a:lnTo>
                <a:lnTo>
                  <a:pt x="0" y="13"/>
                </a:lnTo>
                <a:lnTo>
                  <a:pt x="0" y="9"/>
                </a:lnTo>
                <a:lnTo>
                  <a:pt x="0" y="6"/>
                </a:lnTo>
                <a:lnTo>
                  <a:pt x="2" y="3"/>
                </a:lnTo>
                <a:lnTo>
                  <a:pt x="5" y="1"/>
                </a:lnTo>
                <a:lnTo>
                  <a:pt x="9" y="0"/>
                </a:lnTo>
                <a:lnTo>
                  <a:pt x="12" y="1"/>
                </a:lnTo>
                <a:lnTo>
                  <a:pt x="15" y="3"/>
                </a:lnTo>
                <a:lnTo>
                  <a:pt x="17" y="6"/>
                </a:lnTo>
                <a:lnTo>
                  <a:pt x="18" y="9"/>
                </a:lnTo>
              </a:path>
            </a:pathLst>
          </a:custGeom>
          <a:solidFill>
            <a:schemeClr val="accent1"/>
          </a:solidFill>
          <a:ln w="28575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76" name="Freeform 64"/>
          <p:cNvSpPr>
            <a:spLocks/>
          </p:cNvSpPr>
          <p:nvPr/>
        </p:nvSpPr>
        <p:spPr bwMode="auto">
          <a:xfrm>
            <a:off x="1660525" y="1801813"/>
            <a:ext cx="395288" cy="350837"/>
          </a:xfrm>
          <a:custGeom>
            <a:avLst/>
            <a:gdLst/>
            <a:ahLst/>
            <a:cxnLst>
              <a:cxn ang="0">
                <a:pos x="18" y="9"/>
              </a:cxn>
              <a:cxn ang="0">
                <a:pos x="17" y="13"/>
              </a:cxn>
              <a:cxn ang="0">
                <a:pos x="15" y="16"/>
              </a:cxn>
              <a:cxn ang="0">
                <a:pos x="12" y="18"/>
              </a:cxn>
              <a:cxn ang="0">
                <a:pos x="9" y="18"/>
              </a:cxn>
              <a:cxn ang="0">
                <a:pos x="5" y="18"/>
              </a:cxn>
              <a:cxn ang="0">
                <a:pos x="2" y="16"/>
              </a:cxn>
              <a:cxn ang="0">
                <a:pos x="0" y="13"/>
              </a:cxn>
              <a:cxn ang="0">
                <a:pos x="0" y="9"/>
              </a:cxn>
              <a:cxn ang="0">
                <a:pos x="0" y="6"/>
              </a:cxn>
              <a:cxn ang="0">
                <a:pos x="2" y="3"/>
              </a:cxn>
              <a:cxn ang="0">
                <a:pos x="5" y="1"/>
              </a:cxn>
              <a:cxn ang="0">
                <a:pos x="9" y="0"/>
              </a:cxn>
              <a:cxn ang="0">
                <a:pos x="12" y="1"/>
              </a:cxn>
              <a:cxn ang="0">
                <a:pos x="15" y="3"/>
              </a:cxn>
              <a:cxn ang="0">
                <a:pos x="17" y="6"/>
              </a:cxn>
              <a:cxn ang="0">
                <a:pos x="18" y="9"/>
              </a:cxn>
            </a:cxnLst>
            <a:rect l="0" t="0" r="r" b="b"/>
            <a:pathLst>
              <a:path w="18" h="18">
                <a:moveTo>
                  <a:pt x="18" y="9"/>
                </a:moveTo>
                <a:lnTo>
                  <a:pt x="17" y="13"/>
                </a:lnTo>
                <a:lnTo>
                  <a:pt x="15" y="16"/>
                </a:lnTo>
                <a:lnTo>
                  <a:pt x="12" y="18"/>
                </a:lnTo>
                <a:lnTo>
                  <a:pt x="9" y="18"/>
                </a:lnTo>
                <a:lnTo>
                  <a:pt x="5" y="18"/>
                </a:lnTo>
                <a:lnTo>
                  <a:pt x="2" y="16"/>
                </a:lnTo>
                <a:lnTo>
                  <a:pt x="0" y="13"/>
                </a:lnTo>
                <a:lnTo>
                  <a:pt x="0" y="9"/>
                </a:lnTo>
                <a:lnTo>
                  <a:pt x="0" y="6"/>
                </a:lnTo>
                <a:lnTo>
                  <a:pt x="2" y="3"/>
                </a:lnTo>
                <a:lnTo>
                  <a:pt x="5" y="1"/>
                </a:lnTo>
                <a:lnTo>
                  <a:pt x="9" y="0"/>
                </a:lnTo>
                <a:lnTo>
                  <a:pt x="12" y="1"/>
                </a:lnTo>
                <a:lnTo>
                  <a:pt x="15" y="3"/>
                </a:lnTo>
                <a:lnTo>
                  <a:pt x="17" y="6"/>
                </a:lnTo>
                <a:lnTo>
                  <a:pt x="18" y="9"/>
                </a:lnTo>
              </a:path>
            </a:pathLst>
          </a:custGeom>
          <a:solidFill>
            <a:schemeClr val="accent1"/>
          </a:solidFill>
          <a:ln w="28575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78" name="Freeform 66"/>
          <p:cNvSpPr>
            <a:spLocks/>
          </p:cNvSpPr>
          <p:nvPr/>
        </p:nvSpPr>
        <p:spPr bwMode="auto">
          <a:xfrm>
            <a:off x="2451100" y="1801813"/>
            <a:ext cx="395288" cy="350837"/>
          </a:xfrm>
          <a:custGeom>
            <a:avLst/>
            <a:gdLst/>
            <a:ahLst/>
            <a:cxnLst>
              <a:cxn ang="0">
                <a:pos x="18" y="9"/>
              </a:cxn>
              <a:cxn ang="0">
                <a:pos x="17" y="13"/>
              </a:cxn>
              <a:cxn ang="0">
                <a:pos x="15" y="16"/>
              </a:cxn>
              <a:cxn ang="0">
                <a:pos x="12" y="18"/>
              </a:cxn>
              <a:cxn ang="0">
                <a:pos x="9" y="18"/>
              </a:cxn>
              <a:cxn ang="0">
                <a:pos x="5" y="18"/>
              </a:cxn>
              <a:cxn ang="0">
                <a:pos x="2" y="16"/>
              </a:cxn>
              <a:cxn ang="0">
                <a:pos x="0" y="13"/>
              </a:cxn>
              <a:cxn ang="0">
                <a:pos x="0" y="9"/>
              </a:cxn>
              <a:cxn ang="0">
                <a:pos x="0" y="6"/>
              </a:cxn>
              <a:cxn ang="0">
                <a:pos x="2" y="3"/>
              </a:cxn>
              <a:cxn ang="0">
                <a:pos x="5" y="1"/>
              </a:cxn>
              <a:cxn ang="0">
                <a:pos x="9" y="0"/>
              </a:cxn>
              <a:cxn ang="0">
                <a:pos x="12" y="1"/>
              </a:cxn>
              <a:cxn ang="0">
                <a:pos x="15" y="3"/>
              </a:cxn>
              <a:cxn ang="0">
                <a:pos x="17" y="6"/>
              </a:cxn>
              <a:cxn ang="0">
                <a:pos x="18" y="9"/>
              </a:cxn>
            </a:cxnLst>
            <a:rect l="0" t="0" r="r" b="b"/>
            <a:pathLst>
              <a:path w="18" h="18">
                <a:moveTo>
                  <a:pt x="18" y="9"/>
                </a:moveTo>
                <a:lnTo>
                  <a:pt x="17" y="13"/>
                </a:lnTo>
                <a:lnTo>
                  <a:pt x="15" y="16"/>
                </a:lnTo>
                <a:lnTo>
                  <a:pt x="12" y="18"/>
                </a:lnTo>
                <a:lnTo>
                  <a:pt x="9" y="18"/>
                </a:lnTo>
                <a:lnTo>
                  <a:pt x="5" y="18"/>
                </a:lnTo>
                <a:lnTo>
                  <a:pt x="2" y="16"/>
                </a:lnTo>
                <a:lnTo>
                  <a:pt x="0" y="13"/>
                </a:lnTo>
                <a:lnTo>
                  <a:pt x="0" y="9"/>
                </a:lnTo>
                <a:lnTo>
                  <a:pt x="0" y="6"/>
                </a:lnTo>
                <a:lnTo>
                  <a:pt x="2" y="3"/>
                </a:lnTo>
                <a:lnTo>
                  <a:pt x="5" y="1"/>
                </a:lnTo>
                <a:lnTo>
                  <a:pt x="9" y="0"/>
                </a:lnTo>
                <a:lnTo>
                  <a:pt x="12" y="1"/>
                </a:lnTo>
                <a:lnTo>
                  <a:pt x="15" y="3"/>
                </a:lnTo>
                <a:lnTo>
                  <a:pt x="17" y="6"/>
                </a:lnTo>
                <a:lnTo>
                  <a:pt x="18" y="9"/>
                </a:lnTo>
              </a:path>
            </a:pathLst>
          </a:custGeom>
          <a:solidFill>
            <a:schemeClr val="accent1"/>
          </a:solidFill>
          <a:ln w="28575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80" name="Freeform 68"/>
          <p:cNvSpPr>
            <a:spLocks/>
          </p:cNvSpPr>
          <p:nvPr/>
        </p:nvSpPr>
        <p:spPr bwMode="auto">
          <a:xfrm>
            <a:off x="3241675" y="1801813"/>
            <a:ext cx="395288" cy="350837"/>
          </a:xfrm>
          <a:custGeom>
            <a:avLst/>
            <a:gdLst/>
            <a:ahLst/>
            <a:cxnLst>
              <a:cxn ang="0">
                <a:pos x="18" y="9"/>
              </a:cxn>
              <a:cxn ang="0">
                <a:pos x="17" y="13"/>
              </a:cxn>
              <a:cxn ang="0">
                <a:pos x="15" y="16"/>
              </a:cxn>
              <a:cxn ang="0">
                <a:pos x="12" y="18"/>
              </a:cxn>
              <a:cxn ang="0">
                <a:pos x="9" y="18"/>
              </a:cxn>
              <a:cxn ang="0">
                <a:pos x="5" y="18"/>
              </a:cxn>
              <a:cxn ang="0">
                <a:pos x="2" y="16"/>
              </a:cxn>
              <a:cxn ang="0">
                <a:pos x="0" y="13"/>
              </a:cxn>
              <a:cxn ang="0">
                <a:pos x="0" y="9"/>
              </a:cxn>
              <a:cxn ang="0">
                <a:pos x="0" y="6"/>
              </a:cxn>
              <a:cxn ang="0">
                <a:pos x="2" y="3"/>
              </a:cxn>
              <a:cxn ang="0">
                <a:pos x="5" y="1"/>
              </a:cxn>
              <a:cxn ang="0">
                <a:pos x="9" y="0"/>
              </a:cxn>
              <a:cxn ang="0">
                <a:pos x="12" y="1"/>
              </a:cxn>
              <a:cxn ang="0">
                <a:pos x="15" y="3"/>
              </a:cxn>
              <a:cxn ang="0">
                <a:pos x="17" y="6"/>
              </a:cxn>
              <a:cxn ang="0">
                <a:pos x="18" y="9"/>
              </a:cxn>
            </a:cxnLst>
            <a:rect l="0" t="0" r="r" b="b"/>
            <a:pathLst>
              <a:path w="18" h="18">
                <a:moveTo>
                  <a:pt x="18" y="9"/>
                </a:moveTo>
                <a:lnTo>
                  <a:pt x="17" y="13"/>
                </a:lnTo>
                <a:lnTo>
                  <a:pt x="15" y="16"/>
                </a:lnTo>
                <a:lnTo>
                  <a:pt x="12" y="18"/>
                </a:lnTo>
                <a:lnTo>
                  <a:pt x="9" y="18"/>
                </a:lnTo>
                <a:lnTo>
                  <a:pt x="5" y="18"/>
                </a:lnTo>
                <a:lnTo>
                  <a:pt x="2" y="16"/>
                </a:lnTo>
                <a:lnTo>
                  <a:pt x="0" y="13"/>
                </a:lnTo>
                <a:lnTo>
                  <a:pt x="0" y="9"/>
                </a:lnTo>
                <a:lnTo>
                  <a:pt x="0" y="6"/>
                </a:lnTo>
                <a:lnTo>
                  <a:pt x="2" y="3"/>
                </a:lnTo>
                <a:lnTo>
                  <a:pt x="5" y="1"/>
                </a:lnTo>
                <a:lnTo>
                  <a:pt x="9" y="0"/>
                </a:lnTo>
                <a:lnTo>
                  <a:pt x="12" y="1"/>
                </a:lnTo>
                <a:lnTo>
                  <a:pt x="15" y="3"/>
                </a:lnTo>
                <a:lnTo>
                  <a:pt x="17" y="6"/>
                </a:lnTo>
                <a:lnTo>
                  <a:pt x="18" y="9"/>
                </a:lnTo>
              </a:path>
            </a:pathLst>
          </a:custGeom>
          <a:solidFill>
            <a:schemeClr val="accent1"/>
          </a:solidFill>
          <a:ln w="28575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82" name="Freeform 70"/>
          <p:cNvSpPr>
            <a:spLocks/>
          </p:cNvSpPr>
          <p:nvPr/>
        </p:nvSpPr>
        <p:spPr bwMode="auto">
          <a:xfrm>
            <a:off x="4032250" y="1801813"/>
            <a:ext cx="393700" cy="350837"/>
          </a:xfrm>
          <a:custGeom>
            <a:avLst/>
            <a:gdLst/>
            <a:ahLst/>
            <a:cxnLst>
              <a:cxn ang="0">
                <a:pos x="18" y="9"/>
              </a:cxn>
              <a:cxn ang="0">
                <a:pos x="17" y="13"/>
              </a:cxn>
              <a:cxn ang="0">
                <a:pos x="15" y="16"/>
              </a:cxn>
              <a:cxn ang="0">
                <a:pos x="12" y="18"/>
              </a:cxn>
              <a:cxn ang="0">
                <a:pos x="9" y="18"/>
              </a:cxn>
              <a:cxn ang="0">
                <a:pos x="5" y="18"/>
              </a:cxn>
              <a:cxn ang="0">
                <a:pos x="2" y="16"/>
              </a:cxn>
              <a:cxn ang="0">
                <a:pos x="0" y="13"/>
              </a:cxn>
              <a:cxn ang="0">
                <a:pos x="0" y="9"/>
              </a:cxn>
              <a:cxn ang="0">
                <a:pos x="0" y="6"/>
              </a:cxn>
              <a:cxn ang="0">
                <a:pos x="2" y="3"/>
              </a:cxn>
              <a:cxn ang="0">
                <a:pos x="5" y="1"/>
              </a:cxn>
              <a:cxn ang="0">
                <a:pos x="9" y="0"/>
              </a:cxn>
              <a:cxn ang="0">
                <a:pos x="12" y="1"/>
              </a:cxn>
              <a:cxn ang="0">
                <a:pos x="15" y="3"/>
              </a:cxn>
              <a:cxn ang="0">
                <a:pos x="17" y="6"/>
              </a:cxn>
              <a:cxn ang="0">
                <a:pos x="18" y="9"/>
              </a:cxn>
            </a:cxnLst>
            <a:rect l="0" t="0" r="r" b="b"/>
            <a:pathLst>
              <a:path w="18" h="18">
                <a:moveTo>
                  <a:pt x="18" y="9"/>
                </a:moveTo>
                <a:lnTo>
                  <a:pt x="17" y="13"/>
                </a:lnTo>
                <a:lnTo>
                  <a:pt x="15" y="16"/>
                </a:lnTo>
                <a:lnTo>
                  <a:pt x="12" y="18"/>
                </a:lnTo>
                <a:lnTo>
                  <a:pt x="9" y="18"/>
                </a:lnTo>
                <a:lnTo>
                  <a:pt x="5" y="18"/>
                </a:lnTo>
                <a:lnTo>
                  <a:pt x="2" y="16"/>
                </a:lnTo>
                <a:lnTo>
                  <a:pt x="0" y="13"/>
                </a:lnTo>
                <a:lnTo>
                  <a:pt x="0" y="9"/>
                </a:lnTo>
                <a:lnTo>
                  <a:pt x="0" y="6"/>
                </a:lnTo>
                <a:lnTo>
                  <a:pt x="2" y="3"/>
                </a:lnTo>
                <a:lnTo>
                  <a:pt x="5" y="1"/>
                </a:lnTo>
                <a:lnTo>
                  <a:pt x="9" y="0"/>
                </a:lnTo>
                <a:lnTo>
                  <a:pt x="12" y="1"/>
                </a:lnTo>
                <a:lnTo>
                  <a:pt x="15" y="3"/>
                </a:lnTo>
                <a:lnTo>
                  <a:pt x="17" y="6"/>
                </a:lnTo>
                <a:lnTo>
                  <a:pt x="18" y="9"/>
                </a:lnTo>
              </a:path>
            </a:pathLst>
          </a:custGeom>
          <a:solidFill>
            <a:schemeClr val="accent1"/>
          </a:solidFill>
          <a:ln w="28575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84" name="Freeform 72"/>
          <p:cNvSpPr>
            <a:spLocks/>
          </p:cNvSpPr>
          <p:nvPr/>
        </p:nvSpPr>
        <p:spPr bwMode="auto">
          <a:xfrm>
            <a:off x="5611813" y="2387600"/>
            <a:ext cx="395287" cy="352425"/>
          </a:xfrm>
          <a:custGeom>
            <a:avLst/>
            <a:gdLst/>
            <a:ahLst/>
            <a:cxnLst>
              <a:cxn ang="0">
                <a:pos x="18" y="9"/>
              </a:cxn>
              <a:cxn ang="0">
                <a:pos x="17" y="13"/>
              </a:cxn>
              <a:cxn ang="0">
                <a:pos x="15" y="16"/>
              </a:cxn>
              <a:cxn ang="0">
                <a:pos x="12" y="18"/>
              </a:cxn>
              <a:cxn ang="0">
                <a:pos x="9" y="18"/>
              </a:cxn>
              <a:cxn ang="0">
                <a:pos x="5" y="18"/>
              </a:cxn>
              <a:cxn ang="0">
                <a:pos x="2" y="16"/>
              </a:cxn>
              <a:cxn ang="0">
                <a:pos x="0" y="13"/>
              </a:cxn>
              <a:cxn ang="0">
                <a:pos x="0" y="9"/>
              </a:cxn>
              <a:cxn ang="0">
                <a:pos x="0" y="6"/>
              </a:cxn>
              <a:cxn ang="0">
                <a:pos x="2" y="3"/>
              </a:cxn>
              <a:cxn ang="0">
                <a:pos x="5" y="1"/>
              </a:cxn>
              <a:cxn ang="0">
                <a:pos x="9" y="0"/>
              </a:cxn>
              <a:cxn ang="0">
                <a:pos x="12" y="1"/>
              </a:cxn>
              <a:cxn ang="0">
                <a:pos x="15" y="3"/>
              </a:cxn>
              <a:cxn ang="0">
                <a:pos x="17" y="6"/>
              </a:cxn>
              <a:cxn ang="0">
                <a:pos x="18" y="9"/>
              </a:cxn>
            </a:cxnLst>
            <a:rect l="0" t="0" r="r" b="b"/>
            <a:pathLst>
              <a:path w="18" h="18">
                <a:moveTo>
                  <a:pt x="18" y="9"/>
                </a:moveTo>
                <a:lnTo>
                  <a:pt x="17" y="13"/>
                </a:lnTo>
                <a:lnTo>
                  <a:pt x="15" y="16"/>
                </a:lnTo>
                <a:lnTo>
                  <a:pt x="12" y="18"/>
                </a:lnTo>
                <a:lnTo>
                  <a:pt x="9" y="18"/>
                </a:lnTo>
                <a:lnTo>
                  <a:pt x="5" y="18"/>
                </a:lnTo>
                <a:lnTo>
                  <a:pt x="2" y="16"/>
                </a:lnTo>
                <a:lnTo>
                  <a:pt x="0" y="13"/>
                </a:lnTo>
                <a:lnTo>
                  <a:pt x="0" y="9"/>
                </a:lnTo>
                <a:lnTo>
                  <a:pt x="0" y="6"/>
                </a:lnTo>
                <a:lnTo>
                  <a:pt x="2" y="3"/>
                </a:lnTo>
                <a:lnTo>
                  <a:pt x="5" y="1"/>
                </a:lnTo>
                <a:lnTo>
                  <a:pt x="9" y="0"/>
                </a:lnTo>
                <a:lnTo>
                  <a:pt x="12" y="1"/>
                </a:lnTo>
                <a:lnTo>
                  <a:pt x="15" y="3"/>
                </a:lnTo>
                <a:lnTo>
                  <a:pt x="17" y="6"/>
                </a:lnTo>
                <a:lnTo>
                  <a:pt x="18" y="9"/>
                </a:lnTo>
              </a:path>
            </a:pathLst>
          </a:custGeom>
          <a:solidFill>
            <a:schemeClr val="accent1"/>
          </a:solidFill>
          <a:ln w="28575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86" name="Freeform 74"/>
          <p:cNvSpPr>
            <a:spLocks/>
          </p:cNvSpPr>
          <p:nvPr/>
        </p:nvSpPr>
        <p:spPr bwMode="auto">
          <a:xfrm>
            <a:off x="4032250" y="2387600"/>
            <a:ext cx="393700" cy="352425"/>
          </a:xfrm>
          <a:custGeom>
            <a:avLst/>
            <a:gdLst/>
            <a:ahLst/>
            <a:cxnLst>
              <a:cxn ang="0">
                <a:pos x="18" y="9"/>
              </a:cxn>
              <a:cxn ang="0">
                <a:pos x="17" y="13"/>
              </a:cxn>
              <a:cxn ang="0">
                <a:pos x="15" y="16"/>
              </a:cxn>
              <a:cxn ang="0">
                <a:pos x="12" y="18"/>
              </a:cxn>
              <a:cxn ang="0">
                <a:pos x="9" y="18"/>
              </a:cxn>
              <a:cxn ang="0">
                <a:pos x="5" y="18"/>
              </a:cxn>
              <a:cxn ang="0">
                <a:pos x="2" y="16"/>
              </a:cxn>
              <a:cxn ang="0">
                <a:pos x="0" y="13"/>
              </a:cxn>
              <a:cxn ang="0">
                <a:pos x="0" y="9"/>
              </a:cxn>
              <a:cxn ang="0">
                <a:pos x="0" y="6"/>
              </a:cxn>
              <a:cxn ang="0">
                <a:pos x="2" y="3"/>
              </a:cxn>
              <a:cxn ang="0">
                <a:pos x="5" y="1"/>
              </a:cxn>
              <a:cxn ang="0">
                <a:pos x="9" y="0"/>
              </a:cxn>
              <a:cxn ang="0">
                <a:pos x="12" y="1"/>
              </a:cxn>
              <a:cxn ang="0">
                <a:pos x="15" y="3"/>
              </a:cxn>
              <a:cxn ang="0">
                <a:pos x="17" y="6"/>
              </a:cxn>
              <a:cxn ang="0">
                <a:pos x="18" y="9"/>
              </a:cxn>
            </a:cxnLst>
            <a:rect l="0" t="0" r="r" b="b"/>
            <a:pathLst>
              <a:path w="18" h="18">
                <a:moveTo>
                  <a:pt x="18" y="9"/>
                </a:moveTo>
                <a:lnTo>
                  <a:pt x="17" y="13"/>
                </a:lnTo>
                <a:lnTo>
                  <a:pt x="15" y="16"/>
                </a:lnTo>
                <a:lnTo>
                  <a:pt x="12" y="18"/>
                </a:lnTo>
                <a:lnTo>
                  <a:pt x="9" y="18"/>
                </a:lnTo>
                <a:lnTo>
                  <a:pt x="5" y="18"/>
                </a:lnTo>
                <a:lnTo>
                  <a:pt x="2" y="16"/>
                </a:lnTo>
                <a:lnTo>
                  <a:pt x="0" y="13"/>
                </a:lnTo>
                <a:lnTo>
                  <a:pt x="0" y="9"/>
                </a:lnTo>
                <a:lnTo>
                  <a:pt x="0" y="6"/>
                </a:lnTo>
                <a:lnTo>
                  <a:pt x="2" y="3"/>
                </a:lnTo>
                <a:lnTo>
                  <a:pt x="5" y="1"/>
                </a:lnTo>
                <a:lnTo>
                  <a:pt x="9" y="0"/>
                </a:lnTo>
                <a:lnTo>
                  <a:pt x="12" y="1"/>
                </a:lnTo>
                <a:lnTo>
                  <a:pt x="15" y="3"/>
                </a:lnTo>
                <a:lnTo>
                  <a:pt x="17" y="6"/>
                </a:lnTo>
                <a:lnTo>
                  <a:pt x="18" y="9"/>
                </a:lnTo>
              </a:path>
            </a:pathLst>
          </a:custGeom>
          <a:solidFill>
            <a:schemeClr val="accent1"/>
          </a:solidFill>
          <a:ln w="28575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88" name="Freeform 76"/>
          <p:cNvSpPr>
            <a:spLocks/>
          </p:cNvSpPr>
          <p:nvPr/>
        </p:nvSpPr>
        <p:spPr bwMode="auto">
          <a:xfrm>
            <a:off x="2451100" y="2387600"/>
            <a:ext cx="395288" cy="352425"/>
          </a:xfrm>
          <a:custGeom>
            <a:avLst/>
            <a:gdLst/>
            <a:ahLst/>
            <a:cxnLst>
              <a:cxn ang="0">
                <a:pos x="18" y="9"/>
              </a:cxn>
              <a:cxn ang="0">
                <a:pos x="17" y="13"/>
              </a:cxn>
              <a:cxn ang="0">
                <a:pos x="15" y="16"/>
              </a:cxn>
              <a:cxn ang="0">
                <a:pos x="12" y="18"/>
              </a:cxn>
              <a:cxn ang="0">
                <a:pos x="9" y="18"/>
              </a:cxn>
              <a:cxn ang="0">
                <a:pos x="5" y="18"/>
              </a:cxn>
              <a:cxn ang="0">
                <a:pos x="2" y="16"/>
              </a:cxn>
              <a:cxn ang="0">
                <a:pos x="0" y="13"/>
              </a:cxn>
              <a:cxn ang="0">
                <a:pos x="0" y="9"/>
              </a:cxn>
              <a:cxn ang="0">
                <a:pos x="0" y="6"/>
              </a:cxn>
              <a:cxn ang="0">
                <a:pos x="2" y="3"/>
              </a:cxn>
              <a:cxn ang="0">
                <a:pos x="5" y="1"/>
              </a:cxn>
              <a:cxn ang="0">
                <a:pos x="9" y="0"/>
              </a:cxn>
              <a:cxn ang="0">
                <a:pos x="12" y="1"/>
              </a:cxn>
              <a:cxn ang="0">
                <a:pos x="15" y="3"/>
              </a:cxn>
              <a:cxn ang="0">
                <a:pos x="17" y="6"/>
              </a:cxn>
              <a:cxn ang="0">
                <a:pos x="18" y="9"/>
              </a:cxn>
            </a:cxnLst>
            <a:rect l="0" t="0" r="r" b="b"/>
            <a:pathLst>
              <a:path w="18" h="18">
                <a:moveTo>
                  <a:pt x="18" y="9"/>
                </a:moveTo>
                <a:lnTo>
                  <a:pt x="17" y="13"/>
                </a:lnTo>
                <a:lnTo>
                  <a:pt x="15" y="16"/>
                </a:lnTo>
                <a:lnTo>
                  <a:pt x="12" y="18"/>
                </a:lnTo>
                <a:lnTo>
                  <a:pt x="9" y="18"/>
                </a:lnTo>
                <a:lnTo>
                  <a:pt x="5" y="18"/>
                </a:lnTo>
                <a:lnTo>
                  <a:pt x="2" y="16"/>
                </a:lnTo>
                <a:lnTo>
                  <a:pt x="0" y="13"/>
                </a:lnTo>
                <a:lnTo>
                  <a:pt x="0" y="9"/>
                </a:lnTo>
                <a:lnTo>
                  <a:pt x="0" y="6"/>
                </a:lnTo>
                <a:lnTo>
                  <a:pt x="2" y="3"/>
                </a:lnTo>
                <a:lnTo>
                  <a:pt x="5" y="1"/>
                </a:lnTo>
                <a:lnTo>
                  <a:pt x="9" y="0"/>
                </a:lnTo>
                <a:lnTo>
                  <a:pt x="12" y="1"/>
                </a:lnTo>
                <a:lnTo>
                  <a:pt x="15" y="3"/>
                </a:lnTo>
                <a:lnTo>
                  <a:pt x="17" y="6"/>
                </a:lnTo>
                <a:lnTo>
                  <a:pt x="18" y="9"/>
                </a:lnTo>
              </a:path>
            </a:pathLst>
          </a:custGeom>
          <a:solidFill>
            <a:schemeClr val="accent1"/>
          </a:solidFill>
          <a:ln w="28575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90" name="Freeform 78"/>
          <p:cNvSpPr>
            <a:spLocks/>
          </p:cNvSpPr>
          <p:nvPr/>
        </p:nvSpPr>
        <p:spPr bwMode="auto">
          <a:xfrm>
            <a:off x="871538" y="3052763"/>
            <a:ext cx="393700" cy="350837"/>
          </a:xfrm>
          <a:custGeom>
            <a:avLst/>
            <a:gdLst/>
            <a:ahLst/>
            <a:cxnLst>
              <a:cxn ang="0">
                <a:pos x="18" y="9"/>
              </a:cxn>
              <a:cxn ang="0">
                <a:pos x="17" y="13"/>
              </a:cxn>
              <a:cxn ang="0">
                <a:pos x="15" y="16"/>
              </a:cxn>
              <a:cxn ang="0">
                <a:pos x="12" y="18"/>
              </a:cxn>
              <a:cxn ang="0">
                <a:pos x="9" y="18"/>
              </a:cxn>
              <a:cxn ang="0">
                <a:pos x="5" y="18"/>
              </a:cxn>
              <a:cxn ang="0">
                <a:pos x="2" y="16"/>
              </a:cxn>
              <a:cxn ang="0">
                <a:pos x="0" y="13"/>
              </a:cxn>
              <a:cxn ang="0">
                <a:pos x="0" y="9"/>
              </a:cxn>
              <a:cxn ang="0">
                <a:pos x="0" y="6"/>
              </a:cxn>
              <a:cxn ang="0">
                <a:pos x="2" y="3"/>
              </a:cxn>
              <a:cxn ang="0">
                <a:pos x="5" y="1"/>
              </a:cxn>
              <a:cxn ang="0">
                <a:pos x="9" y="0"/>
              </a:cxn>
              <a:cxn ang="0">
                <a:pos x="12" y="1"/>
              </a:cxn>
              <a:cxn ang="0">
                <a:pos x="15" y="3"/>
              </a:cxn>
              <a:cxn ang="0">
                <a:pos x="17" y="6"/>
              </a:cxn>
              <a:cxn ang="0">
                <a:pos x="18" y="9"/>
              </a:cxn>
            </a:cxnLst>
            <a:rect l="0" t="0" r="r" b="b"/>
            <a:pathLst>
              <a:path w="18" h="18">
                <a:moveTo>
                  <a:pt x="18" y="9"/>
                </a:moveTo>
                <a:lnTo>
                  <a:pt x="17" y="13"/>
                </a:lnTo>
                <a:lnTo>
                  <a:pt x="15" y="16"/>
                </a:lnTo>
                <a:lnTo>
                  <a:pt x="12" y="18"/>
                </a:lnTo>
                <a:lnTo>
                  <a:pt x="9" y="18"/>
                </a:lnTo>
                <a:lnTo>
                  <a:pt x="5" y="18"/>
                </a:lnTo>
                <a:lnTo>
                  <a:pt x="2" y="16"/>
                </a:lnTo>
                <a:lnTo>
                  <a:pt x="0" y="13"/>
                </a:lnTo>
                <a:lnTo>
                  <a:pt x="0" y="9"/>
                </a:lnTo>
                <a:lnTo>
                  <a:pt x="0" y="6"/>
                </a:lnTo>
                <a:lnTo>
                  <a:pt x="2" y="3"/>
                </a:lnTo>
                <a:lnTo>
                  <a:pt x="5" y="1"/>
                </a:lnTo>
                <a:lnTo>
                  <a:pt x="9" y="0"/>
                </a:lnTo>
                <a:lnTo>
                  <a:pt x="12" y="1"/>
                </a:lnTo>
                <a:lnTo>
                  <a:pt x="15" y="3"/>
                </a:lnTo>
                <a:lnTo>
                  <a:pt x="17" y="6"/>
                </a:lnTo>
                <a:lnTo>
                  <a:pt x="18" y="9"/>
                </a:lnTo>
              </a:path>
            </a:pathLst>
          </a:custGeom>
          <a:solidFill>
            <a:schemeClr val="accent1"/>
          </a:solidFill>
          <a:ln w="28575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92" name="Freeform 80"/>
          <p:cNvSpPr>
            <a:spLocks/>
          </p:cNvSpPr>
          <p:nvPr/>
        </p:nvSpPr>
        <p:spPr bwMode="auto">
          <a:xfrm>
            <a:off x="871538" y="2387600"/>
            <a:ext cx="393700" cy="352425"/>
          </a:xfrm>
          <a:custGeom>
            <a:avLst/>
            <a:gdLst/>
            <a:ahLst/>
            <a:cxnLst>
              <a:cxn ang="0">
                <a:pos x="18" y="9"/>
              </a:cxn>
              <a:cxn ang="0">
                <a:pos x="17" y="13"/>
              </a:cxn>
              <a:cxn ang="0">
                <a:pos x="15" y="16"/>
              </a:cxn>
              <a:cxn ang="0">
                <a:pos x="12" y="18"/>
              </a:cxn>
              <a:cxn ang="0">
                <a:pos x="9" y="18"/>
              </a:cxn>
              <a:cxn ang="0">
                <a:pos x="5" y="18"/>
              </a:cxn>
              <a:cxn ang="0">
                <a:pos x="2" y="16"/>
              </a:cxn>
              <a:cxn ang="0">
                <a:pos x="0" y="13"/>
              </a:cxn>
              <a:cxn ang="0">
                <a:pos x="0" y="9"/>
              </a:cxn>
              <a:cxn ang="0">
                <a:pos x="0" y="6"/>
              </a:cxn>
              <a:cxn ang="0">
                <a:pos x="2" y="3"/>
              </a:cxn>
              <a:cxn ang="0">
                <a:pos x="5" y="1"/>
              </a:cxn>
              <a:cxn ang="0">
                <a:pos x="9" y="0"/>
              </a:cxn>
              <a:cxn ang="0">
                <a:pos x="12" y="1"/>
              </a:cxn>
              <a:cxn ang="0">
                <a:pos x="15" y="3"/>
              </a:cxn>
              <a:cxn ang="0">
                <a:pos x="17" y="6"/>
              </a:cxn>
              <a:cxn ang="0">
                <a:pos x="18" y="9"/>
              </a:cxn>
            </a:cxnLst>
            <a:rect l="0" t="0" r="r" b="b"/>
            <a:pathLst>
              <a:path w="18" h="18">
                <a:moveTo>
                  <a:pt x="18" y="9"/>
                </a:moveTo>
                <a:lnTo>
                  <a:pt x="17" y="13"/>
                </a:lnTo>
                <a:lnTo>
                  <a:pt x="15" y="16"/>
                </a:lnTo>
                <a:lnTo>
                  <a:pt x="12" y="18"/>
                </a:lnTo>
                <a:lnTo>
                  <a:pt x="9" y="18"/>
                </a:lnTo>
                <a:lnTo>
                  <a:pt x="5" y="18"/>
                </a:lnTo>
                <a:lnTo>
                  <a:pt x="2" y="16"/>
                </a:lnTo>
                <a:lnTo>
                  <a:pt x="0" y="13"/>
                </a:lnTo>
                <a:lnTo>
                  <a:pt x="0" y="9"/>
                </a:lnTo>
                <a:lnTo>
                  <a:pt x="0" y="6"/>
                </a:lnTo>
                <a:lnTo>
                  <a:pt x="2" y="3"/>
                </a:lnTo>
                <a:lnTo>
                  <a:pt x="5" y="1"/>
                </a:lnTo>
                <a:lnTo>
                  <a:pt x="9" y="0"/>
                </a:lnTo>
                <a:lnTo>
                  <a:pt x="12" y="1"/>
                </a:lnTo>
                <a:lnTo>
                  <a:pt x="15" y="3"/>
                </a:lnTo>
                <a:lnTo>
                  <a:pt x="17" y="6"/>
                </a:lnTo>
                <a:lnTo>
                  <a:pt x="18" y="9"/>
                </a:lnTo>
              </a:path>
            </a:pathLst>
          </a:custGeom>
          <a:solidFill>
            <a:schemeClr val="accent1"/>
          </a:solidFill>
          <a:ln w="28575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94" name="Freeform 82"/>
          <p:cNvSpPr>
            <a:spLocks/>
          </p:cNvSpPr>
          <p:nvPr/>
        </p:nvSpPr>
        <p:spPr bwMode="auto">
          <a:xfrm>
            <a:off x="1642384" y="4899025"/>
            <a:ext cx="395288" cy="352425"/>
          </a:xfrm>
          <a:custGeom>
            <a:avLst/>
            <a:gdLst/>
            <a:ahLst/>
            <a:cxnLst>
              <a:cxn ang="0">
                <a:pos x="18" y="9"/>
              </a:cxn>
              <a:cxn ang="0">
                <a:pos x="17" y="13"/>
              </a:cxn>
              <a:cxn ang="0">
                <a:pos x="15" y="16"/>
              </a:cxn>
              <a:cxn ang="0">
                <a:pos x="12" y="18"/>
              </a:cxn>
              <a:cxn ang="0">
                <a:pos x="9" y="18"/>
              </a:cxn>
              <a:cxn ang="0">
                <a:pos x="5" y="18"/>
              </a:cxn>
              <a:cxn ang="0">
                <a:pos x="2" y="16"/>
              </a:cxn>
              <a:cxn ang="0">
                <a:pos x="0" y="13"/>
              </a:cxn>
              <a:cxn ang="0">
                <a:pos x="0" y="9"/>
              </a:cxn>
              <a:cxn ang="0">
                <a:pos x="0" y="6"/>
              </a:cxn>
              <a:cxn ang="0">
                <a:pos x="2" y="3"/>
              </a:cxn>
              <a:cxn ang="0">
                <a:pos x="5" y="1"/>
              </a:cxn>
              <a:cxn ang="0">
                <a:pos x="9" y="0"/>
              </a:cxn>
              <a:cxn ang="0">
                <a:pos x="12" y="1"/>
              </a:cxn>
              <a:cxn ang="0">
                <a:pos x="15" y="3"/>
              </a:cxn>
              <a:cxn ang="0">
                <a:pos x="17" y="6"/>
              </a:cxn>
              <a:cxn ang="0">
                <a:pos x="18" y="9"/>
              </a:cxn>
            </a:cxnLst>
            <a:rect l="0" t="0" r="r" b="b"/>
            <a:pathLst>
              <a:path w="18" h="18">
                <a:moveTo>
                  <a:pt x="18" y="9"/>
                </a:moveTo>
                <a:lnTo>
                  <a:pt x="17" y="13"/>
                </a:lnTo>
                <a:lnTo>
                  <a:pt x="15" y="16"/>
                </a:lnTo>
                <a:lnTo>
                  <a:pt x="12" y="18"/>
                </a:lnTo>
                <a:lnTo>
                  <a:pt x="9" y="18"/>
                </a:lnTo>
                <a:lnTo>
                  <a:pt x="5" y="18"/>
                </a:lnTo>
                <a:lnTo>
                  <a:pt x="2" y="16"/>
                </a:lnTo>
                <a:lnTo>
                  <a:pt x="0" y="13"/>
                </a:lnTo>
                <a:lnTo>
                  <a:pt x="0" y="9"/>
                </a:lnTo>
                <a:lnTo>
                  <a:pt x="0" y="6"/>
                </a:lnTo>
                <a:lnTo>
                  <a:pt x="2" y="3"/>
                </a:lnTo>
                <a:lnTo>
                  <a:pt x="5" y="1"/>
                </a:lnTo>
                <a:lnTo>
                  <a:pt x="9" y="0"/>
                </a:lnTo>
                <a:lnTo>
                  <a:pt x="12" y="1"/>
                </a:lnTo>
                <a:lnTo>
                  <a:pt x="15" y="3"/>
                </a:lnTo>
                <a:lnTo>
                  <a:pt x="17" y="6"/>
                </a:lnTo>
                <a:lnTo>
                  <a:pt x="18" y="9"/>
                </a:lnTo>
              </a:path>
            </a:pathLst>
          </a:custGeom>
          <a:solidFill>
            <a:schemeClr val="accent1"/>
          </a:solidFill>
          <a:ln w="28575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96" name="Freeform 84"/>
          <p:cNvSpPr>
            <a:spLocks/>
          </p:cNvSpPr>
          <p:nvPr/>
        </p:nvSpPr>
        <p:spPr bwMode="auto">
          <a:xfrm>
            <a:off x="2451100" y="4186238"/>
            <a:ext cx="395288" cy="350837"/>
          </a:xfrm>
          <a:custGeom>
            <a:avLst/>
            <a:gdLst/>
            <a:ahLst/>
            <a:cxnLst>
              <a:cxn ang="0">
                <a:pos x="18" y="9"/>
              </a:cxn>
              <a:cxn ang="0">
                <a:pos x="17" y="13"/>
              </a:cxn>
              <a:cxn ang="0">
                <a:pos x="15" y="16"/>
              </a:cxn>
              <a:cxn ang="0">
                <a:pos x="12" y="18"/>
              </a:cxn>
              <a:cxn ang="0">
                <a:pos x="9" y="18"/>
              </a:cxn>
              <a:cxn ang="0">
                <a:pos x="5" y="18"/>
              </a:cxn>
              <a:cxn ang="0">
                <a:pos x="2" y="16"/>
              </a:cxn>
              <a:cxn ang="0">
                <a:pos x="0" y="13"/>
              </a:cxn>
              <a:cxn ang="0">
                <a:pos x="0" y="9"/>
              </a:cxn>
              <a:cxn ang="0">
                <a:pos x="0" y="6"/>
              </a:cxn>
              <a:cxn ang="0">
                <a:pos x="2" y="3"/>
              </a:cxn>
              <a:cxn ang="0">
                <a:pos x="5" y="1"/>
              </a:cxn>
              <a:cxn ang="0">
                <a:pos x="9" y="0"/>
              </a:cxn>
              <a:cxn ang="0">
                <a:pos x="12" y="1"/>
              </a:cxn>
              <a:cxn ang="0">
                <a:pos x="15" y="3"/>
              </a:cxn>
              <a:cxn ang="0">
                <a:pos x="17" y="6"/>
              </a:cxn>
              <a:cxn ang="0">
                <a:pos x="18" y="9"/>
              </a:cxn>
            </a:cxnLst>
            <a:rect l="0" t="0" r="r" b="b"/>
            <a:pathLst>
              <a:path w="18" h="18">
                <a:moveTo>
                  <a:pt x="18" y="9"/>
                </a:moveTo>
                <a:lnTo>
                  <a:pt x="17" y="13"/>
                </a:lnTo>
                <a:lnTo>
                  <a:pt x="15" y="16"/>
                </a:lnTo>
                <a:lnTo>
                  <a:pt x="12" y="18"/>
                </a:lnTo>
                <a:lnTo>
                  <a:pt x="9" y="18"/>
                </a:lnTo>
                <a:lnTo>
                  <a:pt x="5" y="18"/>
                </a:lnTo>
                <a:lnTo>
                  <a:pt x="2" y="16"/>
                </a:lnTo>
                <a:lnTo>
                  <a:pt x="0" y="13"/>
                </a:lnTo>
                <a:lnTo>
                  <a:pt x="0" y="9"/>
                </a:lnTo>
                <a:lnTo>
                  <a:pt x="0" y="6"/>
                </a:lnTo>
                <a:lnTo>
                  <a:pt x="2" y="3"/>
                </a:lnTo>
                <a:lnTo>
                  <a:pt x="5" y="1"/>
                </a:lnTo>
                <a:lnTo>
                  <a:pt x="9" y="0"/>
                </a:lnTo>
                <a:lnTo>
                  <a:pt x="12" y="1"/>
                </a:lnTo>
                <a:lnTo>
                  <a:pt x="15" y="3"/>
                </a:lnTo>
                <a:lnTo>
                  <a:pt x="17" y="6"/>
                </a:lnTo>
                <a:lnTo>
                  <a:pt x="18" y="9"/>
                </a:lnTo>
              </a:path>
            </a:pathLst>
          </a:custGeom>
          <a:solidFill>
            <a:schemeClr val="accent1"/>
          </a:solidFill>
          <a:ln w="28575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98" name="Freeform 86"/>
          <p:cNvSpPr>
            <a:spLocks/>
          </p:cNvSpPr>
          <p:nvPr/>
        </p:nvSpPr>
        <p:spPr bwMode="auto">
          <a:xfrm>
            <a:off x="848853" y="3892551"/>
            <a:ext cx="395287" cy="352425"/>
          </a:xfrm>
          <a:custGeom>
            <a:avLst/>
            <a:gdLst/>
            <a:ahLst/>
            <a:cxnLst>
              <a:cxn ang="0">
                <a:pos x="18" y="9"/>
              </a:cxn>
              <a:cxn ang="0">
                <a:pos x="17" y="13"/>
              </a:cxn>
              <a:cxn ang="0">
                <a:pos x="15" y="16"/>
              </a:cxn>
              <a:cxn ang="0">
                <a:pos x="12" y="18"/>
              </a:cxn>
              <a:cxn ang="0">
                <a:pos x="9" y="18"/>
              </a:cxn>
              <a:cxn ang="0">
                <a:pos x="5" y="18"/>
              </a:cxn>
              <a:cxn ang="0">
                <a:pos x="2" y="16"/>
              </a:cxn>
              <a:cxn ang="0">
                <a:pos x="0" y="13"/>
              </a:cxn>
              <a:cxn ang="0">
                <a:pos x="0" y="9"/>
              </a:cxn>
              <a:cxn ang="0">
                <a:pos x="0" y="6"/>
              </a:cxn>
              <a:cxn ang="0">
                <a:pos x="2" y="3"/>
              </a:cxn>
              <a:cxn ang="0">
                <a:pos x="5" y="1"/>
              </a:cxn>
              <a:cxn ang="0">
                <a:pos x="9" y="0"/>
              </a:cxn>
              <a:cxn ang="0">
                <a:pos x="12" y="1"/>
              </a:cxn>
              <a:cxn ang="0">
                <a:pos x="15" y="3"/>
              </a:cxn>
              <a:cxn ang="0">
                <a:pos x="17" y="6"/>
              </a:cxn>
              <a:cxn ang="0">
                <a:pos x="18" y="9"/>
              </a:cxn>
            </a:cxnLst>
            <a:rect l="0" t="0" r="r" b="b"/>
            <a:pathLst>
              <a:path w="18" h="18">
                <a:moveTo>
                  <a:pt x="18" y="9"/>
                </a:moveTo>
                <a:lnTo>
                  <a:pt x="17" y="13"/>
                </a:lnTo>
                <a:lnTo>
                  <a:pt x="15" y="16"/>
                </a:lnTo>
                <a:lnTo>
                  <a:pt x="12" y="18"/>
                </a:lnTo>
                <a:lnTo>
                  <a:pt x="9" y="18"/>
                </a:lnTo>
                <a:lnTo>
                  <a:pt x="5" y="18"/>
                </a:lnTo>
                <a:lnTo>
                  <a:pt x="2" y="16"/>
                </a:lnTo>
                <a:lnTo>
                  <a:pt x="0" y="13"/>
                </a:lnTo>
                <a:lnTo>
                  <a:pt x="0" y="9"/>
                </a:lnTo>
                <a:lnTo>
                  <a:pt x="0" y="6"/>
                </a:lnTo>
                <a:lnTo>
                  <a:pt x="2" y="3"/>
                </a:lnTo>
                <a:lnTo>
                  <a:pt x="5" y="1"/>
                </a:lnTo>
                <a:lnTo>
                  <a:pt x="9" y="0"/>
                </a:lnTo>
                <a:lnTo>
                  <a:pt x="12" y="1"/>
                </a:lnTo>
                <a:lnTo>
                  <a:pt x="15" y="3"/>
                </a:lnTo>
                <a:lnTo>
                  <a:pt x="17" y="6"/>
                </a:lnTo>
                <a:lnTo>
                  <a:pt x="18" y="9"/>
                </a:lnTo>
              </a:path>
            </a:pathLst>
          </a:custGeom>
          <a:solidFill>
            <a:schemeClr val="accent1"/>
          </a:solidFill>
          <a:ln w="28575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7000" name="Freeform 88"/>
          <p:cNvSpPr>
            <a:spLocks/>
          </p:cNvSpPr>
          <p:nvPr/>
        </p:nvSpPr>
        <p:spPr bwMode="auto">
          <a:xfrm>
            <a:off x="4032250" y="3150171"/>
            <a:ext cx="393700" cy="350837"/>
          </a:xfrm>
          <a:custGeom>
            <a:avLst/>
            <a:gdLst/>
            <a:ahLst/>
            <a:cxnLst>
              <a:cxn ang="0">
                <a:pos x="18" y="9"/>
              </a:cxn>
              <a:cxn ang="0">
                <a:pos x="17" y="13"/>
              </a:cxn>
              <a:cxn ang="0">
                <a:pos x="15" y="16"/>
              </a:cxn>
              <a:cxn ang="0">
                <a:pos x="12" y="18"/>
              </a:cxn>
              <a:cxn ang="0">
                <a:pos x="9" y="18"/>
              </a:cxn>
              <a:cxn ang="0">
                <a:pos x="5" y="18"/>
              </a:cxn>
              <a:cxn ang="0">
                <a:pos x="2" y="16"/>
              </a:cxn>
              <a:cxn ang="0">
                <a:pos x="0" y="13"/>
              </a:cxn>
              <a:cxn ang="0">
                <a:pos x="0" y="9"/>
              </a:cxn>
              <a:cxn ang="0">
                <a:pos x="0" y="6"/>
              </a:cxn>
              <a:cxn ang="0">
                <a:pos x="2" y="3"/>
              </a:cxn>
              <a:cxn ang="0">
                <a:pos x="5" y="1"/>
              </a:cxn>
              <a:cxn ang="0">
                <a:pos x="9" y="0"/>
              </a:cxn>
              <a:cxn ang="0">
                <a:pos x="12" y="1"/>
              </a:cxn>
              <a:cxn ang="0">
                <a:pos x="15" y="3"/>
              </a:cxn>
              <a:cxn ang="0">
                <a:pos x="17" y="6"/>
              </a:cxn>
              <a:cxn ang="0">
                <a:pos x="18" y="9"/>
              </a:cxn>
            </a:cxnLst>
            <a:rect l="0" t="0" r="r" b="b"/>
            <a:pathLst>
              <a:path w="18" h="18">
                <a:moveTo>
                  <a:pt x="18" y="9"/>
                </a:moveTo>
                <a:lnTo>
                  <a:pt x="17" y="13"/>
                </a:lnTo>
                <a:lnTo>
                  <a:pt x="15" y="16"/>
                </a:lnTo>
                <a:lnTo>
                  <a:pt x="12" y="18"/>
                </a:lnTo>
                <a:lnTo>
                  <a:pt x="9" y="18"/>
                </a:lnTo>
                <a:lnTo>
                  <a:pt x="5" y="18"/>
                </a:lnTo>
                <a:lnTo>
                  <a:pt x="2" y="16"/>
                </a:lnTo>
                <a:lnTo>
                  <a:pt x="0" y="13"/>
                </a:lnTo>
                <a:lnTo>
                  <a:pt x="0" y="9"/>
                </a:lnTo>
                <a:lnTo>
                  <a:pt x="0" y="6"/>
                </a:lnTo>
                <a:lnTo>
                  <a:pt x="2" y="3"/>
                </a:lnTo>
                <a:lnTo>
                  <a:pt x="5" y="1"/>
                </a:lnTo>
                <a:lnTo>
                  <a:pt x="9" y="0"/>
                </a:lnTo>
                <a:lnTo>
                  <a:pt x="12" y="1"/>
                </a:lnTo>
                <a:lnTo>
                  <a:pt x="15" y="3"/>
                </a:lnTo>
                <a:lnTo>
                  <a:pt x="17" y="6"/>
                </a:lnTo>
                <a:lnTo>
                  <a:pt x="18" y="9"/>
                </a:lnTo>
              </a:path>
            </a:pathLst>
          </a:custGeom>
          <a:solidFill>
            <a:schemeClr val="accent1"/>
          </a:solidFill>
          <a:ln w="28575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7002" name="Freeform 90"/>
          <p:cNvSpPr>
            <a:spLocks/>
          </p:cNvSpPr>
          <p:nvPr/>
        </p:nvSpPr>
        <p:spPr bwMode="auto">
          <a:xfrm>
            <a:off x="4821238" y="4732338"/>
            <a:ext cx="395287" cy="352425"/>
          </a:xfrm>
          <a:custGeom>
            <a:avLst/>
            <a:gdLst/>
            <a:ahLst/>
            <a:cxnLst>
              <a:cxn ang="0">
                <a:pos x="18" y="9"/>
              </a:cxn>
              <a:cxn ang="0">
                <a:pos x="17" y="13"/>
              </a:cxn>
              <a:cxn ang="0">
                <a:pos x="15" y="16"/>
              </a:cxn>
              <a:cxn ang="0">
                <a:pos x="12" y="18"/>
              </a:cxn>
              <a:cxn ang="0">
                <a:pos x="9" y="18"/>
              </a:cxn>
              <a:cxn ang="0">
                <a:pos x="5" y="18"/>
              </a:cxn>
              <a:cxn ang="0">
                <a:pos x="2" y="16"/>
              </a:cxn>
              <a:cxn ang="0">
                <a:pos x="0" y="13"/>
              </a:cxn>
              <a:cxn ang="0">
                <a:pos x="0" y="9"/>
              </a:cxn>
              <a:cxn ang="0">
                <a:pos x="0" y="6"/>
              </a:cxn>
              <a:cxn ang="0">
                <a:pos x="2" y="3"/>
              </a:cxn>
              <a:cxn ang="0">
                <a:pos x="5" y="1"/>
              </a:cxn>
              <a:cxn ang="0">
                <a:pos x="9" y="0"/>
              </a:cxn>
              <a:cxn ang="0">
                <a:pos x="12" y="1"/>
              </a:cxn>
              <a:cxn ang="0">
                <a:pos x="15" y="3"/>
              </a:cxn>
              <a:cxn ang="0">
                <a:pos x="17" y="6"/>
              </a:cxn>
              <a:cxn ang="0">
                <a:pos x="18" y="9"/>
              </a:cxn>
            </a:cxnLst>
            <a:rect l="0" t="0" r="r" b="b"/>
            <a:pathLst>
              <a:path w="18" h="18">
                <a:moveTo>
                  <a:pt x="18" y="9"/>
                </a:moveTo>
                <a:lnTo>
                  <a:pt x="17" y="13"/>
                </a:lnTo>
                <a:lnTo>
                  <a:pt x="15" y="16"/>
                </a:lnTo>
                <a:lnTo>
                  <a:pt x="12" y="18"/>
                </a:lnTo>
                <a:lnTo>
                  <a:pt x="9" y="18"/>
                </a:lnTo>
                <a:lnTo>
                  <a:pt x="5" y="18"/>
                </a:lnTo>
                <a:lnTo>
                  <a:pt x="2" y="16"/>
                </a:lnTo>
                <a:lnTo>
                  <a:pt x="0" y="13"/>
                </a:lnTo>
                <a:lnTo>
                  <a:pt x="0" y="9"/>
                </a:lnTo>
                <a:lnTo>
                  <a:pt x="0" y="6"/>
                </a:lnTo>
                <a:lnTo>
                  <a:pt x="2" y="3"/>
                </a:lnTo>
                <a:lnTo>
                  <a:pt x="5" y="1"/>
                </a:lnTo>
                <a:lnTo>
                  <a:pt x="9" y="0"/>
                </a:lnTo>
                <a:lnTo>
                  <a:pt x="12" y="1"/>
                </a:lnTo>
                <a:lnTo>
                  <a:pt x="15" y="3"/>
                </a:lnTo>
                <a:lnTo>
                  <a:pt x="17" y="6"/>
                </a:lnTo>
                <a:lnTo>
                  <a:pt x="18" y="9"/>
                </a:lnTo>
              </a:path>
            </a:pathLst>
          </a:custGeom>
          <a:solidFill>
            <a:schemeClr val="accent1"/>
          </a:solidFill>
          <a:ln w="28575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7003" name="Freeform 91"/>
          <p:cNvSpPr>
            <a:spLocks/>
          </p:cNvSpPr>
          <p:nvPr/>
        </p:nvSpPr>
        <p:spPr bwMode="auto">
          <a:xfrm>
            <a:off x="5194300" y="5318125"/>
            <a:ext cx="417513" cy="371475"/>
          </a:xfrm>
          <a:custGeom>
            <a:avLst/>
            <a:gdLst/>
            <a:ahLst/>
            <a:cxnLst>
              <a:cxn ang="0">
                <a:pos x="114" y="54"/>
              </a:cxn>
              <a:cxn ang="0">
                <a:pos x="108" y="78"/>
              </a:cxn>
              <a:cxn ang="0">
                <a:pos x="96" y="96"/>
              </a:cxn>
              <a:cxn ang="0">
                <a:pos x="78" y="108"/>
              </a:cxn>
              <a:cxn ang="0">
                <a:pos x="60" y="114"/>
              </a:cxn>
              <a:cxn ang="0">
                <a:pos x="36" y="108"/>
              </a:cxn>
              <a:cxn ang="0">
                <a:pos x="18" y="96"/>
              </a:cxn>
              <a:cxn ang="0">
                <a:pos x="6" y="78"/>
              </a:cxn>
              <a:cxn ang="0">
                <a:pos x="0" y="54"/>
              </a:cxn>
              <a:cxn ang="0">
                <a:pos x="6" y="36"/>
              </a:cxn>
              <a:cxn ang="0">
                <a:pos x="18" y="18"/>
              </a:cxn>
              <a:cxn ang="0">
                <a:pos x="36" y="6"/>
              </a:cxn>
              <a:cxn ang="0">
                <a:pos x="60" y="0"/>
              </a:cxn>
              <a:cxn ang="0">
                <a:pos x="78" y="6"/>
              </a:cxn>
              <a:cxn ang="0">
                <a:pos x="96" y="18"/>
              </a:cxn>
              <a:cxn ang="0">
                <a:pos x="108" y="36"/>
              </a:cxn>
              <a:cxn ang="0">
                <a:pos x="114" y="54"/>
              </a:cxn>
              <a:cxn ang="0">
                <a:pos x="114" y="54"/>
              </a:cxn>
            </a:cxnLst>
            <a:rect l="0" t="0" r="r" b="b"/>
            <a:pathLst>
              <a:path w="114" h="114">
                <a:moveTo>
                  <a:pt x="114" y="54"/>
                </a:moveTo>
                <a:lnTo>
                  <a:pt x="108" y="78"/>
                </a:lnTo>
                <a:lnTo>
                  <a:pt x="96" y="96"/>
                </a:lnTo>
                <a:lnTo>
                  <a:pt x="78" y="108"/>
                </a:lnTo>
                <a:lnTo>
                  <a:pt x="60" y="114"/>
                </a:lnTo>
                <a:lnTo>
                  <a:pt x="36" y="108"/>
                </a:lnTo>
                <a:lnTo>
                  <a:pt x="18" y="96"/>
                </a:lnTo>
                <a:lnTo>
                  <a:pt x="6" y="78"/>
                </a:lnTo>
                <a:lnTo>
                  <a:pt x="0" y="54"/>
                </a:lnTo>
                <a:lnTo>
                  <a:pt x="6" y="36"/>
                </a:lnTo>
                <a:lnTo>
                  <a:pt x="18" y="18"/>
                </a:lnTo>
                <a:lnTo>
                  <a:pt x="36" y="6"/>
                </a:lnTo>
                <a:lnTo>
                  <a:pt x="60" y="0"/>
                </a:lnTo>
                <a:lnTo>
                  <a:pt x="78" y="6"/>
                </a:lnTo>
                <a:lnTo>
                  <a:pt x="96" y="18"/>
                </a:lnTo>
                <a:lnTo>
                  <a:pt x="108" y="36"/>
                </a:lnTo>
                <a:lnTo>
                  <a:pt x="114" y="54"/>
                </a:lnTo>
                <a:lnTo>
                  <a:pt x="114" y="54"/>
                </a:lnTo>
                <a:close/>
              </a:path>
            </a:pathLst>
          </a:custGeom>
          <a:solidFill>
            <a:schemeClr val="accent1"/>
          </a:solidFill>
          <a:ln w="28575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7006" name="Freeform 94"/>
          <p:cNvSpPr>
            <a:spLocks/>
          </p:cNvSpPr>
          <p:nvPr/>
        </p:nvSpPr>
        <p:spPr bwMode="auto">
          <a:xfrm>
            <a:off x="4425950" y="5318125"/>
            <a:ext cx="395288" cy="352425"/>
          </a:xfrm>
          <a:custGeom>
            <a:avLst/>
            <a:gdLst/>
            <a:ahLst/>
            <a:cxnLst>
              <a:cxn ang="0">
                <a:pos x="18" y="9"/>
              </a:cxn>
              <a:cxn ang="0">
                <a:pos x="17" y="13"/>
              </a:cxn>
              <a:cxn ang="0">
                <a:pos x="15" y="16"/>
              </a:cxn>
              <a:cxn ang="0">
                <a:pos x="12" y="18"/>
              </a:cxn>
              <a:cxn ang="0">
                <a:pos x="9" y="18"/>
              </a:cxn>
              <a:cxn ang="0">
                <a:pos x="5" y="18"/>
              </a:cxn>
              <a:cxn ang="0">
                <a:pos x="2" y="16"/>
              </a:cxn>
              <a:cxn ang="0">
                <a:pos x="0" y="13"/>
              </a:cxn>
              <a:cxn ang="0">
                <a:pos x="0" y="9"/>
              </a:cxn>
              <a:cxn ang="0">
                <a:pos x="0" y="6"/>
              </a:cxn>
              <a:cxn ang="0">
                <a:pos x="2" y="3"/>
              </a:cxn>
              <a:cxn ang="0">
                <a:pos x="5" y="1"/>
              </a:cxn>
              <a:cxn ang="0">
                <a:pos x="9" y="0"/>
              </a:cxn>
              <a:cxn ang="0">
                <a:pos x="12" y="1"/>
              </a:cxn>
              <a:cxn ang="0">
                <a:pos x="15" y="3"/>
              </a:cxn>
              <a:cxn ang="0">
                <a:pos x="17" y="6"/>
              </a:cxn>
              <a:cxn ang="0">
                <a:pos x="18" y="9"/>
              </a:cxn>
            </a:cxnLst>
            <a:rect l="0" t="0" r="r" b="b"/>
            <a:pathLst>
              <a:path w="18" h="18">
                <a:moveTo>
                  <a:pt x="18" y="9"/>
                </a:moveTo>
                <a:lnTo>
                  <a:pt x="17" y="13"/>
                </a:lnTo>
                <a:lnTo>
                  <a:pt x="15" y="16"/>
                </a:lnTo>
                <a:lnTo>
                  <a:pt x="12" y="18"/>
                </a:lnTo>
                <a:lnTo>
                  <a:pt x="9" y="18"/>
                </a:lnTo>
                <a:lnTo>
                  <a:pt x="5" y="18"/>
                </a:lnTo>
                <a:lnTo>
                  <a:pt x="2" y="16"/>
                </a:lnTo>
                <a:lnTo>
                  <a:pt x="0" y="13"/>
                </a:lnTo>
                <a:lnTo>
                  <a:pt x="0" y="9"/>
                </a:lnTo>
                <a:lnTo>
                  <a:pt x="0" y="6"/>
                </a:lnTo>
                <a:lnTo>
                  <a:pt x="2" y="3"/>
                </a:lnTo>
                <a:lnTo>
                  <a:pt x="5" y="1"/>
                </a:lnTo>
                <a:lnTo>
                  <a:pt x="9" y="0"/>
                </a:lnTo>
                <a:lnTo>
                  <a:pt x="12" y="1"/>
                </a:lnTo>
                <a:lnTo>
                  <a:pt x="15" y="3"/>
                </a:lnTo>
                <a:lnTo>
                  <a:pt x="17" y="6"/>
                </a:lnTo>
                <a:lnTo>
                  <a:pt x="18" y="9"/>
                </a:lnTo>
              </a:path>
            </a:pathLst>
          </a:custGeom>
          <a:solidFill>
            <a:schemeClr val="accent1"/>
          </a:solidFill>
          <a:ln w="28575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7007" name="Freeform 95"/>
          <p:cNvSpPr>
            <a:spLocks/>
          </p:cNvSpPr>
          <p:nvPr/>
        </p:nvSpPr>
        <p:spPr bwMode="auto">
          <a:xfrm>
            <a:off x="3614738" y="5318125"/>
            <a:ext cx="417512" cy="371475"/>
          </a:xfrm>
          <a:custGeom>
            <a:avLst/>
            <a:gdLst/>
            <a:ahLst/>
            <a:cxnLst>
              <a:cxn ang="0">
                <a:pos x="114" y="54"/>
              </a:cxn>
              <a:cxn ang="0">
                <a:pos x="108" y="78"/>
              </a:cxn>
              <a:cxn ang="0">
                <a:pos x="96" y="96"/>
              </a:cxn>
              <a:cxn ang="0">
                <a:pos x="78" y="108"/>
              </a:cxn>
              <a:cxn ang="0">
                <a:pos x="60" y="114"/>
              </a:cxn>
              <a:cxn ang="0">
                <a:pos x="36" y="108"/>
              </a:cxn>
              <a:cxn ang="0">
                <a:pos x="18" y="96"/>
              </a:cxn>
              <a:cxn ang="0">
                <a:pos x="6" y="78"/>
              </a:cxn>
              <a:cxn ang="0">
                <a:pos x="0" y="54"/>
              </a:cxn>
              <a:cxn ang="0">
                <a:pos x="6" y="36"/>
              </a:cxn>
              <a:cxn ang="0">
                <a:pos x="18" y="18"/>
              </a:cxn>
              <a:cxn ang="0">
                <a:pos x="36" y="6"/>
              </a:cxn>
              <a:cxn ang="0">
                <a:pos x="60" y="0"/>
              </a:cxn>
              <a:cxn ang="0">
                <a:pos x="78" y="6"/>
              </a:cxn>
              <a:cxn ang="0">
                <a:pos x="96" y="18"/>
              </a:cxn>
              <a:cxn ang="0">
                <a:pos x="108" y="36"/>
              </a:cxn>
              <a:cxn ang="0">
                <a:pos x="114" y="54"/>
              </a:cxn>
              <a:cxn ang="0">
                <a:pos x="114" y="54"/>
              </a:cxn>
            </a:cxnLst>
            <a:rect l="0" t="0" r="r" b="b"/>
            <a:pathLst>
              <a:path w="114" h="114">
                <a:moveTo>
                  <a:pt x="114" y="54"/>
                </a:moveTo>
                <a:lnTo>
                  <a:pt x="108" y="78"/>
                </a:lnTo>
                <a:lnTo>
                  <a:pt x="96" y="96"/>
                </a:lnTo>
                <a:lnTo>
                  <a:pt x="78" y="108"/>
                </a:lnTo>
                <a:lnTo>
                  <a:pt x="60" y="114"/>
                </a:lnTo>
                <a:lnTo>
                  <a:pt x="36" y="108"/>
                </a:lnTo>
                <a:lnTo>
                  <a:pt x="18" y="96"/>
                </a:lnTo>
                <a:lnTo>
                  <a:pt x="6" y="78"/>
                </a:lnTo>
                <a:lnTo>
                  <a:pt x="0" y="54"/>
                </a:lnTo>
                <a:lnTo>
                  <a:pt x="6" y="36"/>
                </a:lnTo>
                <a:lnTo>
                  <a:pt x="18" y="18"/>
                </a:lnTo>
                <a:lnTo>
                  <a:pt x="36" y="6"/>
                </a:lnTo>
                <a:lnTo>
                  <a:pt x="60" y="0"/>
                </a:lnTo>
                <a:lnTo>
                  <a:pt x="78" y="6"/>
                </a:lnTo>
                <a:lnTo>
                  <a:pt x="96" y="18"/>
                </a:lnTo>
                <a:lnTo>
                  <a:pt x="108" y="36"/>
                </a:lnTo>
                <a:lnTo>
                  <a:pt x="114" y="54"/>
                </a:lnTo>
                <a:lnTo>
                  <a:pt x="114" y="54"/>
                </a:lnTo>
                <a:close/>
              </a:path>
            </a:pathLst>
          </a:custGeom>
          <a:solidFill>
            <a:schemeClr val="accent1"/>
          </a:solidFill>
          <a:ln w="28575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7010" name="Freeform 98"/>
          <p:cNvSpPr>
            <a:spLocks/>
          </p:cNvSpPr>
          <p:nvPr/>
        </p:nvSpPr>
        <p:spPr bwMode="auto">
          <a:xfrm>
            <a:off x="2846388" y="5318125"/>
            <a:ext cx="395287" cy="352425"/>
          </a:xfrm>
          <a:custGeom>
            <a:avLst/>
            <a:gdLst/>
            <a:ahLst/>
            <a:cxnLst>
              <a:cxn ang="0">
                <a:pos x="18" y="9"/>
              </a:cxn>
              <a:cxn ang="0">
                <a:pos x="17" y="13"/>
              </a:cxn>
              <a:cxn ang="0">
                <a:pos x="15" y="16"/>
              </a:cxn>
              <a:cxn ang="0">
                <a:pos x="12" y="18"/>
              </a:cxn>
              <a:cxn ang="0">
                <a:pos x="9" y="18"/>
              </a:cxn>
              <a:cxn ang="0">
                <a:pos x="5" y="18"/>
              </a:cxn>
              <a:cxn ang="0">
                <a:pos x="2" y="16"/>
              </a:cxn>
              <a:cxn ang="0">
                <a:pos x="0" y="13"/>
              </a:cxn>
              <a:cxn ang="0">
                <a:pos x="0" y="9"/>
              </a:cxn>
              <a:cxn ang="0">
                <a:pos x="0" y="6"/>
              </a:cxn>
              <a:cxn ang="0">
                <a:pos x="2" y="3"/>
              </a:cxn>
              <a:cxn ang="0">
                <a:pos x="5" y="1"/>
              </a:cxn>
              <a:cxn ang="0">
                <a:pos x="9" y="0"/>
              </a:cxn>
              <a:cxn ang="0">
                <a:pos x="12" y="1"/>
              </a:cxn>
              <a:cxn ang="0">
                <a:pos x="15" y="3"/>
              </a:cxn>
              <a:cxn ang="0">
                <a:pos x="17" y="6"/>
              </a:cxn>
              <a:cxn ang="0">
                <a:pos x="18" y="9"/>
              </a:cxn>
            </a:cxnLst>
            <a:rect l="0" t="0" r="r" b="b"/>
            <a:pathLst>
              <a:path w="18" h="18">
                <a:moveTo>
                  <a:pt x="18" y="9"/>
                </a:moveTo>
                <a:lnTo>
                  <a:pt x="17" y="13"/>
                </a:lnTo>
                <a:lnTo>
                  <a:pt x="15" y="16"/>
                </a:lnTo>
                <a:lnTo>
                  <a:pt x="12" y="18"/>
                </a:lnTo>
                <a:lnTo>
                  <a:pt x="9" y="18"/>
                </a:lnTo>
                <a:lnTo>
                  <a:pt x="5" y="18"/>
                </a:lnTo>
                <a:lnTo>
                  <a:pt x="2" y="16"/>
                </a:lnTo>
                <a:lnTo>
                  <a:pt x="0" y="13"/>
                </a:lnTo>
                <a:lnTo>
                  <a:pt x="0" y="9"/>
                </a:lnTo>
                <a:lnTo>
                  <a:pt x="0" y="6"/>
                </a:lnTo>
                <a:lnTo>
                  <a:pt x="2" y="3"/>
                </a:lnTo>
                <a:lnTo>
                  <a:pt x="5" y="1"/>
                </a:lnTo>
                <a:lnTo>
                  <a:pt x="9" y="0"/>
                </a:lnTo>
                <a:lnTo>
                  <a:pt x="12" y="1"/>
                </a:lnTo>
                <a:lnTo>
                  <a:pt x="15" y="3"/>
                </a:lnTo>
                <a:lnTo>
                  <a:pt x="17" y="6"/>
                </a:lnTo>
                <a:lnTo>
                  <a:pt x="18" y="9"/>
                </a:lnTo>
              </a:path>
            </a:pathLst>
          </a:custGeom>
          <a:solidFill>
            <a:schemeClr val="accent1"/>
          </a:solidFill>
          <a:ln w="28575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7012" name="Freeform 100"/>
          <p:cNvSpPr>
            <a:spLocks/>
          </p:cNvSpPr>
          <p:nvPr/>
        </p:nvSpPr>
        <p:spPr bwMode="auto">
          <a:xfrm>
            <a:off x="2055813" y="5318125"/>
            <a:ext cx="395287" cy="352425"/>
          </a:xfrm>
          <a:custGeom>
            <a:avLst/>
            <a:gdLst/>
            <a:ahLst/>
            <a:cxnLst>
              <a:cxn ang="0">
                <a:pos x="18" y="9"/>
              </a:cxn>
              <a:cxn ang="0">
                <a:pos x="17" y="13"/>
              </a:cxn>
              <a:cxn ang="0">
                <a:pos x="15" y="16"/>
              </a:cxn>
              <a:cxn ang="0">
                <a:pos x="12" y="18"/>
              </a:cxn>
              <a:cxn ang="0">
                <a:pos x="9" y="18"/>
              </a:cxn>
              <a:cxn ang="0">
                <a:pos x="5" y="18"/>
              </a:cxn>
              <a:cxn ang="0">
                <a:pos x="2" y="16"/>
              </a:cxn>
              <a:cxn ang="0">
                <a:pos x="0" y="13"/>
              </a:cxn>
              <a:cxn ang="0">
                <a:pos x="0" y="9"/>
              </a:cxn>
              <a:cxn ang="0">
                <a:pos x="0" y="6"/>
              </a:cxn>
              <a:cxn ang="0">
                <a:pos x="2" y="3"/>
              </a:cxn>
              <a:cxn ang="0">
                <a:pos x="5" y="1"/>
              </a:cxn>
              <a:cxn ang="0">
                <a:pos x="9" y="0"/>
              </a:cxn>
              <a:cxn ang="0">
                <a:pos x="12" y="1"/>
              </a:cxn>
              <a:cxn ang="0">
                <a:pos x="15" y="3"/>
              </a:cxn>
              <a:cxn ang="0">
                <a:pos x="17" y="6"/>
              </a:cxn>
              <a:cxn ang="0">
                <a:pos x="18" y="9"/>
              </a:cxn>
            </a:cxnLst>
            <a:rect l="0" t="0" r="r" b="b"/>
            <a:pathLst>
              <a:path w="18" h="18">
                <a:moveTo>
                  <a:pt x="18" y="9"/>
                </a:moveTo>
                <a:lnTo>
                  <a:pt x="17" y="13"/>
                </a:lnTo>
                <a:lnTo>
                  <a:pt x="15" y="16"/>
                </a:lnTo>
                <a:lnTo>
                  <a:pt x="12" y="18"/>
                </a:lnTo>
                <a:lnTo>
                  <a:pt x="9" y="18"/>
                </a:lnTo>
                <a:lnTo>
                  <a:pt x="5" y="18"/>
                </a:lnTo>
                <a:lnTo>
                  <a:pt x="2" y="16"/>
                </a:lnTo>
                <a:lnTo>
                  <a:pt x="0" y="13"/>
                </a:lnTo>
                <a:lnTo>
                  <a:pt x="0" y="9"/>
                </a:lnTo>
                <a:lnTo>
                  <a:pt x="0" y="6"/>
                </a:lnTo>
                <a:lnTo>
                  <a:pt x="2" y="3"/>
                </a:lnTo>
                <a:lnTo>
                  <a:pt x="5" y="1"/>
                </a:lnTo>
                <a:lnTo>
                  <a:pt x="9" y="0"/>
                </a:lnTo>
                <a:lnTo>
                  <a:pt x="12" y="1"/>
                </a:lnTo>
                <a:lnTo>
                  <a:pt x="15" y="3"/>
                </a:lnTo>
                <a:lnTo>
                  <a:pt x="17" y="6"/>
                </a:lnTo>
                <a:lnTo>
                  <a:pt x="18" y="9"/>
                </a:lnTo>
              </a:path>
            </a:pathLst>
          </a:custGeom>
          <a:solidFill>
            <a:schemeClr val="accent1"/>
          </a:solidFill>
          <a:ln w="28575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7014" name="Freeform 102"/>
          <p:cNvSpPr>
            <a:spLocks/>
          </p:cNvSpPr>
          <p:nvPr/>
        </p:nvSpPr>
        <p:spPr bwMode="auto">
          <a:xfrm>
            <a:off x="3241675" y="4732338"/>
            <a:ext cx="395288" cy="352425"/>
          </a:xfrm>
          <a:custGeom>
            <a:avLst/>
            <a:gdLst/>
            <a:ahLst/>
            <a:cxnLst>
              <a:cxn ang="0">
                <a:pos x="18" y="9"/>
              </a:cxn>
              <a:cxn ang="0">
                <a:pos x="17" y="13"/>
              </a:cxn>
              <a:cxn ang="0">
                <a:pos x="15" y="16"/>
              </a:cxn>
              <a:cxn ang="0">
                <a:pos x="12" y="18"/>
              </a:cxn>
              <a:cxn ang="0">
                <a:pos x="9" y="18"/>
              </a:cxn>
              <a:cxn ang="0">
                <a:pos x="5" y="18"/>
              </a:cxn>
              <a:cxn ang="0">
                <a:pos x="2" y="16"/>
              </a:cxn>
              <a:cxn ang="0">
                <a:pos x="0" y="13"/>
              </a:cxn>
              <a:cxn ang="0">
                <a:pos x="0" y="9"/>
              </a:cxn>
              <a:cxn ang="0">
                <a:pos x="0" y="6"/>
              </a:cxn>
              <a:cxn ang="0">
                <a:pos x="2" y="3"/>
              </a:cxn>
              <a:cxn ang="0">
                <a:pos x="5" y="1"/>
              </a:cxn>
              <a:cxn ang="0">
                <a:pos x="9" y="0"/>
              </a:cxn>
              <a:cxn ang="0">
                <a:pos x="12" y="1"/>
              </a:cxn>
              <a:cxn ang="0">
                <a:pos x="15" y="3"/>
              </a:cxn>
              <a:cxn ang="0">
                <a:pos x="17" y="6"/>
              </a:cxn>
              <a:cxn ang="0">
                <a:pos x="18" y="9"/>
              </a:cxn>
            </a:cxnLst>
            <a:rect l="0" t="0" r="r" b="b"/>
            <a:pathLst>
              <a:path w="18" h="18">
                <a:moveTo>
                  <a:pt x="18" y="9"/>
                </a:moveTo>
                <a:lnTo>
                  <a:pt x="17" y="13"/>
                </a:lnTo>
                <a:lnTo>
                  <a:pt x="15" y="16"/>
                </a:lnTo>
                <a:lnTo>
                  <a:pt x="12" y="18"/>
                </a:lnTo>
                <a:lnTo>
                  <a:pt x="9" y="18"/>
                </a:lnTo>
                <a:lnTo>
                  <a:pt x="5" y="18"/>
                </a:lnTo>
                <a:lnTo>
                  <a:pt x="2" y="16"/>
                </a:lnTo>
                <a:lnTo>
                  <a:pt x="0" y="13"/>
                </a:lnTo>
                <a:lnTo>
                  <a:pt x="0" y="9"/>
                </a:lnTo>
                <a:lnTo>
                  <a:pt x="0" y="6"/>
                </a:lnTo>
                <a:lnTo>
                  <a:pt x="2" y="3"/>
                </a:lnTo>
                <a:lnTo>
                  <a:pt x="5" y="1"/>
                </a:lnTo>
                <a:lnTo>
                  <a:pt x="9" y="0"/>
                </a:lnTo>
                <a:lnTo>
                  <a:pt x="12" y="1"/>
                </a:lnTo>
                <a:lnTo>
                  <a:pt x="15" y="3"/>
                </a:lnTo>
                <a:lnTo>
                  <a:pt x="17" y="6"/>
                </a:lnTo>
                <a:lnTo>
                  <a:pt x="18" y="9"/>
                </a:lnTo>
              </a:path>
            </a:pathLst>
          </a:custGeom>
          <a:solidFill>
            <a:schemeClr val="accent1"/>
          </a:solidFill>
          <a:ln w="28575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7016" name="Freeform 104"/>
          <p:cNvSpPr>
            <a:spLocks/>
          </p:cNvSpPr>
          <p:nvPr/>
        </p:nvSpPr>
        <p:spPr bwMode="auto">
          <a:xfrm>
            <a:off x="1265763" y="5396706"/>
            <a:ext cx="395287" cy="352425"/>
          </a:xfrm>
          <a:custGeom>
            <a:avLst/>
            <a:gdLst/>
            <a:ahLst/>
            <a:cxnLst>
              <a:cxn ang="0">
                <a:pos x="18" y="9"/>
              </a:cxn>
              <a:cxn ang="0">
                <a:pos x="17" y="13"/>
              </a:cxn>
              <a:cxn ang="0">
                <a:pos x="15" y="16"/>
              </a:cxn>
              <a:cxn ang="0">
                <a:pos x="12" y="18"/>
              </a:cxn>
              <a:cxn ang="0">
                <a:pos x="9" y="18"/>
              </a:cxn>
              <a:cxn ang="0">
                <a:pos x="5" y="18"/>
              </a:cxn>
              <a:cxn ang="0">
                <a:pos x="2" y="16"/>
              </a:cxn>
              <a:cxn ang="0">
                <a:pos x="0" y="13"/>
              </a:cxn>
              <a:cxn ang="0">
                <a:pos x="0" y="9"/>
              </a:cxn>
              <a:cxn ang="0">
                <a:pos x="0" y="6"/>
              </a:cxn>
              <a:cxn ang="0">
                <a:pos x="2" y="3"/>
              </a:cxn>
              <a:cxn ang="0">
                <a:pos x="5" y="1"/>
              </a:cxn>
              <a:cxn ang="0">
                <a:pos x="9" y="0"/>
              </a:cxn>
              <a:cxn ang="0">
                <a:pos x="12" y="1"/>
              </a:cxn>
              <a:cxn ang="0">
                <a:pos x="15" y="3"/>
              </a:cxn>
              <a:cxn ang="0">
                <a:pos x="17" y="6"/>
              </a:cxn>
              <a:cxn ang="0">
                <a:pos x="18" y="9"/>
              </a:cxn>
            </a:cxnLst>
            <a:rect l="0" t="0" r="r" b="b"/>
            <a:pathLst>
              <a:path w="18" h="18">
                <a:moveTo>
                  <a:pt x="18" y="9"/>
                </a:moveTo>
                <a:lnTo>
                  <a:pt x="17" y="13"/>
                </a:lnTo>
                <a:lnTo>
                  <a:pt x="15" y="16"/>
                </a:lnTo>
                <a:lnTo>
                  <a:pt x="12" y="18"/>
                </a:lnTo>
                <a:lnTo>
                  <a:pt x="9" y="18"/>
                </a:lnTo>
                <a:lnTo>
                  <a:pt x="5" y="18"/>
                </a:lnTo>
                <a:lnTo>
                  <a:pt x="2" y="16"/>
                </a:lnTo>
                <a:lnTo>
                  <a:pt x="0" y="13"/>
                </a:lnTo>
                <a:lnTo>
                  <a:pt x="0" y="9"/>
                </a:lnTo>
                <a:lnTo>
                  <a:pt x="0" y="6"/>
                </a:lnTo>
                <a:lnTo>
                  <a:pt x="2" y="3"/>
                </a:lnTo>
                <a:lnTo>
                  <a:pt x="5" y="1"/>
                </a:lnTo>
                <a:lnTo>
                  <a:pt x="9" y="0"/>
                </a:lnTo>
                <a:lnTo>
                  <a:pt x="12" y="1"/>
                </a:lnTo>
                <a:lnTo>
                  <a:pt x="15" y="3"/>
                </a:lnTo>
                <a:lnTo>
                  <a:pt x="17" y="6"/>
                </a:lnTo>
                <a:lnTo>
                  <a:pt x="18" y="9"/>
                </a:lnTo>
              </a:path>
            </a:pathLst>
          </a:custGeom>
          <a:solidFill>
            <a:schemeClr val="accent1"/>
          </a:solidFill>
          <a:ln w="28575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7018" name="Freeform 106"/>
          <p:cNvSpPr>
            <a:spLocks/>
          </p:cNvSpPr>
          <p:nvPr/>
        </p:nvSpPr>
        <p:spPr bwMode="auto">
          <a:xfrm>
            <a:off x="6007100" y="5318125"/>
            <a:ext cx="395288" cy="352425"/>
          </a:xfrm>
          <a:custGeom>
            <a:avLst/>
            <a:gdLst/>
            <a:ahLst/>
            <a:cxnLst>
              <a:cxn ang="0">
                <a:pos x="18" y="9"/>
              </a:cxn>
              <a:cxn ang="0">
                <a:pos x="17" y="13"/>
              </a:cxn>
              <a:cxn ang="0">
                <a:pos x="15" y="16"/>
              </a:cxn>
              <a:cxn ang="0">
                <a:pos x="12" y="18"/>
              </a:cxn>
              <a:cxn ang="0">
                <a:pos x="9" y="18"/>
              </a:cxn>
              <a:cxn ang="0">
                <a:pos x="5" y="18"/>
              </a:cxn>
              <a:cxn ang="0">
                <a:pos x="2" y="16"/>
              </a:cxn>
              <a:cxn ang="0">
                <a:pos x="0" y="13"/>
              </a:cxn>
              <a:cxn ang="0">
                <a:pos x="0" y="9"/>
              </a:cxn>
              <a:cxn ang="0">
                <a:pos x="0" y="6"/>
              </a:cxn>
              <a:cxn ang="0">
                <a:pos x="2" y="3"/>
              </a:cxn>
              <a:cxn ang="0">
                <a:pos x="5" y="1"/>
              </a:cxn>
              <a:cxn ang="0">
                <a:pos x="9" y="0"/>
              </a:cxn>
              <a:cxn ang="0">
                <a:pos x="12" y="1"/>
              </a:cxn>
              <a:cxn ang="0">
                <a:pos x="15" y="3"/>
              </a:cxn>
              <a:cxn ang="0">
                <a:pos x="17" y="6"/>
              </a:cxn>
              <a:cxn ang="0">
                <a:pos x="18" y="9"/>
              </a:cxn>
            </a:cxnLst>
            <a:rect l="0" t="0" r="r" b="b"/>
            <a:pathLst>
              <a:path w="18" h="18">
                <a:moveTo>
                  <a:pt x="18" y="9"/>
                </a:moveTo>
                <a:lnTo>
                  <a:pt x="17" y="13"/>
                </a:lnTo>
                <a:lnTo>
                  <a:pt x="15" y="16"/>
                </a:lnTo>
                <a:lnTo>
                  <a:pt x="12" y="18"/>
                </a:lnTo>
                <a:lnTo>
                  <a:pt x="9" y="18"/>
                </a:lnTo>
                <a:lnTo>
                  <a:pt x="5" y="18"/>
                </a:lnTo>
                <a:lnTo>
                  <a:pt x="2" y="16"/>
                </a:lnTo>
                <a:lnTo>
                  <a:pt x="0" y="13"/>
                </a:lnTo>
                <a:lnTo>
                  <a:pt x="0" y="9"/>
                </a:lnTo>
                <a:lnTo>
                  <a:pt x="0" y="6"/>
                </a:lnTo>
                <a:lnTo>
                  <a:pt x="2" y="3"/>
                </a:lnTo>
                <a:lnTo>
                  <a:pt x="5" y="1"/>
                </a:lnTo>
                <a:lnTo>
                  <a:pt x="9" y="0"/>
                </a:lnTo>
                <a:lnTo>
                  <a:pt x="12" y="1"/>
                </a:lnTo>
                <a:lnTo>
                  <a:pt x="15" y="3"/>
                </a:lnTo>
                <a:lnTo>
                  <a:pt x="17" y="6"/>
                </a:lnTo>
                <a:lnTo>
                  <a:pt x="18" y="9"/>
                </a:lnTo>
              </a:path>
            </a:pathLst>
          </a:custGeom>
          <a:solidFill>
            <a:schemeClr val="accent1"/>
          </a:solidFill>
          <a:ln w="28575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7019" name="Rectangle 107"/>
          <p:cNvSpPr>
            <a:spLocks noChangeArrowheads="1"/>
          </p:cNvSpPr>
          <p:nvPr/>
        </p:nvSpPr>
        <p:spPr bwMode="auto">
          <a:xfrm>
            <a:off x="6938963" y="1030288"/>
            <a:ext cx="155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x</a:t>
            </a:r>
          </a:p>
        </p:txBody>
      </p:sp>
      <p:sp>
        <p:nvSpPr>
          <p:cNvPr id="167020" name="Rectangle 108"/>
          <p:cNvSpPr>
            <a:spLocks noChangeArrowheads="1"/>
          </p:cNvSpPr>
          <p:nvPr/>
        </p:nvSpPr>
        <p:spPr bwMode="auto">
          <a:xfrm>
            <a:off x="7085013" y="1195388"/>
            <a:ext cx="1285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0</a:t>
            </a:r>
          </a:p>
        </p:txBody>
      </p:sp>
      <p:sp>
        <p:nvSpPr>
          <p:cNvPr id="167021" name="Rectangle 109"/>
          <p:cNvSpPr>
            <a:spLocks noChangeArrowheads="1"/>
          </p:cNvSpPr>
          <p:nvPr/>
        </p:nvSpPr>
        <p:spPr bwMode="auto">
          <a:xfrm>
            <a:off x="6499225" y="1030288"/>
            <a:ext cx="155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x</a:t>
            </a:r>
          </a:p>
        </p:txBody>
      </p:sp>
      <p:sp>
        <p:nvSpPr>
          <p:cNvPr id="167022" name="Rectangle 110"/>
          <p:cNvSpPr>
            <a:spLocks noChangeArrowheads="1"/>
          </p:cNvSpPr>
          <p:nvPr/>
        </p:nvSpPr>
        <p:spPr bwMode="auto">
          <a:xfrm>
            <a:off x="6623050" y="1195388"/>
            <a:ext cx="1285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167023" name="Rectangle 111"/>
          <p:cNvSpPr>
            <a:spLocks noChangeArrowheads="1"/>
          </p:cNvSpPr>
          <p:nvPr/>
        </p:nvSpPr>
        <p:spPr bwMode="auto">
          <a:xfrm>
            <a:off x="6126163" y="1030288"/>
            <a:ext cx="155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x</a:t>
            </a:r>
          </a:p>
        </p:txBody>
      </p:sp>
      <p:sp>
        <p:nvSpPr>
          <p:cNvPr id="167024" name="Rectangle 112"/>
          <p:cNvSpPr>
            <a:spLocks noChangeArrowheads="1"/>
          </p:cNvSpPr>
          <p:nvPr/>
        </p:nvSpPr>
        <p:spPr bwMode="auto">
          <a:xfrm>
            <a:off x="6272213" y="1195388"/>
            <a:ext cx="1285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167025" name="Rectangle 113"/>
          <p:cNvSpPr>
            <a:spLocks noChangeArrowheads="1"/>
          </p:cNvSpPr>
          <p:nvPr/>
        </p:nvSpPr>
        <p:spPr bwMode="auto">
          <a:xfrm>
            <a:off x="5707063" y="1030288"/>
            <a:ext cx="155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x</a:t>
            </a:r>
          </a:p>
        </p:txBody>
      </p:sp>
      <p:sp>
        <p:nvSpPr>
          <p:cNvPr id="167026" name="Rectangle 114"/>
          <p:cNvSpPr>
            <a:spLocks noChangeArrowheads="1"/>
          </p:cNvSpPr>
          <p:nvPr/>
        </p:nvSpPr>
        <p:spPr bwMode="auto">
          <a:xfrm>
            <a:off x="5854700" y="1195388"/>
            <a:ext cx="1285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167027" name="Rectangle 115"/>
          <p:cNvSpPr>
            <a:spLocks noChangeArrowheads="1"/>
          </p:cNvSpPr>
          <p:nvPr/>
        </p:nvSpPr>
        <p:spPr bwMode="auto">
          <a:xfrm>
            <a:off x="5334000" y="1030288"/>
            <a:ext cx="155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x</a:t>
            </a:r>
          </a:p>
        </p:txBody>
      </p:sp>
      <p:sp>
        <p:nvSpPr>
          <p:cNvPr id="167028" name="Rectangle 116"/>
          <p:cNvSpPr>
            <a:spLocks noChangeArrowheads="1"/>
          </p:cNvSpPr>
          <p:nvPr/>
        </p:nvSpPr>
        <p:spPr bwMode="auto">
          <a:xfrm>
            <a:off x="5481638" y="1195388"/>
            <a:ext cx="1285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167029" name="Rectangle 117"/>
          <p:cNvSpPr>
            <a:spLocks noChangeArrowheads="1"/>
          </p:cNvSpPr>
          <p:nvPr/>
        </p:nvSpPr>
        <p:spPr bwMode="auto">
          <a:xfrm>
            <a:off x="4897438" y="1030288"/>
            <a:ext cx="155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x</a:t>
            </a:r>
          </a:p>
        </p:txBody>
      </p:sp>
      <p:sp>
        <p:nvSpPr>
          <p:cNvPr id="167030" name="Rectangle 118"/>
          <p:cNvSpPr>
            <a:spLocks noChangeArrowheads="1"/>
          </p:cNvSpPr>
          <p:nvPr/>
        </p:nvSpPr>
        <p:spPr bwMode="auto">
          <a:xfrm>
            <a:off x="5040313" y="1195388"/>
            <a:ext cx="1285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5</a:t>
            </a:r>
          </a:p>
        </p:txBody>
      </p:sp>
      <p:sp>
        <p:nvSpPr>
          <p:cNvPr id="167031" name="Rectangle 119"/>
          <p:cNvSpPr>
            <a:spLocks noChangeArrowheads="1"/>
          </p:cNvSpPr>
          <p:nvPr/>
        </p:nvSpPr>
        <p:spPr bwMode="auto">
          <a:xfrm>
            <a:off x="4524375" y="1030288"/>
            <a:ext cx="155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x</a:t>
            </a:r>
          </a:p>
        </p:txBody>
      </p:sp>
      <p:sp>
        <p:nvSpPr>
          <p:cNvPr id="167032" name="Rectangle 120"/>
          <p:cNvSpPr>
            <a:spLocks noChangeArrowheads="1"/>
          </p:cNvSpPr>
          <p:nvPr/>
        </p:nvSpPr>
        <p:spPr bwMode="auto">
          <a:xfrm>
            <a:off x="4665663" y="1195388"/>
            <a:ext cx="1285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6</a:t>
            </a:r>
          </a:p>
        </p:txBody>
      </p:sp>
      <p:sp>
        <p:nvSpPr>
          <p:cNvPr id="167033" name="Rectangle 121"/>
          <p:cNvSpPr>
            <a:spLocks noChangeArrowheads="1"/>
          </p:cNvSpPr>
          <p:nvPr/>
        </p:nvSpPr>
        <p:spPr bwMode="auto">
          <a:xfrm>
            <a:off x="4106863" y="1030288"/>
            <a:ext cx="155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x</a:t>
            </a:r>
          </a:p>
        </p:txBody>
      </p:sp>
      <p:sp>
        <p:nvSpPr>
          <p:cNvPr id="167034" name="Rectangle 122"/>
          <p:cNvSpPr>
            <a:spLocks noChangeArrowheads="1"/>
          </p:cNvSpPr>
          <p:nvPr/>
        </p:nvSpPr>
        <p:spPr bwMode="auto">
          <a:xfrm>
            <a:off x="4252913" y="1195388"/>
            <a:ext cx="1285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7</a:t>
            </a:r>
          </a:p>
        </p:txBody>
      </p:sp>
      <p:sp>
        <p:nvSpPr>
          <p:cNvPr id="167035" name="Rectangle 123"/>
          <p:cNvSpPr>
            <a:spLocks noChangeArrowheads="1"/>
          </p:cNvSpPr>
          <p:nvPr/>
        </p:nvSpPr>
        <p:spPr bwMode="auto">
          <a:xfrm>
            <a:off x="3733800" y="1009650"/>
            <a:ext cx="155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x</a:t>
            </a:r>
          </a:p>
        </p:txBody>
      </p:sp>
      <p:sp>
        <p:nvSpPr>
          <p:cNvPr id="167036" name="Rectangle 124"/>
          <p:cNvSpPr>
            <a:spLocks noChangeArrowheads="1"/>
          </p:cNvSpPr>
          <p:nvPr/>
        </p:nvSpPr>
        <p:spPr bwMode="auto">
          <a:xfrm>
            <a:off x="3879850" y="1176338"/>
            <a:ext cx="1285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167037" name="Rectangle 125"/>
          <p:cNvSpPr>
            <a:spLocks noChangeArrowheads="1"/>
          </p:cNvSpPr>
          <p:nvPr/>
        </p:nvSpPr>
        <p:spPr bwMode="auto">
          <a:xfrm>
            <a:off x="3289300" y="1009650"/>
            <a:ext cx="155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x</a:t>
            </a:r>
          </a:p>
        </p:txBody>
      </p:sp>
      <p:sp>
        <p:nvSpPr>
          <p:cNvPr id="167038" name="Rectangle 126"/>
          <p:cNvSpPr>
            <a:spLocks noChangeArrowheads="1"/>
          </p:cNvSpPr>
          <p:nvPr/>
        </p:nvSpPr>
        <p:spPr bwMode="auto">
          <a:xfrm>
            <a:off x="3441700" y="1176338"/>
            <a:ext cx="1285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9</a:t>
            </a:r>
          </a:p>
        </p:txBody>
      </p:sp>
      <p:sp>
        <p:nvSpPr>
          <p:cNvPr id="167039" name="Rectangle 127"/>
          <p:cNvSpPr>
            <a:spLocks noChangeArrowheads="1"/>
          </p:cNvSpPr>
          <p:nvPr/>
        </p:nvSpPr>
        <p:spPr bwMode="auto">
          <a:xfrm>
            <a:off x="2921000" y="1009650"/>
            <a:ext cx="155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x</a:t>
            </a:r>
          </a:p>
        </p:txBody>
      </p:sp>
      <p:sp>
        <p:nvSpPr>
          <p:cNvPr id="167040" name="Rectangle 128"/>
          <p:cNvSpPr>
            <a:spLocks noChangeArrowheads="1"/>
          </p:cNvSpPr>
          <p:nvPr/>
        </p:nvSpPr>
        <p:spPr bwMode="auto">
          <a:xfrm>
            <a:off x="3036888" y="1176338"/>
            <a:ext cx="25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10</a:t>
            </a:r>
          </a:p>
        </p:txBody>
      </p:sp>
      <p:sp>
        <p:nvSpPr>
          <p:cNvPr id="167041" name="Rectangle 129"/>
          <p:cNvSpPr>
            <a:spLocks noChangeArrowheads="1"/>
          </p:cNvSpPr>
          <p:nvPr/>
        </p:nvSpPr>
        <p:spPr bwMode="auto">
          <a:xfrm>
            <a:off x="2505075" y="1009650"/>
            <a:ext cx="155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x</a:t>
            </a:r>
          </a:p>
        </p:txBody>
      </p:sp>
      <p:sp>
        <p:nvSpPr>
          <p:cNvPr id="167042" name="Rectangle 130"/>
          <p:cNvSpPr>
            <a:spLocks noChangeArrowheads="1"/>
          </p:cNvSpPr>
          <p:nvPr/>
        </p:nvSpPr>
        <p:spPr bwMode="auto">
          <a:xfrm>
            <a:off x="2598738" y="1176338"/>
            <a:ext cx="25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11</a:t>
            </a:r>
          </a:p>
        </p:txBody>
      </p:sp>
      <p:sp>
        <p:nvSpPr>
          <p:cNvPr id="167043" name="Rectangle 131"/>
          <p:cNvSpPr>
            <a:spLocks noChangeArrowheads="1"/>
          </p:cNvSpPr>
          <p:nvPr/>
        </p:nvSpPr>
        <p:spPr bwMode="auto">
          <a:xfrm>
            <a:off x="2109788" y="990600"/>
            <a:ext cx="155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x</a:t>
            </a:r>
          </a:p>
        </p:txBody>
      </p:sp>
      <p:sp>
        <p:nvSpPr>
          <p:cNvPr id="167044" name="Rectangle 132"/>
          <p:cNvSpPr>
            <a:spLocks noChangeArrowheads="1"/>
          </p:cNvSpPr>
          <p:nvPr/>
        </p:nvSpPr>
        <p:spPr bwMode="auto">
          <a:xfrm>
            <a:off x="2225675" y="1155700"/>
            <a:ext cx="25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12</a:t>
            </a:r>
          </a:p>
        </p:txBody>
      </p:sp>
      <p:sp>
        <p:nvSpPr>
          <p:cNvPr id="167045" name="Rectangle 133"/>
          <p:cNvSpPr>
            <a:spLocks noChangeArrowheads="1"/>
          </p:cNvSpPr>
          <p:nvPr/>
        </p:nvSpPr>
        <p:spPr bwMode="auto">
          <a:xfrm>
            <a:off x="1670050" y="990600"/>
            <a:ext cx="155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x</a:t>
            </a:r>
          </a:p>
        </p:txBody>
      </p:sp>
      <p:sp>
        <p:nvSpPr>
          <p:cNvPr id="167046" name="Rectangle 134"/>
          <p:cNvSpPr>
            <a:spLocks noChangeArrowheads="1"/>
          </p:cNvSpPr>
          <p:nvPr/>
        </p:nvSpPr>
        <p:spPr bwMode="auto">
          <a:xfrm>
            <a:off x="1785938" y="1155700"/>
            <a:ext cx="25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13</a:t>
            </a:r>
          </a:p>
        </p:txBody>
      </p:sp>
      <p:sp>
        <p:nvSpPr>
          <p:cNvPr id="167047" name="Rectangle 135"/>
          <p:cNvSpPr>
            <a:spLocks noChangeArrowheads="1"/>
          </p:cNvSpPr>
          <p:nvPr/>
        </p:nvSpPr>
        <p:spPr bwMode="auto">
          <a:xfrm>
            <a:off x="1296988" y="990600"/>
            <a:ext cx="155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x</a:t>
            </a:r>
          </a:p>
        </p:txBody>
      </p:sp>
      <p:sp>
        <p:nvSpPr>
          <p:cNvPr id="167048" name="Rectangle 136"/>
          <p:cNvSpPr>
            <a:spLocks noChangeArrowheads="1"/>
          </p:cNvSpPr>
          <p:nvPr/>
        </p:nvSpPr>
        <p:spPr bwMode="auto">
          <a:xfrm>
            <a:off x="1412875" y="1155700"/>
            <a:ext cx="25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14</a:t>
            </a:r>
          </a:p>
        </p:txBody>
      </p:sp>
      <p:sp>
        <p:nvSpPr>
          <p:cNvPr id="167049" name="Rectangle 137"/>
          <p:cNvSpPr>
            <a:spLocks noChangeArrowheads="1"/>
          </p:cNvSpPr>
          <p:nvPr/>
        </p:nvSpPr>
        <p:spPr bwMode="auto">
          <a:xfrm>
            <a:off x="881063" y="990600"/>
            <a:ext cx="155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x</a:t>
            </a:r>
          </a:p>
        </p:txBody>
      </p:sp>
      <p:sp>
        <p:nvSpPr>
          <p:cNvPr id="167050" name="Rectangle 138"/>
          <p:cNvSpPr>
            <a:spLocks noChangeArrowheads="1"/>
          </p:cNvSpPr>
          <p:nvPr/>
        </p:nvSpPr>
        <p:spPr bwMode="auto">
          <a:xfrm>
            <a:off x="996950" y="1155700"/>
            <a:ext cx="25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15</a:t>
            </a:r>
          </a:p>
        </p:txBody>
      </p:sp>
      <p:sp>
        <p:nvSpPr>
          <p:cNvPr id="167051" name="Rectangle 139"/>
          <p:cNvSpPr>
            <a:spLocks noChangeArrowheads="1"/>
          </p:cNvSpPr>
          <p:nvPr/>
        </p:nvSpPr>
        <p:spPr bwMode="auto">
          <a:xfrm>
            <a:off x="6977063" y="5983288"/>
            <a:ext cx="130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s</a:t>
            </a:r>
          </a:p>
        </p:txBody>
      </p:sp>
      <p:sp>
        <p:nvSpPr>
          <p:cNvPr id="167052" name="Rectangle 140"/>
          <p:cNvSpPr>
            <a:spLocks noChangeArrowheads="1"/>
          </p:cNvSpPr>
          <p:nvPr/>
        </p:nvSpPr>
        <p:spPr bwMode="auto">
          <a:xfrm>
            <a:off x="7058025" y="6140450"/>
            <a:ext cx="1285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0</a:t>
            </a:r>
          </a:p>
        </p:txBody>
      </p:sp>
      <p:sp>
        <p:nvSpPr>
          <p:cNvPr id="167053" name="Rectangle 141"/>
          <p:cNvSpPr>
            <a:spLocks noChangeArrowheads="1"/>
          </p:cNvSpPr>
          <p:nvPr/>
        </p:nvSpPr>
        <p:spPr bwMode="auto">
          <a:xfrm>
            <a:off x="6537325" y="5983288"/>
            <a:ext cx="130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s</a:t>
            </a:r>
          </a:p>
        </p:txBody>
      </p:sp>
      <p:sp>
        <p:nvSpPr>
          <p:cNvPr id="167054" name="Rectangle 142"/>
          <p:cNvSpPr>
            <a:spLocks noChangeArrowheads="1"/>
          </p:cNvSpPr>
          <p:nvPr/>
        </p:nvSpPr>
        <p:spPr bwMode="auto">
          <a:xfrm>
            <a:off x="6599238" y="6140450"/>
            <a:ext cx="1285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167055" name="Rectangle 143"/>
          <p:cNvSpPr>
            <a:spLocks noChangeArrowheads="1"/>
          </p:cNvSpPr>
          <p:nvPr/>
        </p:nvSpPr>
        <p:spPr bwMode="auto">
          <a:xfrm>
            <a:off x="6161088" y="5983288"/>
            <a:ext cx="130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s</a:t>
            </a:r>
          </a:p>
        </p:txBody>
      </p:sp>
      <p:sp>
        <p:nvSpPr>
          <p:cNvPr id="167056" name="Rectangle 144"/>
          <p:cNvSpPr>
            <a:spLocks noChangeArrowheads="1"/>
          </p:cNvSpPr>
          <p:nvPr/>
        </p:nvSpPr>
        <p:spPr bwMode="auto">
          <a:xfrm>
            <a:off x="6249988" y="6140450"/>
            <a:ext cx="1285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167057" name="Rectangle 145"/>
          <p:cNvSpPr>
            <a:spLocks noChangeArrowheads="1"/>
          </p:cNvSpPr>
          <p:nvPr/>
        </p:nvSpPr>
        <p:spPr bwMode="auto">
          <a:xfrm>
            <a:off x="5743575" y="5983288"/>
            <a:ext cx="130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s</a:t>
            </a:r>
          </a:p>
        </p:txBody>
      </p:sp>
      <p:sp>
        <p:nvSpPr>
          <p:cNvPr id="167058" name="Rectangle 146"/>
          <p:cNvSpPr>
            <a:spLocks noChangeArrowheads="1"/>
          </p:cNvSpPr>
          <p:nvPr/>
        </p:nvSpPr>
        <p:spPr bwMode="auto">
          <a:xfrm>
            <a:off x="5834063" y="6140450"/>
            <a:ext cx="1285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167059" name="Rectangle 147"/>
          <p:cNvSpPr>
            <a:spLocks noChangeArrowheads="1"/>
          </p:cNvSpPr>
          <p:nvPr/>
        </p:nvSpPr>
        <p:spPr bwMode="auto">
          <a:xfrm>
            <a:off x="5370513" y="5983288"/>
            <a:ext cx="130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s</a:t>
            </a:r>
          </a:p>
        </p:txBody>
      </p:sp>
      <p:sp>
        <p:nvSpPr>
          <p:cNvPr id="167060" name="Rectangle 148"/>
          <p:cNvSpPr>
            <a:spLocks noChangeArrowheads="1"/>
          </p:cNvSpPr>
          <p:nvPr/>
        </p:nvSpPr>
        <p:spPr bwMode="auto">
          <a:xfrm>
            <a:off x="5461000" y="6140450"/>
            <a:ext cx="1285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167061" name="Rectangle 149"/>
          <p:cNvSpPr>
            <a:spLocks noChangeArrowheads="1"/>
          </p:cNvSpPr>
          <p:nvPr/>
        </p:nvSpPr>
        <p:spPr bwMode="auto">
          <a:xfrm>
            <a:off x="4932363" y="5983288"/>
            <a:ext cx="130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s</a:t>
            </a:r>
          </a:p>
        </p:txBody>
      </p:sp>
      <p:sp>
        <p:nvSpPr>
          <p:cNvPr id="167062" name="Rectangle 150"/>
          <p:cNvSpPr>
            <a:spLocks noChangeArrowheads="1"/>
          </p:cNvSpPr>
          <p:nvPr/>
        </p:nvSpPr>
        <p:spPr bwMode="auto">
          <a:xfrm>
            <a:off x="5018088" y="6140450"/>
            <a:ext cx="1285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5</a:t>
            </a:r>
          </a:p>
        </p:txBody>
      </p:sp>
      <p:sp>
        <p:nvSpPr>
          <p:cNvPr id="167063" name="Rectangle 151"/>
          <p:cNvSpPr>
            <a:spLocks noChangeArrowheads="1"/>
          </p:cNvSpPr>
          <p:nvPr/>
        </p:nvSpPr>
        <p:spPr bwMode="auto">
          <a:xfrm>
            <a:off x="4559300" y="5983288"/>
            <a:ext cx="130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s</a:t>
            </a:r>
          </a:p>
        </p:txBody>
      </p:sp>
      <p:sp>
        <p:nvSpPr>
          <p:cNvPr id="167064" name="Rectangle 152"/>
          <p:cNvSpPr>
            <a:spLocks noChangeArrowheads="1"/>
          </p:cNvSpPr>
          <p:nvPr/>
        </p:nvSpPr>
        <p:spPr bwMode="auto">
          <a:xfrm>
            <a:off x="4645025" y="6140450"/>
            <a:ext cx="1285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6</a:t>
            </a:r>
          </a:p>
        </p:txBody>
      </p:sp>
      <p:sp>
        <p:nvSpPr>
          <p:cNvPr id="167065" name="Rectangle 153"/>
          <p:cNvSpPr>
            <a:spLocks noChangeArrowheads="1"/>
          </p:cNvSpPr>
          <p:nvPr/>
        </p:nvSpPr>
        <p:spPr bwMode="auto">
          <a:xfrm>
            <a:off x="4143375" y="5983288"/>
            <a:ext cx="130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s</a:t>
            </a:r>
          </a:p>
        </p:txBody>
      </p:sp>
      <p:sp>
        <p:nvSpPr>
          <p:cNvPr id="167066" name="Rectangle 154"/>
          <p:cNvSpPr>
            <a:spLocks noChangeArrowheads="1"/>
          </p:cNvSpPr>
          <p:nvPr/>
        </p:nvSpPr>
        <p:spPr bwMode="auto">
          <a:xfrm>
            <a:off x="4230688" y="6140450"/>
            <a:ext cx="1285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7</a:t>
            </a:r>
          </a:p>
        </p:txBody>
      </p:sp>
      <p:sp>
        <p:nvSpPr>
          <p:cNvPr id="167067" name="Rectangle 155"/>
          <p:cNvSpPr>
            <a:spLocks noChangeArrowheads="1"/>
          </p:cNvSpPr>
          <p:nvPr/>
        </p:nvSpPr>
        <p:spPr bwMode="auto">
          <a:xfrm>
            <a:off x="3768725" y="5964238"/>
            <a:ext cx="130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s</a:t>
            </a:r>
          </a:p>
        </p:txBody>
      </p:sp>
      <p:sp>
        <p:nvSpPr>
          <p:cNvPr id="167068" name="Rectangle 156"/>
          <p:cNvSpPr>
            <a:spLocks noChangeArrowheads="1"/>
          </p:cNvSpPr>
          <p:nvPr/>
        </p:nvSpPr>
        <p:spPr bwMode="auto">
          <a:xfrm>
            <a:off x="3857625" y="6119813"/>
            <a:ext cx="1285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167069" name="Rectangle 157"/>
          <p:cNvSpPr>
            <a:spLocks noChangeArrowheads="1"/>
          </p:cNvSpPr>
          <p:nvPr/>
        </p:nvSpPr>
        <p:spPr bwMode="auto">
          <a:xfrm>
            <a:off x="3328988" y="5964238"/>
            <a:ext cx="130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s</a:t>
            </a:r>
          </a:p>
        </p:txBody>
      </p:sp>
      <p:sp>
        <p:nvSpPr>
          <p:cNvPr id="167070" name="Rectangle 158"/>
          <p:cNvSpPr>
            <a:spLocks noChangeArrowheads="1"/>
          </p:cNvSpPr>
          <p:nvPr/>
        </p:nvSpPr>
        <p:spPr bwMode="auto">
          <a:xfrm>
            <a:off x="3421063" y="6119813"/>
            <a:ext cx="1285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9</a:t>
            </a:r>
          </a:p>
        </p:txBody>
      </p:sp>
      <p:sp>
        <p:nvSpPr>
          <p:cNvPr id="167071" name="Rectangle 159"/>
          <p:cNvSpPr>
            <a:spLocks noChangeArrowheads="1"/>
          </p:cNvSpPr>
          <p:nvPr/>
        </p:nvSpPr>
        <p:spPr bwMode="auto">
          <a:xfrm>
            <a:off x="2960688" y="5964238"/>
            <a:ext cx="130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s</a:t>
            </a:r>
          </a:p>
        </p:txBody>
      </p:sp>
      <p:sp>
        <p:nvSpPr>
          <p:cNvPr id="167072" name="Rectangle 160"/>
          <p:cNvSpPr>
            <a:spLocks noChangeArrowheads="1"/>
          </p:cNvSpPr>
          <p:nvPr/>
        </p:nvSpPr>
        <p:spPr bwMode="auto">
          <a:xfrm>
            <a:off x="3016250" y="6119813"/>
            <a:ext cx="25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10</a:t>
            </a:r>
          </a:p>
        </p:txBody>
      </p:sp>
      <p:sp>
        <p:nvSpPr>
          <p:cNvPr id="167073" name="Rectangle 161"/>
          <p:cNvSpPr>
            <a:spLocks noChangeArrowheads="1"/>
          </p:cNvSpPr>
          <p:nvPr/>
        </p:nvSpPr>
        <p:spPr bwMode="auto">
          <a:xfrm>
            <a:off x="2540000" y="5964238"/>
            <a:ext cx="130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s</a:t>
            </a:r>
          </a:p>
        </p:txBody>
      </p:sp>
      <p:sp>
        <p:nvSpPr>
          <p:cNvPr id="167074" name="Rectangle 162"/>
          <p:cNvSpPr>
            <a:spLocks noChangeArrowheads="1"/>
          </p:cNvSpPr>
          <p:nvPr/>
        </p:nvSpPr>
        <p:spPr bwMode="auto">
          <a:xfrm>
            <a:off x="2574925" y="6119813"/>
            <a:ext cx="25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11</a:t>
            </a:r>
          </a:p>
        </p:txBody>
      </p:sp>
      <p:sp>
        <p:nvSpPr>
          <p:cNvPr id="167075" name="Rectangle 163"/>
          <p:cNvSpPr>
            <a:spLocks noChangeArrowheads="1"/>
          </p:cNvSpPr>
          <p:nvPr/>
        </p:nvSpPr>
        <p:spPr bwMode="auto">
          <a:xfrm>
            <a:off x="2144713" y="5943600"/>
            <a:ext cx="130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s</a:t>
            </a:r>
          </a:p>
        </p:txBody>
      </p:sp>
      <p:sp>
        <p:nvSpPr>
          <p:cNvPr id="167076" name="Rectangle 164"/>
          <p:cNvSpPr>
            <a:spLocks noChangeArrowheads="1"/>
          </p:cNvSpPr>
          <p:nvPr/>
        </p:nvSpPr>
        <p:spPr bwMode="auto">
          <a:xfrm>
            <a:off x="2201863" y="6100763"/>
            <a:ext cx="25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12</a:t>
            </a:r>
          </a:p>
        </p:txBody>
      </p:sp>
      <p:sp>
        <p:nvSpPr>
          <p:cNvPr id="167077" name="Rectangle 165"/>
          <p:cNvSpPr>
            <a:spLocks noChangeArrowheads="1"/>
          </p:cNvSpPr>
          <p:nvPr/>
        </p:nvSpPr>
        <p:spPr bwMode="auto">
          <a:xfrm>
            <a:off x="1704975" y="5943600"/>
            <a:ext cx="130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s</a:t>
            </a:r>
          </a:p>
        </p:txBody>
      </p:sp>
      <p:sp>
        <p:nvSpPr>
          <p:cNvPr id="167078" name="Rectangle 166"/>
          <p:cNvSpPr>
            <a:spLocks noChangeArrowheads="1"/>
          </p:cNvSpPr>
          <p:nvPr/>
        </p:nvSpPr>
        <p:spPr bwMode="auto">
          <a:xfrm>
            <a:off x="1765300" y="6100763"/>
            <a:ext cx="25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13</a:t>
            </a:r>
          </a:p>
        </p:txBody>
      </p:sp>
      <p:sp>
        <p:nvSpPr>
          <p:cNvPr id="167079" name="Rectangle 167"/>
          <p:cNvSpPr>
            <a:spLocks noChangeArrowheads="1"/>
          </p:cNvSpPr>
          <p:nvPr/>
        </p:nvSpPr>
        <p:spPr bwMode="auto">
          <a:xfrm>
            <a:off x="1335088" y="5943600"/>
            <a:ext cx="130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s</a:t>
            </a:r>
          </a:p>
        </p:txBody>
      </p:sp>
      <p:sp>
        <p:nvSpPr>
          <p:cNvPr id="167080" name="Rectangle 168"/>
          <p:cNvSpPr>
            <a:spLocks noChangeArrowheads="1"/>
          </p:cNvSpPr>
          <p:nvPr/>
        </p:nvSpPr>
        <p:spPr bwMode="auto">
          <a:xfrm>
            <a:off x="1392238" y="6100763"/>
            <a:ext cx="25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14</a:t>
            </a:r>
          </a:p>
        </p:txBody>
      </p:sp>
      <p:sp>
        <p:nvSpPr>
          <p:cNvPr id="167081" name="Rectangle 169"/>
          <p:cNvSpPr>
            <a:spLocks noChangeArrowheads="1"/>
          </p:cNvSpPr>
          <p:nvPr/>
        </p:nvSpPr>
        <p:spPr bwMode="auto">
          <a:xfrm>
            <a:off x="914400" y="5943600"/>
            <a:ext cx="130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s</a:t>
            </a:r>
          </a:p>
        </p:txBody>
      </p:sp>
      <p:sp>
        <p:nvSpPr>
          <p:cNvPr id="167082" name="Rectangle 170"/>
          <p:cNvSpPr>
            <a:spLocks noChangeArrowheads="1"/>
          </p:cNvSpPr>
          <p:nvPr/>
        </p:nvSpPr>
        <p:spPr bwMode="auto">
          <a:xfrm>
            <a:off x="974725" y="6100763"/>
            <a:ext cx="25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15</a:t>
            </a:r>
          </a:p>
        </p:txBody>
      </p:sp>
      <p:sp>
        <p:nvSpPr>
          <p:cNvPr id="167083" name="Freeform 171"/>
          <p:cNvSpPr>
            <a:spLocks/>
          </p:cNvSpPr>
          <p:nvPr/>
        </p:nvSpPr>
        <p:spPr bwMode="auto">
          <a:xfrm>
            <a:off x="563563" y="3697288"/>
            <a:ext cx="109537" cy="19050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30" y="0"/>
              </a:cxn>
              <a:cxn ang="0">
                <a:pos x="30" y="6"/>
              </a:cxn>
              <a:cxn ang="0">
                <a:pos x="6" y="6"/>
              </a:cxn>
              <a:cxn ang="0">
                <a:pos x="0" y="6"/>
              </a:cxn>
              <a:cxn ang="0">
                <a:pos x="0" y="0"/>
              </a:cxn>
              <a:cxn ang="0">
                <a:pos x="24" y="0"/>
              </a:cxn>
            </a:cxnLst>
            <a:rect l="0" t="0" r="r" b="b"/>
            <a:pathLst>
              <a:path w="30" h="6">
                <a:moveTo>
                  <a:pt x="24" y="0"/>
                </a:moveTo>
                <a:lnTo>
                  <a:pt x="30" y="0"/>
                </a:lnTo>
                <a:lnTo>
                  <a:pt x="30" y="6"/>
                </a:lnTo>
                <a:lnTo>
                  <a:pt x="6" y="6"/>
                </a:lnTo>
                <a:lnTo>
                  <a:pt x="0" y="6"/>
                </a:lnTo>
                <a:lnTo>
                  <a:pt x="0" y="0"/>
                </a:lnTo>
                <a:lnTo>
                  <a:pt x="24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7084" name="Freeform 172"/>
          <p:cNvSpPr>
            <a:spLocks/>
          </p:cNvSpPr>
          <p:nvPr/>
        </p:nvSpPr>
        <p:spPr bwMode="auto">
          <a:xfrm>
            <a:off x="541338" y="3697288"/>
            <a:ext cx="22225" cy="9572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" y="0"/>
              </a:cxn>
              <a:cxn ang="0">
                <a:pos x="6" y="288"/>
              </a:cxn>
              <a:cxn ang="0">
                <a:pos x="6" y="294"/>
              </a:cxn>
              <a:cxn ang="0">
                <a:pos x="0" y="294"/>
              </a:cxn>
              <a:cxn ang="0">
                <a:pos x="0" y="6"/>
              </a:cxn>
              <a:cxn ang="0">
                <a:pos x="0" y="0"/>
              </a:cxn>
            </a:cxnLst>
            <a:rect l="0" t="0" r="r" b="b"/>
            <a:pathLst>
              <a:path w="6" h="294">
                <a:moveTo>
                  <a:pt x="0" y="0"/>
                </a:moveTo>
                <a:lnTo>
                  <a:pt x="6" y="0"/>
                </a:lnTo>
                <a:lnTo>
                  <a:pt x="6" y="288"/>
                </a:lnTo>
                <a:lnTo>
                  <a:pt x="6" y="294"/>
                </a:lnTo>
                <a:lnTo>
                  <a:pt x="0" y="294"/>
                </a:lnTo>
                <a:lnTo>
                  <a:pt x="0" y="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7085" name="Freeform 173"/>
          <p:cNvSpPr>
            <a:spLocks/>
          </p:cNvSpPr>
          <p:nvPr/>
        </p:nvSpPr>
        <p:spPr bwMode="auto">
          <a:xfrm>
            <a:off x="541338" y="4635500"/>
            <a:ext cx="131762" cy="1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" y="0"/>
              </a:cxn>
              <a:cxn ang="0">
                <a:pos x="36" y="0"/>
              </a:cxn>
              <a:cxn ang="0">
                <a:pos x="36" y="6"/>
              </a:cxn>
              <a:cxn ang="0">
                <a:pos x="30" y="6"/>
              </a:cxn>
              <a:cxn ang="0">
                <a:pos x="0" y="6"/>
              </a:cxn>
              <a:cxn ang="0">
                <a:pos x="0" y="0"/>
              </a:cxn>
            </a:cxnLst>
            <a:rect l="0" t="0" r="r" b="b"/>
            <a:pathLst>
              <a:path w="36" h="6">
                <a:moveTo>
                  <a:pt x="0" y="0"/>
                </a:moveTo>
                <a:lnTo>
                  <a:pt x="6" y="0"/>
                </a:lnTo>
                <a:lnTo>
                  <a:pt x="36" y="0"/>
                </a:lnTo>
                <a:lnTo>
                  <a:pt x="36" y="6"/>
                </a:lnTo>
                <a:lnTo>
                  <a:pt x="30" y="6"/>
                </a:lnTo>
                <a:lnTo>
                  <a:pt x="0" y="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7086" name="Rectangle 174"/>
          <p:cNvSpPr>
            <a:spLocks noChangeArrowheads="1"/>
          </p:cNvSpPr>
          <p:nvPr/>
        </p:nvSpPr>
        <p:spPr bwMode="auto">
          <a:xfrm>
            <a:off x="328613" y="1839913"/>
            <a:ext cx="1603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167087" name="Rectangle 175"/>
          <p:cNvSpPr>
            <a:spLocks noChangeArrowheads="1"/>
          </p:cNvSpPr>
          <p:nvPr/>
        </p:nvSpPr>
        <p:spPr bwMode="auto">
          <a:xfrm>
            <a:off x="328613" y="2486025"/>
            <a:ext cx="1603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167088" name="Rectangle 176"/>
          <p:cNvSpPr>
            <a:spLocks noChangeArrowheads="1"/>
          </p:cNvSpPr>
          <p:nvPr/>
        </p:nvSpPr>
        <p:spPr bwMode="auto">
          <a:xfrm>
            <a:off x="328613" y="3130550"/>
            <a:ext cx="1603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167089" name="Rectangle 177"/>
          <p:cNvSpPr>
            <a:spLocks noChangeArrowheads="1"/>
          </p:cNvSpPr>
          <p:nvPr/>
        </p:nvSpPr>
        <p:spPr bwMode="auto">
          <a:xfrm>
            <a:off x="328613" y="3989388"/>
            <a:ext cx="1603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167090" name="Rectangle 178"/>
          <p:cNvSpPr>
            <a:spLocks noChangeArrowheads="1"/>
          </p:cNvSpPr>
          <p:nvPr/>
        </p:nvSpPr>
        <p:spPr bwMode="auto">
          <a:xfrm>
            <a:off x="328613" y="4849813"/>
            <a:ext cx="1603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5</a:t>
            </a:r>
          </a:p>
        </p:txBody>
      </p:sp>
      <p:sp>
        <p:nvSpPr>
          <p:cNvPr id="167091" name="Rectangle 179"/>
          <p:cNvSpPr>
            <a:spLocks noChangeArrowheads="1"/>
          </p:cNvSpPr>
          <p:nvPr/>
        </p:nvSpPr>
        <p:spPr bwMode="auto">
          <a:xfrm>
            <a:off x="328613" y="5494338"/>
            <a:ext cx="1603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6</a:t>
            </a:r>
          </a:p>
        </p:txBody>
      </p:sp>
      <p:sp>
        <p:nvSpPr>
          <p:cNvPr id="167092" name="Rectangle 180"/>
          <p:cNvSpPr>
            <a:spLocks noChangeArrowheads="1"/>
          </p:cNvSpPr>
          <p:nvPr/>
        </p:nvSpPr>
        <p:spPr bwMode="auto">
          <a:xfrm>
            <a:off x="228600" y="1489075"/>
            <a:ext cx="622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Level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14F555E-C6F5-4E81-97E1-132B1E980050}"/>
              </a:ext>
            </a:extLst>
          </p:cNvPr>
          <p:cNvSpPr/>
          <p:nvPr/>
        </p:nvSpPr>
        <p:spPr bwMode="auto">
          <a:xfrm>
            <a:off x="6858865" y="1587500"/>
            <a:ext cx="128439" cy="134119"/>
          </a:xfrm>
          <a:prstGeom prst="ellipse">
            <a:avLst/>
          </a:prstGeom>
          <a:solidFill>
            <a:schemeClr val="tx2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B85CEBC-0147-4CEE-AE07-B8F22C342955}"/>
              </a:ext>
            </a:extLst>
          </p:cNvPr>
          <p:cNvSpPr/>
          <p:nvPr/>
        </p:nvSpPr>
        <p:spPr bwMode="auto">
          <a:xfrm>
            <a:off x="6085755" y="1587499"/>
            <a:ext cx="128439" cy="134119"/>
          </a:xfrm>
          <a:prstGeom prst="ellipse">
            <a:avLst/>
          </a:prstGeom>
          <a:solidFill>
            <a:schemeClr val="tx2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128152-E53A-4471-8C66-D0ADD5B72F7E}"/>
              </a:ext>
            </a:extLst>
          </p:cNvPr>
          <p:cNvSpPr/>
          <p:nvPr/>
        </p:nvSpPr>
        <p:spPr bwMode="auto">
          <a:xfrm>
            <a:off x="5317405" y="1600763"/>
            <a:ext cx="128439" cy="134119"/>
          </a:xfrm>
          <a:prstGeom prst="ellipse">
            <a:avLst/>
          </a:prstGeom>
          <a:solidFill>
            <a:schemeClr val="tx2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9870B4-FC6D-494C-A795-5AC18D6518F7}"/>
              </a:ext>
            </a:extLst>
          </p:cNvPr>
          <p:cNvSpPr/>
          <p:nvPr/>
        </p:nvSpPr>
        <p:spPr bwMode="auto">
          <a:xfrm>
            <a:off x="4514850" y="1587498"/>
            <a:ext cx="128439" cy="134119"/>
          </a:xfrm>
          <a:prstGeom prst="ellipse">
            <a:avLst/>
          </a:prstGeom>
          <a:solidFill>
            <a:schemeClr val="tx2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C0A0A4-EFA4-44E3-8ADD-8209EA5914EF}"/>
              </a:ext>
            </a:extLst>
          </p:cNvPr>
          <p:cNvSpPr/>
          <p:nvPr/>
        </p:nvSpPr>
        <p:spPr bwMode="auto">
          <a:xfrm>
            <a:off x="3712494" y="1562100"/>
            <a:ext cx="128439" cy="134119"/>
          </a:xfrm>
          <a:prstGeom prst="ellipse">
            <a:avLst/>
          </a:prstGeom>
          <a:solidFill>
            <a:schemeClr val="tx2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2F6CE0-A492-4B89-A6F9-B400B9B1E99F}"/>
              </a:ext>
            </a:extLst>
          </p:cNvPr>
          <p:cNvSpPr/>
          <p:nvPr/>
        </p:nvSpPr>
        <p:spPr bwMode="auto">
          <a:xfrm>
            <a:off x="2932113" y="1587115"/>
            <a:ext cx="128439" cy="134119"/>
          </a:xfrm>
          <a:prstGeom prst="ellipse">
            <a:avLst/>
          </a:prstGeom>
          <a:solidFill>
            <a:schemeClr val="tx2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C4CAE3-0F7E-43C4-AA10-4273EFDB367F}"/>
              </a:ext>
            </a:extLst>
          </p:cNvPr>
          <p:cNvSpPr/>
          <p:nvPr/>
        </p:nvSpPr>
        <p:spPr bwMode="auto">
          <a:xfrm>
            <a:off x="2118590" y="1612540"/>
            <a:ext cx="128439" cy="134119"/>
          </a:xfrm>
          <a:prstGeom prst="ellipse">
            <a:avLst/>
          </a:prstGeom>
          <a:solidFill>
            <a:schemeClr val="tx2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E4150E-8BA2-4A1E-86FE-1535E633CB0B}"/>
              </a:ext>
            </a:extLst>
          </p:cNvPr>
          <p:cNvSpPr/>
          <p:nvPr/>
        </p:nvSpPr>
        <p:spPr bwMode="auto">
          <a:xfrm>
            <a:off x="4094163" y="3706813"/>
            <a:ext cx="128439" cy="134119"/>
          </a:xfrm>
          <a:prstGeom prst="ellipse">
            <a:avLst/>
          </a:prstGeom>
          <a:solidFill>
            <a:schemeClr val="tx2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F28A21-9270-439B-86E7-455A637F3CF8}"/>
              </a:ext>
            </a:extLst>
          </p:cNvPr>
          <p:cNvSpPr/>
          <p:nvPr/>
        </p:nvSpPr>
        <p:spPr bwMode="auto">
          <a:xfrm>
            <a:off x="4131542" y="4331364"/>
            <a:ext cx="128439" cy="134119"/>
          </a:xfrm>
          <a:prstGeom prst="ellipse">
            <a:avLst/>
          </a:prstGeom>
          <a:solidFill>
            <a:schemeClr val="tx2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D8D6D3E-CA76-4966-8CA7-31DD82EEDD0B}"/>
              </a:ext>
            </a:extLst>
          </p:cNvPr>
          <p:cNvSpPr/>
          <p:nvPr/>
        </p:nvSpPr>
        <p:spPr bwMode="auto">
          <a:xfrm>
            <a:off x="5698457" y="4392227"/>
            <a:ext cx="128439" cy="134119"/>
          </a:xfrm>
          <a:prstGeom prst="ellipse">
            <a:avLst/>
          </a:prstGeom>
          <a:solidFill>
            <a:schemeClr val="tx2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4F5F833-1EC1-4621-8134-17530813E091}"/>
              </a:ext>
            </a:extLst>
          </p:cNvPr>
          <p:cNvSpPr/>
          <p:nvPr/>
        </p:nvSpPr>
        <p:spPr bwMode="auto">
          <a:xfrm>
            <a:off x="1347114" y="1627955"/>
            <a:ext cx="128439" cy="134119"/>
          </a:xfrm>
          <a:prstGeom prst="ellipse">
            <a:avLst/>
          </a:prstGeom>
          <a:solidFill>
            <a:schemeClr val="tx2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71BD5D5-8956-4D2D-B4DD-9D8910870743}"/>
              </a:ext>
            </a:extLst>
          </p:cNvPr>
          <p:cNvSpPr/>
          <p:nvPr/>
        </p:nvSpPr>
        <p:spPr bwMode="auto">
          <a:xfrm>
            <a:off x="2543946" y="4907910"/>
            <a:ext cx="128439" cy="134119"/>
          </a:xfrm>
          <a:prstGeom prst="ellipse">
            <a:avLst/>
          </a:prstGeom>
          <a:solidFill>
            <a:schemeClr val="tx2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EC319BD-0A43-429F-B18D-92FBC6542BEE}"/>
              </a:ext>
            </a:extLst>
          </p:cNvPr>
          <p:cNvSpPr/>
          <p:nvPr/>
        </p:nvSpPr>
        <p:spPr bwMode="auto">
          <a:xfrm>
            <a:off x="6499225" y="4881178"/>
            <a:ext cx="128439" cy="134119"/>
          </a:xfrm>
          <a:prstGeom prst="ellipse">
            <a:avLst/>
          </a:prstGeom>
          <a:solidFill>
            <a:schemeClr val="tx2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CF62CCA-DB39-4754-9F40-A68AF0463F30}"/>
              </a:ext>
            </a:extLst>
          </p:cNvPr>
          <p:cNvGrpSpPr/>
          <p:nvPr/>
        </p:nvGrpSpPr>
        <p:grpSpPr>
          <a:xfrm>
            <a:off x="7224589" y="2141805"/>
            <a:ext cx="1811907" cy="430887"/>
            <a:chOff x="7122319" y="2141805"/>
            <a:chExt cx="1811907" cy="430887"/>
          </a:xfrm>
        </p:grpSpPr>
        <p:sp>
          <p:nvSpPr>
            <p:cNvPr id="2" name="Freeform 58">
              <a:extLst>
                <a:ext uri="{FF2B5EF4-FFF2-40B4-BE49-F238E27FC236}">
                  <a16:creationId xmlns:a16="http://schemas.microsoft.com/office/drawing/2014/main" id="{ECC352AB-8D02-48FA-8B5E-65DFE6573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2319" y="2192610"/>
              <a:ext cx="415925" cy="350837"/>
            </a:xfrm>
            <a:custGeom>
              <a:avLst/>
              <a:gdLst/>
              <a:ahLst/>
              <a:cxnLst>
                <a:cxn ang="0">
                  <a:pos x="18" y="9"/>
                </a:cxn>
                <a:cxn ang="0">
                  <a:pos x="17" y="13"/>
                </a:cxn>
                <a:cxn ang="0">
                  <a:pos x="15" y="16"/>
                </a:cxn>
                <a:cxn ang="0">
                  <a:pos x="12" y="18"/>
                </a:cxn>
                <a:cxn ang="0">
                  <a:pos x="9" y="18"/>
                </a:cxn>
                <a:cxn ang="0">
                  <a:pos x="5" y="18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0" y="9"/>
                </a:cxn>
                <a:cxn ang="0">
                  <a:pos x="0" y="6"/>
                </a:cxn>
                <a:cxn ang="0">
                  <a:pos x="2" y="3"/>
                </a:cxn>
                <a:cxn ang="0">
                  <a:pos x="5" y="1"/>
                </a:cxn>
                <a:cxn ang="0">
                  <a:pos x="9" y="0"/>
                </a:cxn>
                <a:cxn ang="0">
                  <a:pos x="12" y="1"/>
                </a:cxn>
                <a:cxn ang="0">
                  <a:pos x="15" y="3"/>
                </a:cxn>
                <a:cxn ang="0">
                  <a:pos x="17" y="6"/>
                </a:cxn>
                <a:cxn ang="0">
                  <a:pos x="18" y="9"/>
                </a:cxn>
              </a:cxnLst>
              <a:rect l="0" t="0" r="r" b="b"/>
              <a:pathLst>
                <a:path w="18" h="18">
                  <a:moveTo>
                    <a:pt x="18" y="9"/>
                  </a:moveTo>
                  <a:lnTo>
                    <a:pt x="17" y="13"/>
                  </a:lnTo>
                  <a:lnTo>
                    <a:pt x="15" y="16"/>
                  </a:lnTo>
                  <a:lnTo>
                    <a:pt x="12" y="18"/>
                  </a:lnTo>
                  <a:lnTo>
                    <a:pt x="9" y="18"/>
                  </a:lnTo>
                  <a:lnTo>
                    <a:pt x="5" y="18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0" y="9"/>
                  </a:lnTo>
                  <a:lnTo>
                    <a:pt x="0" y="6"/>
                  </a:lnTo>
                  <a:lnTo>
                    <a:pt x="2" y="3"/>
                  </a:lnTo>
                  <a:lnTo>
                    <a:pt x="5" y="1"/>
                  </a:lnTo>
                  <a:lnTo>
                    <a:pt x="9" y="0"/>
                  </a:lnTo>
                  <a:lnTo>
                    <a:pt x="12" y="1"/>
                  </a:lnTo>
                  <a:lnTo>
                    <a:pt x="15" y="3"/>
                  </a:lnTo>
                  <a:lnTo>
                    <a:pt x="17" y="6"/>
                  </a:lnTo>
                  <a:lnTo>
                    <a:pt x="18" y="9"/>
                  </a:lnTo>
                </a:path>
              </a:pathLst>
            </a:custGeom>
            <a:solidFill>
              <a:schemeClr val="accent1"/>
            </a:solidFill>
            <a:ln w="28575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182F2DD-8A11-4C78-B180-C5EFA87BD43B}"/>
                </a:ext>
              </a:extLst>
            </p:cNvPr>
            <p:cNvSpPr txBox="1"/>
            <p:nvPr/>
          </p:nvSpPr>
          <p:spPr>
            <a:xfrm>
              <a:off x="7494066" y="2141805"/>
              <a:ext cx="144016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200" dirty="0"/>
                <a:t>AND-gate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56E1829-B4CF-44DC-8219-2249162F302E}"/>
              </a:ext>
            </a:extLst>
          </p:cNvPr>
          <p:cNvGrpSpPr/>
          <p:nvPr/>
        </p:nvGrpSpPr>
        <p:grpSpPr>
          <a:xfrm>
            <a:off x="7281884" y="2690475"/>
            <a:ext cx="1613612" cy="430887"/>
            <a:chOff x="7252155" y="2678923"/>
            <a:chExt cx="1613612" cy="43088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8480B2E-FBA1-4AE1-B413-85A573CF86C4}"/>
                </a:ext>
              </a:extLst>
            </p:cNvPr>
            <p:cNvSpPr/>
            <p:nvPr/>
          </p:nvSpPr>
          <p:spPr bwMode="auto">
            <a:xfrm>
              <a:off x="7252155" y="2838859"/>
              <a:ext cx="128439" cy="134119"/>
            </a:xfrm>
            <a:prstGeom prst="ellipse">
              <a:avLst/>
            </a:prstGeom>
            <a:solidFill>
              <a:schemeClr val="tx2"/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BEBCA94-5088-48A3-A987-809A9CBC2CEF}"/>
                </a:ext>
              </a:extLst>
            </p:cNvPr>
            <p:cNvSpPr txBox="1"/>
            <p:nvPr/>
          </p:nvSpPr>
          <p:spPr>
            <a:xfrm>
              <a:off x="7425607" y="2678923"/>
              <a:ext cx="144016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200" dirty="0"/>
                <a:t>fanout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4F5F250-6C56-4751-ACD9-64E9622183C3}"/>
              </a:ext>
            </a:extLst>
          </p:cNvPr>
          <p:cNvGrpSpPr/>
          <p:nvPr/>
        </p:nvGrpSpPr>
        <p:grpSpPr>
          <a:xfrm>
            <a:off x="2878163" y="6232118"/>
            <a:ext cx="5294262" cy="648018"/>
            <a:chOff x="2855913" y="6213034"/>
            <a:chExt cx="5294262" cy="648018"/>
          </a:xfrm>
        </p:grpSpPr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0A3F0EE7-5578-4642-9F99-388DA62F8986}"/>
                </a:ext>
              </a:extLst>
            </p:cNvPr>
            <p:cNvSpPr txBox="1"/>
            <p:nvPr/>
          </p:nvSpPr>
          <p:spPr>
            <a:xfrm>
              <a:off x="2855913" y="6399387"/>
              <a:ext cx="529426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        x</a:t>
              </a:r>
              <a:r>
                <a:rPr lang="en-US" sz="2400" baseline="-25000" dirty="0">
                  <a:solidFill>
                    <a:srgbClr val="FF0000"/>
                  </a:solidFill>
                </a:rPr>
                <a:t>0</a:t>
              </a:r>
              <a:r>
                <a:rPr lang="en-US" sz="2400" dirty="0">
                  <a:solidFill>
                    <a:srgbClr val="FF0000"/>
                  </a:solidFill>
                </a:rPr>
                <a:t>x</a:t>
              </a:r>
              <a:r>
                <a:rPr lang="en-US" sz="2400" baseline="-25000" dirty="0">
                  <a:solidFill>
                    <a:srgbClr val="FF0000"/>
                  </a:solidFill>
                </a:rPr>
                <a:t>1</a:t>
              </a:r>
              <a:r>
                <a:rPr lang="en-US" sz="2400" dirty="0">
                  <a:solidFill>
                    <a:srgbClr val="FF0000"/>
                  </a:solidFill>
                </a:rPr>
                <a:t>x</a:t>
              </a:r>
              <a:r>
                <a:rPr lang="en-US" sz="2400" baseline="-25000" dirty="0">
                  <a:solidFill>
                    <a:srgbClr val="FF0000"/>
                  </a:solidFill>
                </a:rPr>
                <a:t>2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 </a:t>
              </a:r>
              <a:r>
                <a:rPr lang="en-US" sz="2400" dirty="0">
                  <a:solidFill>
                    <a:srgbClr val="FF0000"/>
                  </a:solidFill>
                </a:rPr>
                <a:t>x</a:t>
              </a:r>
              <a:r>
                <a:rPr lang="en-US" sz="2400" baseline="-25000" dirty="0">
                  <a:solidFill>
                    <a:srgbClr val="FF0000"/>
                  </a:solidFill>
                </a:rPr>
                <a:t>3         </a:t>
              </a:r>
              <a:r>
                <a:rPr lang="en-US" sz="2400" dirty="0">
                  <a:solidFill>
                    <a:srgbClr val="FF0000"/>
                  </a:solidFill>
                </a:rPr>
                <a:t>x</a:t>
              </a:r>
              <a:r>
                <a:rPr lang="en-US" sz="2400" baseline="-25000" dirty="0">
                  <a:solidFill>
                    <a:srgbClr val="FF0000"/>
                  </a:solidFill>
                </a:rPr>
                <a:t>0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 </a:t>
              </a:r>
              <a:r>
                <a:rPr lang="en-US" sz="2400" dirty="0">
                  <a:solidFill>
                    <a:srgbClr val="FF0000"/>
                  </a:solidFill>
                </a:rPr>
                <a:t>x</a:t>
              </a:r>
              <a:r>
                <a:rPr lang="en-US" sz="2400" baseline="-25000" dirty="0">
                  <a:solidFill>
                    <a:srgbClr val="FF0000"/>
                  </a:solidFill>
                </a:rPr>
                <a:t>1</a:t>
              </a:r>
              <a:r>
                <a:rPr lang="en-US" sz="2400" dirty="0">
                  <a:solidFill>
                    <a:srgbClr val="FF0000"/>
                  </a:solidFill>
                </a:rPr>
                <a:t>x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2     </a:t>
              </a:r>
              <a:r>
                <a:rPr lang="en-US" sz="2400" dirty="0">
                  <a:solidFill>
                    <a:srgbClr val="0070C0"/>
                  </a:solidFill>
                </a:rPr>
                <a:t>x</a:t>
              </a:r>
              <a:r>
                <a:rPr lang="en-US" sz="2400" baseline="-25000" dirty="0">
                  <a:solidFill>
                    <a:srgbClr val="0070C0"/>
                  </a:solidFill>
                </a:rPr>
                <a:t>0</a:t>
              </a:r>
              <a:r>
                <a:rPr lang="en-US" sz="2400" dirty="0">
                  <a:solidFill>
                    <a:srgbClr val="0070C0"/>
                  </a:solidFill>
                </a:rPr>
                <a:t>x</a:t>
              </a:r>
              <a:r>
                <a:rPr lang="en-US" sz="2400" baseline="-25000" dirty="0">
                  <a:solidFill>
                    <a:srgbClr val="0070C0"/>
                  </a:solidFill>
                </a:rPr>
                <a:t>1       </a:t>
              </a:r>
              <a:r>
                <a:rPr lang="en-US" sz="2400" dirty="0">
                  <a:solidFill>
                    <a:srgbClr val="FF0000"/>
                  </a:solidFill>
                </a:rPr>
                <a:t>x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0</a:t>
              </a:r>
              <a:endParaRPr lang="en-IN" dirty="0"/>
            </a:p>
          </p:txBody>
        </p:sp>
        <p:cxnSp>
          <p:nvCxnSpPr>
            <p:cNvPr id="28" name="Connector: Curved 27">
              <a:extLst>
                <a:ext uri="{FF2B5EF4-FFF2-40B4-BE49-F238E27FC236}">
                  <a16:creationId xmlns:a16="http://schemas.microsoft.com/office/drawing/2014/main" id="{72848F95-EBBF-41BE-BA6C-6145C44E6C8D}"/>
                </a:ext>
              </a:extLst>
            </p:cNvPr>
            <p:cNvCxnSpPr>
              <a:cxnSpLocks/>
              <a:stCxn id="167051" idx="2"/>
            </p:cNvCxnSpPr>
            <p:nvPr/>
          </p:nvCxnSpPr>
          <p:spPr bwMode="auto">
            <a:xfrm rot="16200000" flipH="1">
              <a:off x="6953960" y="6334945"/>
              <a:ext cx="285560" cy="153678"/>
            </a:xfrm>
            <a:prstGeom prst="curvedConnector3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9" name="Connector: Curved 198">
              <a:extLst>
                <a:ext uri="{FF2B5EF4-FFF2-40B4-BE49-F238E27FC236}">
                  <a16:creationId xmlns:a16="http://schemas.microsoft.com/office/drawing/2014/main" id="{01F91EAD-E17C-4BDC-8351-BF80C004F629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6273197" y="6384163"/>
              <a:ext cx="312548" cy="149323"/>
            </a:xfrm>
            <a:prstGeom prst="curvedConnector3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1" name="Connector: Curved 200">
              <a:extLst>
                <a:ext uri="{FF2B5EF4-FFF2-40B4-BE49-F238E27FC236}">
                  <a16:creationId xmlns:a16="http://schemas.microsoft.com/office/drawing/2014/main" id="{1024EDB2-DEC3-4B8C-B9D7-2CD444A16487}"/>
                </a:ext>
              </a:extLst>
            </p:cNvPr>
            <p:cNvCxnSpPr>
              <a:cxnSpLocks/>
              <a:stCxn id="167056" idx="1"/>
            </p:cNvCxnSpPr>
            <p:nvPr/>
          </p:nvCxnSpPr>
          <p:spPr bwMode="auto">
            <a:xfrm rot="10800000" flipV="1">
              <a:off x="5489582" y="6243604"/>
              <a:ext cx="738157" cy="349708"/>
            </a:xfrm>
            <a:prstGeom prst="curvedConnector3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4" name="Connector: Curved 203">
              <a:extLst>
                <a:ext uri="{FF2B5EF4-FFF2-40B4-BE49-F238E27FC236}">
                  <a16:creationId xmlns:a16="http://schemas.microsoft.com/office/drawing/2014/main" id="{8B3CD5B4-81D3-4C2D-861A-6D6A98AC4F20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4977154" y="5829287"/>
              <a:ext cx="395321" cy="1162816"/>
            </a:xfrm>
            <a:prstGeom prst="curvedConnector2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11" name="TextBox 7">
            <a:extLst>
              <a:ext uri="{FF2B5EF4-FFF2-40B4-BE49-F238E27FC236}">
                <a16:creationId xmlns:a16="http://schemas.microsoft.com/office/drawing/2014/main" id="{D95238E1-4961-4361-B5DB-64D90E658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7825" y="3381483"/>
            <a:ext cx="2380763" cy="830997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dirty="0">
                <a:solidFill>
                  <a:schemeClr val="bg1"/>
                </a:solidFill>
                <a:cs typeface="Arial" charset="0"/>
              </a:rPr>
              <a:t>d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elay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 =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O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(log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n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); </a:t>
            </a:r>
          </a:p>
          <a:p>
            <a:pPr lvl="0" eaLnBrk="1" hangingPunct="1"/>
            <a:r>
              <a:rPr lang="en-IN" dirty="0">
                <a:solidFill>
                  <a:schemeClr val="bg1"/>
                </a:solidFill>
                <a:cs typeface="Arial" charset="0"/>
              </a:rPr>
              <a:t>fanout: </a:t>
            </a:r>
            <a:r>
              <a:rPr lang="en-IN" i="1" dirty="0">
                <a:solidFill>
                  <a:schemeClr val="bg1"/>
                </a:solidFill>
                <a:cs typeface="Arial" charset="0"/>
              </a:rPr>
              <a:t>O</a:t>
            </a:r>
            <a:r>
              <a:rPr lang="en-IN" dirty="0">
                <a:solidFill>
                  <a:schemeClr val="bg1"/>
                </a:solidFill>
                <a:cs typeface="Arial" charset="0"/>
              </a:rPr>
              <a:t>(log </a:t>
            </a:r>
            <a:r>
              <a:rPr lang="en-IN" i="1" dirty="0">
                <a:solidFill>
                  <a:schemeClr val="bg1"/>
                </a:solidFill>
                <a:cs typeface="Arial" charset="0"/>
              </a:rPr>
              <a:t>n</a:t>
            </a:r>
            <a:r>
              <a:rPr lang="en-IN" dirty="0">
                <a:solidFill>
                  <a:schemeClr val="bg1"/>
                </a:solidFill>
                <a:cs typeface="Arial" charset="0"/>
              </a:rPr>
              <a:t>); 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309077EC-A62E-4DD4-817C-85017436E880}"/>
              </a:ext>
            </a:extLst>
          </p:cNvPr>
          <p:cNvSpPr/>
          <p:nvPr/>
        </p:nvSpPr>
        <p:spPr bwMode="auto">
          <a:xfrm>
            <a:off x="3636963" y="1459721"/>
            <a:ext cx="3457225" cy="2258820"/>
          </a:xfrm>
          <a:prstGeom prst="ellips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DB871117-9D25-4D8F-8311-1A1B6B1309E2}"/>
              </a:ext>
            </a:extLst>
          </p:cNvPr>
          <p:cNvSpPr/>
          <p:nvPr/>
        </p:nvSpPr>
        <p:spPr bwMode="auto">
          <a:xfrm>
            <a:off x="304916" y="1412875"/>
            <a:ext cx="3443091" cy="2108793"/>
          </a:xfrm>
          <a:prstGeom prst="ellips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CABC1C9-0B4E-4C4D-8AA5-8F29EB08341E}"/>
              </a:ext>
            </a:extLst>
          </p:cNvPr>
          <p:cNvSpPr/>
          <p:nvPr/>
        </p:nvSpPr>
        <p:spPr bwMode="auto">
          <a:xfrm>
            <a:off x="1773386" y="2328862"/>
            <a:ext cx="128439" cy="134119"/>
          </a:xfrm>
          <a:prstGeom prst="ellipse">
            <a:avLst/>
          </a:prstGeom>
          <a:solidFill>
            <a:schemeClr val="tx2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B006D24-59B3-4982-B00F-3867B1344758}"/>
              </a:ext>
            </a:extLst>
          </p:cNvPr>
          <p:cNvSpPr/>
          <p:nvPr/>
        </p:nvSpPr>
        <p:spPr bwMode="auto">
          <a:xfrm>
            <a:off x="3313314" y="2283033"/>
            <a:ext cx="128439" cy="134119"/>
          </a:xfrm>
          <a:prstGeom prst="ellipse">
            <a:avLst/>
          </a:prstGeom>
          <a:solidFill>
            <a:schemeClr val="tx2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636B10A-59AF-4D0C-9744-68B88C731699}"/>
              </a:ext>
            </a:extLst>
          </p:cNvPr>
          <p:cNvSpPr/>
          <p:nvPr/>
        </p:nvSpPr>
        <p:spPr bwMode="auto">
          <a:xfrm>
            <a:off x="2522071" y="2838858"/>
            <a:ext cx="128439" cy="134119"/>
          </a:xfrm>
          <a:prstGeom prst="ellipse">
            <a:avLst/>
          </a:prstGeom>
          <a:solidFill>
            <a:schemeClr val="tx2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439172F-4ADC-476E-8D81-31CD99B55446}"/>
              </a:ext>
            </a:extLst>
          </p:cNvPr>
          <p:cNvSpPr/>
          <p:nvPr/>
        </p:nvSpPr>
        <p:spPr bwMode="auto">
          <a:xfrm>
            <a:off x="4902449" y="2368754"/>
            <a:ext cx="128439" cy="134119"/>
          </a:xfrm>
          <a:prstGeom prst="ellipse">
            <a:avLst/>
          </a:prstGeom>
          <a:solidFill>
            <a:schemeClr val="tx2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A754AE4-6E41-4629-952C-DC879A143346}"/>
              </a:ext>
            </a:extLst>
          </p:cNvPr>
          <p:cNvSpPr/>
          <p:nvPr/>
        </p:nvSpPr>
        <p:spPr bwMode="auto">
          <a:xfrm>
            <a:off x="5719550" y="2897547"/>
            <a:ext cx="128439" cy="134119"/>
          </a:xfrm>
          <a:prstGeom prst="ellipse">
            <a:avLst/>
          </a:prstGeom>
          <a:solidFill>
            <a:schemeClr val="tx2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8350837-E8D0-425B-9374-08D9F8256403}"/>
              </a:ext>
            </a:extLst>
          </p:cNvPr>
          <p:cNvSpPr/>
          <p:nvPr/>
        </p:nvSpPr>
        <p:spPr bwMode="auto">
          <a:xfrm>
            <a:off x="3337432" y="5181343"/>
            <a:ext cx="128439" cy="134119"/>
          </a:xfrm>
          <a:prstGeom prst="ellipse">
            <a:avLst/>
          </a:prstGeom>
          <a:solidFill>
            <a:schemeClr val="tx2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AD1A7EA-B617-452B-90FA-E1060AAFE7CB}"/>
              </a:ext>
            </a:extLst>
          </p:cNvPr>
          <p:cNvSpPr/>
          <p:nvPr/>
        </p:nvSpPr>
        <p:spPr bwMode="auto">
          <a:xfrm>
            <a:off x="4902448" y="5170920"/>
            <a:ext cx="128439" cy="134119"/>
          </a:xfrm>
          <a:prstGeom prst="ellipse">
            <a:avLst/>
          </a:prstGeom>
          <a:solidFill>
            <a:schemeClr val="tx2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18D146C-EF5A-4809-8703-BE11658EAE08}"/>
              </a:ext>
            </a:extLst>
          </p:cNvPr>
          <p:cNvSpPr/>
          <p:nvPr/>
        </p:nvSpPr>
        <p:spPr bwMode="auto">
          <a:xfrm>
            <a:off x="6500426" y="2305871"/>
            <a:ext cx="128439" cy="134119"/>
          </a:xfrm>
          <a:prstGeom prst="ellipse">
            <a:avLst/>
          </a:prstGeom>
          <a:solidFill>
            <a:schemeClr val="tx2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2DC301C-59D2-4130-8F41-DC6CB500CD6A}"/>
              </a:ext>
            </a:extLst>
          </p:cNvPr>
          <p:cNvSpPr/>
          <p:nvPr/>
        </p:nvSpPr>
        <p:spPr bwMode="auto">
          <a:xfrm>
            <a:off x="1770062" y="5329646"/>
            <a:ext cx="128439" cy="134119"/>
          </a:xfrm>
          <a:prstGeom prst="ellipse">
            <a:avLst/>
          </a:prstGeom>
          <a:solidFill>
            <a:schemeClr val="tx2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183" name="TextBox 7">
            <a:extLst>
              <a:ext uri="{FF2B5EF4-FFF2-40B4-BE49-F238E27FC236}">
                <a16:creationId xmlns:a16="http://schemas.microsoft.com/office/drawing/2014/main" id="{DE6F749F-BDAC-44FE-AEED-FD88B3E15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0" y="4654550"/>
            <a:ext cx="2441087" cy="830997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eaLnBrk="1" hangingPunct="1"/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adder cost = </a:t>
            </a:r>
            <a:r>
              <a:rPr lang="en-IN" i="1" dirty="0">
                <a:solidFill>
                  <a:schemeClr val="bg1"/>
                </a:solidFill>
                <a:cs typeface="Arial" charset="0"/>
              </a:rPr>
              <a:t>O</a:t>
            </a:r>
            <a:r>
              <a:rPr lang="en-IN" dirty="0">
                <a:solidFill>
                  <a:schemeClr val="bg1"/>
                </a:solidFill>
                <a:cs typeface="Arial" charset="0"/>
              </a:rPr>
              <a:t>(</a:t>
            </a:r>
            <a:r>
              <a:rPr lang="en-IN" i="1" dirty="0">
                <a:solidFill>
                  <a:schemeClr val="bg1"/>
                </a:solidFill>
                <a:cs typeface="Arial" charset="0"/>
              </a:rPr>
              <a:t>n</a:t>
            </a:r>
            <a:r>
              <a:rPr lang="en-IN" baseline="30000" dirty="0">
                <a:solidFill>
                  <a:schemeClr val="bg1"/>
                </a:solidFill>
                <a:cs typeface="Arial" charset="0"/>
              </a:rPr>
              <a:t>2</a:t>
            </a:r>
            <a:r>
              <a:rPr lang="en-IN" dirty="0">
                <a:solidFill>
                  <a:schemeClr val="bg1"/>
                </a:solidFill>
                <a:cs typeface="Arial" charset="0"/>
              </a:rPr>
              <a:t>log </a:t>
            </a:r>
            <a:r>
              <a:rPr lang="en-IN" i="1" dirty="0">
                <a:solidFill>
                  <a:schemeClr val="bg1"/>
                </a:solidFill>
                <a:cs typeface="Arial" charset="0"/>
              </a:rPr>
              <a:t>n</a:t>
            </a:r>
            <a:r>
              <a:rPr lang="en-IN" dirty="0">
                <a:solidFill>
                  <a:schemeClr val="bg1"/>
                </a:solidFill>
                <a:cs typeface="Arial" charset="0"/>
              </a:rPr>
              <a:t>)?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3888AA-4641-45E5-9AA6-8C6AA72FF9C3}"/>
              </a:ext>
            </a:extLst>
          </p:cNvPr>
          <p:cNvSpPr txBox="1"/>
          <p:nvPr/>
        </p:nvSpPr>
        <p:spPr>
          <a:xfrm>
            <a:off x="6366320" y="1789664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2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59995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4" grpId="0"/>
      <p:bldP spid="211" grpId="0" animBg="1"/>
      <p:bldP spid="212" grpId="0" animBg="1"/>
      <p:bldP spid="213" grpId="0" animBg="1"/>
      <p:bldP spid="183" grpId="0" animBg="1"/>
      <p:bldP spid="1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938" name="Picture 2" descr="Solved: Implement In Verilog A 16-bit Brent Kung Adder. Us... | Chegg.com">
            <a:extLst>
              <a:ext uri="{FF2B5EF4-FFF2-40B4-BE49-F238E27FC236}">
                <a16:creationId xmlns:a16="http://schemas.microsoft.com/office/drawing/2014/main" id="{6D6012AC-E004-47E2-9422-2E9134AE5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32" y="668114"/>
            <a:ext cx="8368259" cy="559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95181C-257F-4949-B11B-D97578512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73" y="681499"/>
            <a:ext cx="8784976" cy="685800"/>
          </a:xfrm>
          <a:solidFill>
            <a:schemeClr val="bg1"/>
          </a:solidFill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Brent-Kung Parallel-Prefix Adder (log-delay)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92D4C8-B585-4156-9551-534451FD95DF}"/>
              </a:ext>
            </a:extLst>
          </p:cNvPr>
          <p:cNvSpPr/>
          <p:nvPr/>
        </p:nvSpPr>
        <p:spPr bwMode="auto">
          <a:xfrm>
            <a:off x="8054569" y="1472381"/>
            <a:ext cx="261847" cy="4404891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944F3C-C18A-49DF-9AC3-23B08890D3A5}"/>
              </a:ext>
            </a:extLst>
          </p:cNvPr>
          <p:cNvSpPr/>
          <p:nvPr/>
        </p:nvSpPr>
        <p:spPr bwMode="auto">
          <a:xfrm>
            <a:off x="7658927" y="2132856"/>
            <a:ext cx="225441" cy="3600400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17477D-906B-400C-927D-BD0133F6CBCC}"/>
              </a:ext>
            </a:extLst>
          </p:cNvPr>
          <p:cNvSpPr/>
          <p:nvPr/>
        </p:nvSpPr>
        <p:spPr bwMode="auto">
          <a:xfrm>
            <a:off x="7596336" y="1472381"/>
            <a:ext cx="360039" cy="4044851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C50745-DB9C-470A-AC02-39BDD4D74F4B}"/>
              </a:ext>
            </a:extLst>
          </p:cNvPr>
          <p:cNvSpPr/>
          <p:nvPr/>
        </p:nvSpPr>
        <p:spPr bwMode="auto">
          <a:xfrm rot="16200000">
            <a:off x="4433344" y="2566598"/>
            <a:ext cx="202931" cy="6562432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C92B320-7B81-46A9-9FBB-BFDA2D8F9BAE}"/>
              </a:ext>
            </a:extLst>
          </p:cNvPr>
          <p:cNvSpPr/>
          <p:nvPr/>
        </p:nvSpPr>
        <p:spPr bwMode="auto">
          <a:xfrm>
            <a:off x="7236296" y="2211512"/>
            <a:ext cx="360040" cy="329377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C30FE1-0396-4666-B7D0-306C9E3A7609}"/>
              </a:ext>
            </a:extLst>
          </p:cNvPr>
          <p:cNvSpPr/>
          <p:nvPr/>
        </p:nvSpPr>
        <p:spPr bwMode="auto">
          <a:xfrm>
            <a:off x="1557496" y="4911672"/>
            <a:ext cx="360040" cy="329377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A72CDA-D198-4983-A6FF-CF8A8F6D6F79}"/>
              </a:ext>
            </a:extLst>
          </p:cNvPr>
          <p:cNvSpPr/>
          <p:nvPr/>
        </p:nvSpPr>
        <p:spPr bwMode="auto">
          <a:xfrm>
            <a:off x="3175369" y="4909689"/>
            <a:ext cx="360040" cy="329377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BF6997-182D-4B3C-9CE2-C5F94DEC5D82}"/>
              </a:ext>
            </a:extLst>
          </p:cNvPr>
          <p:cNvSpPr/>
          <p:nvPr/>
        </p:nvSpPr>
        <p:spPr bwMode="auto">
          <a:xfrm>
            <a:off x="2366432" y="4915526"/>
            <a:ext cx="360040" cy="329377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75A6CD3-D448-4954-B5C0-426A34017191}"/>
              </a:ext>
            </a:extLst>
          </p:cNvPr>
          <p:cNvSpPr/>
          <p:nvPr/>
        </p:nvSpPr>
        <p:spPr bwMode="auto">
          <a:xfrm>
            <a:off x="4785123" y="4909687"/>
            <a:ext cx="360040" cy="329377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BA931CA-766B-4C05-BC2B-CC34F5966A3D}"/>
              </a:ext>
            </a:extLst>
          </p:cNvPr>
          <p:cNvSpPr/>
          <p:nvPr/>
        </p:nvSpPr>
        <p:spPr bwMode="auto">
          <a:xfrm>
            <a:off x="5608271" y="4909686"/>
            <a:ext cx="360040" cy="329377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DC24100-ACC0-4885-A7FF-4F3C162DF5C0}"/>
              </a:ext>
            </a:extLst>
          </p:cNvPr>
          <p:cNvSpPr/>
          <p:nvPr/>
        </p:nvSpPr>
        <p:spPr bwMode="auto">
          <a:xfrm>
            <a:off x="3980246" y="4909688"/>
            <a:ext cx="360040" cy="329377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B05DAC4-1C62-4CBE-9939-D8D45FAD34C4}"/>
              </a:ext>
            </a:extLst>
          </p:cNvPr>
          <p:cNvSpPr/>
          <p:nvPr/>
        </p:nvSpPr>
        <p:spPr bwMode="auto">
          <a:xfrm>
            <a:off x="3596945" y="4387268"/>
            <a:ext cx="360040" cy="329377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24E9001-A457-4B81-855C-63D57945E934}"/>
              </a:ext>
            </a:extLst>
          </p:cNvPr>
          <p:cNvSpPr/>
          <p:nvPr/>
        </p:nvSpPr>
        <p:spPr bwMode="auto">
          <a:xfrm>
            <a:off x="5196001" y="4377519"/>
            <a:ext cx="360040" cy="329377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9055B7A-C8B8-4FDB-9E5F-49955181C067}"/>
              </a:ext>
            </a:extLst>
          </p:cNvPr>
          <p:cNvSpPr/>
          <p:nvPr/>
        </p:nvSpPr>
        <p:spPr bwMode="auto">
          <a:xfrm>
            <a:off x="6411755" y="4910160"/>
            <a:ext cx="360040" cy="329377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F3AAF88-A350-4CF0-BEDD-3FA67E019CA7}"/>
              </a:ext>
            </a:extLst>
          </p:cNvPr>
          <p:cNvSpPr/>
          <p:nvPr/>
        </p:nvSpPr>
        <p:spPr bwMode="auto">
          <a:xfrm>
            <a:off x="4391980" y="3295502"/>
            <a:ext cx="360040" cy="329377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2881E20-ED15-4572-8F0A-3C559639E375}"/>
              </a:ext>
            </a:extLst>
          </p:cNvPr>
          <p:cNvSpPr/>
          <p:nvPr/>
        </p:nvSpPr>
        <p:spPr bwMode="auto">
          <a:xfrm>
            <a:off x="2767178" y="3843737"/>
            <a:ext cx="360040" cy="329377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C5EC8CC-7B67-43A1-BB1B-49365250B296}"/>
              </a:ext>
            </a:extLst>
          </p:cNvPr>
          <p:cNvSpPr/>
          <p:nvPr/>
        </p:nvSpPr>
        <p:spPr bwMode="auto">
          <a:xfrm>
            <a:off x="1958086" y="4387267"/>
            <a:ext cx="360040" cy="329377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C3AFE7A-757A-481B-9CD5-FC2F08F8E6D6}"/>
              </a:ext>
            </a:extLst>
          </p:cNvPr>
          <p:cNvSpPr/>
          <p:nvPr/>
        </p:nvSpPr>
        <p:spPr bwMode="auto">
          <a:xfrm>
            <a:off x="1162818" y="3295501"/>
            <a:ext cx="360040" cy="329377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4581529-76BA-44FD-90CC-0857219FFA7A}"/>
              </a:ext>
            </a:extLst>
          </p:cNvPr>
          <p:cNvSpPr/>
          <p:nvPr/>
        </p:nvSpPr>
        <p:spPr bwMode="auto">
          <a:xfrm>
            <a:off x="1162818" y="2747265"/>
            <a:ext cx="360040" cy="329377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8199F9D-46BE-4BED-861E-4ACEC0311260}"/>
              </a:ext>
            </a:extLst>
          </p:cNvPr>
          <p:cNvSpPr/>
          <p:nvPr/>
        </p:nvSpPr>
        <p:spPr bwMode="auto">
          <a:xfrm>
            <a:off x="1155168" y="3833905"/>
            <a:ext cx="360040" cy="329377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84FC09C-54CA-41E5-82CF-CAC1F3BAEB8B}"/>
              </a:ext>
            </a:extLst>
          </p:cNvPr>
          <p:cNvSpPr/>
          <p:nvPr/>
        </p:nvSpPr>
        <p:spPr bwMode="auto">
          <a:xfrm>
            <a:off x="2777010" y="2747407"/>
            <a:ext cx="360040" cy="329377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3C5C17C-8782-41F2-89F2-A7A04A35C24A}"/>
              </a:ext>
            </a:extLst>
          </p:cNvPr>
          <p:cNvSpPr/>
          <p:nvPr/>
        </p:nvSpPr>
        <p:spPr bwMode="auto">
          <a:xfrm>
            <a:off x="1956044" y="2195975"/>
            <a:ext cx="360040" cy="329377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47979BE-B093-46C2-BA5B-9A3AA41EB186}"/>
              </a:ext>
            </a:extLst>
          </p:cNvPr>
          <p:cNvSpPr/>
          <p:nvPr/>
        </p:nvSpPr>
        <p:spPr bwMode="auto">
          <a:xfrm>
            <a:off x="1141335" y="2205808"/>
            <a:ext cx="360040" cy="329377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7908A85-E37D-4712-99B7-DCED614F7551}"/>
              </a:ext>
            </a:extLst>
          </p:cNvPr>
          <p:cNvSpPr/>
          <p:nvPr/>
        </p:nvSpPr>
        <p:spPr bwMode="auto">
          <a:xfrm>
            <a:off x="6811157" y="2198392"/>
            <a:ext cx="360040" cy="329377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22CB2C2-533E-4435-BF8F-1C453347F18B}"/>
              </a:ext>
            </a:extLst>
          </p:cNvPr>
          <p:cNvSpPr/>
          <p:nvPr/>
        </p:nvSpPr>
        <p:spPr bwMode="auto">
          <a:xfrm>
            <a:off x="6010710" y="2747265"/>
            <a:ext cx="360040" cy="329377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A52957D-75DA-4311-9B5E-236992660CE5}"/>
              </a:ext>
            </a:extLst>
          </p:cNvPr>
          <p:cNvSpPr/>
          <p:nvPr/>
        </p:nvSpPr>
        <p:spPr bwMode="auto">
          <a:xfrm>
            <a:off x="4391980" y="2755126"/>
            <a:ext cx="360040" cy="329377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4CA6F43-7667-4893-8B82-D8FA61290FBB}"/>
              </a:ext>
            </a:extLst>
          </p:cNvPr>
          <p:cNvSpPr/>
          <p:nvPr/>
        </p:nvSpPr>
        <p:spPr bwMode="auto">
          <a:xfrm>
            <a:off x="5207650" y="2226172"/>
            <a:ext cx="327309" cy="299434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C8B0FBB-BDA7-4994-BDD8-4180B15596DC}"/>
              </a:ext>
            </a:extLst>
          </p:cNvPr>
          <p:cNvSpPr/>
          <p:nvPr/>
        </p:nvSpPr>
        <p:spPr bwMode="auto">
          <a:xfrm>
            <a:off x="4354493" y="2195043"/>
            <a:ext cx="396044" cy="362315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F84A34E-E311-4E65-8103-FF678D57B7E7}"/>
              </a:ext>
            </a:extLst>
          </p:cNvPr>
          <p:cNvSpPr/>
          <p:nvPr/>
        </p:nvSpPr>
        <p:spPr bwMode="auto">
          <a:xfrm>
            <a:off x="6000878" y="2206281"/>
            <a:ext cx="360040" cy="329377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E7A8D4F-6094-451F-8A82-BAB5DD83E82F}"/>
              </a:ext>
            </a:extLst>
          </p:cNvPr>
          <p:cNvSpPr/>
          <p:nvPr/>
        </p:nvSpPr>
        <p:spPr bwMode="auto">
          <a:xfrm>
            <a:off x="2762295" y="2207809"/>
            <a:ext cx="360040" cy="329377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BF56B04-55AD-403E-AD25-601A558F95E9}"/>
              </a:ext>
            </a:extLst>
          </p:cNvPr>
          <p:cNvSpPr/>
          <p:nvPr/>
        </p:nvSpPr>
        <p:spPr bwMode="auto">
          <a:xfrm>
            <a:off x="3573664" y="2204426"/>
            <a:ext cx="360040" cy="329377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37" name="Text Box 11">
            <a:extLst>
              <a:ext uri="{FF2B5EF4-FFF2-40B4-BE49-F238E27FC236}">
                <a16:creationId xmlns:a16="http://schemas.microsoft.com/office/drawing/2014/main" id="{837EAFA5-3C65-4FA5-8565-DC1F78EB6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765" y="5934431"/>
            <a:ext cx="283443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c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i+1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32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32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27A9505-CA23-4B1F-B3EE-06AA1FC702D4}"/>
              </a:ext>
            </a:extLst>
          </p:cNvPr>
          <p:cNvSpPr/>
          <p:nvPr/>
        </p:nvSpPr>
        <p:spPr bwMode="auto">
          <a:xfrm>
            <a:off x="2942315" y="6149278"/>
            <a:ext cx="360040" cy="329377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41" name="TextBox 7">
            <a:extLst>
              <a:ext uri="{FF2B5EF4-FFF2-40B4-BE49-F238E27FC236}">
                <a16:creationId xmlns:a16="http://schemas.microsoft.com/office/drawing/2014/main" id="{D0EEF5EC-CC45-4C98-977A-C42DF4F55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5934" y="3114618"/>
            <a:ext cx="2719069" cy="1200329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dirty="0">
                <a:solidFill>
                  <a:schemeClr val="bg1"/>
                </a:solidFill>
                <a:cs typeface="Arial" charset="0"/>
              </a:rPr>
              <a:t>d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elay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 =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O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(log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n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); </a:t>
            </a:r>
          </a:p>
          <a:p>
            <a:pPr lvl="0" eaLnBrk="1" hangingPunct="1"/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cost = </a:t>
            </a:r>
            <a:r>
              <a:rPr lang="en-IN" i="1" dirty="0">
                <a:solidFill>
                  <a:schemeClr val="bg1"/>
                </a:solidFill>
                <a:cs typeface="Arial" charset="0"/>
              </a:rPr>
              <a:t>O</a:t>
            </a:r>
            <a:r>
              <a:rPr lang="en-IN" dirty="0">
                <a:solidFill>
                  <a:schemeClr val="bg1"/>
                </a:solidFill>
                <a:cs typeface="Arial" charset="0"/>
              </a:rPr>
              <a:t>(</a:t>
            </a:r>
            <a:r>
              <a:rPr lang="en-IN" i="1" dirty="0" err="1">
                <a:solidFill>
                  <a:schemeClr val="bg1"/>
                </a:solidFill>
                <a:cs typeface="Arial" charset="0"/>
              </a:rPr>
              <a:t>n</a:t>
            </a:r>
            <a:r>
              <a:rPr lang="en-IN" dirty="0" err="1">
                <a:solidFill>
                  <a:schemeClr val="bg1"/>
                </a:solidFill>
                <a:cs typeface="Arial" charset="0"/>
              </a:rPr>
              <a:t>log</a:t>
            </a:r>
            <a:r>
              <a:rPr lang="en-IN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IN" i="1" dirty="0">
                <a:solidFill>
                  <a:schemeClr val="bg1"/>
                </a:solidFill>
                <a:cs typeface="Arial" charset="0"/>
              </a:rPr>
              <a:t>n</a:t>
            </a:r>
            <a:r>
              <a:rPr lang="en-IN" dirty="0">
                <a:solidFill>
                  <a:schemeClr val="bg1"/>
                </a:solidFill>
                <a:cs typeface="Arial" charset="0"/>
              </a:rPr>
              <a:t>);</a:t>
            </a:r>
          </a:p>
          <a:p>
            <a:pPr lvl="0" eaLnBrk="1" hangingPunct="1"/>
            <a:r>
              <a:rPr lang="en-IN" dirty="0">
                <a:solidFill>
                  <a:schemeClr val="bg1"/>
                </a:solidFill>
                <a:cs typeface="Arial" charset="0"/>
              </a:rPr>
              <a:t>fanout: </a:t>
            </a:r>
            <a:r>
              <a:rPr lang="en-IN" i="1" dirty="0">
                <a:solidFill>
                  <a:schemeClr val="bg1"/>
                </a:solidFill>
                <a:cs typeface="Arial" charset="0"/>
              </a:rPr>
              <a:t>O</a:t>
            </a:r>
            <a:r>
              <a:rPr lang="en-IN" dirty="0">
                <a:solidFill>
                  <a:schemeClr val="bg1"/>
                </a:solidFill>
                <a:cs typeface="Arial" charset="0"/>
              </a:rPr>
              <a:t>(</a:t>
            </a:r>
            <a:r>
              <a:rPr lang="en-IN" dirty="0" err="1">
                <a:solidFill>
                  <a:schemeClr val="bg1"/>
                </a:solidFill>
                <a:cs typeface="Arial" charset="0"/>
              </a:rPr>
              <a:t>log</a:t>
            </a:r>
            <a:r>
              <a:rPr lang="en-IN" i="1" dirty="0" err="1">
                <a:solidFill>
                  <a:schemeClr val="bg1"/>
                </a:solidFill>
                <a:cs typeface="Arial" charset="0"/>
              </a:rPr>
              <a:t>n</a:t>
            </a:r>
            <a:r>
              <a:rPr lang="en-IN" dirty="0">
                <a:solidFill>
                  <a:schemeClr val="bg1"/>
                </a:solidFill>
                <a:cs typeface="Arial" charset="0"/>
              </a:rPr>
              <a:t>); 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0761620D-B03D-49E0-ABB5-48812042BFDA}"/>
              </a:ext>
            </a:extLst>
          </p:cNvPr>
          <p:cNvSpPr/>
          <p:nvPr/>
        </p:nvSpPr>
        <p:spPr bwMode="auto">
          <a:xfrm>
            <a:off x="8389763" y="3734904"/>
            <a:ext cx="534697" cy="527377"/>
          </a:xfrm>
          <a:prstGeom prst="smileyFac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43" name="TextBox 7">
            <a:extLst>
              <a:ext uri="{FF2B5EF4-FFF2-40B4-BE49-F238E27FC236}">
                <a16:creationId xmlns:a16="http://schemas.microsoft.com/office/drawing/2014/main" id="{790E4F1B-1324-4BD3-8CBD-A5B44B3B8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2208" y="5989542"/>
            <a:ext cx="2441087" cy="46166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eaLnBrk="1" hangingPunct="1"/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cost = </a:t>
            </a:r>
            <a:r>
              <a:rPr lang="en-IN" i="1" dirty="0">
                <a:solidFill>
                  <a:schemeClr val="bg1"/>
                </a:solidFill>
                <a:cs typeface="Arial" charset="0"/>
              </a:rPr>
              <a:t>O</a:t>
            </a:r>
            <a:r>
              <a:rPr lang="en-IN" dirty="0">
                <a:solidFill>
                  <a:schemeClr val="bg1"/>
                </a:solidFill>
                <a:cs typeface="Arial" charset="0"/>
              </a:rPr>
              <a:t>(</a:t>
            </a:r>
            <a:r>
              <a:rPr lang="en-IN" i="1" dirty="0">
                <a:solidFill>
                  <a:schemeClr val="bg1"/>
                </a:solidFill>
                <a:cs typeface="Arial" charset="0"/>
              </a:rPr>
              <a:t>n</a:t>
            </a:r>
            <a:r>
              <a:rPr lang="en-IN" baseline="30000" dirty="0">
                <a:solidFill>
                  <a:schemeClr val="bg1"/>
                </a:solidFill>
                <a:cs typeface="Arial" charset="0"/>
              </a:rPr>
              <a:t>2</a:t>
            </a:r>
            <a:r>
              <a:rPr lang="en-IN" dirty="0">
                <a:solidFill>
                  <a:schemeClr val="bg1"/>
                </a:solidFill>
                <a:cs typeface="Arial" charset="0"/>
              </a:rPr>
              <a:t>log </a:t>
            </a:r>
            <a:r>
              <a:rPr lang="en-IN" i="1" dirty="0">
                <a:solidFill>
                  <a:schemeClr val="bg1"/>
                </a:solidFill>
                <a:cs typeface="Arial" charset="0"/>
              </a:rPr>
              <a:t>n</a:t>
            </a:r>
            <a:r>
              <a:rPr lang="en-IN" dirty="0">
                <a:solidFill>
                  <a:schemeClr val="bg1"/>
                </a:solidFill>
                <a:cs typeface="Arial" charset="0"/>
              </a:rPr>
              <a:t>)?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8BFB9B-2C0B-4CF7-8075-3864F17D67AF}"/>
              </a:ext>
            </a:extLst>
          </p:cNvPr>
          <p:cNvGrpSpPr/>
          <p:nvPr/>
        </p:nvGrpSpPr>
        <p:grpSpPr>
          <a:xfrm>
            <a:off x="7129935" y="5894178"/>
            <a:ext cx="1224136" cy="831505"/>
            <a:chOff x="539552" y="6093296"/>
            <a:chExt cx="714041" cy="35791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0B3E275-EC62-404B-AA9E-4E593883E05F}"/>
                </a:ext>
              </a:extLst>
            </p:cNvPr>
            <p:cNvCxnSpPr/>
            <p:nvPr/>
          </p:nvCxnSpPr>
          <p:spPr bwMode="auto">
            <a:xfrm>
              <a:off x="539552" y="6093296"/>
              <a:ext cx="714041" cy="35791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833FDBE-4439-49DC-BB5A-C99E1F14DA2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9552" y="6093296"/>
              <a:ext cx="714041" cy="31628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B8E8BC5-4A46-48A1-9C74-0B505A0E5EFE}"/>
              </a:ext>
            </a:extLst>
          </p:cNvPr>
          <p:cNvSpPr txBox="1"/>
          <p:nvPr/>
        </p:nvSpPr>
        <p:spPr>
          <a:xfrm>
            <a:off x="246073" y="5989542"/>
            <a:ext cx="2260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cost can further be improved</a:t>
            </a:r>
          </a:p>
        </p:txBody>
      </p:sp>
    </p:spTree>
    <p:extLst>
      <p:ext uri="{BB962C8B-B14F-4D97-AF65-F5344CB8AC3E}">
        <p14:creationId xmlns:p14="http://schemas.microsoft.com/office/powerpoint/2010/main" val="325736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" grpId="0" animBg="1"/>
      <p:bldP spid="41" grpId="0" animBg="1"/>
      <p:bldP spid="4" grpId="0" animBg="1"/>
      <p:bldP spid="43" grpId="0" animBg="1"/>
      <p:bldP spid="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Brent-Kung: Carry-Generation Tree for 8-Bit Adder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3174788-3A38-4344-A4F0-CD38D99CFBAE}"/>
              </a:ext>
            </a:extLst>
          </p:cNvPr>
          <p:cNvGrpSpPr/>
          <p:nvPr/>
        </p:nvGrpSpPr>
        <p:grpSpPr>
          <a:xfrm>
            <a:off x="3138785" y="6003037"/>
            <a:ext cx="1963058" cy="542156"/>
            <a:chOff x="3138785" y="6003037"/>
            <a:chExt cx="1963058" cy="542156"/>
          </a:xfrm>
        </p:grpSpPr>
        <p:sp>
          <p:nvSpPr>
            <p:cNvPr id="99684" name="Rectangle 356"/>
            <p:cNvSpPr>
              <a:spLocks noChangeArrowheads="1"/>
            </p:cNvSpPr>
            <p:nvPr/>
          </p:nvSpPr>
          <p:spPr bwMode="auto">
            <a:xfrm>
              <a:off x="3138785" y="6032500"/>
              <a:ext cx="102592" cy="446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9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t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685" name="Rectangle 357"/>
            <p:cNvSpPr>
              <a:spLocks noChangeArrowheads="1"/>
            </p:cNvSpPr>
            <p:nvPr/>
          </p:nvSpPr>
          <p:spPr bwMode="auto">
            <a:xfrm>
              <a:off x="3228191" y="6191250"/>
              <a:ext cx="490519" cy="35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add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686" name="Rectangle 358"/>
            <p:cNvSpPr>
              <a:spLocks noChangeArrowheads="1"/>
            </p:cNvSpPr>
            <p:nvPr/>
          </p:nvSpPr>
          <p:spPr bwMode="auto">
            <a:xfrm>
              <a:off x="3775075" y="6032500"/>
              <a:ext cx="101600" cy="441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9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687" name="Rectangle 359"/>
            <p:cNvSpPr>
              <a:spLocks noChangeArrowheads="1"/>
            </p:cNvSpPr>
            <p:nvPr/>
          </p:nvSpPr>
          <p:spPr bwMode="auto">
            <a:xfrm>
              <a:off x="3897313" y="6005513"/>
              <a:ext cx="201612" cy="441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9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+mn-ea"/>
                  <a:cs typeface="+mn-cs"/>
                </a:rPr>
                <a:t>~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688" name="Rectangle 360"/>
            <p:cNvSpPr>
              <a:spLocks noChangeArrowheads="1"/>
            </p:cNvSpPr>
            <p:nvPr/>
          </p:nvSpPr>
          <p:spPr bwMode="auto">
            <a:xfrm>
              <a:off x="4124601" y="6032500"/>
              <a:ext cx="599523" cy="446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9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</a:t>
              </a:r>
              <a:r>
                <a:rPr kumimoji="0" lang="en-US" sz="2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log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689" name="Rectangle 361"/>
            <p:cNvSpPr>
              <a:spLocks noChangeArrowheads="1"/>
            </p:cNvSpPr>
            <p:nvPr/>
          </p:nvSpPr>
          <p:spPr bwMode="auto">
            <a:xfrm>
              <a:off x="4750907" y="6191250"/>
              <a:ext cx="9938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2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690" name="Rectangle 362"/>
            <p:cNvSpPr>
              <a:spLocks noChangeArrowheads="1"/>
            </p:cNvSpPr>
            <p:nvPr/>
          </p:nvSpPr>
          <p:spPr bwMode="auto">
            <a:xfrm>
              <a:off x="4895056" y="6003037"/>
              <a:ext cx="206787" cy="446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9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n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9E3E20C-A27A-423A-B029-526DA4758E74}"/>
              </a:ext>
            </a:extLst>
          </p:cNvPr>
          <p:cNvGrpSpPr/>
          <p:nvPr/>
        </p:nvGrpSpPr>
        <p:grpSpPr>
          <a:xfrm>
            <a:off x="847725" y="928688"/>
            <a:ext cx="6773019" cy="4679950"/>
            <a:chOff x="847725" y="928688"/>
            <a:chExt cx="6773019" cy="4679950"/>
          </a:xfrm>
        </p:grpSpPr>
        <p:sp>
          <p:nvSpPr>
            <p:cNvPr id="99336" name="Rectangle 8"/>
            <p:cNvSpPr>
              <a:spLocks noChangeArrowheads="1"/>
            </p:cNvSpPr>
            <p:nvPr/>
          </p:nvSpPr>
          <p:spPr bwMode="auto">
            <a:xfrm>
              <a:off x="1876425" y="3817938"/>
              <a:ext cx="12700" cy="1587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340" name="Rectangle 12"/>
            <p:cNvSpPr>
              <a:spLocks noChangeArrowheads="1"/>
            </p:cNvSpPr>
            <p:nvPr/>
          </p:nvSpPr>
          <p:spPr bwMode="auto">
            <a:xfrm>
              <a:off x="6253163" y="1312863"/>
              <a:ext cx="1587" cy="127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349" name="Rectangle 21"/>
            <p:cNvSpPr>
              <a:spLocks noChangeArrowheads="1"/>
            </p:cNvSpPr>
            <p:nvPr/>
          </p:nvSpPr>
          <p:spPr bwMode="auto">
            <a:xfrm>
              <a:off x="6253163" y="2930525"/>
              <a:ext cx="1587" cy="127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356" name="Rectangle 28"/>
            <p:cNvSpPr>
              <a:spLocks noChangeArrowheads="1"/>
            </p:cNvSpPr>
            <p:nvPr/>
          </p:nvSpPr>
          <p:spPr bwMode="auto">
            <a:xfrm>
              <a:off x="6240463" y="1684338"/>
              <a:ext cx="1587" cy="127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361" name="Rectangle 33"/>
            <p:cNvSpPr>
              <a:spLocks noChangeArrowheads="1"/>
            </p:cNvSpPr>
            <p:nvPr/>
          </p:nvSpPr>
          <p:spPr bwMode="auto">
            <a:xfrm>
              <a:off x="5603875" y="3805238"/>
              <a:ext cx="1588" cy="127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362" name="Rectangle 34"/>
            <p:cNvSpPr>
              <a:spLocks noChangeArrowheads="1"/>
            </p:cNvSpPr>
            <p:nvPr/>
          </p:nvSpPr>
          <p:spPr bwMode="auto">
            <a:xfrm>
              <a:off x="6253163" y="3805238"/>
              <a:ext cx="1587" cy="127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367" name="Rectangle 39"/>
            <p:cNvSpPr>
              <a:spLocks noChangeArrowheads="1"/>
            </p:cNvSpPr>
            <p:nvPr/>
          </p:nvSpPr>
          <p:spPr bwMode="auto">
            <a:xfrm>
              <a:off x="5603875" y="2611438"/>
              <a:ext cx="1588" cy="14287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368" name="Rectangle 40"/>
            <p:cNvSpPr>
              <a:spLocks noChangeArrowheads="1"/>
            </p:cNvSpPr>
            <p:nvPr/>
          </p:nvSpPr>
          <p:spPr bwMode="auto">
            <a:xfrm>
              <a:off x="6240463" y="2611438"/>
              <a:ext cx="1587" cy="14287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373" name="Rectangle 45"/>
            <p:cNvSpPr>
              <a:spLocks noChangeArrowheads="1"/>
            </p:cNvSpPr>
            <p:nvPr/>
          </p:nvSpPr>
          <p:spPr bwMode="auto">
            <a:xfrm>
              <a:off x="4794250" y="4203700"/>
              <a:ext cx="1588" cy="127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374" name="Rectangle 46"/>
            <p:cNvSpPr>
              <a:spLocks noChangeArrowheads="1"/>
            </p:cNvSpPr>
            <p:nvPr/>
          </p:nvSpPr>
          <p:spPr bwMode="auto">
            <a:xfrm>
              <a:off x="6240463" y="4203700"/>
              <a:ext cx="1587" cy="127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379" name="Rectangle 51"/>
            <p:cNvSpPr>
              <a:spLocks noChangeArrowheads="1"/>
            </p:cNvSpPr>
            <p:nvPr/>
          </p:nvSpPr>
          <p:spPr bwMode="auto">
            <a:xfrm>
              <a:off x="1876425" y="2532063"/>
              <a:ext cx="12700" cy="1587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388" name="Rectangle 60"/>
            <p:cNvSpPr>
              <a:spLocks noChangeArrowheads="1"/>
            </p:cNvSpPr>
            <p:nvPr/>
          </p:nvSpPr>
          <p:spPr bwMode="auto">
            <a:xfrm>
              <a:off x="1876425" y="5038725"/>
              <a:ext cx="12700" cy="158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397" name="Rectangle 69"/>
            <p:cNvSpPr>
              <a:spLocks noChangeArrowheads="1"/>
            </p:cNvSpPr>
            <p:nvPr/>
          </p:nvSpPr>
          <p:spPr bwMode="auto">
            <a:xfrm>
              <a:off x="3548063" y="3832225"/>
              <a:ext cx="1587" cy="127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403" name="Rectangle 75"/>
            <p:cNvSpPr>
              <a:spLocks noChangeArrowheads="1"/>
            </p:cNvSpPr>
            <p:nvPr/>
          </p:nvSpPr>
          <p:spPr bwMode="auto">
            <a:xfrm>
              <a:off x="3548063" y="1339850"/>
              <a:ext cx="1587" cy="127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495" name="Rectangle 167"/>
            <p:cNvSpPr>
              <a:spLocks noChangeArrowheads="1"/>
            </p:cNvSpPr>
            <p:nvPr/>
          </p:nvSpPr>
          <p:spPr bwMode="auto">
            <a:xfrm>
              <a:off x="2738438" y="2916238"/>
              <a:ext cx="1587" cy="14287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496" name="Rectangle 168"/>
            <p:cNvSpPr>
              <a:spLocks noChangeArrowheads="1"/>
            </p:cNvSpPr>
            <p:nvPr/>
          </p:nvSpPr>
          <p:spPr bwMode="auto">
            <a:xfrm>
              <a:off x="4184650" y="2916238"/>
              <a:ext cx="1588" cy="14287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501" name="Rectangle 173"/>
            <p:cNvSpPr>
              <a:spLocks noChangeArrowheads="1"/>
            </p:cNvSpPr>
            <p:nvPr/>
          </p:nvSpPr>
          <p:spPr bwMode="auto">
            <a:xfrm>
              <a:off x="2738438" y="1339850"/>
              <a:ext cx="1587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504" name="Rectangle 176"/>
            <p:cNvSpPr>
              <a:spLocks noChangeArrowheads="1"/>
            </p:cNvSpPr>
            <p:nvPr/>
          </p:nvSpPr>
          <p:spPr bwMode="auto">
            <a:xfrm>
              <a:off x="4197350" y="2611438"/>
              <a:ext cx="1588" cy="14287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509" name="Rectangle 181"/>
            <p:cNvSpPr>
              <a:spLocks noChangeArrowheads="1"/>
            </p:cNvSpPr>
            <p:nvPr/>
          </p:nvSpPr>
          <p:spPr bwMode="auto">
            <a:xfrm>
              <a:off x="2738438" y="5449888"/>
              <a:ext cx="1587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510" name="Rectangle 182"/>
            <p:cNvSpPr>
              <a:spLocks noChangeArrowheads="1"/>
            </p:cNvSpPr>
            <p:nvPr/>
          </p:nvSpPr>
          <p:spPr bwMode="auto">
            <a:xfrm>
              <a:off x="4184650" y="5449888"/>
              <a:ext cx="1588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515" name="Rectangle 187"/>
            <p:cNvSpPr>
              <a:spLocks noChangeArrowheads="1"/>
            </p:cNvSpPr>
            <p:nvPr/>
          </p:nvSpPr>
          <p:spPr bwMode="auto">
            <a:xfrm>
              <a:off x="2738438" y="3832225"/>
              <a:ext cx="1587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518" name="Rectangle 190"/>
            <p:cNvSpPr>
              <a:spLocks noChangeArrowheads="1"/>
            </p:cNvSpPr>
            <p:nvPr/>
          </p:nvSpPr>
          <p:spPr bwMode="auto">
            <a:xfrm>
              <a:off x="4184650" y="5130800"/>
              <a:ext cx="1588" cy="14288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523" name="Rectangle 195"/>
            <p:cNvSpPr>
              <a:spLocks noChangeArrowheads="1"/>
            </p:cNvSpPr>
            <p:nvPr/>
          </p:nvSpPr>
          <p:spPr bwMode="auto">
            <a:xfrm>
              <a:off x="4794250" y="5449888"/>
              <a:ext cx="1588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524" name="Rectangle 196"/>
            <p:cNvSpPr>
              <a:spLocks noChangeArrowheads="1"/>
            </p:cNvSpPr>
            <p:nvPr/>
          </p:nvSpPr>
          <p:spPr bwMode="auto">
            <a:xfrm>
              <a:off x="6240463" y="5449888"/>
              <a:ext cx="1587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529" name="Rectangle 201"/>
            <p:cNvSpPr>
              <a:spLocks noChangeArrowheads="1"/>
            </p:cNvSpPr>
            <p:nvPr/>
          </p:nvSpPr>
          <p:spPr bwMode="auto">
            <a:xfrm>
              <a:off x="4808538" y="2611438"/>
              <a:ext cx="1587" cy="14287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532" name="Rectangle 204"/>
            <p:cNvSpPr>
              <a:spLocks noChangeArrowheads="1"/>
            </p:cNvSpPr>
            <p:nvPr/>
          </p:nvSpPr>
          <p:spPr bwMode="auto">
            <a:xfrm>
              <a:off x="6253163" y="5038725"/>
              <a:ext cx="1587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538" name="Rectangle 210"/>
            <p:cNvSpPr>
              <a:spLocks noChangeArrowheads="1"/>
            </p:cNvSpPr>
            <p:nvPr/>
          </p:nvSpPr>
          <p:spPr bwMode="auto">
            <a:xfrm>
              <a:off x="1730375" y="1312863"/>
              <a:ext cx="1588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539" name="Rectangle 211"/>
            <p:cNvSpPr>
              <a:spLocks noChangeArrowheads="1"/>
            </p:cNvSpPr>
            <p:nvPr/>
          </p:nvSpPr>
          <p:spPr bwMode="auto">
            <a:xfrm>
              <a:off x="2141538" y="1312863"/>
              <a:ext cx="1587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544" name="Rectangle 216"/>
            <p:cNvSpPr>
              <a:spLocks noChangeArrowheads="1"/>
            </p:cNvSpPr>
            <p:nvPr/>
          </p:nvSpPr>
          <p:spPr bwMode="auto">
            <a:xfrm>
              <a:off x="1730375" y="1657350"/>
              <a:ext cx="1588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545" name="Rectangle 217"/>
            <p:cNvSpPr>
              <a:spLocks noChangeArrowheads="1"/>
            </p:cNvSpPr>
            <p:nvPr/>
          </p:nvSpPr>
          <p:spPr bwMode="auto">
            <a:xfrm>
              <a:off x="2141538" y="1657350"/>
              <a:ext cx="1587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550" name="Rectangle 222"/>
            <p:cNvSpPr>
              <a:spLocks noChangeArrowheads="1"/>
            </p:cNvSpPr>
            <p:nvPr/>
          </p:nvSpPr>
          <p:spPr bwMode="auto">
            <a:xfrm>
              <a:off x="1730375" y="2559050"/>
              <a:ext cx="1588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551" name="Rectangle 223"/>
            <p:cNvSpPr>
              <a:spLocks noChangeArrowheads="1"/>
            </p:cNvSpPr>
            <p:nvPr/>
          </p:nvSpPr>
          <p:spPr bwMode="auto">
            <a:xfrm>
              <a:off x="2141538" y="2559050"/>
              <a:ext cx="1587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552" name="Rectangle 224"/>
            <p:cNvSpPr>
              <a:spLocks noChangeArrowheads="1"/>
            </p:cNvSpPr>
            <p:nvPr/>
          </p:nvSpPr>
          <p:spPr bwMode="auto">
            <a:xfrm>
              <a:off x="1730375" y="2559050"/>
              <a:ext cx="411163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556" name="Rectangle 228"/>
            <p:cNvSpPr>
              <a:spLocks noChangeArrowheads="1"/>
            </p:cNvSpPr>
            <p:nvPr/>
          </p:nvSpPr>
          <p:spPr bwMode="auto">
            <a:xfrm>
              <a:off x="1730375" y="2930525"/>
              <a:ext cx="1588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557" name="Rectangle 229"/>
            <p:cNvSpPr>
              <a:spLocks noChangeArrowheads="1"/>
            </p:cNvSpPr>
            <p:nvPr/>
          </p:nvSpPr>
          <p:spPr bwMode="auto">
            <a:xfrm>
              <a:off x="2141538" y="2930525"/>
              <a:ext cx="1587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562" name="Rectangle 234"/>
            <p:cNvSpPr>
              <a:spLocks noChangeArrowheads="1"/>
            </p:cNvSpPr>
            <p:nvPr/>
          </p:nvSpPr>
          <p:spPr bwMode="auto">
            <a:xfrm>
              <a:off x="1730375" y="3832225"/>
              <a:ext cx="1588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563" name="Rectangle 235"/>
            <p:cNvSpPr>
              <a:spLocks noChangeArrowheads="1"/>
            </p:cNvSpPr>
            <p:nvPr/>
          </p:nvSpPr>
          <p:spPr bwMode="auto">
            <a:xfrm>
              <a:off x="2141538" y="3832225"/>
              <a:ext cx="1587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568" name="Rectangle 240"/>
            <p:cNvSpPr>
              <a:spLocks noChangeArrowheads="1"/>
            </p:cNvSpPr>
            <p:nvPr/>
          </p:nvSpPr>
          <p:spPr bwMode="auto">
            <a:xfrm>
              <a:off x="1730375" y="4176713"/>
              <a:ext cx="1588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569" name="Rectangle 241"/>
            <p:cNvSpPr>
              <a:spLocks noChangeArrowheads="1"/>
            </p:cNvSpPr>
            <p:nvPr/>
          </p:nvSpPr>
          <p:spPr bwMode="auto">
            <a:xfrm>
              <a:off x="2141538" y="4176713"/>
              <a:ext cx="1587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574" name="Rectangle 246"/>
            <p:cNvSpPr>
              <a:spLocks noChangeArrowheads="1"/>
            </p:cNvSpPr>
            <p:nvPr/>
          </p:nvSpPr>
          <p:spPr bwMode="auto">
            <a:xfrm>
              <a:off x="1730375" y="5051425"/>
              <a:ext cx="1588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575" name="Rectangle 247"/>
            <p:cNvSpPr>
              <a:spLocks noChangeArrowheads="1"/>
            </p:cNvSpPr>
            <p:nvPr/>
          </p:nvSpPr>
          <p:spPr bwMode="auto">
            <a:xfrm>
              <a:off x="2141538" y="5051425"/>
              <a:ext cx="1587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580" name="Rectangle 252"/>
            <p:cNvSpPr>
              <a:spLocks noChangeArrowheads="1"/>
            </p:cNvSpPr>
            <p:nvPr/>
          </p:nvSpPr>
          <p:spPr bwMode="auto">
            <a:xfrm>
              <a:off x="1730375" y="5422900"/>
              <a:ext cx="1588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581" name="Rectangle 253"/>
            <p:cNvSpPr>
              <a:spLocks noChangeArrowheads="1"/>
            </p:cNvSpPr>
            <p:nvPr/>
          </p:nvSpPr>
          <p:spPr bwMode="auto">
            <a:xfrm>
              <a:off x="2141538" y="5422900"/>
              <a:ext cx="1587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583" name="Rectangle 255"/>
            <p:cNvSpPr>
              <a:spLocks noChangeArrowheads="1"/>
            </p:cNvSpPr>
            <p:nvPr/>
          </p:nvSpPr>
          <p:spPr bwMode="auto">
            <a:xfrm>
              <a:off x="4794250" y="1524000"/>
              <a:ext cx="1588" cy="1428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584" name="Rectangle 256"/>
            <p:cNvSpPr>
              <a:spLocks noChangeArrowheads="1"/>
            </p:cNvSpPr>
            <p:nvPr/>
          </p:nvSpPr>
          <p:spPr bwMode="auto">
            <a:xfrm>
              <a:off x="4954588" y="1524000"/>
              <a:ext cx="1587" cy="1428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587" name="Rectangle 259"/>
            <p:cNvSpPr>
              <a:spLocks noChangeArrowheads="1"/>
            </p:cNvSpPr>
            <p:nvPr/>
          </p:nvSpPr>
          <p:spPr bwMode="auto">
            <a:xfrm>
              <a:off x="7023100" y="1524000"/>
              <a:ext cx="1588" cy="1428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590" name="Rectangle 262"/>
            <p:cNvSpPr>
              <a:spLocks noChangeArrowheads="1"/>
            </p:cNvSpPr>
            <p:nvPr/>
          </p:nvSpPr>
          <p:spPr bwMode="auto">
            <a:xfrm>
              <a:off x="7023100" y="2717800"/>
              <a:ext cx="1588" cy="1428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592" name="Rectangle 264"/>
            <p:cNvSpPr>
              <a:spLocks noChangeArrowheads="1"/>
            </p:cNvSpPr>
            <p:nvPr/>
          </p:nvSpPr>
          <p:spPr bwMode="auto">
            <a:xfrm>
              <a:off x="6864350" y="3990975"/>
              <a:ext cx="1588" cy="127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593" name="Rectangle 265"/>
            <p:cNvSpPr>
              <a:spLocks noChangeArrowheads="1"/>
            </p:cNvSpPr>
            <p:nvPr/>
          </p:nvSpPr>
          <p:spPr bwMode="auto">
            <a:xfrm>
              <a:off x="7023100" y="3990975"/>
              <a:ext cx="1588" cy="127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596" name="Rectangle 268"/>
            <p:cNvSpPr>
              <a:spLocks noChangeArrowheads="1"/>
            </p:cNvSpPr>
            <p:nvPr/>
          </p:nvSpPr>
          <p:spPr bwMode="auto">
            <a:xfrm>
              <a:off x="7023100" y="5264150"/>
              <a:ext cx="1588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763" name="Rectangle 435"/>
            <p:cNvSpPr>
              <a:spLocks noChangeArrowheads="1"/>
            </p:cNvSpPr>
            <p:nvPr/>
          </p:nvSpPr>
          <p:spPr bwMode="auto">
            <a:xfrm>
              <a:off x="2220913" y="1193800"/>
              <a:ext cx="530225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764" name="Rectangle 436"/>
            <p:cNvSpPr>
              <a:spLocks noChangeArrowheads="1"/>
            </p:cNvSpPr>
            <p:nvPr/>
          </p:nvSpPr>
          <p:spPr bwMode="auto">
            <a:xfrm>
              <a:off x="2738438" y="1193800"/>
              <a:ext cx="12700" cy="636588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765" name="Rectangle 437"/>
            <p:cNvSpPr>
              <a:spLocks noChangeArrowheads="1"/>
            </p:cNvSpPr>
            <p:nvPr/>
          </p:nvSpPr>
          <p:spPr bwMode="auto">
            <a:xfrm>
              <a:off x="2220913" y="1816100"/>
              <a:ext cx="517525" cy="14288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766" name="Rectangle 438"/>
            <p:cNvSpPr>
              <a:spLocks noChangeArrowheads="1"/>
            </p:cNvSpPr>
            <p:nvPr/>
          </p:nvSpPr>
          <p:spPr bwMode="auto">
            <a:xfrm>
              <a:off x="2220913" y="1193800"/>
              <a:ext cx="14287" cy="6223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767" name="Rectangle 439"/>
            <p:cNvSpPr>
              <a:spLocks noChangeArrowheads="1"/>
            </p:cNvSpPr>
            <p:nvPr/>
          </p:nvSpPr>
          <p:spPr bwMode="auto">
            <a:xfrm>
              <a:off x="2220913" y="2425700"/>
              <a:ext cx="530225" cy="14288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768" name="Rectangle 440"/>
            <p:cNvSpPr>
              <a:spLocks noChangeArrowheads="1"/>
            </p:cNvSpPr>
            <p:nvPr/>
          </p:nvSpPr>
          <p:spPr bwMode="auto">
            <a:xfrm>
              <a:off x="2738438" y="2425700"/>
              <a:ext cx="12700" cy="636588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769" name="Rectangle 441"/>
            <p:cNvSpPr>
              <a:spLocks noChangeArrowheads="1"/>
            </p:cNvSpPr>
            <p:nvPr/>
          </p:nvSpPr>
          <p:spPr bwMode="auto">
            <a:xfrm>
              <a:off x="2220913" y="3049588"/>
              <a:ext cx="517525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770" name="Rectangle 442"/>
            <p:cNvSpPr>
              <a:spLocks noChangeArrowheads="1"/>
            </p:cNvSpPr>
            <p:nvPr/>
          </p:nvSpPr>
          <p:spPr bwMode="auto">
            <a:xfrm>
              <a:off x="2220913" y="2425700"/>
              <a:ext cx="14287" cy="623888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771" name="Rectangle 443"/>
            <p:cNvSpPr>
              <a:spLocks noChangeArrowheads="1"/>
            </p:cNvSpPr>
            <p:nvPr/>
          </p:nvSpPr>
          <p:spPr bwMode="auto">
            <a:xfrm>
              <a:off x="2220913" y="3698875"/>
              <a:ext cx="530225" cy="14288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772" name="Rectangle 444"/>
            <p:cNvSpPr>
              <a:spLocks noChangeArrowheads="1"/>
            </p:cNvSpPr>
            <p:nvPr/>
          </p:nvSpPr>
          <p:spPr bwMode="auto">
            <a:xfrm>
              <a:off x="2738438" y="3698875"/>
              <a:ext cx="12700" cy="636588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773" name="Rectangle 445"/>
            <p:cNvSpPr>
              <a:spLocks noChangeArrowheads="1"/>
            </p:cNvSpPr>
            <p:nvPr/>
          </p:nvSpPr>
          <p:spPr bwMode="auto">
            <a:xfrm>
              <a:off x="2220913" y="4322763"/>
              <a:ext cx="517525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774" name="Rectangle 446"/>
            <p:cNvSpPr>
              <a:spLocks noChangeArrowheads="1"/>
            </p:cNvSpPr>
            <p:nvPr/>
          </p:nvSpPr>
          <p:spPr bwMode="auto">
            <a:xfrm>
              <a:off x="2220913" y="3698875"/>
              <a:ext cx="14287" cy="623888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775" name="Rectangle 447"/>
            <p:cNvSpPr>
              <a:spLocks noChangeArrowheads="1"/>
            </p:cNvSpPr>
            <p:nvPr/>
          </p:nvSpPr>
          <p:spPr bwMode="auto">
            <a:xfrm>
              <a:off x="2220913" y="4932363"/>
              <a:ext cx="530225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776" name="Rectangle 448"/>
            <p:cNvSpPr>
              <a:spLocks noChangeArrowheads="1"/>
            </p:cNvSpPr>
            <p:nvPr/>
          </p:nvSpPr>
          <p:spPr bwMode="auto">
            <a:xfrm>
              <a:off x="2738438" y="4932363"/>
              <a:ext cx="12700" cy="636587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777" name="Rectangle 449"/>
            <p:cNvSpPr>
              <a:spLocks noChangeArrowheads="1"/>
            </p:cNvSpPr>
            <p:nvPr/>
          </p:nvSpPr>
          <p:spPr bwMode="auto">
            <a:xfrm>
              <a:off x="2220913" y="5554663"/>
              <a:ext cx="517525" cy="14287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778" name="Rectangle 450"/>
            <p:cNvSpPr>
              <a:spLocks noChangeArrowheads="1"/>
            </p:cNvSpPr>
            <p:nvPr/>
          </p:nvSpPr>
          <p:spPr bwMode="auto">
            <a:xfrm>
              <a:off x="2220913" y="4932363"/>
              <a:ext cx="14287" cy="6223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784" name="Rectangle 456"/>
            <p:cNvSpPr>
              <a:spLocks noChangeArrowheads="1"/>
            </p:cNvSpPr>
            <p:nvPr/>
          </p:nvSpPr>
          <p:spPr bwMode="auto">
            <a:xfrm>
              <a:off x="4276725" y="2465388"/>
              <a:ext cx="531813" cy="14287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785" name="Rectangle 457"/>
            <p:cNvSpPr>
              <a:spLocks noChangeArrowheads="1"/>
            </p:cNvSpPr>
            <p:nvPr/>
          </p:nvSpPr>
          <p:spPr bwMode="auto">
            <a:xfrm>
              <a:off x="4794250" y="2465388"/>
              <a:ext cx="14288" cy="636587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786" name="Rectangle 458"/>
            <p:cNvSpPr>
              <a:spLocks noChangeArrowheads="1"/>
            </p:cNvSpPr>
            <p:nvPr/>
          </p:nvSpPr>
          <p:spPr bwMode="auto">
            <a:xfrm>
              <a:off x="4276725" y="3089275"/>
              <a:ext cx="517525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787" name="Rectangle 459"/>
            <p:cNvSpPr>
              <a:spLocks noChangeArrowheads="1"/>
            </p:cNvSpPr>
            <p:nvPr/>
          </p:nvSpPr>
          <p:spPr bwMode="auto">
            <a:xfrm>
              <a:off x="4276725" y="2465388"/>
              <a:ext cx="14288" cy="623887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793" name="Rectangle 465"/>
            <p:cNvSpPr>
              <a:spLocks noChangeArrowheads="1"/>
            </p:cNvSpPr>
            <p:nvPr/>
          </p:nvSpPr>
          <p:spPr bwMode="auto">
            <a:xfrm>
              <a:off x="4276725" y="4972050"/>
              <a:ext cx="531813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794" name="Rectangle 466"/>
            <p:cNvSpPr>
              <a:spLocks noChangeArrowheads="1"/>
            </p:cNvSpPr>
            <p:nvPr/>
          </p:nvSpPr>
          <p:spPr bwMode="auto">
            <a:xfrm>
              <a:off x="4794250" y="4972050"/>
              <a:ext cx="14288" cy="636588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795" name="Rectangle 467"/>
            <p:cNvSpPr>
              <a:spLocks noChangeArrowheads="1"/>
            </p:cNvSpPr>
            <p:nvPr/>
          </p:nvSpPr>
          <p:spPr bwMode="auto">
            <a:xfrm>
              <a:off x="4276725" y="5595938"/>
              <a:ext cx="517525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796" name="Rectangle 468"/>
            <p:cNvSpPr>
              <a:spLocks noChangeArrowheads="1"/>
            </p:cNvSpPr>
            <p:nvPr/>
          </p:nvSpPr>
          <p:spPr bwMode="auto">
            <a:xfrm>
              <a:off x="4276725" y="4972050"/>
              <a:ext cx="14288" cy="623888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09" name="Rectangle 481"/>
            <p:cNvSpPr>
              <a:spLocks noChangeArrowheads="1"/>
            </p:cNvSpPr>
            <p:nvPr/>
          </p:nvSpPr>
          <p:spPr bwMode="auto">
            <a:xfrm>
              <a:off x="6669088" y="4919663"/>
              <a:ext cx="517525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10" name="Rectangle 482"/>
            <p:cNvSpPr>
              <a:spLocks noChangeArrowheads="1"/>
            </p:cNvSpPr>
            <p:nvPr/>
          </p:nvSpPr>
          <p:spPr bwMode="auto">
            <a:xfrm>
              <a:off x="7173913" y="4919663"/>
              <a:ext cx="12700" cy="6350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11" name="Rectangle 483"/>
            <p:cNvSpPr>
              <a:spLocks noChangeArrowheads="1"/>
            </p:cNvSpPr>
            <p:nvPr/>
          </p:nvSpPr>
          <p:spPr bwMode="auto">
            <a:xfrm>
              <a:off x="6669088" y="5541963"/>
              <a:ext cx="504825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12" name="Rectangle 484"/>
            <p:cNvSpPr>
              <a:spLocks noChangeArrowheads="1"/>
            </p:cNvSpPr>
            <p:nvPr/>
          </p:nvSpPr>
          <p:spPr bwMode="auto">
            <a:xfrm>
              <a:off x="6669088" y="4919663"/>
              <a:ext cx="12700" cy="6223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13" name="Freeform 485"/>
            <p:cNvSpPr>
              <a:spLocks/>
            </p:cNvSpPr>
            <p:nvPr/>
          </p:nvSpPr>
          <p:spPr bwMode="auto">
            <a:xfrm>
              <a:off x="4184650" y="2863850"/>
              <a:ext cx="106363" cy="119063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8" y="8"/>
                </a:cxn>
                <a:cxn ang="0">
                  <a:pos x="50" y="33"/>
                </a:cxn>
                <a:cxn ang="0">
                  <a:pos x="67" y="33"/>
                </a:cxn>
                <a:cxn ang="0">
                  <a:pos x="50" y="42"/>
                </a:cxn>
                <a:cxn ang="0">
                  <a:pos x="8" y="67"/>
                </a:cxn>
                <a:cxn ang="0">
                  <a:pos x="0" y="75"/>
                </a:cxn>
                <a:cxn ang="0">
                  <a:pos x="0" y="59"/>
                </a:cxn>
                <a:cxn ang="0">
                  <a:pos x="0" y="59"/>
                </a:cxn>
                <a:cxn ang="0">
                  <a:pos x="42" y="33"/>
                </a:cxn>
                <a:cxn ang="0">
                  <a:pos x="50" y="42"/>
                </a:cxn>
                <a:cxn ang="0">
                  <a:pos x="42" y="42"/>
                </a:cxn>
                <a:cxn ang="0">
                  <a:pos x="0" y="17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8" y="33"/>
                </a:cxn>
                <a:cxn ang="0">
                  <a:pos x="0" y="33"/>
                </a:cxn>
              </a:cxnLst>
              <a:rect l="0" t="0" r="r" b="b"/>
              <a:pathLst>
                <a:path w="67" h="75">
                  <a:moveTo>
                    <a:pt x="0" y="33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8" y="8"/>
                  </a:lnTo>
                  <a:lnTo>
                    <a:pt x="50" y="33"/>
                  </a:lnTo>
                  <a:lnTo>
                    <a:pt x="67" y="33"/>
                  </a:lnTo>
                  <a:lnTo>
                    <a:pt x="50" y="42"/>
                  </a:lnTo>
                  <a:lnTo>
                    <a:pt x="8" y="67"/>
                  </a:lnTo>
                  <a:lnTo>
                    <a:pt x="0" y="75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42" y="33"/>
                  </a:lnTo>
                  <a:lnTo>
                    <a:pt x="50" y="42"/>
                  </a:lnTo>
                  <a:lnTo>
                    <a:pt x="42" y="42"/>
                  </a:lnTo>
                  <a:lnTo>
                    <a:pt x="0" y="17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33"/>
                  </a:lnTo>
                  <a:lnTo>
                    <a:pt x="0" y="33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14" name="Freeform 486"/>
            <p:cNvSpPr>
              <a:spLocks/>
            </p:cNvSpPr>
            <p:nvPr/>
          </p:nvSpPr>
          <p:spPr bwMode="auto">
            <a:xfrm>
              <a:off x="4184650" y="2916238"/>
              <a:ext cx="12700" cy="41275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26"/>
                </a:cxn>
                <a:cxn ang="0">
                  <a:pos x="0" y="26"/>
                </a:cxn>
              </a:cxnLst>
              <a:rect l="0" t="0" r="r" b="b"/>
              <a:pathLst>
                <a:path w="8" h="26">
                  <a:moveTo>
                    <a:pt x="0" y="26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26"/>
                  </a:lnTo>
                  <a:lnTo>
                    <a:pt x="0" y="26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15" name="Freeform 487"/>
            <p:cNvSpPr>
              <a:spLocks/>
            </p:cNvSpPr>
            <p:nvPr/>
          </p:nvSpPr>
          <p:spPr bwMode="auto">
            <a:xfrm>
              <a:off x="4184650" y="2876550"/>
              <a:ext cx="66675" cy="80963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0" y="0"/>
                </a:cxn>
                <a:cxn ang="0">
                  <a:pos x="42" y="25"/>
                </a:cxn>
                <a:cxn ang="0">
                  <a:pos x="0" y="51"/>
                </a:cxn>
                <a:cxn ang="0">
                  <a:pos x="0" y="25"/>
                </a:cxn>
              </a:cxnLst>
              <a:rect l="0" t="0" r="r" b="b"/>
              <a:pathLst>
                <a:path w="42" h="51">
                  <a:moveTo>
                    <a:pt x="0" y="25"/>
                  </a:moveTo>
                  <a:lnTo>
                    <a:pt x="0" y="0"/>
                  </a:lnTo>
                  <a:lnTo>
                    <a:pt x="42" y="25"/>
                  </a:lnTo>
                  <a:lnTo>
                    <a:pt x="0" y="51"/>
                  </a:lnTo>
                  <a:lnTo>
                    <a:pt x="0" y="25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16" name="Rectangle 488"/>
            <p:cNvSpPr>
              <a:spLocks noChangeArrowheads="1"/>
            </p:cNvSpPr>
            <p:nvPr/>
          </p:nvSpPr>
          <p:spPr bwMode="auto">
            <a:xfrm>
              <a:off x="2738438" y="2916238"/>
              <a:ext cx="1446212" cy="14287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17" name="Freeform 489"/>
            <p:cNvSpPr>
              <a:spLocks/>
            </p:cNvSpPr>
            <p:nvPr/>
          </p:nvSpPr>
          <p:spPr bwMode="auto">
            <a:xfrm>
              <a:off x="4197350" y="2559050"/>
              <a:ext cx="106363" cy="119063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9" y="8"/>
                </a:cxn>
                <a:cxn ang="0">
                  <a:pos x="50" y="33"/>
                </a:cxn>
                <a:cxn ang="0">
                  <a:pos x="67" y="33"/>
                </a:cxn>
                <a:cxn ang="0">
                  <a:pos x="50" y="42"/>
                </a:cxn>
                <a:cxn ang="0">
                  <a:pos x="9" y="67"/>
                </a:cxn>
                <a:cxn ang="0">
                  <a:pos x="0" y="75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42" y="33"/>
                </a:cxn>
                <a:cxn ang="0">
                  <a:pos x="50" y="42"/>
                </a:cxn>
                <a:cxn ang="0">
                  <a:pos x="42" y="42"/>
                </a:cxn>
                <a:cxn ang="0">
                  <a:pos x="0" y="17"/>
                </a:cxn>
                <a:cxn ang="0">
                  <a:pos x="9" y="8"/>
                </a:cxn>
                <a:cxn ang="0">
                  <a:pos x="9" y="8"/>
                </a:cxn>
                <a:cxn ang="0">
                  <a:pos x="9" y="33"/>
                </a:cxn>
                <a:cxn ang="0">
                  <a:pos x="0" y="33"/>
                </a:cxn>
              </a:cxnLst>
              <a:rect l="0" t="0" r="r" b="b"/>
              <a:pathLst>
                <a:path w="67" h="75">
                  <a:moveTo>
                    <a:pt x="0" y="33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9" y="8"/>
                  </a:lnTo>
                  <a:lnTo>
                    <a:pt x="50" y="33"/>
                  </a:lnTo>
                  <a:lnTo>
                    <a:pt x="67" y="33"/>
                  </a:lnTo>
                  <a:lnTo>
                    <a:pt x="50" y="42"/>
                  </a:lnTo>
                  <a:lnTo>
                    <a:pt x="9" y="67"/>
                  </a:lnTo>
                  <a:lnTo>
                    <a:pt x="0" y="75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42" y="33"/>
                  </a:lnTo>
                  <a:lnTo>
                    <a:pt x="50" y="42"/>
                  </a:lnTo>
                  <a:lnTo>
                    <a:pt x="42" y="42"/>
                  </a:lnTo>
                  <a:lnTo>
                    <a:pt x="0" y="17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33"/>
                  </a:lnTo>
                  <a:lnTo>
                    <a:pt x="0" y="33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18" name="Freeform 490"/>
            <p:cNvSpPr>
              <a:spLocks/>
            </p:cNvSpPr>
            <p:nvPr/>
          </p:nvSpPr>
          <p:spPr bwMode="auto">
            <a:xfrm>
              <a:off x="4197350" y="2611438"/>
              <a:ext cx="14288" cy="3968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0" y="0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9" y="25"/>
                </a:cxn>
                <a:cxn ang="0">
                  <a:pos x="0" y="25"/>
                </a:cxn>
              </a:cxnLst>
              <a:rect l="0" t="0" r="r" b="b"/>
              <a:pathLst>
                <a:path w="9" h="25">
                  <a:moveTo>
                    <a:pt x="0" y="25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25"/>
                  </a:lnTo>
                  <a:lnTo>
                    <a:pt x="0" y="25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19" name="Freeform 491"/>
            <p:cNvSpPr>
              <a:spLocks/>
            </p:cNvSpPr>
            <p:nvPr/>
          </p:nvSpPr>
          <p:spPr bwMode="auto">
            <a:xfrm>
              <a:off x="4197350" y="2571750"/>
              <a:ext cx="66675" cy="79375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0" y="0"/>
                </a:cxn>
                <a:cxn ang="0">
                  <a:pos x="42" y="25"/>
                </a:cxn>
                <a:cxn ang="0">
                  <a:pos x="0" y="50"/>
                </a:cxn>
                <a:cxn ang="0">
                  <a:pos x="0" y="25"/>
                </a:cxn>
              </a:cxnLst>
              <a:rect l="0" t="0" r="r" b="b"/>
              <a:pathLst>
                <a:path w="42" h="50">
                  <a:moveTo>
                    <a:pt x="0" y="25"/>
                  </a:moveTo>
                  <a:lnTo>
                    <a:pt x="0" y="0"/>
                  </a:lnTo>
                  <a:lnTo>
                    <a:pt x="42" y="25"/>
                  </a:lnTo>
                  <a:lnTo>
                    <a:pt x="0" y="50"/>
                  </a:lnTo>
                  <a:lnTo>
                    <a:pt x="0" y="25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20" name="Rectangle 492"/>
            <p:cNvSpPr>
              <a:spLocks noChangeArrowheads="1"/>
            </p:cNvSpPr>
            <p:nvPr/>
          </p:nvSpPr>
          <p:spPr bwMode="auto">
            <a:xfrm>
              <a:off x="2738438" y="1339850"/>
              <a:ext cx="822325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21" name="Rectangle 493"/>
            <p:cNvSpPr>
              <a:spLocks noChangeArrowheads="1"/>
            </p:cNvSpPr>
            <p:nvPr/>
          </p:nvSpPr>
          <p:spPr bwMode="auto">
            <a:xfrm>
              <a:off x="3548063" y="1339850"/>
              <a:ext cx="12700" cy="1285875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22" name="Rectangle 494"/>
            <p:cNvSpPr>
              <a:spLocks noChangeArrowheads="1"/>
            </p:cNvSpPr>
            <p:nvPr/>
          </p:nvSpPr>
          <p:spPr bwMode="auto">
            <a:xfrm>
              <a:off x="3548063" y="2611438"/>
              <a:ext cx="649287" cy="14287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23" name="Freeform 495"/>
            <p:cNvSpPr>
              <a:spLocks/>
            </p:cNvSpPr>
            <p:nvPr/>
          </p:nvSpPr>
          <p:spPr bwMode="auto">
            <a:xfrm>
              <a:off x="4184650" y="5395913"/>
              <a:ext cx="106363" cy="119062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0" y="9"/>
                </a:cxn>
                <a:cxn ang="0">
                  <a:pos x="0" y="0"/>
                </a:cxn>
                <a:cxn ang="0">
                  <a:pos x="8" y="9"/>
                </a:cxn>
                <a:cxn ang="0">
                  <a:pos x="50" y="34"/>
                </a:cxn>
                <a:cxn ang="0">
                  <a:pos x="67" y="34"/>
                </a:cxn>
                <a:cxn ang="0">
                  <a:pos x="50" y="42"/>
                </a:cxn>
                <a:cxn ang="0">
                  <a:pos x="8" y="67"/>
                </a:cxn>
                <a:cxn ang="0">
                  <a:pos x="0" y="75"/>
                </a:cxn>
                <a:cxn ang="0">
                  <a:pos x="0" y="59"/>
                </a:cxn>
                <a:cxn ang="0">
                  <a:pos x="0" y="59"/>
                </a:cxn>
                <a:cxn ang="0">
                  <a:pos x="42" y="34"/>
                </a:cxn>
                <a:cxn ang="0">
                  <a:pos x="50" y="42"/>
                </a:cxn>
                <a:cxn ang="0">
                  <a:pos x="42" y="42"/>
                </a:cxn>
                <a:cxn ang="0">
                  <a:pos x="0" y="17"/>
                </a:cxn>
                <a:cxn ang="0">
                  <a:pos x="8" y="9"/>
                </a:cxn>
                <a:cxn ang="0">
                  <a:pos x="8" y="9"/>
                </a:cxn>
                <a:cxn ang="0">
                  <a:pos x="8" y="34"/>
                </a:cxn>
                <a:cxn ang="0">
                  <a:pos x="0" y="34"/>
                </a:cxn>
              </a:cxnLst>
              <a:rect l="0" t="0" r="r" b="b"/>
              <a:pathLst>
                <a:path w="67" h="75">
                  <a:moveTo>
                    <a:pt x="0" y="34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8" y="9"/>
                  </a:lnTo>
                  <a:lnTo>
                    <a:pt x="50" y="34"/>
                  </a:lnTo>
                  <a:lnTo>
                    <a:pt x="67" y="34"/>
                  </a:lnTo>
                  <a:lnTo>
                    <a:pt x="50" y="42"/>
                  </a:lnTo>
                  <a:lnTo>
                    <a:pt x="8" y="67"/>
                  </a:lnTo>
                  <a:lnTo>
                    <a:pt x="0" y="75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42" y="34"/>
                  </a:lnTo>
                  <a:lnTo>
                    <a:pt x="50" y="42"/>
                  </a:lnTo>
                  <a:lnTo>
                    <a:pt x="42" y="42"/>
                  </a:lnTo>
                  <a:lnTo>
                    <a:pt x="0" y="17"/>
                  </a:lnTo>
                  <a:lnTo>
                    <a:pt x="8" y="9"/>
                  </a:lnTo>
                  <a:lnTo>
                    <a:pt x="8" y="9"/>
                  </a:lnTo>
                  <a:lnTo>
                    <a:pt x="8" y="34"/>
                  </a:lnTo>
                  <a:lnTo>
                    <a:pt x="0" y="34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24" name="Freeform 496"/>
            <p:cNvSpPr>
              <a:spLocks/>
            </p:cNvSpPr>
            <p:nvPr/>
          </p:nvSpPr>
          <p:spPr bwMode="auto">
            <a:xfrm>
              <a:off x="4184650" y="5449888"/>
              <a:ext cx="12700" cy="3968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25"/>
                </a:cxn>
                <a:cxn ang="0">
                  <a:pos x="0" y="25"/>
                </a:cxn>
              </a:cxnLst>
              <a:rect l="0" t="0" r="r" b="b"/>
              <a:pathLst>
                <a:path w="8" h="25">
                  <a:moveTo>
                    <a:pt x="0" y="25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25"/>
                  </a:lnTo>
                  <a:lnTo>
                    <a:pt x="0" y="25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25" name="Freeform 497"/>
            <p:cNvSpPr>
              <a:spLocks/>
            </p:cNvSpPr>
            <p:nvPr/>
          </p:nvSpPr>
          <p:spPr bwMode="auto">
            <a:xfrm>
              <a:off x="4184650" y="5410200"/>
              <a:ext cx="66675" cy="79375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0" y="0"/>
                </a:cxn>
                <a:cxn ang="0">
                  <a:pos x="42" y="25"/>
                </a:cxn>
                <a:cxn ang="0">
                  <a:pos x="0" y="50"/>
                </a:cxn>
                <a:cxn ang="0">
                  <a:pos x="0" y="25"/>
                </a:cxn>
              </a:cxnLst>
              <a:rect l="0" t="0" r="r" b="b"/>
              <a:pathLst>
                <a:path w="42" h="50">
                  <a:moveTo>
                    <a:pt x="0" y="25"/>
                  </a:moveTo>
                  <a:lnTo>
                    <a:pt x="0" y="0"/>
                  </a:lnTo>
                  <a:lnTo>
                    <a:pt x="42" y="25"/>
                  </a:lnTo>
                  <a:lnTo>
                    <a:pt x="0" y="50"/>
                  </a:lnTo>
                  <a:lnTo>
                    <a:pt x="0" y="25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26" name="Rectangle 498"/>
            <p:cNvSpPr>
              <a:spLocks noChangeArrowheads="1"/>
            </p:cNvSpPr>
            <p:nvPr/>
          </p:nvSpPr>
          <p:spPr bwMode="auto">
            <a:xfrm>
              <a:off x="2738438" y="5449888"/>
              <a:ext cx="1446212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27" name="Freeform 499"/>
            <p:cNvSpPr>
              <a:spLocks/>
            </p:cNvSpPr>
            <p:nvPr/>
          </p:nvSpPr>
          <p:spPr bwMode="auto">
            <a:xfrm>
              <a:off x="4184650" y="5078413"/>
              <a:ext cx="106363" cy="119062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8" y="8"/>
                </a:cxn>
                <a:cxn ang="0">
                  <a:pos x="50" y="33"/>
                </a:cxn>
                <a:cxn ang="0">
                  <a:pos x="67" y="33"/>
                </a:cxn>
                <a:cxn ang="0">
                  <a:pos x="50" y="42"/>
                </a:cxn>
                <a:cxn ang="0">
                  <a:pos x="8" y="67"/>
                </a:cxn>
                <a:cxn ang="0">
                  <a:pos x="0" y="75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42" y="33"/>
                </a:cxn>
                <a:cxn ang="0">
                  <a:pos x="50" y="42"/>
                </a:cxn>
                <a:cxn ang="0">
                  <a:pos x="42" y="42"/>
                </a:cxn>
                <a:cxn ang="0">
                  <a:pos x="0" y="17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8" y="33"/>
                </a:cxn>
                <a:cxn ang="0">
                  <a:pos x="0" y="33"/>
                </a:cxn>
              </a:cxnLst>
              <a:rect l="0" t="0" r="r" b="b"/>
              <a:pathLst>
                <a:path w="67" h="75">
                  <a:moveTo>
                    <a:pt x="0" y="33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8" y="8"/>
                  </a:lnTo>
                  <a:lnTo>
                    <a:pt x="50" y="33"/>
                  </a:lnTo>
                  <a:lnTo>
                    <a:pt x="67" y="33"/>
                  </a:lnTo>
                  <a:lnTo>
                    <a:pt x="50" y="42"/>
                  </a:lnTo>
                  <a:lnTo>
                    <a:pt x="8" y="67"/>
                  </a:lnTo>
                  <a:lnTo>
                    <a:pt x="0" y="75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42" y="33"/>
                  </a:lnTo>
                  <a:lnTo>
                    <a:pt x="50" y="42"/>
                  </a:lnTo>
                  <a:lnTo>
                    <a:pt x="42" y="42"/>
                  </a:lnTo>
                  <a:lnTo>
                    <a:pt x="0" y="17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33"/>
                  </a:lnTo>
                  <a:lnTo>
                    <a:pt x="0" y="33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28" name="Freeform 500"/>
            <p:cNvSpPr>
              <a:spLocks/>
            </p:cNvSpPr>
            <p:nvPr/>
          </p:nvSpPr>
          <p:spPr bwMode="auto">
            <a:xfrm>
              <a:off x="4184650" y="5130800"/>
              <a:ext cx="12700" cy="39688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25"/>
                </a:cxn>
                <a:cxn ang="0">
                  <a:pos x="0" y="25"/>
                </a:cxn>
              </a:cxnLst>
              <a:rect l="0" t="0" r="r" b="b"/>
              <a:pathLst>
                <a:path w="8" h="25">
                  <a:moveTo>
                    <a:pt x="0" y="25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25"/>
                  </a:lnTo>
                  <a:lnTo>
                    <a:pt x="0" y="25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29" name="Freeform 501"/>
            <p:cNvSpPr>
              <a:spLocks/>
            </p:cNvSpPr>
            <p:nvPr/>
          </p:nvSpPr>
          <p:spPr bwMode="auto">
            <a:xfrm>
              <a:off x="4184650" y="5091113"/>
              <a:ext cx="66675" cy="79375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0" y="0"/>
                </a:cxn>
                <a:cxn ang="0">
                  <a:pos x="42" y="25"/>
                </a:cxn>
                <a:cxn ang="0">
                  <a:pos x="0" y="50"/>
                </a:cxn>
                <a:cxn ang="0">
                  <a:pos x="0" y="25"/>
                </a:cxn>
              </a:cxnLst>
              <a:rect l="0" t="0" r="r" b="b"/>
              <a:pathLst>
                <a:path w="42" h="50">
                  <a:moveTo>
                    <a:pt x="0" y="25"/>
                  </a:moveTo>
                  <a:lnTo>
                    <a:pt x="0" y="0"/>
                  </a:lnTo>
                  <a:lnTo>
                    <a:pt x="42" y="25"/>
                  </a:lnTo>
                  <a:lnTo>
                    <a:pt x="0" y="50"/>
                  </a:lnTo>
                  <a:lnTo>
                    <a:pt x="0" y="25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30" name="Rectangle 502"/>
            <p:cNvSpPr>
              <a:spLocks noChangeArrowheads="1"/>
            </p:cNvSpPr>
            <p:nvPr/>
          </p:nvSpPr>
          <p:spPr bwMode="auto">
            <a:xfrm>
              <a:off x="2738438" y="3832225"/>
              <a:ext cx="822325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31" name="Rectangle 503"/>
            <p:cNvSpPr>
              <a:spLocks noChangeArrowheads="1"/>
            </p:cNvSpPr>
            <p:nvPr/>
          </p:nvSpPr>
          <p:spPr bwMode="auto">
            <a:xfrm>
              <a:off x="3548063" y="3832225"/>
              <a:ext cx="12700" cy="1312863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32" name="Rectangle 504"/>
            <p:cNvSpPr>
              <a:spLocks noChangeArrowheads="1"/>
            </p:cNvSpPr>
            <p:nvPr/>
          </p:nvSpPr>
          <p:spPr bwMode="auto">
            <a:xfrm>
              <a:off x="3548063" y="5130800"/>
              <a:ext cx="636587" cy="14288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33" name="Freeform 505"/>
            <p:cNvSpPr>
              <a:spLocks/>
            </p:cNvSpPr>
            <p:nvPr/>
          </p:nvSpPr>
          <p:spPr bwMode="auto">
            <a:xfrm>
              <a:off x="6575425" y="5395913"/>
              <a:ext cx="106363" cy="119062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0" y="9"/>
                </a:cxn>
                <a:cxn ang="0">
                  <a:pos x="0" y="0"/>
                </a:cxn>
                <a:cxn ang="0">
                  <a:pos x="9" y="9"/>
                </a:cxn>
                <a:cxn ang="0">
                  <a:pos x="51" y="34"/>
                </a:cxn>
                <a:cxn ang="0">
                  <a:pos x="67" y="34"/>
                </a:cxn>
                <a:cxn ang="0">
                  <a:pos x="51" y="42"/>
                </a:cxn>
                <a:cxn ang="0">
                  <a:pos x="9" y="67"/>
                </a:cxn>
                <a:cxn ang="0">
                  <a:pos x="0" y="75"/>
                </a:cxn>
                <a:cxn ang="0">
                  <a:pos x="0" y="59"/>
                </a:cxn>
                <a:cxn ang="0">
                  <a:pos x="0" y="59"/>
                </a:cxn>
                <a:cxn ang="0">
                  <a:pos x="42" y="34"/>
                </a:cxn>
                <a:cxn ang="0">
                  <a:pos x="51" y="42"/>
                </a:cxn>
                <a:cxn ang="0">
                  <a:pos x="42" y="42"/>
                </a:cxn>
                <a:cxn ang="0">
                  <a:pos x="0" y="17"/>
                </a:cxn>
                <a:cxn ang="0">
                  <a:pos x="9" y="9"/>
                </a:cxn>
                <a:cxn ang="0">
                  <a:pos x="9" y="9"/>
                </a:cxn>
                <a:cxn ang="0">
                  <a:pos x="9" y="34"/>
                </a:cxn>
                <a:cxn ang="0">
                  <a:pos x="0" y="34"/>
                </a:cxn>
              </a:cxnLst>
              <a:rect l="0" t="0" r="r" b="b"/>
              <a:pathLst>
                <a:path w="67" h="75">
                  <a:moveTo>
                    <a:pt x="0" y="34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9" y="9"/>
                  </a:lnTo>
                  <a:lnTo>
                    <a:pt x="51" y="34"/>
                  </a:lnTo>
                  <a:lnTo>
                    <a:pt x="67" y="34"/>
                  </a:lnTo>
                  <a:lnTo>
                    <a:pt x="51" y="42"/>
                  </a:lnTo>
                  <a:lnTo>
                    <a:pt x="9" y="67"/>
                  </a:lnTo>
                  <a:lnTo>
                    <a:pt x="0" y="75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42" y="34"/>
                  </a:lnTo>
                  <a:lnTo>
                    <a:pt x="51" y="42"/>
                  </a:lnTo>
                  <a:lnTo>
                    <a:pt x="42" y="42"/>
                  </a:lnTo>
                  <a:lnTo>
                    <a:pt x="0" y="17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34"/>
                  </a:lnTo>
                  <a:lnTo>
                    <a:pt x="0" y="34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34" name="Freeform 506"/>
            <p:cNvSpPr>
              <a:spLocks/>
            </p:cNvSpPr>
            <p:nvPr/>
          </p:nvSpPr>
          <p:spPr bwMode="auto">
            <a:xfrm>
              <a:off x="6575425" y="5449888"/>
              <a:ext cx="14288" cy="3968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0" y="0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9" y="25"/>
                </a:cxn>
                <a:cxn ang="0">
                  <a:pos x="0" y="25"/>
                </a:cxn>
              </a:cxnLst>
              <a:rect l="0" t="0" r="r" b="b"/>
              <a:pathLst>
                <a:path w="9" h="25">
                  <a:moveTo>
                    <a:pt x="0" y="25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25"/>
                  </a:lnTo>
                  <a:lnTo>
                    <a:pt x="0" y="25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35" name="Freeform 507"/>
            <p:cNvSpPr>
              <a:spLocks/>
            </p:cNvSpPr>
            <p:nvPr/>
          </p:nvSpPr>
          <p:spPr bwMode="auto">
            <a:xfrm>
              <a:off x="6575425" y="5410200"/>
              <a:ext cx="66675" cy="79375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0" y="0"/>
                </a:cxn>
                <a:cxn ang="0">
                  <a:pos x="42" y="25"/>
                </a:cxn>
                <a:cxn ang="0">
                  <a:pos x="0" y="50"/>
                </a:cxn>
                <a:cxn ang="0">
                  <a:pos x="0" y="25"/>
                </a:cxn>
              </a:cxnLst>
              <a:rect l="0" t="0" r="r" b="b"/>
              <a:pathLst>
                <a:path w="42" h="50">
                  <a:moveTo>
                    <a:pt x="0" y="25"/>
                  </a:moveTo>
                  <a:lnTo>
                    <a:pt x="0" y="0"/>
                  </a:lnTo>
                  <a:lnTo>
                    <a:pt x="42" y="25"/>
                  </a:lnTo>
                  <a:lnTo>
                    <a:pt x="0" y="50"/>
                  </a:lnTo>
                  <a:lnTo>
                    <a:pt x="0" y="25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36" name="Rectangle 508"/>
            <p:cNvSpPr>
              <a:spLocks noChangeArrowheads="1"/>
            </p:cNvSpPr>
            <p:nvPr/>
          </p:nvSpPr>
          <p:spPr bwMode="auto">
            <a:xfrm>
              <a:off x="4794250" y="5449888"/>
              <a:ext cx="1773238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37" name="Freeform 509"/>
            <p:cNvSpPr>
              <a:spLocks/>
            </p:cNvSpPr>
            <p:nvPr/>
          </p:nvSpPr>
          <p:spPr bwMode="auto">
            <a:xfrm>
              <a:off x="6575425" y="5011738"/>
              <a:ext cx="80963" cy="93662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2" y="17"/>
                </a:cxn>
                <a:cxn ang="0">
                  <a:pos x="51" y="25"/>
                </a:cxn>
                <a:cxn ang="0">
                  <a:pos x="51" y="25"/>
                </a:cxn>
                <a:cxn ang="0">
                  <a:pos x="9" y="50"/>
                </a:cxn>
                <a:cxn ang="0">
                  <a:pos x="0" y="59"/>
                </a:cxn>
                <a:cxn ang="0">
                  <a:pos x="0" y="42"/>
                </a:cxn>
                <a:cxn ang="0">
                  <a:pos x="0" y="42"/>
                </a:cxn>
                <a:cxn ang="0">
                  <a:pos x="42" y="17"/>
                </a:cxn>
                <a:cxn ang="0">
                  <a:pos x="51" y="25"/>
                </a:cxn>
                <a:cxn ang="0">
                  <a:pos x="42" y="25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9" y="0"/>
                </a:cxn>
                <a:cxn ang="0">
                  <a:pos x="9" y="17"/>
                </a:cxn>
                <a:cxn ang="0">
                  <a:pos x="0" y="17"/>
                </a:cxn>
              </a:cxnLst>
              <a:rect l="0" t="0" r="r" b="b"/>
              <a:pathLst>
                <a:path w="51" h="59">
                  <a:moveTo>
                    <a:pt x="0" y="17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2" y="17"/>
                  </a:lnTo>
                  <a:lnTo>
                    <a:pt x="51" y="25"/>
                  </a:lnTo>
                  <a:lnTo>
                    <a:pt x="51" y="25"/>
                  </a:lnTo>
                  <a:lnTo>
                    <a:pt x="9" y="50"/>
                  </a:lnTo>
                  <a:lnTo>
                    <a:pt x="0" y="59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42" y="17"/>
                  </a:lnTo>
                  <a:lnTo>
                    <a:pt x="51" y="25"/>
                  </a:lnTo>
                  <a:lnTo>
                    <a:pt x="42" y="25"/>
                  </a:lnTo>
                  <a:lnTo>
                    <a:pt x="0" y="8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17"/>
                  </a:lnTo>
                  <a:lnTo>
                    <a:pt x="0" y="17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38" name="Freeform 510"/>
            <p:cNvSpPr>
              <a:spLocks/>
            </p:cNvSpPr>
            <p:nvPr/>
          </p:nvSpPr>
          <p:spPr bwMode="auto">
            <a:xfrm>
              <a:off x="6575425" y="5038725"/>
              <a:ext cx="14288" cy="39688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0" y="0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9" y="25"/>
                </a:cxn>
                <a:cxn ang="0">
                  <a:pos x="0" y="25"/>
                </a:cxn>
              </a:cxnLst>
              <a:rect l="0" t="0" r="r" b="b"/>
              <a:pathLst>
                <a:path w="9" h="25">
                  <a:moveTo>
                    <a:pt x="0" y="25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25"/>
                  </a:lnTo>
                  <a:lnTo>
                    <a:pt x="0" y="25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39" name="Freeform 511"/>
            <p:cNvSpPr>
              <a:spLocks/>
            </p:cNvSpPr>
            <p:nvPr/>
          </p:nvSpPr>
          <p:spPr bwMode="auto">
            <a:xfrm>
              <a:off x="6575425" y="5011738"/>
              <a:ext cx="66675" cy="66675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0" y="0"/>
                </a:cxn>
                <a:cxn ang="0">
                  <a:pos x="42" y="17"/>
                </a:cxn>
                <a:cxn ang="0">
                  <a:pos x="0" y="42"/>
                </a:cxn>
                <a:cxn ang="0">
                  <a:pos x="0" y="17"/>
                </a:cxn>
              </a:cxnLst>
              <a:rect l="0" t="0" r="r" b="b"/>
              <a:pathLst>
                <a:path w="42" h="42">
                  <a:moveTo>
                    <a:pt x="0" y="17"/>
                  </a:moveTo>
                  <a:lnTo>
                    <a:pt x="0" y="0"/>
                  </a:lnTo>
                  <a:lnTo>
                    <a:pt x="42" y="17"/>
                  </a:lnTo>
                  <a:lnTo>
                    <a:pt x="0" y="42"/>
                  </a:lnTo>
                  <a:lnTo>
                    <a:pt x="0" y="17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40" name="Rectangle 512"/>
            <p:cNvSpPr>
              <a:spLocks noChangeArrowheads="1"/>
            </p:cNvSpPr>
            <p:nvPr/>
          </p:nvSpPr>
          <p:spPr bwMode="auto">
            <a:xfrm>
              <a:off x="4808538" y="2611438"/>
              <a:ext cx="1096962" cy="14287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41" name="Rectangle 513"/>
            <p:cNvSpPr>
              <a:spLocks noChangeArrowheads="1"/>
            </p:cNvSpPr>
            <p:nvPr/>
          </p:nvSpPr>
          <p:spPr bwMode="auto">
            <a:xfrm>
              <a:off x="5926138" y="2611438"/>
              <a:ext cx="12700" cy="2439987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42" name="Rectangle 514"/>
            <p:cNvSpPr>
              <a:spLocks noChangeArrowheads="1"/>
            </p:cNvSpPr>
            <p:nvPr/>
          </p:nvSpPr>
          <p:spPr bwMode="auto">
            <a:xfrm>
              <a:off x="5926138" y="5038725"/>
              <a:ext cx="649287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43" name="Freeform 515"/>
            <p:cNvSpPr>
              <a:spLocks/>
            </p:cNvSpPr>
            <p:nvPr/>
          </p:nvSpPr>
          <p:spPr bwMode="auto">
            <a:xfrm>
              <a:off x="2141538" y="1285875"/>
              <a:ext cx="79375" cy="93663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2" y="17"/>
                </a:cxn>
                <a:cxn ang="0">
                  <a:pos x="50" y="25"/>
                </a:cxn>
                <a:cxn ang="0">
                  <a:pos x="50" y="25"/>
                </a:cxn>
                <a:cxn ang="0">
                  <a:pos x="8" y="50"/>
                </a:cxn>
                <a:cxn ang="0">
                  <a:pos x="0" y="59"/>
                </a:cxn>
                <a:cxn ang="0">
                  <a:pos x="0" y="42"/>
                </a:cxn>
                <a:cxn ang="0">
                  <a:pos x="0" y="42"/>
                </a:cxn>
                <a:cxn ang="0">
                  <a:pos x="42" y="17"/>
                </a:cxn>
                <a:cxn ang="0">
                  <a:pos x="50" y="25"/>
                </a:cxn>
                <a:cxn ang="0">
                  <a:pos x="42" y="25"/>
                </a:cxn>
                <a:cxn ang="0">
                  <a:pos x="0" y="9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8" y="17"/>
                </a:cxn>
                <a:cxn ang="0">
                  <a:pos x="0" y="17"/>
                </a:cxn>
              </a:cxnLst>
              <a:rect l="0" t="0" r="r" b="b"/>
              <a:pathLst>
                <a:path w="50" h="59">
                  <a:moveTo>
                    <a:pt x="0" y="17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2" y="17"/>
                  </a:lnTo>
                  <a:lnTo>
                    <a:pt x="50" y="25"/>
                  </a:lnTo>
                  <a:lnTo>
                    <a:pt x="50" y="25"/>
                  </a:lnTo>
                  <a:lnTo>
                    <a:pt x="8" y="50"/>
                  </a:lnTo>
                  <a:lnTo>
                    <a:pt x="0" y="59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42" y="17"/>
                  </a:lnTo>
                  <a:lnTo>
                    <a:pt x="50" y="25"/>
                  </a:lnTo>
                  <a:lnTo>
                    <a:pt x="42" y="25"/>
                  </a:lnTo>
                  <a:lnTo>
                    <a:pt x="0" y="9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17"/>
                  </a:lnTo>
                  <a:lnTo>
                    <a:pt x="0" y="17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44" name="Freeform 516"/>
            <p:cNvSpPr>
              <a:spLocks/>
            </p:cNvSpPr>
            <p:nvPr/>
          </p:nvSpPr>
          <p:spPr bwMode="auto">
            <a:xfrm>
              <a:off x="2141538" y="1312863"/>
              <a:ext cx="12700" cy="3968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25"/>
                </a:cxn>
                <a:cxn ang="0">
                  <a:pos x="0" y="25"/>
                </a:cxn>
              </a:cxnLst>
              <a:rect l="0" t="0" r="r" b="b"/>
              <a:pathLst>
                <a:path w="8" h="25">
                  <a:moveTo>
                    <a:pt x="0" y="25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25"/>
                  </a:lnTo>
                  <a:lnTo>
                    <a:pt x="0" y="25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45" name="Freeform 517"/>
            <p:cNvSpPr>
              <a:spLocks/>
            </p:cNvSpPr>
            <p:nvPr/>
          </p:nvSpPr>
          <p:spPr bwMode="auto">
            <a:xfrm>
              <a:off x="2141538" y="1285875"/>
              <a:ext cx="66675" cy="66675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0" y="0"/>
                </a:cxn>
                <a:cxn ang="0">
                  <a:pos x="42" y="17"/>
                </a:cxn>
                <a:cxn ang="0">
                  <a:pos x="0" y="42"/>
                </a:cxn>
                <a:cxn ang="0">
                  <a:pos x="0" y="17"/>
                </a:cxn>
              </a:cxnLst>
              <a:rect l="0" t="0" r="r" b="b"/>
              <a:pathLst>
                <a:path w="42" h="42">
                  <a:moveTo>
                    <a:pt x="0" y="17"/>
                  </a:moveTo>
                  <a:lnTo>
                    <a:pt x="0" y="0"/>
                  </a:lnTo>
                  <a:lnTo>
                    <a:pt x="42" y="17"/>
                  </a:lnTo>
                  <a:lnTo>
                    <a:pt x="0" y="42"/>
                  </a:lnTo>
                  <a:lnTo>
                    <a:pt x="0" y="17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46" name="Rectangle 518"/>
            <p:cNvSpPr>
              <a:spLocks noChangeArrowheads="1"/>
            </p:cNvSpPr>
            <p:nvPr/>
          </p:nvSpPr>
          <p:spPr bwMode="auto">
            <a:xfrm>
              <a:off x="1730375" y="1312863"/>
              <a:ext cx="411163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47" name="Freeform 519"/>
            <p:cNvSpPr>
              <a:spLocks/>
            </p:cNvSpPr>
            <p:nvPr/>
          </p:nvSpPr>
          <p:spPr bwMode="auto">
            <a:xfrm>
              <a:off x="2141538" y="1604963"/>
              <a:ext cx="106362" cy="119062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8" y="8"/>
                </a:cxn>
                <a:cxn ang="0">
                  <a:pos x="50" y="33"/>
                </a:cxn>
                <a:cxn ang="0">
                  <a:pos x="67" y="33"/>
                </a:cxn>
                <a:cxn ang="0">
                  <a:pos x="50" y="41"/>
                </a:cxn>
                <a:cxn ang="0">
                  <a:pos x="8" y="66"/>
                </a:cxn>
                <a:cxn ang="0">
                  <a:pos x="0" y="75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42" y="33"/>
                </a:cxn>
                <a:cxn ang="0">
                  <a:pos x="50" y="41"/>
                </a:cxn>
                <a:cxn ang="0">
                  <a:pos x="42" y="41"/>
                </a:cxn>
                <a:cxn ang="0">
                  <a:pos x="0" y="1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8" y="33"/>
                </a:cxn>
                <a:cxn ang="0">
                  <a:pos x="0" y="33"/>
                </a:cxn>
              </a:cxnLst>
              <a:rect l="0" t="0" r="r" b="b"/>
              <a:pathLst>
                <a:path w="67" h="75">
                  <a:moveTo>
                    <a:pt x="0" y="33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8" y="8"/>
                  </a:lnTo>
                  <a:lnTo>
                    <a:pt x="50" y="33"/>
                  </a:lnTo>
                  <a:lnTo>
                    <a:pt x="67" y="33"/>
                  </a:lnTo>
                  <a:lnTo>
                    <a:pt x="50" y="41"/>
                  </a:lnTo>
                  <a:lnTo>
                    <a:pt x="8" y="66"/>
                  </a:lnTo>
                  <a:lnTo>
                    <a:pt x="0" y="75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42" y="33"/>
                  </a:lnTo>
                  <a:lnTo>
                    <a:pt x="50" y="41"/>
                  </a:lnTo>
                  <a:lnTo>
                    <a:pt x="42" y="41"/>
                  </a:lnTo>
                  <a:lnTo>
                    <a:pt x="0" y="16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33"/>
                  </a:lnTo>
                  <a:lnTo>
                    <a:pt x="0" y="33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48" name="Freeform 520"/>
            <p:cNvSpPr>
              <a:spLocks/>
            </p:cNvSpPr>
            <p:nvPr/>
          </p:nvSpPr>
          <p:spPr bwMode="auto">
            <a:xfrm>
              <a:off x="2141538" y="1657350"/>
              <a:ext cx="12700" cy="39688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25"/>
                </a:cxn>
                <a:cxn ang="0">
                  <a:pos x="0" y="25"/>
                </a:cxn>
              </a:cxnLst>
              <a:rect l="0" t="0" r="r" b="b"/>
              <a:pathLst>
                <a:path w="8" h="25">
                  <a:moveTo>
                    <a:pt x="0" y="25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25"/>
                  </a:lnTo>
                  <a:lnTo>
                    <a:pt x="0" y="25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49" name="Freeform 521"/>
            <p:cNvSpPr>
              <a:spLocks/>
            </p:cNvSpPr>
            <p:nvPr/>
          </p:nvSpPr>
          <p:spPr bwMode="auto">
            <a:xfrm>
              <a:off x="2141538" y="1617663"/>
              <a:ext cx="66675" cy="79375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0" y="0"/>
                </a:cxn>
                <a:cxn ang="0">
                  <a:pos x="42" y="25"/>
                </a:cxn>
                <a:cxn ang="0">
                  <a:pos x="0" y="50"/>
                </a:cxn>
                <a:cxn ang="0">
                  <a:pos x="0" y="25"/>
                </a:cxn>
              </a:cxnLst>
              <a:rect l="0" t="0" r="r" b="b"/>
              <a:pathLst>
                <a:path w="42" h="50">
                  <a:moveTo>
                    <a:pt x="0" y="25"/>
                  </a:moveTo>
                  <a:lnTo>
                    <a:pt x="0" y="0"/>
                  </a:lnTo>
                  <a:lnTo>
                    <a:pt x="42" y="25"/>
                  </a:lnTo>
                  <a:lnTo>
                    <a:pt x="0" y="50"/>
                  </a:lnTo>
                  <a:lnTo>
                    <a:pt x="0" y="25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50" name="Rectangle 522"/>
            <p:cNvSpPr>
              <a:spLocks noChangeArrowheads="1"/>
            </p:cNvSpPr>
            <p:nvPr/>
          </p:nvSpPr>
          <p:spPr bwMode="auto">
            <a:xfrm>
              <a:off x="1730375" y="1657350"/>
              <a:ext cx="411163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51" name="Freeform 523"/>
            <p:cNvSpPr>
              <a:spLocks/>
            </p:cNvSpPr>
            <p:nvPr/>
          </p:nvSpPr>
          <p:spPr bwMode="auto">
            <a:xfrm>
              <a:off x="2141538" y="2876550"/>
              <a:ext cx="106362" cy="120650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0" y="9"/>
                </a:cxn>
                <a:cxn ang="0">
                  <a:pos x="0" y="0"/>
                </a:cxn>
                <a:cxn ang="0">
                  <a:pos x="8" y="9"/>
                </a:cxn>
                <a:cxn ang="0">
                  <a:pos x="50" y="34"/>
                </a:cxn>
                <a:cxn ang="0">
                  <a:pos x="67" y="34"/>
                </a:cxn>
                <a:cxn ang="0">
                  <a:pos x="50" y="42"/>
                </a:cxn>
                <a:cxn ang="0">
                  <a:pos x="8" y="67"/>
                </a:cxn>
                <a:cxn ang="0">
                  <a:pos x="0" y="76"/>
                </a:cxn>
                <a:cxn ang="0">
                  <a:pos x="0" y="59"/>
                </a:cxn>
                <a:cxn ang="0">
                  <a:pos x="0" y="59"/>
                </a:cxn>
                <a:cxn ang="0">
                  <a:pos x="42" y="34"/>
                </a:cxn>
                <a:cxn ang="0">
                  <a:pos x="50" y="42"/>
                </a:cxn>
                <a:cxn ang="0">
                  <a:pos x="42" y="42"/>
                </a:cxn>
                <a:cxn ang="0">
                  <a:pos x="0" y="17"/>
                </a:cxn>
                <a:cxn ang="0">
                  <a:pos x="8" y="9"/>
                </a:cxn>
                <a:cxn ang="0">
                  <a:pos x="8" y="9"/>
                </a:cxn>
                <a:cxn ang="0">
                  <a:pos x="8" y="34"/>
                </a:cxn>
                <a:cxn ang="0">
                  <a:pos x="0" y="34"/>
                </a:cxn>
              </a:cxnLst>
              <a:rect l="0" t="0" r="r" b="b"/>
              <a:pathLst>
                <a:path w="67" h="76">
                  <a:moveTo>
                    <a:pt x="0" y="34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8" y="9"/>
                  </a:lnTo>
                  <a:lnTo>
                    <a:pt x="50" y="34"/>
                  </a:lnTo>
                  <a:lnTo>
                    <a:pt x="67" y="34"/>
                  </a:lnTo>
                  <a:lnTo>
                    <a:pt x="50" y="42"/>
                  </a:lnTo>
                  <a:lnTo>
                    <a:pt x="8" y="67"/>
                  </a:lnTo>
                  <a:lnTo>
                    <a:pt x="0" y="76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42" y="34"/>
                  </a:lnTo>
                  <a:lnTo>
                    <a:pt x="50" y="42"/>
                  </a:lnTo>
                  <a:lnTo>
                    <a:pt x="42" y="42"/>
                  </a:lnTo>
                  <a:lnTo>
                    <a:pt x="0" y="17"/>
                  </a:lnTo>
                  <a:lnTo>
                    <a:pt x="8" y="9"/>
                  </a:lnTo>
                  <a:lnTo>
                    <a:pt x="8" y="9"/>
                  </a:lnTo>
                  <a:lnTo>
                    <a:pt x="8" y="34"/>
                  </a:lnTo>
                  <a:lnTo>
                    <a:pt x="0" y="34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52" name="Freeform 524"/>
            <p:cNvSpPr>
              <a:spLocks/>
            </p:cNvSpPr>
            <p:nvPr/>
          </p:nvSpPr>
          <p:spPr bwMode="auto">
            <a:xfrm>
              <a:off x="2141538" y="2930525"/>
              <a:ext cx="12700" cy="39688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25"/>
                </a:cxn>
                <a:cxn ang="0">
                  <a:pos x="0" y="25"/>
                </a:cxn>
              </a:cxnLst>
              <a:rect l="0" t="0" r="r" b="b"/>
              <a:pathLst>
                <a:path w="8" h="25">
                  <a:moveTo>
                    <a:pt x="0" y="25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25"/>
                  </a:lnTo>
                  <a:lnTo>
                    <a:pt x="0" y="25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53" name="Freeform 525"/>
            <p:cNvSpPr>
              <a:spLocks/>
            </p:cNvSpPr>
            <p:nvPr/>
          </p:nvSpPr>
          <p:spPr bwMode="auto">
            <a:xfrm>
              <a:off x="2141538" y="2890838"/>
              <a:ext cx="66675" cy="79375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0" y="0"/>
                </a:cxn>
                <a:cxn ang="0">
                  <a:pos x="42" y="25"/>
                </a:cxn>
                <a:cxn ang="0">
                  <a:pos x="0" y="50"/>
                </a:cxn>
                <a:cxn ang="0">
                  <a:pos x="0" y="25"/>
                </a:cxn>
              </a:cxnLst>
              <a:rect l="0" t="0" r="r" b="b"/>
              <a:pathLst>
                <a:path w="42" h="50">
                  <a:moveTo>
                    <a:pt x="0" y="25"/>
                  </a:moveTo>
                  <a:lnTo>
                    <a:pt x="0" y="0"/>
                  </a:lnTo>
                  <a:lnTo>
                    <a:pt x="42" y="25"/>
                  </a:lnTo>
                  <a:lnTo>
                    <a:pt x="0" y="50"/>
                  </a:lnTo>
                  <a:lnTo>
                    <a:pt x="0" y="25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54" name="Rectangle 526"/>
            <p:cNvSpPr>
              <a:spLocks noChangeArrowheads="1"/>
            </p:cNvSpPr>
            <p:nvPr/>
          </p:nvSpPr>
          <p:spPr bwMode="auto">
            <a:xfrm>
              <a:off x="1730375" y="2930525"/>
              <a:ext cx="411163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55" name="Freeform 527"/>
            <p:cNvSpPr>
              <a:spLocks/>
            </p:cNvSpPr>
            <p:nvPr/>
          </p:nvSpPr>
          <p:spPr bwMode="auto">
            <a:xfrm>
              <a:off x="2141538" y="3778250"/>
              <a:ext cx="106362" cy="93663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0" y="9"/>
                </a:cxn>
                <a:cxn ang="0">
                  <a:pos x="0" y="0"/>
                </a:cxn>
                <a:cxn ang="0">
                  <a:pos x="8" y="9"/>
                </a:cxn>
                <a:cxn ang="0">
                  <a:pos x="50" y="34"/>
                </a:cxn>
                <a:cxn ang="0">
                  <a:pos x="67" y="34"/>
                </a:cxn>
                <a:cxn ang="0">
                  <a:pos x="42" y="42"/>
                </a:cxn>
                <a:cxn ang="0">
                  <a:pos x="0" y="59"/>
                </a:cxn>
                <a:cxn ang="0">
                  <a:pos x="0" y="59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42" y="34"/>
                </a:cxn>
                <a:cxn ang="0">
                  <a:pos x="42" y="42"/>
                </a:cxn>
                <a:cxn ang="0">
                  <a:pos x="42" y="42"/>
                </a:cxn>
                <a:cxn ang="0">
                  <a:pos x="0" y="17"/>
                </a:cxn>
                <a:cxn ang="0">
                  <a:pos x="8" y="9"/>
                </a:cxn>
                <a:cxn ang="0">
                  <a:pos x="8" y="9"/>
                </a:cxn>
                <a:cxn ang="0">
                  <a:pos x="8" y="34"/>
                </a:cxn>
                <a:cxn ang="0">
                  <a:pos x="0" y="34"/>
                </a:cxn>
              </a:cxnLst>
              <a:rect l="0" t="0" r="r" b="b"/>
              <a:pathLst>
                <a:path w="67" h="59">
                  <a:moveTo>
                    <a:pt x="0" y="34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8" y="9"/>
                  </a:lnTo>
                  <a:lnTo>
                    <a:pt x="50" y="34"/>
                  </a:lnTo>
                  <a:lnTo>
                    <a:pt x="67" y="34"/>
                  </a:lnTo>
                  <a:lnTo>
                    <a:pt x="42" y="42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42" y="34"/>
                  </a:lnTo>
                  <a:lnTo>
                    <a:pt x="42" y="42"/>
                  </a:lnTo>
                  <a:lnTo>
                    <a:pt x="42" y="42"/>
                  </a:lnTo>
                  <a:lnTo>
                    <a:pt x="0" y="17"/>
                  </a:lnTo>
                  <a:lnTo>
                    <a:pt x="8" y="9"/>
                  </a:lnTo>
                  <a:lnTo>
                    <a:pt x="8" y="9"/>
                  </a:lnTo>
                  <a:lnTo>
                    <a:pt x="8" y="34"/>
                  </a:lnTo>
                  <a:lnTo>
                    <a:pt x="0" y="34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56" name="Freeform 528"/>
            <p:cNvSpPr>
              <a:spLocks/>
            </p:cNvSpPr>
            <p:nvPr/>
          </p:nvSpPr>
          <p:spPr bwMode="auto">
            <a:xfrm>
              <a:off x="2141538" y="3832225"/>
              <a:ext cx="12700" cy="2540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16"/>
                </a:cxn>
                <a:cxn ang="0">
                  <a:pos x="0" y="16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0" y="16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57" name="Freeform 529"/>
            <p:cNvSpPr>
              <a:spLocks/>
            </p:cNvSpPr>
            <p:nvPr/>
          </p:nvSpPr>
          <p:spPr bwMode="auto">
            <a:xfrm>
              <a:off x="2141538" y="3792538"/>
              <a:ext cx="66675" cy="6508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0" y="0"/>
                </a:cxn>
                <a:cxn ang="0">
                  <a:pos x="42" y="25"/>
                </a:cxn>
                <a:cxn ang="0">
                  <a:pos x="0" y="41"/>
                </a:cxn>
                <a:cxn ang="0">
                  <a:pos x="0" y="25"/>
                </a:cxn>
              </a:cxnLst>
              <a:rect l="0" t="0" r="r" b="b"/>
              <a:pathLst>
                <a:path w="42" h="41">
                  <a:moveTo>
                    <a:pt x="0" y="25"/>
                  </a:moveTo>
                  <a:lnTo>
                    <a:pt x="0" y="0"/>
                  </a:lnTo>
                  <a:lnTo>
                    <a:pt x="42" y="25"/>
                  </a:lnTo>
                  <a:lnTo>
                    <a:pt x="0" y="41"/>
                  </a:lnTo>
                  <a:lnTo>
                    <a:pt x="0" y="25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58" name="Rectangle 530"/>
            <p:cNvSpPr>
              <a:spLocks noChangeArrowheads="1"/>
            </p:cNvSpPr>
            <p:nvPr/>
          </p:nvSpPr>
          <p:spPr bwMode="auto">
            <a:xfrm>
              <a:off x="1730375" y="3832225"/>
              <a:ext cx="411163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59" name="Freeform 531"/>
            <p:cNvSpPr>
              <a:spLocks/>
            </p:cNvSpPr>
            <p:nvPr/>
          </p:nvSpPr>
          <p:spPr bwMode="auto">
            <a:xfrm>
              <a:off x="2141538" y="4149725"/>
              <a:ext cx="79375" cy="93663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2" y="17"/>
                </a:cxn>
                <a:cxn ang="0">
                  <a:pos x="50" y="25"/>
                </a:cxn>
                <a:cxn ang="0">
                  <a:pos x="50" y="25"/>
                </a:cxn>
                <a:cxn ang="0">
                  <a:pos x="8" y="50"/>
                </a:cxn>
                <a:cxn ang="0">
                  <a:pos x="0" y="59"/>
                </a:cxn>
                <a:cxn ang="0">
                  <a:pos x="0" y="42"/>
                </a:cxn>
                <a:cxn ang="0">
                  <a:pos x="0" y="42"/>
                </a:cxn>
                <a:cxn ang="0">
                  <a:pos x="42" y="17"/>
                </a:cxn>
                <a:cxn ang="0">
                  <a:pos x="50" y="25"/>
                </a:cxn>
                <a:cxn ang="0">
                  <a:pos x="42" y="25"/>
                </a:cxn>
                <a:cxn ang="0">
                  <a:pos x="0" y="9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8" y="17"/>
                </a:cxn>
                <a:cxn ang="0">
                  <a:pos x="0" y="17"/>
                </a:cxn>
              </a:cxnLst>
              <a:rect l="0" t="0" r="r" b="b"/>
              <a:pathLst>
                <a:path w="50" h="59">
                  <a:moveTo>
                    <a:pt x="0" y="17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2" y="17"/>
                  </a:lnTo>
                  <a:lnTo>
                    <a:pt x="50" y="25"/>
                  </a:lnTo>
                  <a:lnTo>
                    <a:pt x="50" y="25"/>
                  </a:lnTo>
                  <a:lnTo>
                    <a:pt x="8" y="50"/>
                  </a:lnTo>
                  <a:lnTo>
                    <a:pt x="0" y="59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42" y="17"/>
                  </a:lnTo>
                  <a:lnTo>
                    <a:pt x="50" y="25"/>
                  </a:lnTo>
                  <a:lnTo>
                    <a:pt x="42" y="25"/>
                  </a:lnTo>
                  <a:lnTo>
                    <a:pt x="0" y="9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17"/>
                  </a:lnTo>
                  <a:lnTo>
                    <a:pt x="0" y="17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60" name="Freeform 532"/>
            <p:cNvSpPr>
              <a:spLocks/>
            </p:cNvSpPr>
            <p:nvPr/>
          </p:nvSpPr>
          <p:spPr bwMode="auto">
            <a:xfrm>
              <a:off x="2141538" y="4176713"/>
              <a:ext cx="12700" cy="3968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25"/>
                </a:cxn>
                <a:cxn ang="0">
                  <a:pos x="0" y="25"/>
                </a:cxn>
              </a:cxnLst>
              <a:rect l="0" t="0" r="r" b="b"/>
              <a:pathLst>
                <a:path w="8" h="25">
                  <a:moveTo>
                    <a:pt x="0" y="25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25"/>
                  </a:lnTo>
                  <a:lnTo>
                    <a:pt x="0" y="25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61" name="Freeform 533"/>
            <p:cNvSpPr>
              <a:spLocks/>
            </p:cNvSpPr>
            <p:nvPr/>
          </p:nvSpPr>
          <p:spPr bwMode="auto">
            <a:xfrm>
              <a:off x="2141538" y="4149725"/>
              <a:ext cx="66675" cy="66675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0" y="0"/>
                </a:cxn>
                <a:cxn ang="0">
                  <a:pos x="42" y="17"/>
                </a:cxn>
                <a:cxn ang="0">
                  <a:pos x="0" y="42"/>
                </a:cxn>
                <a:cxn ang="0">
                  <a:pos x="0" y="17"/>
                </a:cxn>
              </a:cxnLst>
              <a:rect l="0" t="0" r="r" b="b"/>
              <a:pathLst>
                <a:path w="42" h="42">
                  <a:moveTo>
                    <a:pt x="0" y="17"/>
                  </a:moveTo>
                  <a:lnTo>
                    <a:pt x="0" y="0"/>
                  </a:lnTo>
                  <a:lnTo>
                    <a:pt x="42" y="17"/>
                  </a:lnTo>
                  <a:lnTo>
                    <a:pt x="0" y="42"/>
                  </a:lnTo>
                  <a:lnTo>
                    <a:pt x="0" y="17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62" name="Rectangle 534"/>
            <p:cNvSpPr>
              <a:spLocks noChangeArrowheads="1"/>
            </p:cNvSpPr>
            <p:nvPr/>
          </p:nvSpPr>
          <p:spPr bwMode="auto">
            <a:xfrm>
              <a:off x="1730375" y="4176713"/>
              <a:ext cx="411163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63" name="Freeform 535"/>
            <p:cNvSpPr>
              <a:spLocks/>
            </p:cNvSpPr>
            <p:nvPr/>
          </p:nvSpPr>
          <p:spPr bwMode="auto">
            <a:xfrm>
              <a:off x="2141538" y="4999038"/>
              <a:ext cx="106362" cy="119062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8" y="8"/>
                </a:cxn>
                <a:cxn ang="0">
                  <a:pos x="50" y="33"/>
                </a:cxn>
                <a:cxn ang="0">
                  <a:pos x="67" y="33"/>
                </a:cxn>
                <a:cxn ang="0">
                  <a:pos x="50" y="41"/>
                </a:cxn>
                <a:cxn ang="0">
                  <a:pos x="8" y="67"/>
                </a:cxn>
                <a:cxn ang="0">
                  <a:pos x="0" y="75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42" y="33"/>
                </a:cxn>
                <a:cxn ang="0">
                  <a:pos x="50" y="41"/>
                </a:cxn>
                <a:cxn ang="0">
                  <a:pos x="42" y="41"/>
                </a:cxn>
                <a:cxn ang="0">
                  <a:pos x="0" y="1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8" y="33"/>
                </a:cxn>
                <a:cxn ang="0">
                  <a:pos x="0" y="33"/>
                </a:cxn>
              </a:cxnLst>
              <a:rect l="0" t="0" r="r" b="b"/>
              <a:pathLst>
                <a:path w="67" h="75">
                  <a:moveTo>
                    <a:pt x="0" y="33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8" y="8"/>
                  </a:lnTo>
                  <a:lnTo>
                    <a:pt x="50" y="33"/>
                  </a:lnTo>
                  <a:lnTo>
                    <a:pt x="67" y="33"/>
                  </a:lnTo>
                  <a:lnTo>
                    <a:pt x="50" y="41"/>
                  </a:lnTo>
                  <a:lnTo>
                    <a:pt x="8" y="67"/>
                  </a:lnTo>
                  <a:lnTo>
                    <a:pt x="0" y="75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42" y="33"/>
                  </a:lnTo>
                  <a:lnTo>
                    <a:pt x="50" y="41"/>
                  </a:lnTo>
                  <a:lnTo>
                    <a:pt x="42" y="41"/>
                  </a:lnTo>
                  <a:lnTo>
                    <a:pt x="0" y="16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33"/>
                  </a:lnTo>
                  <a:lnTo>
                    <a:pt x="0" y="33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64" name="Freeform 536"/>
            <p:cNvSpPr>
              <a:spLocks/>
            </p:cNvSpPr>
            <p:nvPr/>
          </p:nvSpPr>
          <p:spPr bwMode="auto">
            <a:xfrm>
              <a:off x="2141538" y="5051425"/>
              <a:ext cx="12700" cy="39688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25"/>
                </a:cxn>
                <a:cxn ang="0">
                  <a:pos x="0" y="25"/>
                </a:cxn>
              </a:cxnLst>
              <a:rect l="0" t="0" r="r" b="b"/>
              <a:pathLst>
                <a:path w="8" h="25">
                  <a:moveTo>
                    <a:pt x="0" y="25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25"/>
                  </a:lnTo>
                  <a:lnTo>
                    <a:pt x="0" y="25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65" name="Freeform 537"/>
            <p:cNvSpPr>
              <a:spLocks/>
            </p:cNvSpPr>
            <p:nvPr/>
          </p:nvSpPr>
          <p:spPr bwMode="auto">
            <a:xfrm>
              <a:off x="2141538" y="5011738"/>
              <a:ext cx="66675" cy="79375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0" y="0"/>
                </a:cxn>
                <a:cxn ang="0">
                  <a:pos x="42" y="25"/>
                </a:cxn>
                <a:cxn ang="0">
                  <a:pos x="0" y="50"/>
                </a:cxn>
                <a:cxn ang="0">
                  <a:pos x="0" y="25"/>
                </a:cxn>
              </a:cxnLst>
              <a:rect l="0" t="0" r="r" b="b"/>
              <a:pathLst>
                <a:path w="42" h="50">
                  <a:moveTo>
                    <a:pt x="0" y="25"/>
                  </a:moveTo>
                  <a:lnTo>
                    <a:pt x="0" y="0"/>
                  </a:lnTo>
                  <a:lnTo>
                    <a:pt x="42" y="25"/>
                  </a:lnTo>
                  <a:lnTo>
                    <a:pt x="0" y="50"/>
                  </a:lnTo>
                  <a:lnTo>
                    <a:pt x="0" y="25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66" name="Rectangle 538"/>
            <p:cNvSpPr>
              <a:spLocks noChangeArrowheads="1"/>
            </p:cNvSpPr>
            <p:nvPr/>
          </p:nvSpPr>
          <p:spPr bwMode="auto">
            <a:xfrm>
              <a:off x="1730375" y="5051425"/>
              <a:ext cx="411163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67" name="Freeform 539"/>
            <p:cNvSpPr>
              <a:spLocks/>
            </p:cNvSpPr>
            <p:nvPr/>
          </p:nvSpPr>
          <p:spPr bwMode="auto">
            <a:xfrm>
              <a:off x="2141538" y="5370513"/>
              <a:ext cx="106362" cy="119062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8" y="8"/>
                </a:cxn>
                <a:cxn ang="0">
                  <a:pos x="50" y="33"/>
                </a:cxn>
                <a:cxn ang="0">
                  <a:pos x="67" y="33"/>
                </a:cxn>
                <a:cxn ang="0">
                  <a:pos x="50" y="41"/>
                </a:cxn>
                <a:cxn ang="0">
                  <a:pos x="8" y="66"/>
                </a:cxn>
                <a:cxn ang="0">
                  <a:pos x="0" y="75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42" y="33"/>
                </a:cxn>
                <a:cxn ang="0">
                  <a:pos x="50" y="41"/>
                </a:cxn>
                <a:cxn ang="0">
                  <a:pos x="42" y="41"/>
                </a:cxn>
                <a:cxn ang="0">
                  <a:pos x="0" y="1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8" y="33"/>
                </a:cxn>
                <a:cxn ang="0">
                  <a:pos x="0" y="33"/>
                </a:cxn>
              </a:cxnLst>
              <a:rect l="0" t="0" r="r" b="b"/>
              <a:pathLst>
                <a:path w="67" h="75">
                  <a:moveTo>
                    <a:pt x="0" y="33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8" y="8"/>
                  </a:lnTo>
                  <a:lnTo>
                    <a:pt x="50" y="33"/>
                  </a:lnTo>
                  <a:lnTo>
                    <a:pt x="67" y="33"/>
                  </a:lnTo>
                  <a:lnTo>
                    <a:pt x="50" y="41"/>
                  </a:lnTo>
                  <a:lnTo>
                    <a:pt x="8" y="66"/>
                  </a:lnTo>
                  <a:lnTo>
                    <a:pt x="0" y="75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42" y="33"/>
                  </a:lnTo>
                  <a:lnTo>
                    <a:pt x="50" y="41"/>
                  </a:lnTo>
                  <a:lnTo>
                    <a:pt x="42" y="41"/>
                  </a:lnTo>
                  <a:lnTo>
                    <a:pt x="0" y="16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33"/>
                  </a:lnTo>
                  <a:lnTo>
                    <a:pt x="0" y="33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68" name="Freeform 540"/>
            <p:cNvSpPr>
              <a:spLocks/>
            </p:cNvSpPr>
            <p:nvPr/>
          </p:nvSpPr>
          <p:spPr bwMode="auto">
            <a:xfrm>
              <a:off x="2141538" y="5422900"/>
              <a:ext cx="12700" cy="39688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25"/>
                </a:cxn>
                <a:cxn ang="0">
                  <a:pos x="0" y="25"/>
                </a:cxn>
              </a:cxnLst>
              <a:rect l="0" t="0" r="r" b="b"/>
              <a:pathLst>
                <a:path w="8" h="25">
                  <a:moveTo>
                    <a:pt x="0" y="25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25"/>
                  </a:lnTo>
                  <a:lnTo>
                    <a:pt x="0" y="25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69" name="Freeform 541"/>
            <p:cNvSpPr>
              <a:spLocks/>
            </p:cNvSpPr>
            <p:nvPr/>
          </p:nvSpPr>
          <p:spPr bwMode="auto">
            <a:xfrm>
              <a:off x="2141538" y="5383213"/>
              <a:ext cx="66675" cy="79375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0" y="0"/>
                </a:cxn>
                <a:cxn ang="0">
                  <a:pos x="42" y="25"/>
                </a:cxn>
                <a:cxn ang="0">
                  <a:pos x="0" y="50"/>
                </a:cxn>
                <a:cxn ang="0">
                  <a:pos x="0" y="25"/>
                </a:cxn>
              </a:cxnLst>
              <a:rect l="0" t="0" r="r" b="b"/>
              <a:pathLst>
                <a:path w="42" h="50">
                  <a:moveTo>
                    <a:pt x="0" y="25"/>
                  </a:moveTo>
                  <a:lnTo>
                    <a:pt x="0" y="0"/>
                  </a:lnTo>
                  <a:lnTo>
                    <a:pt x="42" y="25"/>
                  </a:lnTo>
                  <a:lnTo>
                    <a:pt x="0" y="50"/>
                  </a:lnTo>
                  <a:lnTo>
                    <a:pt x="0" y="25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70" name="Rectangle 542"/>
            <p:cNvSpPr>
              <a:spLocks noChangeArrowheads="1"/>
            </p:cNvSpPr>
            <p:nvPr/>
          </p:nvSpPr>
          <p:spPr bwMode="auto">
            <a:xfrm>
              <a:off x="1730375" y="5422900"/>
              <a:ext cx="411163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74" name="Rectangle 546"/>
            <p:cNvSpPr>
              <a:spLocks noChangeArrowheads="1"/>
            </p:cNvSpPr>
            <p:nvPr/>
          </p:nvSpPr>
          <p:spPr bwMode="auto">
            <a:xfrm>
              <a:off x="7186613" y="5264150"/>
              <a:ext cx="158750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90" name="Rectangle 562"/>
            <p:cNvSpPr>
              <a:spLocks noChangeArrowheads="1"/>
            </p:cNvSpPr>
            <p:nvPr/>
          </p:nvSpPr>
          <p:spPr bwMode="auto">
            <a:xfrm>
              <a:off x="1863725" y="3805238"/>
              <a:ext cx="52388" cy="52387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91" name="Rectangle 563"/>
            <p:cNvSpPr>
              <a:spLocks noChangeArrowheads="1"/>
            </p:cNvSpPr>
            <p:nvPr/>
          </p:nvSpPr>
          <p:spPr bwMode="auto">
            <a:xfrm>
              <a:off x="1863725" y="3805238"/>
              <a:ext cx="65088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92" name="Rectangle 564"/>
            <p:cNvSpPr>
              <a:spLocks noChangeArrowheads="1"/>
            </p:cNvSpPr>
            <p:nvPr/>
          </p:nvSpPr>
          <p:spPr bwMode="auto">
            <a:xfrm>
              <a:off x="1916113" y="3805238"/>
              <a:ext cx="12700" cy="66675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93" name="Rectangle 565"/>
            <p:cNvSpPr>
              <a:spLocks noChangeArrowheads="1"/>
            </p:cNvSpPr>
            <p:nvPr/>
          </p:nvSpPr>
          <p:spPr bwMode="auto">
            <a:xfrm>
              <a:off x="1863725" y="3857625"/>
              <a:ext cx="52388" cy="14288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94" name="Rectangle 566"/>
            <p:cNvSpPr>
              <a:spLocks noChangeArrowheads="1"/>
            </p:cNvSpPr>
            <p:nvPr/>
          </p:nvSpPr>
          <p:spPr bwMode="auto">
            <a:xfrm>
              <a:off x="1863725" y="3805238"/>
              <a:ext cx="12700" cy="52387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95" name="Rectangle 567"/>
            <p:cNvSpPr>
              <a:spLocks noChangeArrowheads="1"/>
            </p:cNvSpPr>
            <p:nvPr/>
          </p:nvSpPr>
          <p:spPr bwMode="auto">
            <a:xfrm>
              <a:off x="1863725" y="5024438"/>
              <a:ext cx="52388" cy="53975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96" name="Rectangle 568"/>
            <p:cNvSpPr>
              <a:spLocks noChangeArrowheads="1"/>
            </p:cNvSpPr>
            <p:nvPr/>
          </p:nvSpPr>
          <p:spPr bwMode="auto">
            <a:xfrm>
              <a:off x="1863725" y="5024438"/>
              <a:ext cx="65088" cy="14287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97" name="Rectangle 569"/>
            <p:cNvSpPr>
              <a:spLocks noChangeArrowheads="1"/>
            </p:cNvSpPr>
            <p:nvPr/>
          </p:nvSpPr>
          <p:spPr bwMode="auto">
            <a:xfrm>
              <a:off x="1916113" y="5024438"/>
              <a:ext cx="12700" cy="66675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98" name="Rectangle 570"/>
            <p:cNvSpPr>
              <a:spLocks noChangeArrowheads="1"/>
            </p:cNvSpPr>
            <p:nvPr/>
          </p:nvSpPr>
          <p:spPr bwMode="auto">
            <a:xfrm>
              <a:off x="1863725" y="5078413"/>
              <a:ext cx="52388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99" name="Rectangle 571"/>
            <p:cNvSpPr>
              <a:spLocks noChangeArrowheads="1"/>
            </p:cNvSpPr>
            <p:nvPr/>
          </p:nvSpPr>
          <p:spPr bwMode="auto">
            <a:xfrm>
              <a:off x="1863725" y="5024438"/>
              <a:ext cx="12700" cy="53975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900" name="Rectangle 572"/>
            <p:cNvSpPr>
              <a:spLocks noChangeArrowheads="1"/>
            </p:cNvSpPr>
            <p:nvPr/>
          </p:nvSpPr>
          <p:spPr bwMode="auto">
            <a:xfrm>
              <a:off x="1863725" y="2519363"/>
              <a:ext cx="52388" cy="66675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901" name="Rectangle 573"/>
            <p:cNvSpPr>
              <a:spLocks noChangeArrowheads="1"/>
            </p:cNvSpPr>
            <p:nvPr/>
          </p:nvSpPr>
          <p:spPr bwMode="auto">
            <a:xfrm>
              <a:off x="1863725" y="2519363"/>
              <a:ext cx="65088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902" name="Rectangle 574"/>
            <p:cNvSpPr>
              <a:spLocks noChangeArrowheads="1"/>
            </p:cNvSpPr>
            <p:nvPr/>
          </p:nvSpPr>
          <p:spPr bwMode="auto">
            <a:xfrm>
              <a:off x="1916113" y="2519363"/>
              <a:ext cx="12700" cy="79375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903" name="Rectangle 575"/>
            <p:cNvSpPr>
              <a:spLocks noChangeArrowheads="1"/>
            </p:cNvSpPr>
            <p:nvPr/>
          </p:nvSpPr>
          <p:spPr bwMode="auto">
            <a:xfrm>
              <a:off x="1863725" y="2586038"/>
              <a:ext cx="52388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904" name="Rectangle 576"/>
            <p:cNvSpPr>
              <a:spLocks noChangeArrowheads="1"/>
            </p:cNvSpPr>
            <p:nvPr/>
          </p:nvSpPr>
          <p:spPr bwMode="auto">
            <a:xfrm>
              <a:off x="1863725" y="2519363"/>
              <a:ext cx="12700" cy="66675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905" name="Rectangle 577"/>
            <p:cNvSpPr>
              <a:spLocks noChangeArrowheads="1"/>
            </p:cNvSpPr>
            <p:nvPr/>
          </p:nvSpPr>
          <p:spPr bwMode="auto">
            <a:xfrm>
              <a:off x="860425" y="1114425"/>
              <a:ext cx="21113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(g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906" name="Rectangle 578"/>
            <p:cNvSpPr>
              <a:spLocks noChangeArrowheads="1"/>
            </p:cNvSpPr>
            <p:nvPr/>
          </p:nvSpPr>
          <p:spPr bwMode="auto">
            <a:xfrm>
              <a:off x="1095375" y="1219200"/>
              <a:ext cx="10160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0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907" name="Rectangle 579"/>
            <p:cNvSpPr>
              <a:spLocks noChangeArrowheads="1"/>
            </p:cNvSpPr>
            <p:nvPr/>
          </p:nvSpPr>
          <p:spPr bwMode="auto">
            <a:xfrm>
              <a:off x="1222375" y="1114425"/>
              <a:ext cx="20478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,p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908" name="Rectangle 580"/>
            <p:cNvSpPr>
              <a:spLocks noChangeArrowheads="1"/>
            </p:cNvSpPr>
            <p:nvPr/>
          </p:nvSpPr>
          <p:spPr bwMode="auto">
            <a:xfrm>
              <a:off x="1412875" y="1219200"/>
              <a:ext cx="10160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0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909" name="Rectangle 581"/>
            <p:cNvSpPr>
              <a:spLocks noChangeArrowheads="1"/>
            </p:cNvSpPr>
            <p:nvPr/>
          </p:nvSpPr>
          <p:spPr bwMode="auto">
            <a:xfrm>
              <a:off x="1528763" y="1114425"/>
              <a:ext cx="84137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)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910" name="Rectangle 582"/>
            <p:cNvSpPr>
              <a:spLocks noChangeArrowheads="1"/>
            </p:cNvSpPr>
            <p:nvPr/>
          </p:nvSpPr>
          <p:spPr bwMode="auto">
            <a:xfrm>
              <a:off x="847725" y="1458913"/>
              <a:ext cx="21113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(g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911" name="Rectangle 583"/>
            <p:cNvSpPr>
              <a:spLocks noChangeArrowheads="1"/>
            </p:cNvSpPr>
            <p:nvPr/>
          </p:nvSpPr>
          <p:spPr bwMode="auto">
            <a:xfrm>
              <a:off x="1081088" y="1565275"/>
              <a:ext cx="10160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912" name="Rectangle 584"/>
            <p:cNvSpPr>
              <a:spLocks noChangeArrowheads="1"/>
            </p:cNvSpPr>
            <p:nvPr/>
          </p:nvSpPr>
          <p:spPr bwMode="auto">
            <a:xfrm>
              <a:off x="1209675" y="1458913"/>
              <a:ext cx="20478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,p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913" name="Rectangle 585"/>
            <p:cNvSpPr>
              <a:spLocks noChangeArrowheads="1"/>
            </p:cNvSpPr>
            <p:nvPr/>
          </p:nvSpPr>
          <p:spPr bwMode="auto">
            <a:xfrm>
              <a:off x="1400175" y="1565275"/>
              <a:ext cx="10160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914" name="Rectangle 586"/>
            <p:cNvSpPr>
              <a:spLocks noChangeArrowheads="1"/>
            </p:cNvSpPr>
            <p:nvPr/>
          </p:nvSpPr>
          <p:spPr bwMode="auto">
            <a:xfrm>
              <a:off x="1516063" y="1458913"/>
              <a:ext cx="84137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)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915" name="Rectangle 587"/>
            <p:cNvSpPr>
              <a:spLocks noChangeArrowheads="1"/>
            </p:cNvSpPr>
            <p:nvPr/>
          </p:nvSpPr>
          <p:spPr bwMode="auto">
            <a:xfrm>
              <a:off x="847725" y="2320925"/>
              <a:ext cx="21113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(g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916" name="Rectangle 588"/>
            <p:cNvSpPr>
              <a:spLocks noChangeArrowheads="1"/>
            </p:cNvSpPr>
            <p:nvPr/>
          </p:nvSpPr>
          <p:spPr bwMode="auto">
            <a:xfrm>
              <a:off x="1081088" y="2425700"/>
              <a:ext cx="10160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2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917" name="Rectangle 589"/>
            <p:cNvSpPr>
              <a:spLocks noChangeArrowheads="1"/>
            </p:cNvSpPr>
            <p:nvPr/>
          </p:nvSpPr>
          <p:spPr bwMode="auto">
            <a:xfrm>
              <a:off x="1208088" y="2320925"/>
              <a:ext cx="204787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,p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918" name="Rectangle 590"/>
            <p:cNvSpPr>
              <a:spLocks noChangeArrowheads="1"/>
            </p:cNvSpPr>
            <p:nvPr/>
          </p:nvSpPr>
          <p:spPr bwMode="auto">
            <a:xfrm>
              <a:off x="1400175" y="2425700"/>
              <a:ext cx="10160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2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919" name="Rectangle 591"/>
            <p:cNvSpPr>
              <a:spLocks noChangeArrowheads="1"/>
            </p:cNvSpPr>
            <p:nvPr/>
          </p:nvSpPr>
          <p:spPr bwMode="auto">
            <a:xfrm>
              <a:off x="1516063" y="2320925"/>
              <a:ext cx="84137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)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920" name="Rectangle 592"/>
            <p:cNvSpPr>
              <a:spLocks noChangeArrowheads="1"/>
            </p:cNvSpPr>
            <p:nvPr/>
          </p:nvSpPr>
          <p:spPr bwMode="auto">
            <a:xfrm>
              <a:off x="847725" y="2732088"/>
              <a:ext cx="21113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(g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921" name="Rectangle 593"/>
            <p:cNvSpPr>
              <a:spLocks noChangeArrowheads="1"/>
            </p:cNvSpPr>
            <p:nvPr/>
          </p:nvSpPr>
          <p:spPr bwMode="auto">
            <a:xfrm>
              <a:off x="1081088" y="2824163"/>
              <a:ext cx="10160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3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922" name="Rectangle 594"/>
            <p:cNvSpPr>
              <a:spLocks noChangeArrowheads="1"/>
            </p:cNvSpPr>
            <p:nvPr/>
          </p:nvSpPr>
          <p:spPr bwMode="auto">
            <a:xfrm>
              <a:off x="1208088" y="2732088"/>
              <a:ext cx="204787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,p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923" name="Rectangle 595"/>
            <p:cNvSpPr>
              <a:spLocks noChangeArrowheads="1"/>
            </p:cNvSpPr>
            <p:nvPr/>
          </p:nvSpPr>
          <p:spPr bwMode="auto">
            <a:xfrm>
              <a:off x="1400175" y="2824163"/>
              <a:ext cx="10160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3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924" name="Rectangle 596"/>
            <p:cNvSpPr>
              <a:spLocks noChangeArrowheads="1"/>
            </p:cNvSpPr>
            <p:nvPr/>
          </p:nvSpPr>
          <p:spPr bwMode="auto">
            <a:xfrm>
              <a:off x="1516063" y="2732088"/>
              <a:ext cx="84137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)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925" name="Rectangle 597"/>
            <p:cNvSpPr>
              <a:spLocks noChangeArrowheads="1"/>
            </p:cNvSpPr>
            <p:nvPr/>
          </p:nvSpPr>
          <p:spPr bwMode="auto">
            <a:xfrm>
              <a:off x="847725" y="3619500"/>
              <a:ext cx="21113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(g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926" name="Rectangle 598"/>
            <p:cNvSpPr>
              <a:spLocks noChangeArrowheads="1"/>
            </p:cNvSpPr>
            <p:nvPr/>
          </p:nvSpPr>
          <p:spPr bwMode="auto">
            <a:xfrm>
              <a:off x="1081088" y="3725863"/>
              <a:ext cx="10160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4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927" name="Rectangle 599"/>
            <p:cNvSpPr>
              <a:spLocks noChangeArrowheads="1"/>
            </p:cNvSpPr>
            <p:nvPr/>
          </p:nvSpPr>
          <p:spPr bwMode="auto">
            <a:xfrm>
              <a:off x="1208088" y="3619500"/>
              <a:ext cx="204787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,p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928" name="Rectangle 600"/>
            <p:cNvSpPr>
              <a:spLocks noChangeArrowheads="1"/>
            </p:cNvSpPr>
            <p:nvPr/>
          </p:nvSpPr>
          <p:spPr bwMode="auto">
            <a:xfrm>
              <a:off x="1400175" y="3725863"/>
              <a:ext cx="10160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4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929" name="Rectangle 601"/>
            <p:cNvSpPr>
              <a:spLocks noChangeArrowheads="1"/>
            </p:cNvSpPr>
            <p:nvPr/>
          </p:nvSpPr>
          <p:spPr bwMode="auto">
            <a:xfrm>
              <a:off x="1516063" y="3619500"/>
              <a:ext cx="84137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)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930" name="Rectangle 602"/>
            <p:cNvSpPr>
              <a:spLocks noChangeArrowheads="1"/>
            </p:cNvSpPr>
            <p:nvPr/>
          </p:nvSpPr>
          <p:spPr bwMode="auto">
            <a:xfrm>
              <a:off x="847725" y="3978275"/>
              <a:ext cx="21113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(g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931" name="Rectangle 603"/>
            <p:cNvSpPr>
              <a:spLocks noChangeArrowheads="1"/>
            </p:cNvSpPr>
            <p:nvPr/>
          </p:nvSpPr>
          <p:spPr bwMode="auto">
            <a:xfrm>
              <a:off x="1081088" y="4083050"/>
              <a:ext cx="10160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5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932" name="Rectangle 604"/>
            <p:cNvSpPr>
              <a:spLocks noChangeArrowheads="1"/>
            </p:cNvSpPr>
            <p:nvPr/>
          </p:nvSpPr>
          <p:spPr bwMode="auto">
            <a:xfrm>
              <a:off x="1208088" y="3978275"/>
              <a:ext cx="204787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,p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933" name="Rectangle 605"/>
            <p:cNvSpPr>
              <a:spLocks noChangeArrowheads="1"/>
            </p:cNvSpPr>
            <p:nvPr/>
          </p:nvSpPr>
          <p:spPr bwMode="auto">
            <a:xfrm>
              <a:off x="1400175" y="4083050"/>
              <a:ext cx="10160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5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934" name="Rectangle 606"/>
            <p:cNvSpPr>
              <a:spLocks noChangeArrowheads="1"/>
            </p:cNvSpPr>
            <p:nvPr/>
          </p:nvSpPr>
          <p:spPr bwMode="auto">
            <a:xfrm>
              <a:off x="1516063" y="3978275"/>
              <a:ext cx="84137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)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935" name="Rectangle 607"/>
            <p:cNvSpPr>
              <a:spLocks noChangeArrowheads="1"/>
            </p:cNvSpPr>
            <p:nvPr/>
          </p:nvSpPr>
          <p:spPr bwMode="auto">
            <a:xfrm>
              <a:off x="847725" y="4838700"/>
              <a:ext cx="21113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(g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936" name="Rectangle 608"/>
            <p:cNvSpPr>
              <a:spLocks noChangeArrowheads="1"/>
            </p:cNvSpPr>
            <p:nvPr/>
          </p:nvSpPr>
          <p:spPr bwMode="auto">
            <a:xfrm>
              <a:off x="1081088" y="4945063"/>
              <a:ext cx="10160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6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937" name="Rectangle 609"/>
            <p:cNvSpPr>
              <a:spLocks noChangeArrowheads="1"/>
            </p:cNvSpPr>
            <p:nvPr/>
          </p:nvSpPr>
          <p:spPr bwMode="auto">
            <a:xfrm>
              <a:off x="1208088" y="4838700"/>
              <a:ext cx="204787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,p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938" name="Rectangle 610"/>
            <p:cNvSpPr>
              <a:spLocks noChangeArrowheads="1"/>
            </p:cNvSpPr>
            <p:nvPr/>
          </p:nvSpPr>
          <p:spPr bwMode="auto">
            <a:xfrm>
              <a:off x="1400175" y="4945063"/>
              <a:ext cx="10160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6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939" name="Rectangle 611"/>
            <p:cNvSpPr>
              <a:spLocks noChangeArrowheads="1"/>
            </p:cNvSpPr>
            <p:nvPr/>
          </p:nvSpPr>
          <p:spPr bwMode="auto">
            <a:xfrm>
              <a:off x="1516063" y="4838700"/>
              <a:ext cx="84137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)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940" name="Rectangle 612"/>
            <p:cNvSpPr>
              <a:spLocks noChangeArrowheads="1"/>
            </p:cNvSpPr>
            <p:nvPr/>
          </p:nvSpPr>
          <p:spPr bwMode="auto">
            <a:xfrm>
              <a:off x="847725" y="5237163"/>
              <a:ext cx="21113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(g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941" name="Rectangle 613"/>
            <p:cNvSpPr>
              <a:spLocks noChangeArrowheads="1"/>
            </p:cNvSpPr>
            <p:nvPr/>
          </p:nvSpPr>
          <p:spPr bwMode="auto">
            <a:xfrm>
              <a:off x="1081088" y="5343525"/>
              <a:ext cx="10160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7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942" name="Rectangle 614"/>
            <p:cNvSpPr>
              <a:spLocks noChangeArrowheads="1"/>
            </p:cNvSpPr>
            <p:nvPr/>
          </p:nvSpPr>
          <p:spPr bwMode="auto">
            <a:xfrm>
              <a:off x="1208088" y="5237163"/>
              <a:ext cx="204787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,p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943" name="Rectangle 615"/>
            <p:cNvSpPr>
              <a:spLocks noChangeArrowheads="1"/>
            </p:cNvSpPr>
            <p:nvPr/>
          </p:nvSpPr>
          <p:spPr bwMode="auto">
            <a:xfrm>
              <a:off x="1400175" y="5343525"/>
              <a:ext cx="10160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7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944" name="Rectangle 616"/>
            <p:cNvSpPr>
              <a:spLocks noChangeArrowheads="1"/>
            </p:cNvSpPr>
            <p:nvPr/>
          </p:nvSpPr>
          <p:spPr bwMode="auto">
            <a:xfrm>
              <a:off x="1516063" y="5237163"/>
              <a:ext cx="84137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)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945" name="Rectangle 617"/>
            <p:cNvSpPr>
              <a:spLocks noChangeArrowheads="1"/>
            </p:cNvSpPr>
            <p:nvPr/>
          </p:nvSpPr>
          <p:spPr bwMode="auto">
            <a:xfrm>
              <a:off x="1773833" y="928688"/>
              <a:ext cx="20518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endPara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946" name="Rectangle 618"/>
            <p:cNvSpPr>
              <a:spLocks noChangeArrowheads="1"/>
            </p:cNvSpPr>
            <p:nvPr/>
          </p:nvSpPr>
          <p:spPr bwMode="auto">
            <a:xfrm>
              <a:off x="1958231" y="1020763"/>
              <a:ext cx="1538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0</a:t>
              </a:r>
              <a:endParaRPr kumimoji="0" lang="en-US" sz="24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947" name="Rectangle 619"/>
            <p:cNvSpPr>
              <a:spLocks noChangeArrowheads="1"/>
            </p:cNvSpPr>
            <p:nvPr/>
          </p:nvSpPr>
          <p:spPr bwMode="auto">
            <a:xfrm>
              <a:off x="2927946" y="1312863"/>
              <a:ext cx="20518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endPara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948" name="Rectangle 620"/>
            <p:cNvSpPr>
              <a:spLocks noChangeArrowheads="1"/>
            </p:cNvSpPr>
            <p:nvPr/>
          </p:nvSpPr>
          <p:spPr bwMode="auto">
            <a:xfrm>
              <a:off x="3112344" y="1392238"/>
              <a:ext cx="1538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</a:t>
              </a:r>
              <a:endParaRPr kumimoji="0" lang="en-US" sz="24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951" name="Rectangle 623"/>
            <p:cNvSpPr>
              <a:spLocks noChangeArrowheads="1"/>
            </p:cNvSpPr>
            <p:nvPr/>
          </p:nvSpPr>
          <p:spPr bwMode="auto">
            <a:xfrm>
              <a:off x="4864696" y="2239963"/>
              <a:ext cx="20518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endPara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952" name="Rectangle 624"/>
            <p:cNvSpPr>
              <a:spLocks noChangeArrowheads="1"/>
            </p:cNvSpPr>
            <p:nvPr/>
          </p:nvSpPr>
          <p:spPr bwMode="auto">
            <a:xfrm>
              <a:off x="5049094" y="2333625"/>
              <a:ext cx="1538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3</a:t>
              </a:r>
              <a:endParaRPr kumimoji="0" lang="en-US" sz="24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959" name="Rectangle 631"/>
            <p:cNvSpPr>
              <a:spLocks noChangeArrowheads="1"/>
            </p:cNvSpPr>
            <p:nvPr/>
          </p:nvSpPr>
          <p:spPr bwMode="auto">
            <a:xfrm>
              <a:off x="7282458" y="4905375"/>
              <a:ext cx="20518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endPara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960" name="Rectangle 632"/>
            <p:cNvSpPr>
              <a:spLocks noChangeArrowheads="1"/>
            </p:cNvSpPr>
            <p:nvPr/>
          </p:nvSpPr>
          <p:spPr bwMode="auto">
            <a:xfrm>
              <a:off x="7466856" y="4999038"/>
              <a:ext cx="1538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7</a:t>
              </a:r>
              <a:endParaRPr kumimoji="0" lang="en-US" sz="24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961" name="Freeform 633"/>
            <p:cNvSpPr>
              <a:spLocks/>
            </p:cNvSpPr>
            <p:nvPr/>
          </p:nvSpPr>
          <p:spPr bwMode="auto">
            <a:xfrm>
              <a:off x="2130425" y="2514600"/>
              <a:ext cx="79375" cy="93663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2" y="17"/>
                </a:cxn>
                <a:cxn ang="0">
                  <a:pos x="50" y="25"/>
                </a:cxn>
                <a:cxn ang="0">
                  <a:pos x="50" y="25"/>
                </a:cxn>
                <a:cxn ang="0">
                  <a:pos x="8" y="50"/>
                </a:cxn>
                <a:cxn ang="0">
                  <a:pos x="0" y="59"/>
                </a:cxn>
                <a:cxn ang="0">
                  <a:pos x="0" y="42"/>
                </a:cxn>
                <a:cxn ang="0">
                  <a:pos x="0" y="42"/>
                </a:cxn>
                <a:cxn ang="0">
                  <a:pos x="42" y="17"/>
                </a:cxn>
                <a:cxn ang="0">
                  <a:pos x="50" y="25"/>
                </a:cxn>
                <a:cxn ang="0">
                  <a:pos x="42" y="25"/>
                </a:cxn>
                <a:cxn ang="0">
                  <a:pos x="0" y="9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8" y="17"/>
                </a:cxn>
                <a:cxn ang="0">
                  <a:pos x="0" y="17"/>
                </a:cxn>
              </a:cxnLst>
              <a:rect l="0" t="0" r="r" b="b"/>
              <a:pathLst>
                <a:path w="50" h="59">
                  <a:moveTo>
                    <a:pt x="0" y="17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2" y="17"/>
                  </a:lnTo>
                  <a:lnTo>
                    <a:pt x="50" y="25"/>
                  </a:lnTo>
                  <a:lnTo>
                    <a:pt x="50" y="25"/>
                  </a:lnTo>
                  <a:lnTo>
                    <a:pt x="8" y="50"/>
                  </a:lnTo>
                  <a:lnTo>
                    <a:pt x="0" y="59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42" y="17"/>
                  </a:lnTo>
                  <a:lnTo>
                    <a:pt x="50" y="25"/>
                  </a:lnTo>
                  <a:lnTo>
                    <a:pt x="42" y="25"/>
                  </a:lnTo>
                  <a:lnTo>
                    <a:pt x="0" y="9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17"/>
                  </a:lnTo>
                  <a:lnTo>
                    <a:pt x="0" y="17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962" name="Freeform 634"/>
            <p:cNvSpPr>
              <a:spLocks/>
            </p:cNvSpPr>
            <p:nvPr/>
          </p:nvSpPr>
          <p:spPr bwMode="auto">
            <a:xfrm>
              <a:off x="2130425" y="2541588"/>
              <a:ext cx="12700" cy="3968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25"/>
                </a:cxn>
                <a:cxn ang="0">
                  <a:pos x="0" y="25"/>
                </a:cxn>
              </a:cxnLst>
              <a:rect l="0" t="0" r="r" b="b"/>
              <a:pathLst>
                <a:path w="8" h="25">
                  <a:moveTo>
                    <a:pt x="0" y="25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25"/>
                  </a:lnTo>
                  <a:lnTo>
                    <a:pt x="0" y="25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963" name="Freeform 635"/>
            <p:cNvSpPr>
              <a:spLocks/>
            </p:cNvSpPr>
            <p:nvPr/>
          </p:nvSpPr>
          <p:spPr bwMode="auto">
            <a:xfrm>
              <a:off x="2130425" y="2514600"/>
              <a:ext cx="66675" cy="66675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0" y="0"/>
                </a:cxn>
                <a:cxn ang="0">
                  <a:pos x="42" y="17"/>
                </a:cxn>
                <a:cxn ang="0">
                  <a:pos x="0" y="42"/>
                </a:cxn>
                <a:cxn ang="0">
                  <a:pos x="0" y="17"/>
                </a:cxn>
              </a:cxnLst>
              <a:rect l="0" t="0" r="r" b="b"/>
              <a:pathLst>
                <a:path w="42" h="42">
                  <a:moveTo>
                    <a:pt x="0" y="17"/>
                  </a:moveTo>
                  <a:lnTo>
                    <a:pt x="0" y="0"/>
                  </a:lnTo>
                  <a:lnTo>
                    <a:pt x="42" y="17"/>
                  </a:lnTo>
                  <a:lnTo>
                    <a:pt x="0" y="42"/>
                  </a:lnTo>
                  <a:lnTo>
                    <a:pt x="0" y="17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964" name="Rectangle 636"/>
            <p:cNvSpPr>
              <a:spLocks noChangeArrowheads="1"/>
            </p:cNvSpPr>
            <p:nvPr/>
          </p:nvSpPr>
          <p:spPr bwMode="auto">
            <a:xfrm>
              <a:off x="1719263" y="2541588"/>
              <a:ext cx="411162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967" name="Oval 639"/>
            <p:cNvSpPr>
              <a:spLocks noChangeArrowheads="1"/>
            </p:cNvSpPr>
            <p:nvPr/>
          </p:nvSpPr>
          <p:spPr bwMode="auto">
            <a:xfrm>
              <a:off x="4419600" y="5181600"/>
              <a:ext cx="228600" cy="228600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i="0" u="none" strike="noStrike" kern="1200" normalizeH="0" baseline="0" noProof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968" name="Oval 640"/>
            <p:cNvSpPr>
              <a:spLocks noChangeArrowheads="1"/>
            </p:cNvSpPr>
            <p:nvPr/>
          </p:nvSpPr>
          <p:spPr bwMode="auto">
            <a:xfrm>
              <a:off x="6799263" y="5105400"/>
              <a:ext cx="228600" cy="228600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i="0" u="none" strike="noStrike" kern="1200" normalizeH="0" baseline="0" noProof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969" name="Oval 641"/>
            <p:cNvSpPr>
              <a:spLocks noChangeArrowheads="1"/>
            </p:cNvSpPr>
            <p:nvPr/>
          </p:nvSpPr>
          <p:spPr bwMode="auto">
            <a:xfrm>
              <a:off x="4419600" y="2667000"/>
              <a:ext cx="228600" cy="228600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i="0" u="none" strike="noStrike" kern="1200" normalizeH="0" baseline="0" noProof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970" name="Oval 642"/>
            <p:cNvSpPr>
              <a:spLocks noChangeArrowheads="1"/>
            </p:cNvSpPr>
            <p:nvPr/>
          </p:nvSpPr>
          <p:spPr bwMode="auto">
            <a:xfrm>
              <a:off x="2362200" y="1371600"/>
              <a:ext cx="228600" cy="228600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i="0" u="none" strike="noStrike" kern="1200" normalizeH="0" baseline="0" noProof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971" name="Oval 643"/>
            <p:cNvSpPr>
              <a:spLocks noChangeArrowheads="1"/>
            </p:cNvSpPr>
            <p:nvPr/>
          </p:nvSpPr>
          <p:spPr bwMode="auto">
            <a:xfrm>
              <a:off x="2362200" y="2590800"/>
              <a:ext cx="228600" cy="228600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i="0" u="none" strike="noStrike" kern="1200" normalizeH="0" baseline="0" noProof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972" name="Oval 644"/>
            <p:cNvSpPr>
              <a:spLocks noChangeArrowheads="1"/>
            </p:cNvSpPr>
            <p:nvPr/>
          </p:nvSpPr>
          <p:spPr bwMode="auto">
            <a:xfrm>
              <a:off x="2362200" y="3886200"/>
              <a:ext cx="228600" cy="228600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i="0" u="none" strike="noStrike" kern="1200" normalizeH="0" baseline="0" noProof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973" name="Oval 645"/>
            <p:cNvSpPr>
              <a:spLocks noChangeArrowheads="1"/>
            </p:cNvSpPr>
            <p:nvPr/>
          </p:nvSpPr>
          <p:spPr bwMode="auto">
            <a:xfrm>
              <a:off x="2362200" y="5105400"/>
              <a:ext cx="228600" cy="228600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i="0" u="none" strike="noStrike" kern="1200" normalizeH="0" baseline="0" noProof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345" name="Rectangle 17"/>
            <p:cNvSpPr>
              <a:spLocks noChangeArrowheads="1"/>
            </p:cNvSpPr>
            <p:nvPr/>
          </p:nvSpPr>
          <p:spPr bwMode="auto">
            <a:xfrm>
              <a:off x="3548063" y="3832225"/>
              <a:ext cx="12700" cy="158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392" name="Rectangle 64"/>
            <p:cNvSpPr>
              <a:spLocks noChangeArrowheads="1"/>
            </p:cNvSpPr>
            <p:nvPr/>
          </p:nvSpPr>
          <p:spPr bwMode="auto">
            <a:xfrm>
              <a:off x="4184650" y="4216400"/>
              <a:ext cx="1588" cy="127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398" name="Rectangle 70"/>
            <p:cNvSpPr>
              <a:spLocks noChangeArrowheads="1"/>
            </p:cNvSpPr>
            <p:nvPr/>
          </p:nvSpPr>
          <p:spPr bwMode="auto">
            <a:xfrm>
              <a:off x="4184650" y="3832225"/>
              <a:ext cx="1588" cy="127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748" name="Freeform 420"/>
            <p:cNvSpPr>
              <a:spLocks/>
            </p:cNvSpPr>
            <p:nvPr/>
          </p:nvSpPr>
          <p:spPr bwMode="auto">
            <a:xfrm>
              <a:off x="4184650" y="4164013"/>
              <a:ext cx="106363" cy="119062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8" y="8"/>
                </a:cxn>
                <a:cxn ang="0">
                  <a:pos x="50" y="33"/>
                </a:cxn>
                <a:cxn ang="0">
                  <a:pos x="67" y="33"/>
                </a:cxn>
                <a:cxn ang="0">
                  <a:pos x="50" y="41"/>
                </a:cxn>
                <a:cxn ang="0">
                  <a:pos x="8" y="66"/>
                </a:cxn>
                <a:cxn ang="0">
                  <a:pos x="0" y="75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42" y="33"/>
                </a:cxn>
                <a:cxn ang="0">
                  <a:pos x="50" y="41"/>
                </a:cxn>
                <a:cxn ang="0">
                  <a:pos x="42" y="41"/>
                </a:cxn>
                <a:cxn ang="0">
                  <a:pos x="0" y="1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8" y="33"/>
                </a:cxn>
                <a:cxn ang="0">
                  <a:pos x="0" y="33"/>
                </a:cxn>
              </a:cxnLst>
              <a:rect l="0" t="0" r="r" b="b"/>
              <a:pathLst>
                <a:path w="67" h="75">
                  <a:moveTo>
                    <a:pt x="0" y="33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8" y="8"/>
                  </a:lnTo>
                  <a:lnTo>
                    <a:pt x="50" y="33"/>
                  </a:lnTo>
                  <a:lnTo>
                    <a:pt x="67" y="33"/>
                  </a:lnTo>
                  <a:lnTo>
                    <a:pt x="50" y="41"/>
                  </a:lnTo>
                  <a:lnTo>
                    <a:pt x="8" y="66"/>
                  </a:lnTo>
                  <a:lnTo>
                    <a:pt x="0" y="75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42" y="33"/>
                  </a:lnTo>
                  <a:lnTo>
                    <a:pt x="50" y="41"/>
                  </a:lnTo>
                  <a:lnTo>
                    <a:pt x="42" y="41"/>
                  </a:lnTo>
                  <a:lnTo>
                    <a:pt x="0" y="16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33"/>
                  </a:lnTo>
                  <a:lnTo>
                    <a:pt x="0" y="33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 w="28575" cmpd="sng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749" name="Freeform 421"/>
            <p:cNvSpPr>
              <a:spLocks/>
            </p:cNvSpPr>
            <p:nvPr/>
          </p:nvSpPr>
          <p:spPr bwMode="auto">
            <a:xfrm>
              <a:off x="4184650" y="4216400"/>
              <a:ext cx="12700" cy="39688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25"/>
                </a:cxn>
                <a:cxn ang="0">
                  <a:pos x="0" y="25"/>
                </a:cxn>
              </a:cxnLst>
              <a:rect l="0" t="0" r="r" b="b"/>
              <a:pathLst>
                <a:path w="8" h="25">
                  <a:moveTo>
                    <a:pt x="0" y="25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25"/>
                  </a:lnTo>
                  <a:lnTo>
                    <a:pt x="0" y="25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 w="28575" cmpd="sng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750" name="Freeform 422"/>
            <p:cNvSpPr>
              <a:spLocks/>
            </p:cNvSpPr>
            <p:nvPr/>
          </p:nvSpPr>
          <p:spPr bwMode="auto">
            <a:xfrm>
              <a:off x="4184650" y="4176713"/>
              <a:ext cx="66675" cy="79375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0" y="0"/>
                </a:cxn>
                <a:cxn ang="0">
                  <a:pos x="42" y="25"/>
                </a:cxn>
                <a:cxn ang="0">
                  <a:pos x="0" y="50"/>
                </a:cxn>
                <a:cxn ang="0">
                  <a:pos x="0" y="25"/>
                </a:cxn>
              </a:cxnLst>
              <a:rect l="0" t="0" r="r" b="b"/>
              <a:pathLst>
                <a:path w="42" h="50">
                  <a:moveTo>
                    <a:pt x="0" y="25"/>
                  </a:moveTo>
                  <a:lnTo>
                    <a:pt x="0" y="0"/>
                  </a:lnTo>
                  <a:lnTo>
                    <a:pt x="42" y="25"/>
                  </a:lnTo>
                  <a:lnTo>
                    <a:pt x="0" y="5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chemeClr val="accent2"/>
            </a:solidFill>
            <a:ln w="28575" cmpd="sng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751" name="Rectangle 423"/>
            <p:cNvSpPr>
              <a:spLocks noChangeArrowheads="1"/>
            </p:cNvSpPr>
            <p:nvPr/>
          </p:nvSpPr>
          <p:spPr bwMode="auto">
            <a:xfrm>
              <a:off x="1876425" y="4613275"/>
              <a:ext cx="12700" cy="42545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752" name="Rectangle 424"/>
            <p:cNvSpPr>
              <a:spLocks noChangeArrowheads="1"/>
            </p:cNvSpPr>
            <p:nvPr/>
          </p:nvSpPr>
          <p:spPr bwMode="auto">
            <a:xfrm>
              <a:off x="1876425" y="4613275"/>
              <a:ext cx="1989138" cy="1428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753" name="Rectangle 425"/>
            <p:cNvSpPr>
              <a:spLocks noChangeArrowheads="1"/>
            </p:cNvSpPr>
            <p:nvPr/>
          </p:nvSpPr>
          <p:spPr bwMode="auto">
            <a:xfrm>
              <a:off x="3852863" y="4216400"/>
              <a:ext cx="12700" cy="396875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754" name="Rectangle 426"/>
            <p:cNvSpPr>
              <a:spLocks noChangeArrowheads="1"/>
            </p:cNvSpPr>
            <p:nvPr/>
          </p:nvSpPr>
          <p:spPr bwMode="auto">
            <a:xfrm>
              <a:off x="3852863" y="4216400"/>
              <a:ext cx="331787" cy="127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755" name="Freeform 427"/>
            <p:cNvSpPr>
              <a:spLocks/>
            </p:cNvSpPr>
            <p:nvPr/>
          </p:nvSpPr>
          <p:spPr bwMode="auto">
            <a:xfrm>
              <a:off x="4197350" y="3778250"/>
              <a:ext cx="106363" cy="93663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0" y="9"/>
                </a:cxn>
                <a:cxn ang="0">
                  <a:pos x="0" y="0"/>
                </a:cxn>
                <a:cxn ang="0">
                  <a:pos x="9" y="9"/>
                </a:cxn>
                <a:cxn ang="0">
                  <a:pos x="50" y="34"/>
                </a:cxn>
                <a:cxn ang="0">
                  <a:pos x="67" y="34"/>
                </a:cxn>
                <a:cxn ang="0">
                  <a:pos x="42" y="42"/>
                </a:cxn>
                <a:cxn ang="0">
                  <a:pos x="0" y="59"/>
                </a:cxn>
                <a:cxn ang="0">
                  <a:pos x="0" y="59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42" y="34"/>
                </a:cxn>
                <a:cxn ang="0">
                  <a:pos x="42" y="42"/>
                </a:cxn>
                <a:cxn ang="0">
                  <a:pos x="42" y="42"/>
                </a:cxn>
                <a:cxn ang="0">
                  <a:pos x="0" y="17"/>
                </a:cxn>
                <a:cxn ang="0">
                  <a:pos x="9" y="9"/>
                </a:cxn>
                <a:cxn ang="0">
                  <a:pos x="9" y="9"/>
                </a:cxn>
                <a:cxn ang="0">
                  <a:pos x="9" y="34"/>
                </a:cxn>
                <a:cxn ang="0">
                  <a:pos x="0" y="34"/>
                </a:cxn>
              </a:cxnLst>
              <a:rect l="0" t="0" r="r" b="b"/>
              <a:pathLst>
                <a:path w="67" h="59">
                  <a:moveTo>
                    <a:pt x="0" y="34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9" y="9"/>
                  </a:lnTo>
                  <a:lnTo>
                    <a:pt x="50" y="34"/>
                  </a:lnTo>
                  <a:lnTo>
                    <a:pt x="67" y="34"/>
                  </a:lnTo>
                  <a:lnTo>
                    <a:pt x="42" y="42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42" y="34"/>
                  </a:lnTo>
                  <a:lnTo>
                    <a:pt x="42" y="42"/>
                  </a:lnTo>
                  <a:lnTo>
                    <a:pt x="42" y="42"/>
                  </a:lnTo>
                  <a:lnTo>
                    <a:pt x="0" y="17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34"/>
                  </a:lnTo>
                  <a:lnTo>
                    <a:pt x="0" y="34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 w="28575" cmpd="sng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756" name="Freeform 428"/>
            <p:cNvSpPr>
              <a:spLocks/>
            </p:cNvSpPr>
            <p:nvPr/>
          </p:nvSpPr>
          <p:spPr bwMode="auto">
            <a:xfrm>
              <a:off x="4197350" y="3832225"/>
              <a:ext cx="14288" cy="2540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0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9" y="16"/>
                </a:cxn>
                <a:cxn ang="0">
                  <a:pos x="0" y="16"/>
                </a:cxn>
              </a:cxnLst>
              <a:rect l="0" t="0" r="r" b="b"/>
              <a:pathLst>
                <a:path w="9" h="16">
                  <a:moveTo>
                    <a:pt x="0" y="16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16"/>
                  </a:lnTo>
                  <a:lnTo>
                    <a:pt x="0" y="16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 w="28575" cmpd="sng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757" name="Freeform 429"/>
            <p:cNvSpPr>
              <a:spLocks/>
            </p:cNvSpPr>
            <p:nvPr/>
          </p:nvSpPr>
          <p:spPr bwMode="auto">
            <a:xfrm>
              <a:off x="4197350" y="3792538"/>
              <a:ext cx="66675" cy="6508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0" y="0"/>
                </a:cxn>
                <a:cxn ang="0">
                  <a:pos x="42" y="25"/>
                </a:cxn>
                <a:cxn ang="0">
                  <a:pos x="0" y="41"/>
                </a:cxn>
                <a:cxn ang="0">
                  <a:pos x="0" y="25"/>
                </a:cxn>
              </a:cxnLst>
              <a:rect l="0" t="0" r="r" b="b"/>
              <a:pathLst>
                <a:path w="42" h="41">
                  <a:moveTo>
                    <a:pt x="0" y="25"/>
                  </a:moveTo>
                  <a:lnTo>
                    <a:pt x="0" y="0"/>
                  </a:lnTo>
                  <a:lnTo>
                    <a:pt x="42" y="25"/>
                  </a:lnTo>
                  <a:lnTo>
                    <a:pt x="0" y="41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chemeClr val="accent2"/>
            </a:solidFill>
            <a:ln w="28575" cmpd="sng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758" name="Rectangle 430"/>
            <p:cNvSpPr>
              <a:spLocks noChangeArrowheads="1"/>
            </p:cNvSpPr>
            <p:nvPr/>
          </p:nvSpPr>
          <p:spPr bwMode="auto">
            <a:xfrm>
              <a:off x="3548063" y="3832225"/>
              <a:ext cx="636587" cy="127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788" name="Rectangle 460"/>
            <p:cNvSpPr>
              <a:spLocks noChangeArrowheads="1"/>
            </p:cNvSpPr>
            <p:nvPr/>
          </p:nvSpPr>
          <p:spPr bwMode="auto">
            <a:xfrm>
              <a:off x="4276725" y="3725863"/>
              <a:ext cx="517525" cy="636587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789" name="Rectangle 461"/>
            <p:cNvSpPr>
              <a:spLocks noChangeArrowheads="1"/>
            </p:cNvSpPr>
            <p:nvPr/>
          </p:nvSpPr>
          <p:spPr bwMode="auto">
            <a:xfrm>
              <a:off x="4276725" y="3725863"/>
              <a:ext cx="531813" cy="127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790" name="Rectangle 462"/>
            <p:cNvSpPr>
              <a:spLocks noChangeArrowheads="1"/>
            </p:cNvSpPr>
            <p:nvPr/>
          </p:nvSpPr>
          <p:spPr bwMode="auto">
            <a:xfrm>
              <a:off x="4794250" y="3725863"/>
              <a:ext cx="14288" cy="649287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791" name="Rectangle 463"/>
            <p:cNvSpPr>
              <a:spLocks noChangeArrowheads="1"/>
            </p:cNvSpPr>
            <p:nvPr/>
          </p:nvSpPr>
          <p:spPr bwMode="auto">
            <a:xfrm>
              <a:off x="4276725" y="4362450"/>
              <a:ext cx="517525" cy="127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792" name="Rectangle 464"/>
            <p:cNvSpPr>
              <a:spLocks noChangeArrowheads="1"/>
            </p:cNvSpPr>
            <p:nvPr/>
          </p:nvSpPr>
          <p:spPr bwMode="auto">
            <a:xfrm>
              <a:off x="4276725" y="3725863"/>
              <a:ext cx="14288" cy="636587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85" name="Rectangle 557"/>
            <p:cNvSpPr>
              <a:spLocks noChangeArrowheads="1"/>
            </p:cNvSpPr>
            <p:nvPr/>
          </p:nvSpPr>
          <p:spPr bwMode="auto">
            <a:xfrm>
              <a:off x="3521075" y="3792538"/>
              <a:ext cx="39688" cy="65087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86" name="Rectangle 558"/>
            <p:cNvSpPr>
              <a:spLocks noChangeArrowheads="1"/>
            </p:cNvSpPr>
            <p:nvPr/>
          </p:nvSpPr>
          <p:spPr bwMode="auto">
            <a:xfrm>
              <a:off x="3521075" y="3792538"/>
              <a:ext cx="53975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87" name="Rectangle 559"/>
            <p:cNvSpPr>
              <a:spLocks noChangeArrowheads="1"/>
            </p:cNvSpPr>
            <p:nvPr/>
          </p:nvSpPr>
          <p:spPr bwMode="auto">
            <a:xfrm>
              <a:off x="3560763" y="3792538"/>
              <a:ext cx="14287" cy="79375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88" name="Rectangle 560"/>
            <p:cNvSpPr>
              <a:spLocks noChangeArrowheads="1"/>
            </p:cNvSpPr>
            <p:nvPr/>
          </p:nvSpPr>
          <p:spPr bwMode="auto">
            <a:xfrm>
              <a:off x="3521075" y="3857625"/>
              <a:ext cx="39688" cy="14288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89" name="Rectangle 561"/>
            <p:cNvSpPr>
              <a:spLocks noChangeArrowheads="1"/>
            </p:cNvSpPr>
            <p:nvPr/>
          </p:nvSpPr>
          <p:spPr bwMode="auto">
            <a:xfrm>
              <a:off x="3521075" y="3792538"/>
              <a:ext cx="12700" cy="65087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974" name="Oval 646"/>
            <p:cNvSpPr>
              <a:spLocks noChangeArrowheads="1"/>
            </p:cNvSpPr>
            <p:nvPr/>
          </p:nvSpPr>
          <p:spPr bwMode="auto">
            <a:xfrm>
              <a:off x="4419600" y="388620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383" name="Rectangle 55"/>
            <p:cNvSpPr>
              <a:spLocks noChangeArrowheads="1"/>
            </p:cNvSpPr>
            <p:nvPr/>
          </p:nvSpPr>
          <p:spPr bwMode="auto">
            <a:xfrm>
              <a:off x="4184650" y="1709738"/>
              <a:ext cx="1588" cy="14287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404" name="Rectangle 76"/>
            <p:cNvSpPr>
              <a:spLocks noChangeArrowheads="1"/>
            </p:cNvSpPr>
            <p:nvPr/>
          </p:nvSpPr>
          <p:spPr bwMode="auto">
            <a:xfrm>
              <a:off x="4184650" y="1339850"/>
              <a:ext cx="1588" cy="127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741" name="Freeform 413"/>
            <p:cNvSpPr>
              <a:spLocks/>
            </p:cNvSpPr>
            <p:nvPr/>
          </p:nvSpPr>
          <p:spPr bwMode="auto">
            <a:xfrm>
              <a:off x="4184650" y="1657350"/>
              <a:ext cx="106363" cy="119063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8" y="8"/>
                </a:cxn>
                <a:cxn ang="0">
                  <a:pos x="50" y="33"/>
                </a:cxn>
                <a:cxn ang="0">
                  <a:pos x="67" y="33"/>
                </a:cxn>
                <a:cxn ang="0">
                  <a:pos x="50" y="42"/>
                </a:cxn>
                <a:cxn ang="0">
                  <a:pos x="8" y="67"/>
                </a:cxn>
                <a:cxn ang="0">
                  <a:pos x="0" y="75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42" y="33"/>
                </a:cxn>
                <a:cxn ang="0">
                  <a:pos x="50" y="42"/>
                </a:cxn>
                <a:cxn ang="0">
                  <a:pos x="42" y="42"/>
                </a:cxn>
                <a:cxn ang="0">
                  <a:pos x="0" y="17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8" y="33"/>
                </a:cxn>
                <a:cxn ang="0">
                  <a:pos x="0" y="33"/>
                </a:cxn>
              </a:cxnLst>
              <a:rect l="0" t="0" r="r" b="b"/>
              <a:pathLst>
                <a:path w="67" h="75">
                  <a:moveTo>
                    <a:pt x="0" y="33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8" y="8"/>
                  </a:lnTo>
                  <a:lnTo>
                    <a:pt x="50" y="33"/>
                  </a:lnTo>
                  <a:lnTo>
                    <a:pt x="67" y="33"/>
                  </a:lnTo>
                  <a:lnTo>
                    <a:pt x="50" y="42"/>
                  </a:lnTo>
                  <a:lnTo>
                    <a:pt x="8" y="67"/>
                  </a:lnTo>
                  <a:lnTo>
                    <a:pt x="0" y="75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42" y="33"/>
                  </a:lnTo>
                  <a:lnTo>
                    <a:pt x="50" y="42"/>
                  </a:lnTo>
                  <a:lnTo>
                    <a:pt x="42" y="42"/>
                  </a:lnTo>
                  <a:lnTo>
                    <a:pt x="0" y="17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33"/>
                  </a:lnTo>
                  <a:lnTo>
                    <a:pt x="0" y="33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 w="28575" cmpd="sng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742" name="Freeform 414"/>
            <p:cNvSpPr>
              <a:spLocks/>
            </p:cNvSpPr>
            <p:nvPr/>
          </p:nvSpPr>
          <p:spPr bwMode="auto">
            <a:xfrm>
              <a:off x="4184650" y="1709738"/>
              <a:ext cx="12700" cy="3968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25"/>
                </a:cxn>
                <a:cxn ang="0">
                  <a:pos x="0" y="25"/>
                </a:cxn>
              </a:cxnLst>
              <a:rect l="0" t="0" r="r" b="b"/>
              <a:pathLst>
                <a:path w="8" h="25">
                  <a:moveTo>
                    <a:pt x="0" y="25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25"/>
                  </a:lnTo>
                  <a:lnTo>
                    <a:pt x="0" y="25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 w="28575" cmpd="sng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743" name="Freeform 415"/>
            <p:cNvSpPr>
              <a:spLocks/>
            </p:cNvSpPr>
            <p:nvPr/>
          </p:nvSpPr>
          <p:spPr bwMode="auto">
            <a:xfrm>
              <a:off x="4184650" y="1670050"/>
              <a:ext cx="66675" cy="79375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0" y="0"/>
                </a:cxn>
                <a:cxn ang="0">
                  <a:pos x="42" y="25"/>
                </a:cxn>
                <a:cxn ang="0">
                  <a:pos x="0" y="50"/>
                </a:cxn>
                <a:cxn ang="0">
                  <a:pos x="0" y="25"/>
                </a:cxn>
              </a:cxnLst>
              <a:rect l="0" t="0" r="r" b="b"/>
              <a:pathLst>
                <a:path w="42" h="50">
                  <a:moveTo>
                    <a:pt x="0" y="25"/>
                  </a:moveTo>
                  <a:lnTo>
                    <a:pt x="0" y="0"/>
                  </a:lnTo>
                  <a:lnTo>
                    <a:pt x="42" y="25"/>
                  </a:lnTo>
                  <a:lnTo>
                    <a:pt x="0" y="5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chemeClr val="accent2"/>
            </a:solidFill>
            <a:ln w="28575" cmpd="sng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744" name="Rectangle 416"/>
            <p:cNvSpPr>
              <a:spLocks noChangeArrowheads="1"/>
            </p:cNvSpPr>
            <p:nvPr/>
          </p:nvSpPr>
          <p:spPr bwMode="auto">
            <a:xfrm>
              <a:off x="1876425" y="2108200"/>
              <a:ext cx="12700" cy="423863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745" name="Rectangle 417"/>
            <p:cNvSpPr>
              <a:spLocks noChangeArrowheads="1"/>
            </p:cNvSpPr>
            <p:nvPr/>
          </p:nvSpPr>
          <p:spPr bwMode="auto">
            <a:xfrm>
              <a:off x="1876425" y="2108200"/>
              <a:ext cx="1989138" cy="127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746" name="Rectangle 418"/>
            <p:cNvSpPr>
              <a:spLocks noChangeArrowheads="1"/>
            </p:cNvSpPr>
            <p:nvPr/>
          </p:nvSpPr>
          <p:spPr bwMode="auto">
            <a:xfrm>
              <a:off x="3852863" y="1709738"/>
              <a:ext cx="12700" cy="398462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747" name="Rectangle 419"/>
            <p:cNvSpPr>
              <a:spLocks noChangeArrowheads="1"/>
            </p:cNvSpPr>
            <p:nvPr/>
          </p:nvSpPr>
          <p:spPr bwMode="auto">
            <a:xfrm>
              <a:off x="3852863" y="1709738"/>
              <a:ext cx="331787" cy="14287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759" name="Freeform 431"/>
            <p:cNvSpPr>
              <a:spLocks/>
            </p:cNvSpPr>
            <p:nvPr/>
          </p:nvSpPr>
          <p:spPr bwMode="auto">
            <a:xfrm>
              <a:off x="4197350" y="1285875"/>
              <a:ext cx="106363" cy="119063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0" y="9"/>
                </a:cxn>
                <a:cxn ang="0">
                  <a:pos x="0" y="0"/>
                </a:cxn>
                <a:cxn ang="0">
                  <a:pos x="9" y="9"/>
                </a:cxn>
                <a:cxn ang="0">
                  <a:pos x="50" y="34"/>
                </a:cxn>
                <a:cxn ang="0">
                  <a:pos x="67" y="34"/>
                </a:cxn>
                <a:cxn ang="0">
                  <a:pos x="50" y="42"/>
                </a:cxn>
                <a:cxn ang="0">
                  <a:pos x="9" y="67"/>
                </a:cxn>
                <a:cxn ang="0">
                  <a:pos x="0" y="75"/>
                </a:cxn>
                <a:cxn ang="0">
                  <a:pos x="0" y="59"/>
                </a:cxn>
                <a:cxn ang="0">
                  <a:pos x="0" y="59"/>
                </a:cxn>
                <a:cxn ang="0">
                  <a:pos x="42" y="34"/>
                </a:cxn>
                <a:cxn ang="0">
                  <a:pos x="50" y="42"/>
                </a:cxn>
                <a:cxn ang="0">
                  <a:pos x="42" y="42"/>
                </a:cxn>
                <a:cxn ang="0">
                  <a:pos x="0" y="17"/>
                </a:cxn>
                <a:cxn ang="0">
                  <a:pos x="9" y="9"/>
                </a:cxn>
                <a:cxn ang="0">
                  <a:pos x="9" y="9"/>
                </a:cxn>
                <a:cxn ang="0">
                  <a:pos x="9" y="34"/>
                </a:cxn>
                <a:cxn ang="0">
                  <a:pos x="0" y="34"/>
                </a:cxn>
              </a:cxnLst>
              <a:rect l="0" t="0" r="r" b="b"/>
              <a:pathLst>
                <a:path w="67" h="75">
                  <a:moveTo>
                    <a:pt x="0" y="34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9" y="9"/>
                  </a:lnTo>
                  <a:lnTo>
                    <a:pt x="50" y="34"/>
                  </a:lnTo>
                  <a:lnTo>
                    <a:pt x="67" y="34"/>
                  </a:lnTo>
                  <a:lnTo>
                    <a:pt x="50" y="42"/>
                  </a:lnTo>
                  <a:lnTo>
                    <a:pt x="9" y="67"/>
                  </a:lnTo>
                  <a:lnTo>
                    <a:pt x="0" y="75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42" y="34"/>
                  </a:lnTo>
                  <a:lnTo>
                    <a:pt x="50" y="42"/>
                  </a:lnTo>
                  <a:lnTo>
                    <a:pt x="42" y="42"/>
                  </a:lnTo>
                  <a:lnTo>
                    <a:pt x="0" y="17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34"/>
                  </a:lnTo>
                  <a:lnTo>
                    <a:pt x="0" y="34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 w="28575" cmpd="sng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760" name="Freeform 432"/>
            <p:cNvSpPr>
              <a:spLocks/>
            </p:cNvSpPr>
            <p:nvPr/>
          </p:nvSpPr>
          <p:spPr bwMode="auto">
            <a:xfrm>
              <a:off x="4197350" y="1339850"/>
              <a:ext cx="14288" cy="39688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0" y="0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9" y="25"/>
                </a:cxn>
                <a:cxn ang="0">
                  <a:pos x="0" y="25"/>
                </a:cxn>
              </a:cxnLst>
              <a:rect l="0" t="0" r="r" b="b"/>
              <a:pathLst>
                <a:path w="9" h="25">
                  <a:moveTo>
                    <a:pt x="0" y="25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25"/>
                  </a:lnTo>
                  <a:lnTo>
                    <a:pt x="0" y="25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 w="28575" cmpd="sng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761" name="Freeform 433"/>
            <p:cNvSpPr>
              <a:spLocks/>
            </p:cNvSpPr>
            <p:nvPr/>
          </p:nvSpPr>
          <p:spPr bwMode="auto">
            <a:xfrm>
              <a:off x="4197350" y="1300163"/>
              <a:ext cx="66675" cy="79375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0" y="0"/>
                </a:cxn>
                <a:cxn ang="0">
                  <a:pos x="42" y="25"/>
                </a:cxn>
                <a:cxn ang="0">
                  <a:pos x="0" y="50"/>
                </a:cxn>
                <a:cxn ang="0">
                  <a:pos x="0" y="25"/>
                </a:cxn>
              </a:cxnLst>
              <a:rect l="0" t="0" r="r" b="b"/>
              <a:pathLst>
                <a:path w="42" h="50">
                  <a:moveTo>
                    <a:pt x="0" y="25"/>
                  </a:moveTo>
                  <a:lnTo>
                    <a:pt x="0" y="0"/>
                  </a:lnTo>
                  <a:lnTo>
                    <a:pt x="42" y="25"/>
                  </a:lnTo>
                  <a:lnTo>
                    <a:pt x="0" y="5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chemeClr val="accent2"/>
            </a:solidFill>
            <a:ln w="28575" cmpd="sng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762" name="Rectangle 434"/>
            <p:cNvSpPr>
              <a:spLocks noChangeArrowheads="1"/>
            </p:cNvSpPr>
            <p:nvPr/>
          </p:nvSpPr>
          <p:spPr bwMode="auto">
            <a:xfrm>
              <a:off x="3548063" y="1339850"/>
              <a:ext cx="636587" cy="127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779" name="Rectangle 451"/>
            <p:cNvSpPr>
              <a:spLocks noChangeArrowheads="1"/>
            </p:cNvSpPr>
            <p:nvPr/>
          </p:nvSpPr>
          <p:spPr bwMode="auto">
            <a:xfrm>
              <a:off x="4276725" y="1219200"/>
              <a:ext cx="517525" cy="636588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780" name="Rectangle 452"/>
            <p:cNvSpPr>
              <a:spLocks noChangeArrowheads="1"/>
            </p:cNvSpPr>
            <p:nvPr/>
          </p:nvSpPr>
          <p:spPr bwMode="auto">
            <a:xfrm>
              <a:off x="4276725" y="1219200"/>
              <a:ext cx="531813" cy="1428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781" name="Rectangle 453"/>
            <p:cNvSpPr>
              <a:spLocks noChangeArrowheads="1"/>
            </p:cNvSpPr>
            <p:nvPr/>
          </p:nvSpPr>
          <p:spPr bwMode="auto">
            <a:xfrm>
              <a:off x="4794250" y="1219200"/>
              <a:ext cx="14288" cy="650875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782" name="Rectangle 454"/>
            <p:cNvSpPr>
              <a:spLocks noChangeArrowheads="1"/>
            </p:cNvSpPr>
            <p:nvPr/>
          </p:nvSpPr>
          <p:spPr bwMode="auto">
            <a:xfrm>
              <a:off x="4276725" y="1855788"/>
              <a:ext cx="517525" cy="14287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783" name="Rectangle 455"/>
            <p:cNvSpPr>
              <a:spLocks noChangeArrowheads="1"/>
            </p:cNvSpPr>
            <p:nvPr/>
          </p:nvSpPr>
          <p:spPr bwMode="auto">
            <a:xfrm>
              <a:off x="4276725" y="1219200"/>
              <a:ext cx="14288" cy="63658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949" name="Rectangle 621"/>
            <p:cNvSpPr>
              <a:spLocks noChangeArrowheads="1"/>
            </p:cNvSpPr>
            <p:nvPr/>
          </p:nvSpPr>
          <p:spPr bwMode="auto">
            <a:xfrm>
              <a:off x="4842471" y="1066800"/>
              <a:ext cx="20518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endPara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950" name="Rectangle 622"/>
            <p:cNvSpPr>
              <a:spLocks noChangeArrowheads="1"/>
            </p:cNvSpPr>
            <p:nvPr/>
          </p:nvSpPr>
          <p:spPr bwMode="auto">
            <a:xfrm>
              <a:off x="5025281" y="1158875"/>
              <a:ext cx="1538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2</a:t>
              </a:r>
              <a:endParaRPr kumimoji="0" lang="en-US" sz="24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966" name="Line 638"/>
            <p:cNvSpPr>
              <a:spLocks noChangeShapeType="1"/>
            </p:cNvSpPr>
            <p:nvPr/>
          </p:nvSpPr>
          <p:spPr bwMode="auto">
            <a:xfrm>
              <a:off x="4800600" y="1524000"/>
              <a:ext cx="22860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975" name="Oval 647"/>
            <p:cNvSpPr>
              <a:spLocks noChangeArrowheads="1"/>
            </p:cNvSpPr>
            <p:nvPr/>
          </p:nvSpPr>
          <p:spPr bwMode="auto">
            <a:xfrm>
              <a:off x="4419600" y="137160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729" name="Freeform 401"/>
            <p:cNvSpPr>
              <a:spLocks/>
            </p:cNvSpPr>
            <p:nvPr/>
          </p:nvSpPr>
          <p:spPr bwMode="auto">
            <a:xfrm>
              <a:off x="6575425" y="3752850"/>
              <a:ext cx="106363" cy="119063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9" y="8"/>
                </a:cxn>
                <a:cxn ang="0">
                  <a:pos x="51" y="33"/>
                </a:cxn>
                <a:cxn ang="0">
                  <a:pos x="67" y="33"/>
                </a:cxn>
                <a:cxn ang="0">
                  <a:pos x="51" y="41"/>
                </a:cxn>
                <a:cxn ang="0">
                  <a:pos x="9" y="66"/>
                </a:cxn>
                <a:cxn ang="0">
                  <a:pos x="0" y="75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42" y="33"/>
                </a:cxn>
                <a:cxn ang="0">
                  <a:pos x="51" y="41"/>
                </a:cxn>
                <a:cxn ang="0">
                  <a:pos x="42" y="41"/>
                </a:cxn>
                <a:cxn ang="0">
                  <a:pos x="0" y="16"/>
                </a:cxn>
                <a:cxn ang="0">
                  <a:pos x="9" y="8"/>
                </a:cxn>
                <a:cxn ang="0">
                  <a:pos x="9" y="8"/>
                </a:cxn>
                <a:cxn ang="0">
                  <a:pos x="9" y="33"/>
                </a:cxn>
                <a:cxn ang="0">
                  <a:pos x="0" y="33"/>
                </a:cxn>
              </a:cxnLst>
              <a:rect l="0" t="0" r="r" b="b"/>
              <a:pathLst>
                <a:path w="67" h="75">
                  <a:moveTo>
                    <a:pt x="0" y="33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9" y="8"/>
                  </a:lnTo>
                  <a:lnTo>
                    <a:pt x="51" y="33"/>
                  </a:lnTo>
                  <a:lnTo>
                    <a:pt x="67" y="33"/>
                  </a:lnTo>
                  <a:lnTo>
                    <a:pt x="51" y="41"/>
                  </a:lnTo>
                  <a:lnTo>
                    <a:pt x="9" y="66"/>
                  </a:lnTo>
                  <a:lnTo>
                    <a:pt x="0" y="75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42" y="33"/>
                  </a:lnTo>
                  <a:lnTo>
                    <a:pt x="51" y="41"/>
                  </a:lnTo>
                  <a:lnTo>
                    <a:pt x="42" y="41"/>
                  </a:lnTo>
                  <a:lnTo>
                    <a:pt x="0" y="16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chemeClr val="accent2"/>
            </a:solidFill>
            <a:ln w="28575" cmpd="sng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730" name="Freeform 402"/>
            <p:cNvSpPr>
              <a:spLocks/>
            </p:cNvSpPr>
            <p:nvPr/>
          </p:nvSpPr>
          <p:spPr bwMode="auto">
            <a:xfrm>
              <a:off x="6575425" y="3805238"/>
              <a:ext cx="14288" cy="3968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0" y="0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9" y="25"/>
                </a:cxn>
                <a:cxn ang="0">
                  <a:pos x="0" y="25"/>
                </a:cxn>
              </a:cxnLst>
              <a:rect l="0" t="0" r="r" b="b"/>
              <a:pathLst>
                <a:path w="9" h="25">
                  <a:moveTo>
                    <a:pt x="0" y="25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chemeClr val="accent2"/>
            </a:solidFill>
            <a:ln w="28575" cmpd="sng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731" name="Freeform 403"/>
            <p:cNvSpPr>
              <a:spLocks/>
            </p:cNvSpPr>
            <p:nvPr/>
          </p:nvSpPr>
          <p:spPr bwMode="auto">
            <a:xfrm>
              <a:off x="6575425" y="3765550"/>
              <a:ext cx="66675" cy="79375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0" y="0"/>
                </a:cxn>
                <a:cxn ang="0">
                  <a:pos x="42" y="25"/>
                </a:cxn>
                <a:cxn ang="0">
                  <a:pos x="0" y="50"/>
                </a:cxn>
                <a:cxn ang="0">
                  <a:pos x="0" y="25"/>
                </a:cxn>
              </a:cxnLst>
              <a:rect l="0" t="0" r="r" b="b"/>
              <a:pathLst>
                <a:path w="42" h="50">
                  <a:moveTo>
                    <a:pt x="0" y="25"/>
                  </a:moveTo>
                  <a:lnTo>
                    <a:pt x="0" y="0"/>
                  </a:lnTo>
                  <a:lnTo>
                    <a:pt x="42" y="25"/>
                  </a:lnTo>
                  <a:lnTo>
                    <a:pt x="0" y="5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chemeClr val="accent2"/>
            </a:solidFill>
            <a:ln w="28575" cmpd="sng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732" name="Rectangle 404"/>
            <p:cNvSpPr>
              <a:spLocks noChangeArrowheads="1"/>
            </p:cNvSpPr>
            <p:nvPr/>
          </p:nvSpPr>
          <p:spPr bwMode="auto">
            <a:xfrm>
              <a:off x="5926138" y="3805238"/>
              <a:ext cx="649287" cy="127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737" name="Freeform 409"/>
            <p:cNvSpPr>
              <a:spLocks/>
            </p:cNvSpPr>
            <p:nvPr/>
          </p:nvSpPr>
          <p:spPr bwMode="auto">
            <a:xfrm>
              <a:off x="6575425" y="4176713"/>
              <a:ext cx="80963" cy="92075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2" y="17"/>
                </a:cxn>
                <a:cxn ang="0">
                  <a:pos x="51" y="25"/>
                </a:cxn>
                <a:cxn ang="0">
                  <a:pos x="51" y="25"/>
                </a:cxn>
                <a:cxn ang="0">
                  <a:pos x="9" y="50"/>
                </a:cxn>
                <a:cxn ang="0">
                  <a:pos x="0" y="58"/>
                </a:cxn>
                <a:cxn ang="0">
                  <a:pos x="0" y="42"/>
                </a:cxn>
                <a:cxn ang="0">
                  <a:pos x="0" y="42"/>
                </a:cxn>
                <a:cxn ang="0">
                  <a:pos x="42" y="17"/>
                </a:cxn>
                <a:cxn ang="0">
                  <a:pos x="51" y="25"/>
                </a:cxn>
                <a:cxn ang="0">
                  <a:pos x="42" y="25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9" y="0"/>
                </a:cxn>
                <a:cxn ang="0">
                  <a:pos x="9" y="17"/>
                </a:cxn>
                <a:cxn ang="0">
                  <a:pos x="0" y="17"/>
                </a:cxn>
              </a:cxnLst>
              <a:rect l="0" t="0" r="r" b="b"/>
              <a:pathLst>
                <a:path w="51" h="58">
                  <a:moveTo>
                    <a:pt x="0" y="17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2" y="17"/>
                  </a:lnTo>
                  <a:lnTo>
                    <a:pt x="51" y="25"/>
                  </a:lnTo>
                  <a:lnTo>
                    <a:pt x="51" y="25"/>
                  </a:lnTo>
                  <a:lnTo>
                    <a:pt x="9" y="50"/>
                  </a:lnTo>
                  <a:lnTo>
                    <a:pt x="0" y="58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42" y="17"/>
                  </a:lnTo>
                  <a:lnTo>
                    <a:pt x="51" y="25"/>
                  </a:lnTo>
                  <a:lnTo>
                    <a:pt x="42" y="25"/>
                  </a:lnTo>
                  <a:lnTo>
                    <a:pt x="0" y="8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2"/>
            </a:solidFill>
            <a:ln w="28575" cmpd="sng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738" name="Freeform 410"/>
            <p:cNvSpPr>
              <a:spLocks/>
            </p:cNvSpPr>
            <p:nvPr/>
          </p:nvSpPr>
          <p:spPr bwMode="auto">
            <a:xfrm>
              <a:off x="6575425" y="4203700"/>
              <a:ext cx="14288" cy="39688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0" y="0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9" y="25"/>
                </a:cxn>
                <a:cxn ang="0">
                  <a:pos x="0" y="25"/>
                </a:cxn>
              </a:cxnLst>
              <a:rect l="0" t="0" r="r" b="b"/>
              <a:pathLst>
                <a:path w="9" h="25">
                  <a:moveTo>
                    <a:pt x="0" y="25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chemeClr val="accent2"/>
            </a:solidFill>
            <a:ln w="28575" cmpd="sng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739" name="Freeform 411"/>
            <p:cNvSpPr>
              <a:spLocks/>
            </p:cNvSpPr>
            <p:nvPr/>
          </p:nvSpPr>
          <p:spPr bwMode="auto">
            <a:xfrm>
              <a:off x="6575425" y="4176713"/>
              <a:ext cx="66675" cy="66675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0" y="0"/>
                </a:cxn>
                <a:cxn ang="0">
                  <a:pos x="42" y="17"/>
                </a:cxn>
                <a:cxn ang="0">
                  <a:pos x="0" y="42"/>
                </a:cxn>
                <a:cxn ang="0">
                  <a:pos x="0" y="17"/>
                </a:cxn>
              </a:cxnLst>
              <a:rect l="0" t="0" r="r" b="b"/>
              <a:pathLst>
                <a:path w="42" h="42">
                  <a:moveTo>
                    <a:pt x="0" y="17"/>
                  </a:moveTo>
                  <a:lnTo>
                    <a:pt x="0" y="0"/>
                  </a:lnTo>
                  <a:lnTo>
                    <a:pt x="42" y="17"/>
                  </a:lnTo>
                  <a:lnTo>
                    <a:pt x="0" y="42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2"/>
            </a:solidFill>
            <a:ln w="28575" cmpd="sng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740" name="Rectangle 412"/>
            <p:cNvSpPr>
              <a:spLocks noChangeArrowheads="1"/>
            </p:cNvSpPr>
            <p:nvPr/>
          </p:nvSpPr>
          <p:spPr bwMode="auto">
            <a:xfrm>
              <a:off x="4794250" y="4203700"/>
              <a:ext cx="1773238" cy="127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05" name="Rectangle 477"/>
            <p:cNvSpPr>
              <a:spLocks noChangeArrowheads="1"/>
            </p:cNvSpPr>
            <p:nvPr/>
          </p:nvSpPr>
          <p:spPr bwMode="auto">
            <a:xfrm>
              <a:off x="6669088" y="3686175"/>
              <a:ext cx="517525" cy="127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06" name="Rectangle 478"/>
            <p:cNvSpPr>
              <a:spLocks noChangeArrowheads="1"/>
            </p:cNvSpPr>
            <p:nvPr/>
          </p:nvSpPr>
          <p:spPr bwMode="auto">
            <a:xfrm>
              <a:off x="7173913" y="3686175"/>
              <a:ext cx="12700" cy="63658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07" name="Rectangle 479"/>
            <p:cNvSpPr>
              <a:spLocks noChangeArrowheads="1"/>
            </p:cNvSpPr>
            <p:nvPr/>
          </p:nvSpPr>
          <p:spPr bwMode="auto">
            <a:xfrm>
              <a:off x="6669088" y="4308475"/>
              <a:ext cx="504825" cy="1428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08" name="Rectangle 480"/>
            <p:cNvSpPr>
              <a:spLocks noChangeArrowheads="1"/>
            </p:cNvSpPr>
            <p:nvPr/>
          </p:nvSpPr>
          <p:spPr bwMode="auto">
            <a:xfrm>
              <a:off x="6669088" y="3686175"/>
              <a:ext cx="12700" cy="6223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73" name="Rectangle 545"/>
            <p:cNvSpPr>
              <a:spLocks noChangeArrowheads="1"/>
            </p:cNvSpPr>
            <p:nvPr/>
          </p:nvSpPr>
          <p:spPr bwMode="auto">
            <a:xfrm>
              <a:off x="7186613" y="3990975"/>
              <a:ext cx="158750" cy="127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80" name="Rectangle 552"/>
            <p:cNvSpPr>
              <a:spLocks noChangeArrowheads="1"/>
            </p:cNvSpPr>
            <p:nvPr/>
          </p:nvSpPr>
          <p:spPr bwMode="auto">
            <a:xfrm>
              <a:off x="5899150" y="3778250"/>
              <a:ext cx="53975" cy="53975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81" name="Rectangle 553"/>
            <p:cNvSpPr>
              <a:spLocks noChangeArrowheads="1"/>
            </p:cNvSpPr>
            <p:nvPr/>
          </p:nvSpPr>
          <p:spPr bwMode="auto">
            <a:xfrm>
              <a:off x="5899150" y="3778250"/>
              <a:ext cx="66675" cy="14288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82" name="Rectangle 554"/>
            <p:cNvSpPr>
              <a:spLocks noChangeArrowheads="1"/>
            </p:cNvSpPr>
            <p:nvPr/>
          </p:nvSpPr>
          <p:spPr bwMode="auto">
            <a:xfrm>
              <a:off x="5953125" y="3778250"/>
              <a:ext cx="12700" cy="66675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83" name="Rectangle 555"/>
            <p:cNvSpPr>
              <a:spLocks noChangeArrowheads="1"/>
            </p:cNvSpPr>
            <p:nvPr/>
          </p:nvSpPr>
          <p:spPr bwMode="auto">
            <a:xfrm>
              <a:off x="5899150" y="3832225"/>
              <a:ext cx="53975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84" name="Rectangle 556"/>
            <p:cNvSpPr>
              <a:spLocks noChangeArrowheads="1"/>
            </p:cNvSpPr>
            <p:nvPr/>
          </p:nvSpPr>
          <p:spPr bwMode="auto">
            <a:xfrm>
              <a:off x="5899150" y="3778250"/>
              <a:ext cx="14288" cy="53975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957" name="Rectangle 629"/>
            <p:cNvSpPr>
              <a:spLocks noChangeArrowheads="1"/>
            </p:cNvSpPr>
            <p:nvPr/>
          </p:nvSpPr>
          <p:spPr bwMode="auto">
            <a:xfrm>
              <a:off x="7282458" y="3646488"/>
              <a:ext cx="20518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endPara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958" name="Rectangle 630"/>
            <p:cNvSpPr>
              <a:spLocks noChangeArrowheads="1"/>
            </p:cNvSpPr>
            <p:nvPr/>
          </p:nvSpPr>
          <p:spPr bwMode="auto">
            <a:xfrm>
              <a:off x="7466856" y="3725863"/>
              <a:ext cx="1538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6</a:t>
              </a:r>
              <a:endParaRPr kumimoji="0" lang="en-US" sz="24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976" name="Oval 648"/>
            <p:cNvSpPr>
              <a:spLocks noChangeArrowheads="1"/>
            </p:cNvSpPr>
            <p:nvPr/>
          </p:nvSpPr>
          <p:spPr bwMode="auto">
            <a:xfrm>
              <a:off x="6799263" y="388620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717" name="Freeform 389"/>
            <p:cNvSpPr>
              <a:spLocks/>
            </p:cNvSpPr>
            <p:nvPr/>
          </p:nvSpPr>
          <p:spPr bwMode="auto">
            <a:xfrm>
              <a:off x="6575425" y="2876550"/>
              <a:ext cx="106363" cy="120650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0" y="9"/>
                </a:cxn>
                <a:cxn ang="0">
                  <a:pos x="0" y="0"/>
                </a:cxn>
                <a:cxn ang="0">
                  <a:pos x="9" y="9"/>
                </a:cxn>
                <a:cxn ang="0">
                  <a:pos x="51" y="34"/>
                </a:cxn>
                <a:cxn ang="0">
                  <a:pos x="67" y="34"/>
                </a:cxn>
                <a:cxn ang="0">
                  <a:pos x="51" y="42"/>
                </a:cxn>
                <a:cxn ang="0">
                  <a:pos x="9" y="67"/>
                </a:cxn>
                <a:cxn ang="0">
                  <a:pos x="0" y="76"/>
                </a:cxn>
                <a:cxn ang="0">
                  <a:pos x="0" y="59"/>
                </a:cxn>
                <a:cxn ang="0">
                  <a:pos x="0" y="59"/>
                </a:cxn>
                <a:cxn ang="0">
                  <a:pos x="42" y="34"/>
                </a:cxn>
                <a:cxn ang="0">
                  <a:pos x="51" y="42"/>
                </a:cxn>
                <a:cxn ang="0">
                  <a:pos x="42" y="42"/>
                </a:cxn>
                <a:cxn ang="0">
                  <a:pos x="0" y="17"/>
                </a:cxn>
                <a:cxn ang="0">
                  <a:pos x="9" y="9"/>
                </a:cxn>
                <a:cxn ang="0">
                  <a:pos x="9" y="9"/>
                </a:cxn>
                <a:cxn ang="0">
                  <a:pos x="9" y="34"/>
                </a:cxn>
                <a:cxn ang="0">
                  <a:pos x="0" y="34"/>
                </a:cxn>
              </a:cxnLst>
              <a:rect l="0" t="0" r="r" b="b"/>
              <a:pathLst>
                <a:path w="67" h="76">
                  <a:moveTo>
                    <a:pt x="0" y="34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9" y="9"/>
                  </a:lnTo>
                  <a:lnTo>
                    <a:pt x="51" y="34"/>
                  </a:lnTo>
                  <a:lnTo>
                    <a:pt x="67" y="34"/>
                  </a:lnTo>
                  <a:lnTo>
                    <a:pt x="51" y="42"/>
                  </a:lnTo>
                  <a:lnTo>
                    <a:pt x="9" y="67"/>
                  </a:lnTo>
                  <a:lnTo>
                    <a:pt x="0" y="76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42" y="34"/>
                  </a:lnTo>
                  <a:lnTo>
                    <a:pt x="51" y="42"/>
                  </a:lnTo>
                  <a:lnTo>
                    <a:pt x="42" y="42"/>
                  </a:lnTo>
                  <a:lnTo>
                    <a:pt x="0" y="17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chemeClr val="accent2"/>
            </a:solidFill>
            <a:ln w="28575" cmpd="sng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718" name="Freeform 390"/>
            <p:cNvSpPr>
              <a:spLocks/>
            </p:cNvSpPr>
            <p:nvPr/>
          </p:nvSpPr>
          <p:spPr bwMode="auto">
            <a:xfrm>
              <a:off x="6575425" y="2930525"/>
              <a:ext cx="14288" cy="39688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0" y="0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9" y="25"/>
                </a:cxn>
                <a:cxn ang="0">
                  <a:pos x="0" y="25"/>
                </a:cxn>
              </a:cxnLst>
              <a:rect l="0" t="0" r="r" b="b"/>
              <a:pathLst>
                <a:path w="9" h="25">
                  <a:moveTo>
                    <a:pt x="0" y="25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chemeClr val="accent2"/>
            </a:solidFill>
            <a:ln w="28575" cmpd="sng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719" name="Freeform 391"/>
            <p:cNvSpPr>
              <a:spLocks/>
            </p:cNvSpPr>
            <p:nvPr/>
          </p:nvSpPr>
          <p:spPr bwMode="auto">
            <a:xfrm>
              <a:off x="6575425" y="2890838"/>
              <a:ext cx="66675" cy="79375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0" y="0"/>
                </a:cxn>
                <a:cxn ang="0">
                  <a:pos x="42" y="25"/>
                </a:cxn>
                <a:cxn ang="0">
                  <a:pos x="0" y="50"/>
                </a:cxn>
                <a:cxn ang="0">
                  <a:pos x="0" y="25"/>
                </a:cxn>
              </a:cxnLst>
              <a:rect l="0" t="0" r="r" b="b"/>
              <a:pathLst>
                <a:path w="42" h="50">
                  <a:moveTo>
                    <a:pt x="0" y="25"/>
                  </a:moveTo>
                  <a:lnTo>
                    <a:pt x="0" y="0"/>
                  </a:lnTo>
                  <a:lnTo>
                    <a:pt x="42" y="25"/>
                  </a:lnTo>
                  <a:lnTo>
                    <a:pt x="0" y="5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chemeClr val="accent2"/>
            </a:solidFill>
            <a:ln w="28575" cmpd="sng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720" name="Rectangle 392"/>
            <p:cNvSpPr>
              <a:spLocks noChangeArrowheads="1"/>
            </p:cNvSpPr>
            <p:nvPr/>
          </p:nvSpPr>
          <p:spPr bwMode="auto">
            <a:xfrm>
              <a:off x="3548063" y="3579813"/>
              <a:ext cx="12700" cy="252412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721" name="Rectangle 393"/>
            <p:cNvSpPr>
              <a:spLocks noChangeArrowheads="1"/>
            </p:cNvSpPr>
            <p:nvPr/>
          </p:nvSpPr>
          <p:spPr bwMode="auto">
            <a:xfrm>
              <a:off x="6230938" y="2930525"/>
              <a:ext cx="14287" cy="64928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722" name="Rectangle 394"/>
            <p:cNvSpPr>
              <a:spLocks noChangeArrowheads="1"/>
            </p:cNvSpPr>
            <p:nvPr/>
          </p:nvSpPr>
          <p:spPr bwMode="auto">
            <a:xfrm>
              <a:off x="6230938" y="2930525"/>
              <a:ext cx="344487" cy="127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726" name="Rectangle 398"/>
            <p:cNvSpPr>
              <a:spLocks noChangeArrowheads="1"/>
            </p:cNvSpPr>
            <p:nvPr/>
          </p:nvSpPr>
          <p:spPr bwMode="auto">
            <a:xfrm>
              <a:off x="5926138" y="2586038"/>
              <a:ext cx="12700" cy="1587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733" name="Freeform 405"/>
            <p:cNvSpPr>
              <a:spLocks/>
            </p:cNvSpPr>
            <p:nvPr/>
          </p:nvSpPr>
          <p:spPr bwMode="auto">
            <a:xfrm>
              <a:off x="6575425" y="2559050"/>
              <a:ext cx="106363" cy="119063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9" y="8"/>
                </a:cxn>
                <a:cxn ang="0">
                  <a:pos x="51" y="33"/>
                </a:cxn>
                <a:cxn ang="0">
                  <a:pos x="67" y="33"/>
                </a:cxn>
                <a:cxn ang="0">
                  <a:pos x="51" y="42"/>
                </a:cxn>
                <a:cxn ang="0">
                  <a:pos x="9" y="67"/>
                </a:cxn>
                <a:cxn ang="0">
                  <a:pos x="0" y="75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42" y="33"/>
                </a:cxn>
                <a:cxn ang="0">
                  <a:pos x="51" y="42"/>
                </a:cxn>
                <a:cxn ang="0">
                  <a:pos x="42" y="42"/>
                </a:cxn>
                <a:cxn ang="0">
                  <a:pos x="0" y="17"/>
                </a:cxn>
                <a:cxn ang="0">
                  <a:pos x="9" y="8"/>
                </a:cxn>
                <a:cxn ang="0">
                  <a:pos x="9" y="8"/>
                </a:cxn>
                <a:cxn ang="0">
                  <a:pos x="9" y="33"/>
                </a:cxn>
                <a:cxn ang="0">
                  <a:pos x="0" y="33"/>
                </a:cxn>
              </a:cxnLst>
              <a:rect l="0" t="0" r="r" b="b"/>
              <a:pathLst>
                <a:path w="67" h="75">
                  <a:moveTo>
                    <a:pt x="0" y="33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9" y="8"/>
                  </a:lnTo>
                  <a:lnTo>
                    <a:pt x="51" y="33"/>
                  </a:lnTo>
                  <a:lnTo>
                    <a:pt x="67" y="33"/>
                  </a:lnTo>
                  <a:lnTo>
                    <a:pt x="51" y="42"/>
                  </a:lnTo>
                  <a:lnTo>
                    <a:pt x="9" y="67"/>
                  </a:lnTo>
                  <a:lnTo>
                    <a:pt x="0" y="75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42" y="33"/>
                  </a:lnTo>
                  <a:lnTo>
                    <a:pt x="51" y="42"/>
                  </a:lnTo>
                  <a:lnTo>
                    <a:pt x="42" y="42"/>
                  </a:lnTo>
                  <a:lnTo>
                    <a:pt x="0" y="17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chemeClr val="accent2"/>
            </a:solidFill>
            <a:ln w="28575" cmpd="sng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734" name="Freeform 406"/>
            <p:cNvSpPr>
              <a:spLocks/>
            </p:cNvSpPr>
            <p:nvPr/>
          </p:nvSpPr>
          <p:spPr bwMode="auto">
            <a:xfrm>
              <a:off x="6575425" y="2611438"/>
              <a:ext cx="14288" cy="3968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0" y="0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9" y="25"/>
                </a:cxn>
                <a:cxn ang="0">
                  <a:pos x="0" y="25"/>
                </a:cxn>
              </a:cxnLst>
              <a:rect l="0" t="0" r="r" b="b"/>
              <a:pathLst>
                <a:path w="9" h="25">
                  <a:moveTo>
                    <a:pt x="0" y="25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chemeClr val="accent2"/>
            </a:solidFill>
            <a:ln w="28575" cmpd="sng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735" name="Freeform 407"/>
            <p:cNvSpPr>
              <a:spLocks/>
            </p:cNvSpPr>
            <p:nvPr/>
          </p:nvSpPr>
          <p:spPr bwMode="auto">
            <a:xfrm>
              <a:off x="6575425" y="2571750"/>
              <a:ext cx="66675" cy="79375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0" y="0"/>
                </a:cxn>
                <a:cxn ang="0">
                  <a:pos x="42" y="25"/>
                </a:cxn>
                <a:cxn ang="0">
                  <a:pos x="0" y="50"/>
                </a:cxn>
                <a:cxn ang="0">
                  <a:pos x="0" y="25"/>
                </a:cxn>
              </a:cxnLst>
              <a:rect l="0" t="0" r="r" b="b"/>
              <a:pathLst>
                <a:path w="42" h="50">
                  <a:moveTo>
                    <a:pt x="0" y="25"/>
                  </a:moveTo>
                  <a:lnTo>
                    <a:pt x="0" y="0"/>
                  </a:lnTo>
                  <a:lnTo>
                    <a:pt x="42" y="25"/>
                  </a:lnTo>
                  <a:lnTo>
                    <a:pt x="0" y="5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chemeClr val="accent2"/>
            </a:solidFill>
            <a:ln w="28575" cmpd="sng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736" name="Rectangle 408"/>
            <p:cNvSpPr>
              <a:spLocks noChangeArrowheads="1"/>
            </p:cNvSpPr>
            <p:nvPr/>
          </p:nvSpPr>
          <p:spPr bwMode="auto">
            <a:xfrm>
              <a:off x="5926138" y="2611438"/>
              <a:ext cx="636587" cy="14287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01" name="Rectangle 473"/>
            <p:cNvSpPr>
              <a:spLocks noChangeArrowheads="1"/>
            </p:cNvSpPr>
            <p:nvPr/>
          </p:nvSpPr>
          <p:spPr bwMode="auto">
            <a:xfrm>
              <a:off x="6669088" y="2413000"/>
              <a:ext cx="517525" cy="127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02" name="Rectangle 474"/>
            <p:cNvSpPr>
              <a:spLocks noChangeArrowheads="1"/>
            </p:cNvSpPr>
            <p:nvPr/>
          </p:nvSpPr>
          <p:spPr bwMode="auto">
            <a:xfrm>
              <a:off x="7173913" y="2413000"/>
              <a:ext cx="12700" cy="63658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03" name="Rectangle 475"/>
            <p:cNvSpPr>
              <a:spLocks noChangeArrowheads="1"/>
            </p:cNvSpPr>
            <p:nvPr/>
          </p:nvSpPr>
          <p:spPr bwMode="auto">
            <a:xfrm>
              <a:off x="6669088" y="3036888"/>
              <a:ext cx="504825" cy="127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04" name="Rectangle 476"/>
            <p:cNvSpPr>
              <a:spLocks noChangeArrowheads="1"/>
            </p:cNvSpPr>
            <p:nvPr/>
          </p:nvSpPr>
          <p:spPr bwMode="auto">
            <a:xfrm>
              <a:off x="6669088" y="2413000"/>
              <a:ext cx="12700" cy="623888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72" name="Rectangle 544"/>
            <p:cNvSpPr>
              <a:spLocks noChangeArrowheads="1"/>
            </p:cNvSpPr>
            <p:nvPr/>
          </p:nvSpPr>
          <p:spPr bwMode="auto">
            <a:xfrm>
              <a:off x="7186613" y="2717800"/>
              <a:ext cx="158750" cy="1428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75" name="Rectangle 547"/>
            <p:cNvSpPr>
              <a:spLocks noChangeArrowheads="1"/>
            </p:cNvSpPr>
            <p:nvPr/>
          </p:nvSpPr>
          <p:spPr bwMode="auto">
            <a:xfrm>
              <a:off x="5899150" y="2586038"/>
              <a:ext cx="53975" cy="52387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76" name="Rectangle 548"/>
            <p:cNvSpPr>
              <a:spLocks noChangeArrowheads="1"/>
            </p:cNvSpPr>
            <p:nvPr/>
          </p:nvSpPr>
          <p:spPr bwMode="auto">
            <a:xfrm>
              <a:off x="5899150" y="2586038"/>
              <a:ext cx="66675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77" name="Rectangle 549"/>
            <p:cNvSpPr>
              <a:spLocks noChangeArrowheads="1"/>
            </p:cNvSpPr>
            <p:nvPr/>
          </p:nvSpPr>
          <p:spPr bwMode="auto">
            <a:xfrm>
              <a:off x="5953125" y="2586038"/>
              <a:ext cx="12700" cy="65087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78" name="Rectangle 550"/>
            <p:cNvSpPr>
              <a:spLocks noChangeArrowheads="1"/>
            </p:cNvSpPr>
            <p:nvPr/>
          </p:nvSpPr>
          <p:spPr bwMode="auto">
            <a:xfrm>
              <a:off x="5899150" y="2638425"/>
              <a:ext cx="53975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79" name="Rectangle 551"/>
            <p:cNvSpPr>
              <a:spLocks noChangeArrowheads="1"/>
            </p:cNvSpPr>
            <p:nvPr/>
          </p:nvSpPr>
          <p:spPr bwMode="auto">
            <a:xfrm>
              <a:off x="5899150" y="2586038"/>
              <a:ext cx="14288" cy="52387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955" name="Rectangle 627"/>
            <p:cNvSpPr>
              <a:spLocks noChangeArrowheads="1"/>
            </p:cNvSpPr>
            <p:nvPr/>
          </p:nvSpPr>
          <p:spPr bwMode="auto">
            <a:xfrm>
              <a:off x="7282458" y="2346325"/>
              <a:ext cx="20518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endPara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956" name="Rectangle 628"/>
            <p:cNvSpPr>
              <a:spLocks noChangeArrowheads="1"/>
            </p:cNvSpPr>
            <p:nvPr/>
          </p:nvSpPr>
          <p:spPr bwMode="auto">
            <a:xfrm>
              <a:off x="7466856" y="2439988"/>
              <a:ext cx="1538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5</a:t>
              </a:r>
              <a:endParaRPr kumimoji="0" lang="en-US" sz="24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965" name="Rectangle 637"/>
            <p:cNvSpPr>
              <a:spLocks noChangeArrowheads="1"/>
            </p:cNvSpPr>
            <p:nvPr/>
          </p:nvSpPr>
          <p:spPr bwMode="auto">
            <a:xfrm>
              <a:off x="6675438" y="3035300"/>
              <a:ext cx="504825" cy="127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978" name="Oval 650"/>
            <p:cNvSpPr>
              <a:spLocks noChangeArrowheads="1"/>
            </p:cNvSpPr>
            <p:nvPr/>
          </p:nvSpPr>
          <p:spPr bwMode="auto">
            <a:xfrm>
              <a:off x="6799263" y="259080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979" name="Line 651"/>
            <p:cNvSpPr>
              <a:spLocks noChangeShapeType="1"/>
            </p:cNvSpPr>
            <p:nvPr/>
          </p:nvSpPr>
          <p:spPr bwMode="auto">
            <a:xfrm>
              <a:off x="3541713" y="3581400"/>
              <a:ext cx="2706687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980" name="Line 652"/>
            <p:cNvSpPr>
              <a:spLocks noChangeShapeType="1"/>
            </p:cNvSpPr>
            <p:nvPr/>
          </p:nvSpPr>
          <p:spPr bwMode="auto">
            <a:xfrm flipV="1">
              <a:off x="5943600" y="1312863"/>
              <a:ext cx="4763" cy="127793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710" name="Freeform 382"/>
            <p:cNvSpPr>
              <a:spLocks/>
            </p:cNvSpPr>
            <p:nvPr/>
          </p:nvSpPr>
          <p:spPr bwMode="auto">
            <a:xfrm>
              <a:off x="6575425" y="1285875"/>
              <a:ext cx="80963" cy="93663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2" y="17"/>
                </a:cxn>
                <a:cxn ang="0">
                  <a:pos x="51" y="25"/>
                </a:cxn>
                <a:cxn ang="0">
                  <a:pos x="51" y="25"/>
                </a:cxn>
                <a:cxn ang="0">
                  <a:pos x="9" y="50"/>
                </a:cxn>
                <a:cxn ang="0">
                  <a:pos x="0" y="59"/>
                </a:cxn>
                <a:cxn ang="0">
                  <a:pos x="0" y="42"/>
                </a:cxn>
                <a:cxn ang="0">
                  <a:pos x="0" y="42"/>
                </a:cxn>
                <a:cxn ang="0">
                  <a:pos x="42" y="17"/>
                </a:cxn>
                <a:cxn ang="0">
                  <a:pos x="51" y="25"/>
                </a:cxn>
                <a:cxn ang="0">
                  <a:pos x="42" y="25"/>
                </a:cxn>
                <a:cxn ang="0">
                  <a:pos x="0" y="9"/>
                </a:cxn>
                <a:cxn ang="0">
                  <a:pos x="0" y="0"/>
                </a:cxn>
                <a:cxn ang="0">
                  <a:pos x="9" y="0"/>
                </a:cxn>
                <a:cxn ang="0">
                  <a:pos x="9" y="17"/>
                </a:cxn>
                <a:cxn ang="0">
                  <a:pos x="0" y="17"/>
                </a:cxn>
              </a:cxnLst>
              <a:rect l="0" t="0" r="r" b="b"/>
              <a:pathLst>
                <a:path w="51" h="59">
                  <a:moveTo>
                    <a:pt x="0" y="17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2" y="17"/>
                  </a:lnTo>
                  <a:lnTo>
                    <a:pt x="51" y="25"/>
                  </a:lnTo>
                  <a:lnTo>
                    <a:pt x="51" y="25"/>
                  </a:lnTo>
                  <a:lnTo>
                    <a:pt x="9" y="50"/>
                  </a:lnTo>
                  <a:lnTo>
                    <a:pt x="0" y="59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42" y="17"/>
                  </a:lnTo>
                  <a:lnTo>
                    <a:pt x="51" y="25"/>
                  </a:lnTo>
                  <a:lnTo>
                    <a:pt x="42" y="25"/>
                  </a:lnTo>
                  <a:lnTo>
                    <a:pt x="0" y="9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2"/>
            </a:solidFill>
            <a:ln w="28575" cmpd="sng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711" name="Freeform 383"/>
            <p:cNvSpPr>
              <a:spLocks/>
            </p:cNvSpPr>
            <p:nvPr/>
          </p:nvSpPr>
          <p:spPr bwMode="auto">
            <a:xfrm>
              <a:off x="6575425" y="1312863"/>
              <a:ext cx="14288" cy="3968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0" y="0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9" y="25"/>
                </a:cxn>
                <a:cxn ang="0">
                  <a:pos x="0" y="25"/>
                </a:cxn>
              </a:cxnLst>
              <a:rect l="0" t="0" r="r" b="b"/>
              <a:pathLst>
                <a:path w="9" h="25">
                  <a:moveTo>
                    <a:pt x="0" y="25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chemeClr val="accent2"/>
            </a:solidFill>
            <a:ln w="28575" cmpd="sng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712" name="Freeform 384"/>
            <p:cNvSpPr>
              <a:spLocks/>
            </p:cNvSpPr>
            <p:nvPr/>
          </p:nvSpPr>
          <p:spPr bwMode="auto">
            <a:xfrm>
              <a:off x="6575425" y="1285875"/>
              <a:ext cx="66675" cy="66675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0" y="0"/>
                </a:cxn>
                <a:cxn ang="0">
                  <a:pos x="42" y="17"/>
                </a:cxn>
                <a:cxn ang="0">
                  <a:pos x="0" y="42"/>
                </a:cxn>
                <a:cxn ang="0">
                  <a:pos x="0" y="17"/>
                </a:cxn>
              </a:cxnLst>
              <a:rect l="0" t="0" r="r" b="b"/>
              <a:pathLst>
                <a:path w="42" h="42">
                  <a:moveTo>
                    <a:pt x="0" y="17"/>
                  </a:moveTo>
                  <a:lnTo>
                    <a:pt x="0" y="0"/>
                  </a:lnTo>
                  <a:lnTo>
                    <a:pt x="42" y="17"/>
                  </a:lnTo>
                  <a:lnTo>
                    <a:pt x="0" y="42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2"/>
            </a:solidFill>
            <a:ln w="28575" cmpd="sng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713" name="Rectangle 385"/>
            <p:cNvSpPr>
              <a:spLocks noChangeArrowheads="1"/>
            </p:cNvSpPr>
            <p:nvPr/>
          </p:nvSpPr>
          <p:spPr bwMode="auto">
            <a:xfrm>
              <a:off x="1876425" y="3394075"/>
              <a:ext cx="12700" cy="423863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714" name="Rectangle 386"/>
            <p:cNvSpPr>
              <a:spLocks noChangeArrowheads="1"/>
            </p:cNvSpPr>
            <p:nvPr/>
          </p:nvSpPr>
          <p:spPr bwMode="auto">
            <a:xfrm>
              <a:off x="1876425" y="3394075"/>
              <a:ext cx="3656013" cy="127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723" name="Freeform 395"/>
            <p:cNvSpPr>
              <a:spLocks/>
            </p:cNvSpPr>
            <p:nvPr/>
          </p:nvSpPr>
          <p:spPr bwMode="auto">
            <a:xfrm>
              <a:off x="6575425" y="1630363"/>
              <a:ext cx="106363" cy="119062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0" y="9"/>
                </a:cxn>
                <a:cxn ang="0">
                  <a:pos x="0" y="0"/>
                </a:cxn>
                <a:cxn ang="0">
                  <a:pos x="9" y="9"/>
                </a:cxn>
                <a:cxn ang="0">
                  <a:pos x="51" y="34"/>
                </a:cxn>
                <a:cxn ang="0">
                  <a:pos x="67" y="34"/>
                </a:cxn>
                <a:cxn ang="0">
                  <a:pos x="51" y="42"/>
                </a:cxn>
                <a:cxn ang="0">
                  <a:pos x="9" y="67"/>
                </a:cxn>
                <a:cxn ang="0">
                  <a:pos x="0" y="75"/>
                </a:cxn>
                <a:cxn ang="0">
                  <a:pos x="0" y="59"/>
                </a:cxn>
                <a:cxn ang="0">
                  <a:pos x="0" y="59"/>
                </a:cxn>
                <a:cxn ang="0">
                  <a:pos x="42" y="34"/>
                </a:cxn>
                <a:cxn ang="0">
                  <a:pos x="51" y="42"/>
                </a:cxn>
                <a:cxn ang="0">
                  <a:pos x="42" y="42"/>
                </a:cxn>
                <a:cxn ang="0">
                  <a:pos x="0" y="17"/>
                </a:cxn>
                <a:cxn ang="0">
                  <a:pos x="9" y="9"/>
                </a:cxn>
                <a:cxn ang="0">
                  <a:pos x="9" y="9"/>
                </a:cxn>
                <a:cxn ang="0">
                  <a:pos x="9" y="34"/>
                </a:cxn>
                <a:cxn ang="0">
                  <a:pos x="0" y="34"/>
                </a:cxn>
              </a:cxnLst>
              <a:rect l="0" t="0" r="r" b="b"/>
              <a:pathLst>
                <a:path w="67" h="75">
                  <a:moveTo>
                    <a:pt x="0" y="34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9" y="9"/>
                  </a:lnTo>
                  <a:lnTo>
                    <a:pt x="51" y="34"/>
                  </a:lnTo>
                  <a:lnTo>
                    <a:pt x="67" y="34"/>
                  </a:lnTo>
                  <a:lnTo>
                    <a:pt x="51" y="42"/>
                  </a:lnTo>
                  <a:lnTo>
                    <a:pt x="9" y="67"/>
                  </a:lnTo>
                  <a:lnTo>
                    <a:pt x="0" y="75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42" y="34"/>
                  </a:lnTo>
                  <a:lnTo>
                    <a:pt x="51" y="42"/>
                  </a:lnTo>
                  <a:lnTo>
                    <a:pt x="42" y="42"/>
                  </a:lnTo>
                  <a:lnTo>
                    <a:pt x="0" y="17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chemeClr val="accent2"/>
            </a:solidFill>
            <a:ln w="28575" cmpd="sng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724" name="Freeform 396"/>
            <p:cNvSpPr>
              <a:spLocks/>
            </p:cNvSpPr>
            <p:nvPr/>
          </p:nvSpPr>
          <p:spPr bwMode="auto">
            <a:xfrm>
              <a:off x="6575425" y="1684338"/>
              <a:ext cx="14288" cy="3968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0" y="0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9" y="25"/>
                </a:cxn>
                <a:cxn ang="0">
                  <a:pos x="0" y="25"/>
                </a:cxn>
              </a:cxnLst>
              <a:rect l="0" t="0" r="r" b="b"/>
              <a:pathLst>
                <a:path w="9" h="25">
                  <a:moveTo>
                    <a:pt x="0" y="25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chemeClr val="accent2"/>
            </a:solidFill>
            <a:ln w="28575" cmpd="sng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725" name="Freeform 397"/>
            <p:cNvSpPr>
              <a:spLocks/>
            </p:cNvSpPr>
            <p:nvPr/>
          </p:nvSpPr>
          <p:spPr bwMode="auto">
            <a:xfrm>
              <a:off x="6575425" y="1644650"/>
              <a:ext cx="66675" cy="79375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0" y="0"/>
                </a:cxn>
                <a:cxn ang="0">
                  <a:pos x="42" y="25"/>
                </a:cxn>
                <a:cxn ang="0">
                  <a:pos x="0" y="50"/>
                </a:cxn>
                <a:cxn ang="0">
                  <a:pos x="0" y="25"/>
                </a:cxn>
              </a:cxnLst>
              <a:rect l="0" t="0" r="r" b="b"/>
              <a:pathLst>
                <a:path w="42" h="50">
                  <a:moveTo>
                    <a:pt x="0" y="25"/>
                  </a:moveTo>
                  <a:lnTo>
                    <a:pt x="0" y="0"/>
                  </a:lnTo>
                  <a:lnTo>
                    <a:pt x="42" y="25"/>
                  </a:lnTo>
                  <a:lnTo>
                    <a:pt x="0" y="5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chemeClr val="accent2"/>
            </a:solidFill>
            <a:ln w="28575" cmpd="sng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797" name="Rectangle 469"/>
            <p:cNvSpPr>
              <a:spLocks noChangeArrowheads="1"/>
            </p:cNvSpPr>
            <p:nvPr/>
          </p:nvSpPr>
          <p:spPr bwMode="auto">
            <a:xfrm>
              <a:off x="6669088" y="1166813"/>
              <a:ext cx="517525" cy="127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798" name="Rectangle 470"/>
            <p:cNvSpPr>
              <a:spLocks noChangeArrowheads="1"/>
            </p:cNvSpPr>
            <p:nvPr/>
          </p:nvSpPr>
          <p:spPr bwMode="auto">
            <a:xfrm>
              <a:off x="7173913" y="1166813"/>
              <a:ext cx="12700" cy="649287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799" name="Rectangle 471"/>
            <p:cNvSpPr>
              <a:spLocks noChangeArrowheads="1"/>
            </p:cNvSpPr>
            <p:nvPr/>
          </p:nvSpPr>
          <p:spPr bwMode="auto">
            <a:xfrm>
              <a:off x="6669088" y="1803400"/>
              <a:ext cx="504825" cy="127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00" name="Rectangle 472"/>
            <p:cNvSpPr>
              <a:spLocks noChangeArrowheads="1"/>
            </p:cNvSpPr>
            <p:nvPr/>
          </p:nvSpPr>
          <p:spPr bwMode="auto">
            <a:xfrm>
              <a:off x="6669088" y="1166813"/>
              <a:ext cx="12700" cy="636587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871" name="Rectangle 543"/>
            <p:cNvSpPr>
              <a:spLocks noChangeArrowheads="1"/>
            </p:cNvSpPr>
            <p:nvPr/>
          </p:nvSpPr>
          <p:spPr bwMode="auto">
            <a:xfrm>
              <a:off x="7186613" y="1524000"/>
              <a:ext cx="158750" cy="1428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953" name="Rectangle 625"/>
            <p:cNvSpPr>
              <a:spLocks noChangeArrowheads="1"/>
            </p:cNvSpPr>
            <p:nvPr/>
          </p:nvSpPr>
          <p:spPr bwMode="auto">
            <a:xfrm>
              <a:off x="7282458" y="1166813"/>
              <a:ext cx="20518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endPara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954" name="Rectangle 626"/>
            <p:cNvSpPr>
              <a:spLocks noChangeArrowheads="1"/>
            </p:cNvSpPr>
            <p:nvPr/>
          </p:nvSpPr>
          <p:spPr bwMode="auto">
            <a:xfrm>
              <a:off x="7466856" y="1258888"/>
              <a:ext cx="1538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4</a:t>
              </a:r>
              <a:endParaRPr kumimoji="0" lang="en-US" sz="24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977" name="Oval 649"/>
            <p:cNvSpPr>
              <a:spLocks noChangeArrowheads="1"/>
            </p:cNvSpPr>
            <p:nvPr/>
          </p:nvSpPr>
          <p:spPr bwMode="auto">
            <a:xfrm>
              <a:off x="6799263" y="137160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981" name="Line 653"/>
            <p:cNvSpPr>
              <a:spLocks noChangeShapeType="1"/>
            </p:cNvSpPr>
            <p:nvPr/>
          </p:nvSpPr>
          <p:spPr bwMode="auto">
            <a:xfrm>
              <a:off x="5940425" y="1327150"/>
              <a:ext cx="65563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982" name="Line 654"/>
            <p:cNvSpPr>
              <a:spLocks noChangeShapeType="1"/>
            </p:cNvSpPr>
            <p:nvPr/>
          </p:nvSpPr>
          <p:spPr bwMode="auto">
            <a:xfrm flipH="1">
              <a:off x="5540375" y="1690688"/>
              <a:ext cx="1089025" cy="158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983" name="Line 655"/>
            <p:cNvSpPr>
              <a:spLocks noChangeShapeType="1"/>
            </p:cNvSpPr>
            <p:nvPr/>
          </p:nvSpPr>
          <p:spPr bwMode="auto">
            <a:xfrm flipV="1">
              <a:off x="5534025" y="1663700"/>
              <a:ext cx="0" cy="17526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5B131D1-7156-4151-AAA6-A87DA2FF513C}"/>
              </a:ext>
            </a:extLst>
          </p:cNvPr>
          <p:cNvSpPr txBox="1"/>
          <p:nvPr/>
        </p:nvSpPr>
        <p:spPr>
          <a:xfrm>
            <a:off x="3156309" y="5829726"/>
            <a:ext cx="2935287" cy="83099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cost ~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O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</a:t>
            </a:r>
            <a:r>
              <a:rPr kumimoji="0" lang="en-IN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log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delay ~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O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(log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676178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Chapter 3 — Arithmetic for Computers — </a:t>
            </a:r>
            <a:fld id="{84643941-8A47-461D-8446-F52347058E48}" type="slidenum">
              <a:rPr kumimoji="0" lang="en-AU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AU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6553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/>
              <a:t>Arithmetic for Computers</a:t>
            </a:r>
          </a:p>
        </p:txBody>
      </p:sp>
      <p:sp>
        <p:nvSpPr>
          <p:cNvPr id="6554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dirty="0"/>
              <a:t>Operations on integers</a:t>
            </a:r>
          </a:p>
          <a:p>
            <a:pPr lvl="1" eaLnBrk="1" hangingPunct="1"/>
            <a:r>
              <a:rPr lang="en-AU" dirty="0"/>
              <a:t>Addition and subtraction</a:t>
            </a:r>
          </a:p>
          <a:p>
            <a:pPr lvl="1" eaLnBrk="1" hangingPunct="1"/>
            <a:r>
              <a:rPr lang="en-AU" dirty="0"/>
              <a:t>Multiplication and division</a:t>
            </a:r>
          </a:p>
          <a:p>
            <a:pPr lvl="1" eaLnBrk="1" hangingPunct="1"/>
            <a:r>
              <a:rPr lang="en-AU" dirty="0"/>
              <a:t>Dealing with overflow</a:t>
            </a:r>
          </a:p>
          <a:p>
            <a:pPr lvl="1" eaLnBrk="1" hangingPunct="1"/>
            <a:r>
              <a:rPr lang="en-AU" dirty="0"/>
              <a:t>Hardware implementation of ALU</a:t>
            </a:r>
          </a:p>
          <a:p>
            <a:pPr eaLnBrk="1" hangingPunct="1"/>
            <a:r>
              <a:rPr lang="en-AU" dirty="0"/>
              <a:t>Floating-point real numbers</a:t>
            </a:r>
          </a:p>
          <a:p>
            <a:pPr lvl="1" eaLnBrk="1" hangingPunct="1"/>
            <a:r>
              <a:rPr lang="en-AU" dirty="0"/>
              <a:t>Representation and operations</a:t>
            </a:r>
          </a:p>
          <a:p>
            <a:pPr lvl="1" eaLnBrk="1" hangingPunct="1"/>
            <a:r>
              <a:rPr lang="en-AU" dirty="0"/>
              <a:t>Overflow and underflow</a:t>
            </a:r>
          </a:p>
          <a:p>
            <a:pPr lvl="1" eaLnBrk="1" hangingPunct="1"/>
            <a:r>
              <a:rPr lang="en-AU" dirty="0"/>
              <a:t> Hardware implementation of FP-operations</a:t>
            </a:r>
          </a:p>
        </p:txBody>
      </p:sp>
      <p:sp>
        <p:nvSpPr>
          <p:cNvPr id="7173" name="Text Box 9"/>
          <p:cNvSpPr txBox="1">
            <a:spLocks noChangeArrowheads="1"/>
          </p:cNvSpPr>
          <p:nvPr/>
        </p:nvSpPr>
        <p:spPr bwMode="auto">
          <a:xfrm rot="5400000">
            <a:off x="8017669" y="759619"/>
            <a:ext cx="1885950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ECEAAC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§3.1 Introduction</a:t>
            </a:r>
          </a:p>
        </p:txBody>
      </p:sp>
    </p:spTree>
    <p:extLst>
      <p:ext uri="{BB962C8B-B14F-4D97-AF65-F5344CB8AC3E}">
        <p14:creationId xmlns:p14="http://schemas.microsoft.com/office/powerpoint/2010/main" val="232495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0" y="76200"/>
            <a:ext cx="4572000" cy="685800"/>
          </a:xfrm>
        </p:spPr>
        <p:txBody>
          <a:bodyPr/>
          <a:lstStyle/>
          <a:p>
            <a:pPr algn="r"/>
            <a:r>
              <a:rPr lang="en-US" sz="3200" dirty="0">
                <a:solidFill>
                  <a:schemeClr val="tx1"/>
                </a:solidFill>
              </a:rPr>
              <a:t>Other Tree-Based Prefix Adders</a:t>
            </a:r>
          </a:p>
        </p:txBody>
      </p:sp>
      <p:sp>
        <p:nvSpPr>
          <p:cNvPr id="338" name="Rectangle 2">
            <a:extLst>
              <a:ext uri="{FF2B5EF4-FFF2-40B4-BE49-F238E27FC236}">
                <a16:creationId xmlns:a16="http://schemas.microsoft.com/office/drawing/2014/main" id="{81B0679A-ED81-41C3-87D1-AD6A18BB7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87" y="342900"/>
            <a:ext cx="468052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" pitchFamily="18" charset="0"/>
              </a:defRPr>
            </a:lvl9pPr>
          </a:lstStyle>
          <a:p>
            <a:pPr algn="l" eaLnBrk="1" hangingPunct="1"/>
            <a:r>
              <a:rPr lang="en-US" altLang="en-US" sz="2800" kern="0" dirty="0" err="1">
                <a:solidFill>
                  <a:schemeClr val="accent2"/>
                </a:solidFill>
              </a:rPr>
              <a:t>Kogge</a:t>
            </a:r>
            <a:r>
              <a:rPr lang="en-US" altLang="en-US" sz="2800" kern="0" dirty="0">
                <a:solidFill>
                  <a:schemeClr val="accent2"/>
                </a:solidFill>
              </a:rPr>
              <a:t>-Stone Adder (16-Bit)</a:t>
            </a:r>
          </a:p>
        </p:txBody>
      </p:sp>
      <p:graphicFrame>
        <p:nvGraphicFramePr>
          <p:cNvPr id="339" name="Object 12">
            <a:extLst>
              <a:ext uri="{FF2B5EF4-FFF2-40B4-BE49-F238E27FC236}">
                <a16:creationId xmlns:a16="http://schemas.microsoft.com/office/drawing/2014/main" id="{9810B0BB-2915-4014-9B45-91896742FA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1208101"/>
              </p:ext>
            </p:extLst>
          </p:nvPr>
        </p:nvGraphicFramePr>
        <p:xfrm>
          <a:off x="179512" y="1381124"/>
          <a:ext cx="6096000" cy="550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r:id="rId4" imgW="3781425" imgH="3409950" progId="MSDraw.Drawing.8.2">
                  <p:embed/>
                </p:oleObj>
              </mc:Choice>
              <mc:Fallback>
                <p:oleObj r:id="rId4" imgW="3781425" imgH="3409950" progId="MSDraw.Drawing.8.2">
                  <p:embed/>
                  <p:pic>
                    <p:nvPicPr>
                      <p:cNvPr id="56333" name="Object 12">
                        <a:extLst>
                          <a:ext uri="{FF2B5EF4-FFF2-40B4-BE49-F238E27FC236}">
                            <a16:creationId xmlns:a16="http://schemas.microsoft.com/office/drawing/2014/main" id="{DBCF3142-1661-4722-BFFB-F012B1B989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381124"/>
                        <a:ext cx="6096000" cy="550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282A146-D6C9-4045-834E-4BE2CA7C651F}"/>
              </a:ext>
            </a:extLst>
          </p:cNvPr>
          <p:cNvSpPr/>
          <p:nvPr/>
        </p:nvSpPr>
        <p:spPr bwMode="auto">
          <a:xfrm>
            <a:off x="179512" y="6409332"/>
            <a:ext cx="6096000" cy="472480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22EDDE-8950-4757-8E21-936FD2C0535D}"/>
              </a:ext>
            </a:extLst>
          </p:cNvPr>
          <p:cNvSpPr txBox="1"/>
          <p:nvPr/>
        </p:nvSpPr>
        <p:spPr>
          <a:xfrm>
            <a:off x="6259738" y="1988840"/>
            <a:ext cx="27767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IN" dirty="0"/>
              <a:t>fanout: constant</a:t>
            </a:r>
          </a:p>
          <a:p>
            <a:pPr marL="342900" indent="-342900">
              <a:buFontTx/>
              <a:buChar char="-"/>
            </a:pPr>
            <a:r>
              <a:rPr lang="pt-BR" dirty="0"/>
              <a:t>delay = </a:t>
            </a:r>
            <a:r>
              <a:rPr lang="pt-BR" i="1" dirty="0"/>
              <a:t>O</a:t>
            </a:r>
            <a:r>
              <a:rPr lang="pt-BR" dirty="0"/>
              <a:t>(log n); </a:t>
            </a:r>
          </a:p>
          <a:p>
            <a:pPr marL="342900" indent="-342900">
              <a:buFontTx/>
              <a:buChar char="-"/>
            </a:pPr>
            <a:r>
              <a:rPr lang="pt-BR" dirty="0"/>
              <a:t>cost = </a:t>
            </a:r>
            <a:r>
              <a:rPr lang="pt-BR" i="1" dirty="0"/>
              <a:t>O</a:t>
            </a:r>
            <a:r>
              <a:rPr lang="pt-BR" dirty="0"/>
              <a:t>(</a:t>
            </a:r>
            <a:r>
              <a:rPr lang="pt-BR" i="1" dirty="0"/>
              <a:t>n</a:t>
            </a:r>
            <a:r>
              <a:rPr lang="pt-BR" dirty="0"/>
              <a:t>log </a:t>
            </a:r>
            <a:r>
              <a:rPr lang="pt-BR" i="1" dirty="0"/>
              <a:t>n</a:t>
            </a:r>
            <a:r>
              <a:rPr lang="pt-BR" dirty="0"/>
              <a:t>);</a:t>
            </a:r>
          </a:p>
          <a:p>
            <a:r>
              <a:rPr lang="en-IN" dirty="0"/>
              <a:t>- </a:t>
            </a:r>
            <a:r>
              <a:rPr lang="en-IN" sz="2000" dirty="0"/>
              <a:t>high wiring complexity</a:t>
            </a:r>
          </a:p>
        </p:txBody>
      </p:sp>
    </p:spTree>
    <p:extLst>
      <p:ext uri="{BB962C8B-B14F-4D97-AF65-F5344CB8AC3E}">
        <p14:creationId xmlns:p14="http://schemas.microsoft.com/office/powerpoint/2010/main" val="362359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Adder Design</a:t>
            </a:r>
          </a:p>
        </p:txBody>
      </p:sp>
      <p:sp>
        <p:nvSpPr>
          <p:cNvPr id="338" name="Rectangle 3">
            <a:extLst>
              <a:ext uri="{FF2B5EF4-FFF2-40B4-BE49-F238E27FC236}">
                <a16:creationId xmlns:a16="http://schemas.microsoft.com/office/drawing/2014/main" id="{CDE03DFD-D292-4E53-AE0D-F52D801B2C53}"/>
              </a:ext>
            </a:extLst>
          </p:cNvPr>
          <p:cNvSpPr txBox="1">
            <a:spLocks noChangeArrowheads="1"/>
          </p:cNvSpPr>
          <p:nvPr/>
        </p:nvSpPr>
        <p:spPr>
          <a:xfrm>
            <a:off x="1990205" y="900398"/>
            <a:ext cx="5707360" cy="2103214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8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o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altLang="zh-CN" sz="2600" kern="0" dirty="0"/>
              <a:t>Design considerations </a:t>
            </a:r>
          </a:p>
          <a:p>
            <a:pPr eaLnBrk="1" hangingPunct="1"/>
            <a:r>
              <a:rPr lang="en-US" altLang="zh-CN" sz="2600" kern="0" dirty="0"/>
              <a:t>Timing (delay) </a:t>
            </a:r>
          </a:p>
          <a:p>
            <a:pPr eaLnBrk="1" hangingPunct="1"/>
            <a:r>
              <a:rPr lang="en-US" altLang="zh-CN" sz="2600" kern="0" dirty="0"/>
              <a:t>Power/energy, heat dissipation </a:t>
            </a:r>
          </a:p>
          <a:p>
            <a:pPr marL="0" indent="0" eaLnBrk="1" hangingPunct="1">
              <a:buNone/>
            </a:pPr>
            <a:r>
              <a:rPr lang="en-US" altLang="zh-CN" sz="2600" kern="0" dirty="0"/>
              <a:t>    -- fan-in, fan-out, logic switching </a:t>
            </a:r>
          </a:p>
          <a:p>
            <a:pPr eaLnBrk="1" hangingPunct="1"/>
            <a:r>
              <a:rPr lang="en-US" altLang="zh-CN" sz="2600" kern="0" dirty="0"/>
              <a:t>Area (cost)</a:t>
            </a:r>
          </a:p>
          <a:p>
            <a:pPr marL="0" indent="0" eaLnBrk="1" hangingPunct="1">
              <a:buNone/>
            </a:pPr>
            <a:r>
              <a:rPr lang="en-US" altLang="zh-CN" sz="2600" kern="0" dirty="0"/>
              <a:t>    -- logic, wiring </a:t>
            </a:r>
          </a:p>
          <a:p>
            <a:pPr eaLnBrk="1" hangingPunct="1"/>
            <a:endParaRPr lang="en-US" altLang="zh-CN" sz="2600" kern="0" dirty="0"/>
          </a:p>
          <a:p>
            <a:pPr eaLnBrk="1" hangingPunct="1"/>
            <a:endParaRPr lang="en-US" altLang="zh-CN" sz="2600" kern="0" dirty="0"/>
          </a:p>
          <a:p>
            <a:pPr eaLnBrk="1" hangingPunct="1"/>
            <a:endParaRPr lang="en-US" altLang="zh-CN" sz="2600" kern="0" dirty="0"/>
          </a:p>
          <a:p>
            <a:pPr marL="0" indent="0" eaLnBrk="1" hangingPunct="1">
              <a:buNone/>
            </a:pPr>
            <a:endParaRPr lang="en-US" altLang="zh-CN" sz="2600" kern="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F3A214A-BCD1-4CC5-B3D4-4C423E2B148E}"/>
              </a:ext>
            </a:extLst>
          </p:cNvPr>
          <p:cNvGrpSpPr/>
          <p:nvPr/>
        </p:nvGrpSpPr>
        <p:grpSpPr>
          <a:xfrm>
            <a:off x="1132980" y="4239827"/>
            <a:ext cx="2541388" cy="1783893"/>
            <a:chOff x="1154312" y="2590800"/>
            <a:chExt cx="2541388" cy="1783893"/>
          </a:xfrm>
        </p:grpSpPr>
        <p:sp>
          <p:nvSpPr>
            <p:cNvPr id="339" name="AutoShape 4">
              <a:extLst>
                <a:ext uri="{FF2B5EF4-FFF2-40B4-BE49-F238E27FC236}">
                  <a16:creationId xmlns:a16="http://schemas.microsoft.com/office/drawing/2014/main" id="{CFD8B329-5453-4A14-903F-C7F044B66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5500" y="2863850"/>
              <a:ext cx="1600200" cy="1295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42" name="Text Box 7">
              <a:extLst>
                <a:ext uri="{FF2B5EF4-FFF2-40B4-BE49-F238E27FC236}">
                  <a16:creationId xmlns:a16="http://schemas.microsoft.com/office/drawing/2014/main" id="{B759AC2E-4479-4922-8E63-71D7101C43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300" y="2590800"/>
              <a:ext cx="990600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dirty="0">
                  <a:latin typeface="Arial" panose="020B0604020202020204" pitchFamily="34" charset="0"/>
                </a:rPr>
                <a:t>logic depth</a:t>
              </a:r>
            </a:p>
          </p:txBody>
        </p:sp>
        <p:sp>
          <p:nvSpPr>
            <p:cNvPr id="343" name="Text Box 8">
              <a:extLst>
                <a:ext uri="{FF2B5EF4-FFF2-40B4-BE49-F238E27FC236}">
                  <a16:creationId xmlns:a16="http://schemas.microsoft.com/office/drawing/2014/main" id="{D08E82CE-7409-475F-8C97-F714070986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4312" y="3943806"/>
              <a:ext cx="1295400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spcBef>
                  <a:spcPts val="0"/>
                </a:spcBef>
              </a:pPr>
              <a:r>
                <a:rPr lang="en-US" altLang="zh-CN" sz="1400" dirty="0">
                  <a:latin typeface="Arial" panose="020B0604020202020204" pitchFamily="34" charset="0"/>
                </a:rPr>
                <a:t># fan-in</a:t>
              </a:r>
            </a:p>
            <a:p>
              <a:pPr algn="ctr" eaLnBrk="1" hangingPunct="1">
                <a:spcBef>
                  <a:spcPts val="0"/>
                </a:spcBef>
              </a:pPr>
              <a:r>
                <a:rPr lang="en-US" altLang="zh-CN" sz="1400" dirty="0">
                  <a:latin typeface="Arial" panose="020B0604020202020204" pitchFamily="34" charset="0"/>
                </a:rPr>
                <a:t>fan-out</a:t>
              </a:r>
            </a:p>
          </p:txBody>
        </p:sp>
      </p:grpSp>
      <p:sp>
        <p:nvSpPr>
          <p:cNvPr id="344" name="Text Box 9">
            <a:extLst>
              <a:ext uri="{FF2B5EF4-FFF2-40B4-BE49-F238E27FC236}">
                <a16:creationId xmlns:a16="http://schemas.microsoft.com/office/drawing/2014/main" id="{6A5CA0DA-80C9-44EE-ACE0-2B148E315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3092" y="5877852"/>
            <a:ext cx="13716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dirty="0">
                <a:latin typeface="Arial" panose="020B0604020202020204" pitchFamily="34" charset="0"/>
              </a:rPr>
              <a:t># wire tracks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F330CD3-6F9B-46CA-A362-AB8DB4B61C04}"/>
              </a:ext>
            </a:extLst>
          </p:cNvPr>
          <p:cNvGrpSpPr/>
          <p:nvPr/>
        </p:nvGrpSpPr>
        <p:grpSpPr>
          <a:xfrm>
            <a:off x="4283968" y="4239827"/>
            <a:ext cx="3390900" cy="1812925"/>
            <a:chOff x="4305300" y="2590800"/>
            <a:chExt cx="3390900" cy="1812925"/>
          </a:xfrm>
        </p:grpSpPr>
        <p:sp>
          <p:nvSpPr>
            <p:cNvPr id="340" name="AutoShape 5">
              <a:extLst>
                <a:ext uri="{FF2B5EF4-FFF2-40B4-BE49-F238E27FC236}">
                  <a16:creationId xmlns:a16="http://schemas.microsoft.com/office/drawing/2014/main" id="{1F9CE8C5-CD7F-4EC6-A101-5A0714807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895600"/>
              <a:ext cx="1600200" cy="1295400"/>
            </a:xfrm>
            <a:prstGeom prst="triangle">
              <a:avLst>
                <a:gd name="adj" fmla="val 50000"/>
              </a:avLst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41" name="AutoShape 6">
              <a:extLst>
                <a:ext uri="{FF2B5EF4-FFF2-40B4-BE49-F238E27FC236}">
                  <a16:creationId xmlns:a16="http://schemas.microsoft.com/office/drawing/2014/main" id="{E7759D24-8ED6-4B1C-8B4D-A782B35D4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300" y="3429000"/>
              <a:ext cx="762000" cy="228600"/>
            </a:xfrm>
            <a:prstGeom prst="rightArrow">
              <a:avLst>
                <a:gd name="adj1" fmla="val 50000"/>
                <a:gd name="adj2" fmla="val 8333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45" name="Text Box 10">
              <a:extLst>
                <a:ext uri="{FF2B5EF4-FFF2-40B4-BE49-F238E27FC236}">
                  <a16:creationId xmlns:a16="http://schemas.microsoft.com/office/drawing/2014/main" id="{65CB09C4-0F4C-45DA-BAD9-0F098A7E30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81700" y="2590800"/>
              <a:ext cx="609600" cy="212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>
                  <a:latin typeface="Arial" panose="020B0604020202020204" pitchFamily="34" charset="0"/>
                </a:rPr>
                <a:t>Timing</a:t>
              </a:r>
            </a:p>
          </p:txBody>
        </p:sp>
        <p:sp>
          <p:nvSpPr>
            <p:cNvPr id="346" name="Text Box 11">
              <a:extLst>
                <a:ext uri="{FF2B5EF4-FFF2-40B4-BE49-F238E27FC236}">
                  <a16:creationId xmlns:a16="http://schemas.microsoft.com/office/drawing/2014/main" id="{8CFFAA59-F06B-4E11-A7D1-7007E3FDF3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3000" y="4191000"/>
              <a:ext cx="990600" cy="212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>
                  <a:latin typeface="Arial" panose="020B0604020202020204" pitchFamily="34" charset="0"/>
                </a:rPr>
                <a:t>Power</a:t>
              </a:r>
            </a:p>
          </p:txBody>
        </p:sp>
        <p:sp>
          <p:nvSpPr>
            <p:cNvPr id="347" name="Text Box 12">
              <a:extLst>
                <a:ext uri="{FF2B5EF4-FFF2-40B4-BE49-F238E27FC236}">
                  <a16:creationId xmlns:a16="http://schemas.microsoft.com/office/drawing/2014/main" id="{4C336A64-5A19-4BBD-AB9A-1ABE15DF0D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0" y="4191000"/>
              <a:ext cx="838200" cy="212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>
                  <a:latin typeface="Arial" panose="020B0604020202020204" pitchFamily="34" charset="0"/>
                </a:rPr>
                <a:t>Area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853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07873" y="260648"/>
            <a:ext cx="3851920" cy="685800"/>
          </a:xfrm>
        </p:spPr>
        <p:txBody>
          <a:bodyPr/>
          <a:lstStyle/>
          <a:p>
            <a:pPr algn="l"/>
            <a:r>
              <a:rPr lang="en-US" sz="3200" dirty="0">
                <a:solidFill>
                  <a:schemeClr val="tx1"/>
                </a:solidFill>
              </a:rPr>
              <a:t>Adding multiple numbers</a:t>
            </a:r>
          </a:p>
        </p:txBody>
      </p:sp>
      <p:pic>
        <p:nvPicPr>
          <p:cNvPr id="3076" name="Picture 4" descr="Food Bill @ Anandha Bavan - Picture of Hotel Anandha Bhavan, Pondicherry -  Tripadvisor">
            <a:extLst>
              <a:ext uri="{FF2B5EF4-FFF2-40B4-BE49-F238E27FC236}">
                <a16:creationId xmlns:a16="http://schemas.microsoft.com/office/drawing/2014/main" id="{14332034-3A0E-4372-9BCB-BA898A591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0315"/>
            <a:ext cx="4176464" cy="656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artoon boy and girl showing number one Graphic Vector - Stock by Pixlr">
            <a:extLst>
              <a:ext uri="{FF2B5EF4-FFF2-40B4-BE49-F238E27FC236}">
                <a16:creationId xmlns:a16="http://schemas.microsoft.com/office/drawing/2014/main" id="{7FDB34DA-1E9B-45D0-A8EA-8638A60B8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554" y="2481262"/>
            <a:ext cx="241935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052C589-68A9-4708-9E1E-51F4ED6040BA}"/>
              </a:ext>
            </a:extLst>
          </p:cNvPr>
          <p:cNvSpPr/>
          <p:nvPr/>
        </p:nvSpPr>
        <p:spPr bwMode="auto">
          <a:xfrm>
            <a:off x="3779912" y="3006654"/>
            <a:ext cx="864096" cy="1800200"/>
          </a:xfrm>
          <a:prstGeom prst="ellipse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FA9B768E-8B51-417B-A413-100A055C0852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4423021" y="1047772"/>
            <a:ext cx="2048157" cy="1994219"/>
          </a:xfrm>
          <a:prstGeom prst="curvedConnector3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7B2B5B3-D188-4B18-B66E-4B42BB0824DF}"/>
              </a:ext>
            </a:extLst>
          </p:cNvPr>
          <p:cNvSpPr txBox="1"/>
          <p:nvPr/>
        </p:nvSpPr>
        <p:spPr>
          <a:xfrm>
            <a:off x="5307872" y="5229200"/>
            <a:ext cx="3584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can we do better?</a:t>
            </a:r>
          </a:p>
        </p:txBody>
      </p:sp>
    </p:spTree>
    <p:extLst>
      <p:ext uri="{BB962C8B-B14F-4D97-AF65-F5344CB8AC3E}">
        <p14:creationId xmlns:p14="http://schemas.microsoft.com/office/powerpoint/2010/main" val="335579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0" grpId="0"/>
      <p:bldP spid="3" grpId="0" animBg="1"/>
      <p:bldP spid="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7197B6ED-F742-466C-B231-457901162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25" y="312738"/>
            <a:ext cx="205422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67267" name="AutoShape 3">
            <a:extLst>
              <a:ext uri="{FF2B5EF4-FFF2-40B4-BE49-F238E27FC236}">
                <a16:creationId xmlns:a16="http://schemas.microsoft.com/office/drawing/2014/main" id="{2CDC99D2-876D-45A9-AECA-482C75A0D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9095928" cy="5410200"/>
          </a:xfrm>
          <a:noFill/>
          <a:ln/>
        </p:spPr>
        <p:txBody>
          <a:bodyPr/>
          <a:lstStyle/>
          <a:p>
            <a:pPr eaLnBrk="0" hangingPunct="0"/>
            <a:r>
              <a:rPr lang="en-US" altLang="en-US" sz="2000" b="0" dirty="0"/>
              <a:t>Consider adding six numbers (4 bits each)</a:t>
            </a:r>
          </a:p>
          <a:p>
            <a:pPr eaLnBrk="0" hangingPunct="0"/>
            <a:r>
              <a:rPr lang="en-US" altLang="en-US" sz="2000" b="0" dirty="0">
                <a:solidFill>
                  <a:srgbClr val="FF0000"/>
                </a:solidFill>
              </a:rPr>
              <a:t>1001, 0110, 1111, 0111, 1010, 0110 </a:t>
            </a:r>
            <a:r>
              <a:rPr lang="en-US" altLang="en-US" sz="2000" b="0" dirty="0"/>
              <a:t>(all unsigned +</a:t>
            </a:r>
            <a:r>
              <a:rPr lang="en-US" altLang="en-US" sz="2000" b="0" dirty="0" err="1"/>
              <a:t>ve</a:t>
            </a:r>
            <a:r>
              <a:rPr lang="en-US" altLang="en-US" sz="2000" b="0" dirty="0"/>
              <a:t>)</a:t>
            </a:r>
          </a:p>
          <a:p>
            <a:pPr eaLnBrk="0" hangingPunct="0"/>
            <a:r>
              <a:rPr lang="en-US" altLang="en-US" sz="2000" b="0" dirty="0"/>
              <a:t>One way is to add them pair wise, getting three results, and then adding them again</a:t>
            </a:r>
          </a:p>
          <a:p>
            <a:pPr eaLnBrk="0" hangingPunct="0">
              <a:buFontTx/>
              <a:buChar char=" "/>
            </a:pPr>
            <a:r>
              <a:rPr lang="en-US" altLang="en-US" dirty="0"/>
              <a:t>   </a:t>
            </a:r>
            <a:r>
              <a:rPr lang="en-US" altLang="en-US" dirty="0">
                <a:solidFill>
                  <a:srgbClr val="FF0000"/>
                </a:solidFill>
              </a:rPr>
              <a:t>1001          1111        1010        </a:t>
            </a:r>
            <a:r>
              <a:rPr lang="en-US" altLang="en-US" dirty="0">
                <a:solidFill>
                  <a:srgbClr val="00B0F0"/>
                </a:solidFill>
              </a:rPr>
              <a:t>01111 </a:t>
            </a:r>
            <a:r>
              <a:rPr lang="en-US" altLang="en-US" dirty="0">
                <a:solidFill>
                  <a:srgbClr val="FF0000"/>
                </a:solidFill>
              </a:rPr>
              <a:t>       </a:t>
            </a:r>
            <a:r>
              <a:rPr lang="en-US" altLang="en-US" dirty="0"/>
              <a:t>100101</a:t>
            </a:r>
          </a:p>
          <a:p>
            <a:pPr eaLnBrk="0" hangingPunct="0">
              <a:buFontTx/>
              <a:buChar char=" "/>
            </a:pPr>
            <a:r>
              <a:rPr lang="en-US" altLang="en-US" dirty="0">
                <a:solidFill>
                  <a:srgbClr val="FF0000"/>
                </a:solidFill>
              </a:rPr>
              <a:t>   0110          0111        0110        </a:t>
            </a:r>
            <a:r>
              <a:rPr lang="en-US" altLang="en-US" dirty="0">
                <a:solidFill>
                  <a:srgbClr val="00B0F0"/>
                </a:solidFill>
              </a:rPr>
              <a:t>10110</a:t>
            </a:r>
            <a:r>
              <a:rPr lang="en-US" altLang="en-US" dirty="0">
                <a:solidFill>
                  <a:srgbClr val="FF0000"/>
                </a:solidFill>
              </a:rPr>
              <a:t>          </a:t>
            </a:r>
            <a:r>
              <a:rPr lang="en-US" altLang="en-US" dirty="0">
                <a:solidFill>
                  <a:srgbClr val="00B0F0"/>
                </a:solidFill>
              </a:rPr>
              <a:t>10000</a:t>
            </a:r>
          </a:p>
          <a:p>
            <a:pPr eaLnBrk="0" hangingPunct="0">
              <a:buFontTx/>
              <a:buChar char=" "/>
            </a:pPr>
            <a:r>
              <a:rPr lang="en-US" altLang="en-US" dirty="0"/>
              <a:t> </a:t>
            </a:r>
            <a:r>
              <a:rPr lang="en-US" altLang="en-US" dirty="0">
                <a:solidFill>
                  <a:srgbClr val="00B0F0"/>
                </a:solidFill>
              </a:rPr>
              <a:t>01111        10110      10000      </a:t>
            </a:r>
            <a:r>
              <a:rPr lang="en-US" altLang="en-US" dirty="0"/>
              <a:t>100101        </a:t>
            </a:r>
            <a:r>
              <a:rPr lang="en-US" altLang="en-US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110101</a:t>
            </a:r>
          </a:p>
          <a:p>
            <a:pPr eaLnBrk="0" hangingPunct="0">
              <a:buFontTx/>
              <a:buChar char=" "/>
            </a:pPr>
            <a:endParaRPr lang="en-US" altLang="en-US" dirty="0"/>
          </a:p>
          <a:p>
            <a:pPr eaLnBrk="0" hangingPunct="0"/>
            <a:r>
              <a:rPr lang="en-US" altLang="en-US" dirty="0"/>
              <a:t>Other method is add them three at a time by saving carry</a:t>
            </a:r>
          </a:p>
          <a:p>
            <a:pPr eaLnBrk="0" hangingPunct="0">
              <a:buFontTx/>
              <a:buChar char=" "/>
            </a:pPr>
            <a:r>
              <a:rPr lang="en-US" altLang="en-US" dirty="0"/>
              <a:t>   </a:t>
            </a:r>
            <a:r>
              <a:rPr lang="en-US" altLang="en-US" dirty="0">
                <a:solidFill>
                  <a:srgbClr val="FF0000"/>
                </a:solidFill>
              </a:rPr>
              <a:t>1001</a:t>
            </a:r>
            <a:r>
              <a:rPr lang="en-US" altLang="en-US" dirty="0"/>
              <a:t>           </a:t>
            </a:r>
            <a:r>
              <a:rPr lang="en-US" altLang="en-US" dirty="0">
                <a:solidFill>
                  <a:srgbClr val="FF0000"/>
                </a:solidFill>
              </a:rPr>
              <a:t>0111</a:t>
            </a:r>
            <a:r>
              <a:rPr lang="en-US" altLang="en-US" dirty="0"/>
              <a:t>       </a:t>
            </a:r>
            <a:r>
              <a:rPr lang="en-US" altLang="en-US" dirty="0">
                <a:solidFill>
                  <a:srgbClr val="00B050"/>
                </a:solidFill>
              </a:rPr>
              <a:t> 00000          </a:t>
            </a:r>
            <a:r>
              <a:rPr lang="en-US" altLang="en-US" dirty="0"/>
              <a:t>010101             </a:t>
            </a:r>
            <a:r>
              <a:rPr lang="en-US" altLang="en-US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001101 </a:t>
            </a:r>
            <a:r>
              <a:rPr lang="en-US" altLang="en-US" dirty="0"/>
              <a:t>                </a:t>
            </a:r>
          </a:p>
          <a:p>
            <a:pPr eaLnBrk="0" hangingPunct="0">
              <a:buFontTx/>
              <a:buChar char=" "/>
            </a:pPr>
            <a:r>
              <a:rPr lang="en-US" altLang="en-US" dirty="0"/>
              <a:t>   </a:t>
            </a:r>
            <a:r>
              <a:rPr lang="en-US" altLang="en-US" dirty="0">
                <a:solidFill>
                  <a:srgbClr val="FF0000"/>
                </a:solidFill>
              </a:rPr>
              <a:t>0110</a:t>
            </a:r>
            <a:r>
              <a:rPr lang="en-US" altLang="en-US" dirty="0"/>
              <a:t>           </a:t>
            </a:r>
            <a:r>
              <a:rPr lang="en-US" altLang="en-US" dirty="0">
                <a:solidFill>
                  <a:srgbClr val="FF0000"/>
                </a:solidFill>
              </a:rPr>
              <a:t>1010</a:t>
            </a:r>
            <a:r>
              <a:rPr lang="en-US" altLang="en-US" dirty="0"/>
              <a:t>        </a:t>
            </a:r>
            <a:r>
              <a:rPr lang="en-US" altLang="en-US" dirty="0">
                <a:solidFill>
                  <a:srgbClr val="00B050"/>
                </a:solidFill>
              </a:rPr>
              <a:t>11110</a:t>
            </a:r>
            <a:r>
              <a:rPr lang="en-US" altLang="en-US" dirty="0"/>
              <a:t>          010100             </a:t>
            </a:r>
            <a:r>
              <a:rPr lang="en-US" altLang="en-US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101000</a:t>
            </a:r>
          </a:p>
          <a:p>
            <a:pPr eaLnBrk="0" hangingPunct="0">
              <a:buFontTx/>
              <a:buChar char=" "/>
            </a:pPr>
            <a:r>
              <a:rPr lang="en-US" altLang="en-US" dirty="0"/>
              <a:t>   </a:t>
            </a:r>
            <a:r>
              <a:rPr lang="en-US" altLang="en-US" dirty="0">
                <a:solidFill>
                  <a:srgbClr val="FF0000"/>
                </a:solidFill>
              </a:rPr>
              <a:t>1111</a:t>
            </a:r>
            <a:r>
              <a:rPr lang="en-US" altLang="en-US" dirty="0"/>
              <a:t>           </a:t>
            </a:r>
            <a:r>
              <a:rPr lang="en-US" altLang="en-US" dirty="0">
                <a:solidFill>
                  <a:srgbClr val="FF0000"/>
                </a:solidFill>
              </a:rPr>
              <a:t>0110</a:t>
            </a:r>
            <a:r>
              <a:rPr lang="en-US" altLang="en-US" dirty="0"/>
              <a:t>        </a:t>
            </a:r>
            <a:r>
              <a:rPr lang="en-US" altLang="en-US" dirty="0">
                <a:solidFill>
                  <a:srgbClr val="00B050"/>
                </a:solidFill>
              </a:rPr>
              <a:t>01011</a:t>
            </a:r>
            <a:r>
              <a:rPr lang="en-US" altLang="en-US" dirty="0"/>
              <a:t>          </a:t>
            </a:r>
            <a:r>
              <a:rPr lang="en-US" altLang="en-US" dirty="0">
                <a:solidFill>
                  <a:srgbClr val="00B050"/>
                </a:solidFill>
              </a:rPr>
              <a:t>001100</a:t>
            </a:r>
            <a:r>
              <a:rPr lang="en-US" altLang="en-US" dirty="0"/>
              <a:t>             </a:t>
            </a:r>
            <a:r>
              <a:rPr lang="en-US" altLang="en-US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110101</a:t>
            </a:r>
          </a:p>
          <a:p>
            <a:pPr eaLnBrk="0" hangingPunct="0">
              <a:buFontTx/>
              <a:buChar char=" "/>
            </a:pPr>
            <a:r>
              <a:rPr lang="en-US" altLang="en-US" dirty="0"/>
              <a:t>  </a:t>
            </a:r>
            <a:r>
              <a:rPr lang="en-US" altLang="en-US" dirty="0">
                <a:solidFill>
                  <a:srgbClr val="00B050"/>
                </a:solidFill>
              </a:rPr>
              <a:t>00000</a:t>
            </a:r>
            <a:r>
              <a:rPr lang="en-US" altLang="en-US" dirty="0"/>
              <a:t>        </a:t>
            </a:r>
            <a:r>
              <a:rPr lang="en-US" altLang="en-US" dirty="0">
                <a:solidFill>
                  <a:srgbClr val="00B050"/>
                </a:solidFill>
              </a:rPr>
              <a:t>01011</a:t>
            </a:r>
            <a:r>
              <a:rPr lang="en-US" altLang="en-US" dirty="0"/>
              <a:t>      010101          </a:t>
            </a:r>
            <a:r>
              <a:rPr lang="en-US" altLang="en-US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001101</a:t>
            </a:r>
            <a:r>
              <a:rPr lang="en-US" altLang="en-US" dirty="0"/>
              <a:t>               SUM  </a:t>
            </a:r>
          </a:p>
          <a:p>
            <a:pPr eaLnBrk="0" hangingPunct="0">
              <a:buFontTx/>
              <a:buChar char=" "/>
            </a:pPr>
            <a:r>
              <a:rPr lang="en-US" altLang="en-US" dirty="0"/>
              <a:t>  </a:t>
            </a:r>
            <a:r>
              <a:rPr lang="en-US" altLang="en-US" dirty="0">
                <a:solidFill>
                  <a:srgbClr val="00B050"/>
                </a:solidFill>
              </a:rPr>
              <a:t>11110</a:t>
            </a:r>
            <a:r>
              <a:rPr lang="en-US" altLang="en-US" dirty="0"/>
              <a:t>        </a:t>
            </a:r>
            <a:r>
              <a:rPr lang="en-US" altLang="en-US" dirty="0">
                <a:solidFill>
                  <a:srgbClr val="00B050"/>
                </a:solidFill>
              </a:rPr>
              <a:t>01100</a:t>
            </a:r>
            <a:r>
              <a:rPr lang="en-US" altLang="en-US" dirty="0"/>
              <a:t>      010100          </a:t>
            </a:r>
            <a:r>
              <a:rPr lang="en-US" altLang="en-US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101000</a:t>
            </a:r>
            <a:r>
              <a:rPr lang="en-US" altLang="en-US" dirty="0"/>
              <a:t>               CARRY</a:t>
            </a:r>
          </a:p>
          <a:p>
            <a:pPr eaLnBrk="0" hangingPunct="0">
              <a:buFontTx/>
              <a:buChar char=" "/>
            </a:pPr>
            <a:endParaRPr lang="en-US" altLang="en-US" dirty="0"/>
          </a:p>
          <a:p>
            <a:pPr eaLnBrk="0" hangingPunct="0">
              <a:buFontTx/>
              <a:buChar char=" "/>
            </a:pPr>
            <a:endParaRPr lang="en-US" altLang="en-US" dirty="0"/>
          </a:p>
          <a:p>
            <a:pPr eaLnBrk="0" hangingPunct="0">
              <a:buFontTx/>
              <a:buChar char=" "/>
            </a:pPr>
            <a:endParaRPr lang="en-US" altLang="en-US" dirty="0"/>
          </a:p>
          <a:p>
            <a:pPr eaLnBrk="0" hangingPunct="0">
              <a:buFontTx/>
              <a:buChar char=" "/>
            </a:pPr>
            <a:endParaRPr lang="en-US" altLang="en-US" dirty="0"/>
          </a:p>
          <a:p>
            <a:pPr eaLnBrk="0" hangingPunct="0">
              <a:buFontTx/>
              <a:buChar char=" "/>
            </a:pPr>
            <a:endParaRPr lang="en-US" altLang="en-US" dirty="0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C6FD45C1-DC95-4BA9-870A-539FBB1295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5672" y="104775"/>
            <a:ext cx="8447856" cy="609600"/>
          </a:xfrm>
          <a:noFill/>
          <a:ln/>
        </p:spPr>
        <p:txBody>
          <a:bodyPr/>
          <a:lstStyle/>
          <a:p>
            <a:pPr eaLnBrk="0" hangingPunct="0"/>
            <a:r>
              <a:rPr lang="en-US" altLang="en-US" b="0" dirty="0"/>
              <a:t>Carry-Save Addition: Adding multiple operands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84502E5-3B71-4AA8-8E07-42E7F5A41E43}"/>
              </a:ext>
            </a:extLst>
          </p:cNvPr>
          <p:cNvGrpSpPr/>
          <p:nvPr/>
        </p:nvGrpSpPr>
        <p:grpSpPr>
          <a:xfrm>
            <a:off x="838200" y="3284984"/>
            <a:ext cx="3048000" cy="0"/>
            <a:chOff x="838200" y="3124200"/>
            <a:chExt cx="3048000" cy="0"/>
          </a:xfrm>
        </p:grpSpPr>
        <p:sp>
          <p:nvSpPr>
            <p:cNvPr id="267271" name="Line 7">
              <a:extLst>
                <a:ext uri="{FF2B5EF4-FFF2-40B4-BE49-F238E27FC236}">
                  <a16:creationId xmlns:a16="http://schemas.microsoft.com/office/drawing/2014/main" id="{C17AF088-0C94-4D8E-A815-979B7867D6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3124200"/>
              <a:ext cx="91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67269" name="Line 5">
              <a:extLst>
                <a:ext uri="{FF2B5EF4-FFF2-40B4-BE49-F238E27FC236}">
                  <a16:creationId xmlns:a16="http://schemas.microsoft.com/office/drawing/2014/main" id="{1FEBCC1F-CD24-425C-B15F-20ABF7BDC0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8200" y="3124200"/>
              <a:ext cx="91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67270" name="Line 6">
              <a:extLst>
                <a:ext uri="{FF2B5EF4-FFF2-40B4-BE49-F238E27FC236}">
                  <a16:creationId xmlns:a16="http://schemas.microsoft.com/office/drawing/2014/main" id="{DBA24468-73F5-4FF3-BEB7-80D87311B6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5000" y="3124200"/>
              <a:ext cx="91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59E5F7B-C184-4A01-8CF3-413535F90713}"/>
              </a:ext>
            </a:extLst>
          </p:cNvPr>
          <p:cNvGrpSpPr/>
          <p:nvPr/>
        </p:nvGrpSpPr>
        <p:grpSpPr>
          <a:xfrm>
            <a:off x="1600200" y="2667000"/>
            <a:ext cx="4648200" cy="732498"/>
            <a:chOff x="1600200" y="2667000"/>
            <a:chExt cx="4648200" cy="732498"/>
          </a:xfrm>
        </p:grpSpPr>
        <p:sp>
          <p:nvSpPr>
            <p:cNvPr id="267272" name="Line 8">
              <a:extLst>
                <a:ext uri="{FF2B5EF4-FFF2-40B4-BE49-F238E27FC236}">
                  <a16:creationId xmlns:a16="http://schemas.microsoft.com/office/drawing/2014/main" id="{726225F9-52E5-4820-864E-A81F84CA4E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3284984"/>
              <a:ext cx="91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67273" name="Line 9">
              <a:extLst>
                <a:ext uri="{FF2B5EF4-FFF2-40B4-BE49-F238E27FC236}">
                  <a16:creationId xmlns:a16="http://schemas.microsoft.com/office/drawing/2014/main" id="{917B7AAE-A82F-47F9-AB6E-A2F348274B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0" y="3284984"/>
              <a:ext cx="91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67274" name="Line 10">
              <a:extLst>
                <a:ext uri="{FF2B5EF4-FFF2-40B4-BE49-F238E27FC236}">
                  <a16:creationId xmlns:a16="http://schemas.microsoft.com/office/drawing/2014/main" id="{1658FCB4-0AD1-426F-ADD3-F48FF5CC51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00200" y="2667000"/>
              <a:ext cx="259080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67275" name="Line 11">
              <a:extLst>
                <a:ext uri="{FF2B5EF4-FFF2-40B4-BE49-F238E27FC236}">
                  <a16:creationId xmlns:a16="http://schemas.microsoft.com/office/drawing/2014/main" id="{A0E4C4F9-40D6-49D3-A563-00F59BF3CB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3200" y="2971800"/>
              <a:ext cx="144780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67276" name="Line 12">
              <a:extLst>
                <a:ext uri="{FF2B5EF4-FFF2-40B4-BE49-F238E27FC236}">
                  <a16:creationId xmlns:a16="http://schemas.microsoft.com/office/drawing/2014/main" id="{80E2C979-7F5C-46AF-A606-4B586372EA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57600" y="2971800"/>
              <a:ext cx="1828800" cy="4276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67277" name="Line 13">
              <a:extLst>
                <a:ext uri="{FF2B5EF4-FFF2-40B4-BE49-F238E27FC236}">
                  <a16:creationId xmlns:a16="http://schemas.microsoft.com/office/drawing/2014/main" id="{A6086A2F-ED26-46EB-BAFF-E5510B44F9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76800" y="2667000"/>
              <a:ext cx="53340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28A867C-DC45-41FE-BD8C-51768DAF42B7}"/>
              </a:ext>
            </a:extLst>
          </p:cNvPr>
          <p:cNvGrpSpPr/>
          <p:nvPr/>
        </p:nvGrpSpPr>
        <p:grpSpPr>
          <a:xfrm>
            <a:off x="827584" y="4343400"/>
            <a:ext cx="6172200" cy="1295400"/>
            <a:chOff x="838200" y="4343400"/>
            <a:chExt cx="6172200" cy="1295400"/>
          </a:xfrm>
        </p:grpSpPr>
        <p:sp>
          <p:nvSpPr>
            <p:cNvPr id="267278" name="Line 14">
              <a:extLst>
                <a:ext uri="{FF2B5EF4-FFF2-40B4-BE49-F238E27FC236}">
                  <a16:creationId xmlns:a16="http://schemas.microsoft.com/office/drawing/2014/main" id="{B077B4D8-3CDC-4437-84FE-2695642EB6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9600" y="5229200"/>
              <a:ext cx="91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67279" name="Line 15">
              <a:extLst>
                <a:ext uri="{FF2B5EF4-FFF2-40B4-BE49-F238E27FC236}">
                  <a16:creationId xmlns:a16="http://schemas.microsoft.com/office/drawing/2014/main" id="{B70AA271-49B5-4F75-AD95-02E07C2954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4200" y="5229200"/>
              <a:ext cx="91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67280" name="Line 16">
              <a:extLst>
                <a:ext uri="{FF2B5EF4-FFF2-40B4-BE49-F238E27FC236}">
                  <a16:creationId xmlns:a16="http://schemas.microsoft.com/office/drawing/2014/main" id="{002C57C9-6A16-493B-9EB7-B96E1AC316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1200" y="5229200"/>
              <a:ext cx="91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67281" name="Line 17">
              <a:extLst>
                <a:ext uri="{FF2B5EF4-FFF2-40B4-BE49-F238E27FC236}">
                  <a16:creationId xmlns:a16="http://schemas.microsoft.com/office/drawing/2014/main" id="{64C59F20-274E-4293-B63F-5DE21014A0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8200" y="5228216"/>
              <a:ext cx="91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67282" name="Line 18">
              <a:extLst>
                <a:ext uri="{FF2B5EF4-FFF2-40B4-BE49-F238E27FC236}">
                  <a16:creationId xmlns:a16="http://schemas.microsoft.com/office/drawing/2014/main" id="{179314DF-F396-46B3-BD41-2EB244AF67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6000" y="4869160"/>
              <a:ext cx="91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67283" name="Line 19">
              <a:extLst>
                <a:ext uri="{FF2B5EF4-FFF2-40B4-BE49-F238E27FC236}">
                  <a16:creationId xmlns:a16="http://schemas.microsoft.com/office/drawing/2014/main" id="{93F5A3B6-C25D-4819-B362-85C5A32D53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76400" y="4343400"/>
              <a:ext cx="1600200" cy="990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67284" name="Line 20">
              <a:extLst>
                <a:ext uri="{FF2B5EF4-FFF2-40B4-BE49-F238E27FC236}">
                  <a16:creationId xmlns:a16="http://schemas.microsoft.com/office/drawing/2014/main" id="{A9D4B972-A3C3-4107-9EAD-4F8C7E5DEC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76400" y="4724400"/>
              <a:ext cx="1600200" cy="914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67285" name="Line 21">
              <a:extLst>
                <a:ext uri="{FF2B5EF4-FFF2-40B4-BE49-F238E27FC236}">
                  <a16:creationId xmlns:a16="http://schemas.microsoft.com/office/drawing/2014/main" id="{DC889A40-F5B8-4AB6-A720-1BF114832E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2400" y="4343400"/>
              <a:ext cx="609600" cy="990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67286" name="Line 22">
              <a:extLst>
                <a:ext uri="{FF2B5EF4-FFF2-40B4-BE49-F238E27FC236}">
                  <a16:creationId xmlns:a16="http://schemas.microsoft.com/office/drawing/2014/main" id="{E50BF158-1245-4963-ABDE-BFF0931C17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8600" y="4724400"/>
              <a:ext cx="533400" cy="914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67287" name="Line 23">
              <a:extLst>
                <a:ext uri="{FF2B5EF4-FFF2-40B4-BE49-F238E27FC236}">
                  <a16:creationId xmlns:a16="http://schemas.microsoft.com/office/drawing/2014/main" id="{6CDEE589-3F1E-4A0D-BB81-52E0A7ACC0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3200" y="5029200"/>
              <a:ext cx="1752600" cy="5333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67288" name="Line 24">
              <a:extLst>
                <a:ext uri="{FF2B5EF4-FFF2-40B4-BE49-F238E27FC236}">
                  <a16:creationId xmlns:a16="http://schemas.microsoft.com/office/drawing/2014/main" id="{94F48513-DC72-453A-9A43-2E9FA8B085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34000" y="4343400"/>
              <a:ext cx="762000" cy="990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67289" name="Line 25">
              <a:extLst>
                <a:ext uri="{FF2B5EF4-FFF2-40B4-BE49-F238E27FC236}">
                  <a16:creationId xmlns:a16="http://schemas.microsoft.com/office/drawing/2014/main" id="{8B9073E2-1B13-4813-BACD-8AFDE38658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10200" y="4648200"/>
              <a:ext cx="762000" cy="914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67290" name="Line 26">
              <a:extLst>
                <a:ext uri="{FF2B5EF4-FFF2-40B4-BE49-F238E27FC236}">
                  <a16:creationId xmlns:a16="http://schemas.microsoft.com/office/drawing/2014/main" id="{19D254FA-7AD1-4A62-B64A-6AFC713C3F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6000" y="5229200"/>
              <a:ext cx="91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267291" name="Line 27">
            <a:extLst>
              <a:ext uri="{FF2B5EF4-FFF2-40B4-BE49-F238E27FC236}">
                <a16:creationId xmlns:a16="http://schemas.microsoft.com/office/drawing/2014/main" id="{B064136A-16DA-4E2B-8D09-BAE3F9AA09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56388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67292" name="Line 28">
            <a:extLst>
              <a:ext uri="{FF2B5EF4-FFF2-40B4-BE49-F238E27FC236}">
                <a16:creationId xmlns:a16="http://schemas.microsoft.com/office/drawing/2014/main" id="{A8F2A57E-1002-4E64-8B23-7649A783F6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53340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67293" name="Line 29">
            <a:extLst>
              <a:ext uri="{FF2B5EF4-FFF2-40B4-BE49-F238E27FC236}">
                <a16:creationId xmlns:a16="http://schemas.microsoft.com/office/drawing/2014/main" id="{63EA02AC-FB1E-41BC-84F6-32241CF683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5029200"/>
            <a:ext cx="3810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315DF0E-1038-40C1-A16D-3F2650873597}"/>
              </a:ext>
            </a:extLst>
          </p:cNvPr>
          <p:cNvSpPr/>
          <p:nvPr/>
        </p:nvSpPr>
        <p:spPr bwMode="auto">
          <a:xfrm rot="16200000">
            <a:off x="1666463" y="1361454"/>
            <a:ext cx="1253132" cy="3499051"/>
          </a:xfrm>
          <a:prstGeom prst="ellipse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6D7F67-C520-40E4-A684-C0BC9C13CADD}"/>
              </a:ext>
            </a:extLst>
          </p:cNvPr>
          <p:cNvSpPr txBox="1"/>
          <p:nvPr/>
        </p:nvSpPr>
        <p:spPr>
          <a:xfrm>
            <a:off x="7490418" y="3573016"/>
            <a:ext cx="1539280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final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sum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AFDAC684-D6DB-47D3-B56F-721EFF21A7E6}"/>
              </a:ext>
            </a:extLst>
          </p:cNvPr>
          <p:cNvCxnSpPr/>
          <p:nvPr/>
        </p:nvCxnSpPr>
        <p:spPr bwMode="auto">
          <a:xfrm rot="10800000">
            <a:off x="6084903" y="3414693"/>
            <a:ext cx="1394418" cy="518543"/>
          </a:xfrm>
          <a:prstGeom prst="curvedConnector3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FFAD36F8-1885-486D-86D4-44FB8737604C}"/>
              </a:ext>
            </a:extLst>
          </p:cNvPr>
          <p:cNvCxnSpPr/>
          <p:nvPr/>
        </p:nvCxnSpPr>
        <p:spPr bwMode="auto">
          <a:xfrm rot="5400000">
            <a:off x="6528661" y="4137235"/>
            <a:ext cx="1281109" cy="65522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80BE73E-4E54-4E58-9E98-3D1831D1D783}"/>
              </a:ext>
            </a:extLst>
          </p:cNvPr>
          <p:cNvSpPr/>
          <p:nvPr/>
        </p:nvSpPr>
        <p:spPr bwMode="auto">
          <a:xfrm rot="16200000">
            <a:off x="377183" y="4493469"/>
            <a:ext cx="1842589" cy="1213049"/>
          </a:xfrm>
          <a:prstGeom prst="ellipse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7A9F117-BA1E-4FD2-AA8D-4FFA8D097874}"/>
              </a:ext>
            </a:extLst>
          </p:cNvPr>
          <p:cNvSpPr/>
          <p:nvPr/>
        </p:nvSpPr>
        <p:spPr bwMode="auto">
          <a:xfrm rot="16200000">
            <a:off x="6013206" y="5072759"/>
            <a:ext cx="997638" cy="1213049"/>
          </a:xfrm>
          <a:prstGeom prst="ellipse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8325021"/>
      </p:ext>
    </p:extLst>
  </p:cSld>
  <p:clrMapOvr>
    <a:masterClrMapping/>
  </p:clrMapOvr>
  <p:transition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91" grpId="0" animBg="1"/>
      <p:bldP spid="267292" grpId="0" animBg="1"/>
      <p:bldP spid="267293" grpId="0" animBg="1"/>
      <p:bldP spid="31" grpId="0" animBg="1"/>
      <p:bldP spid="2" grpId="0" animBg="1"/>
      <p:bldP spid="37" grpId="0" animBg="1"/>
      <p:bldP spid="3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807896" cy="609600"/>
          </a:xfrm>
        </p:spPr>
        <p:txBody>
          <a:bodyPr/>
          <a:lstStyle/>
          <a:p>
            <a:r>
              <a:rPr lang="en-US" b="0" dirty="0"/>
              <a:t>CARRY-SAVE ADDER (addition of multiple operands)</a:t>
            </a:r>
            <a:endParaRPr lang="en-IN" b="0" dirty="0"/>
          </a:p>
        </p:txBody>
      </p:sp>
      <p:pic>
        <p:nvPicPr>
          <p:cNvPr id="3379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95288" y="1052513"/>
            <a:ext cx="8424862" cy="5616575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3C47E5-8961-448F-BFA9-A2FC15E80C45}"/>
              </a:ext>
            </a:extLst>
          </p:cNvPr>
          <p:cNvSpPr txBox="1"/>
          <p:nvPr/>
        </p:nvSpPr>
        <p:spPr>
          <a:xfrm>
            <a:off x="212443" y="743591"/>
            <a:ext cx="4703440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Add four 4-bit integers, A, B, E, F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A774509D-9101-4A76-8EB5-5AFCF9119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09" y="6293809"/>
            <a:ext cx="8367464" cy="461665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Times New Roman" pitchFamily="18" charset="0"/>
                <a:sym typeface="Wingdings" panose="05000000000000000000" pitchFamily="2" charset="2"/>
              </a:rPr>
              <a:t>        Cost =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Times New Roman" pitchFamily="18" charset="0"/>
                <a:sym typeface="Wingdings" panose="05000000000000000000" pitchFamily="2" charset="2"/>
              </a:rPr>
              <a:t>O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Times New Roman" pitchFamily="18" charset="0"/>
                <a:sym typeface="Wingdings" panose="05000000000000000000" pitchFamily="2" charset="2"/>
              </a:rPr>
              <a:t>(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Times New Roman" pitchFamily="18" charset="0"/>
                <a:sym typeface="Wingdings" panose="05000000000000000000" pitchFamily="2" charset="2"/>
              </a:rPr>
              <a:t>?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Times New Roman" pitchFamily="18" charset="0"/>
                <a:sym typeface="Wingdings" panose="05000000000000000000" pitchFamily="2" charset="2"/>
              </a:rPr>
              <a:t>); delay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Times New Roman" pitchFamily="18" charset="0"/>
                <a:sym typeface="Wingdings" panose="05000000000000000000" pitchFamily="2" charset="2"/>
              </a:rPr>
              <a:t>O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Times New Roman" pitchFamily="18" charset="0"/>
                <a:sym typeface="Wingdings" panose="05000000000000000000" pitchFamily="2" charset="2"/>
              </a:rPr>
              <a:t>(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Times New Roman" pitchFamily="18" charset="0"/>
                <a:sym typeface="Wingdings" panose="05000000000000000000" pitchFamily="2" charset="2"/>
              </a:rPr>
              <a:t>?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Times New Roman" pitchFamily="18" charset="0"/>
                <a:sym typeface="Wingdings" panose="05000000000000000000" pitchFamily="2" charset="2"/>
              </a:rPr>
              <a:t>)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DCE71A7-AE43-4510-8517-E40616133D9B}"/>
              </a:ext>
            </a:extLst>
          </p:cNvPr>
          <p:cNvSpPr/>
          <p:nvPr/>
        </p:nvSpPr>
        <p:spPr bwMode="auto">
          <a:xfrm>
            <a:off x="683568" y="5373216"/>
            <a:ext cx="4536504" cy="920593"/>
          </a:xfrm>
          <a:prstGeom prst="ellips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C02D99-EEE2-4CB9-B12F-C4B9F8750803}"/>
              </a:ext>
            </a:extLst>
          </p:cNvPr>
          <p:cNvSpPr txBox="1"/>
          <p:nvPr/>
        </p:nvSpPr>
        <p:spPr>
          <a:xfrm>
            <a:off x="5093977" y="5816755"/>
            <a:ext cx="1548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can be made CLA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FA167370-BE1B-4D7E-9057-93D01C88AE00}"/>
              </a:ext>
            </a:extLst>
          </p:cNvPr>
          <p:cNvCxnSpPr>
            <a:cxnSpLocks/>
            <a:endCxn id="3" idx="5"/>
          </p:cNvCxnSpPr>
          <p:nvPr/>
        </p:nvCxnSpPr>
        <p:spPr bwMode="auto">
          <a:xfrm rot="10800000">
            <a:off x="4555717" y="6158992"/>
            <a:ext cx="697735" cy="278835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9645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3" grpId="0" animBg="1"/>
      <p:bldP spid="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591550" cy="609600"/>
          </a:xfrm>
        </p:spPr>
        <p:txBody>
          <a:bodyPr/>
          <a:lstStyle/>
          <a:p>
            <a:r>
              <a:rPr lang="en-US" b="0" dirty="0"/>
              <a:t>Adding </a:t>
            </a:r>
            <a:r>
              <a:rPr lang="en-US" b="0" i="1" dirty="0"/>
              <a:t>m,</a:t>
            </a:r>
            <a:r>
              <a:rPr lang="en-US" b="0" dirty="0"/>
              <a:t> </a:t>
            </a:r>
            <a:r>
              <a:rPr lang="en-US" b="0" i="1" dirty="0"/>
              <a:t>n</a:t>
            </a:r>
            <a:r>
              <a:rPr lang="en-US" b="0" dirty="0"/>
              <a:t>-bit numbers with CSA and log-adder</a:t>
            </a:r>
            <a:endParaRPr lang="en-IN" b="0" dirty="0"/>
          </a:p>
        </p:txBody>
      </p:sp>
      <p:pic>
        <p:nvPicPr>
          <p:cNvPr id="3481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1196975"/>
            <a:ext cx="3744913" cy="4867275"/>
          </a:xfrm>
          <a:prstGeom prst="rect">
            <a:avLst/>
          </a:prstGeom>
          <a:noFill/>
        </p:spPr>
      </p:pic>
      <p:pic>
        <p:nvPicPr>
          <p:cNvPr id="3482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3800" y="908050"/>
            <a:ext cx="3671888" cy="489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1" name="TextBox 6"/>
          <p:cNvSpPr txBox="1">
            <a:spLocks noChangeArrowheads="1"/>
          </p:cNvSpPr>
          <p:nvPr/>
        </p:nvSpPr>
        <p:spPr bwMode="auto">
          <a:xfrm>
            <a:off x="4572000" y="5661025"/>
            <a:ext cx="4572000" cy="831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Wallace tree;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Delay =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O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(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log</a:t>
            </a:r>
            <a:r>
              <a:rPr kumimoji="0" lang="en-IN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m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 +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lg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 (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n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 +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log</a:t>
            </a:r>
            <a:r>
              <a:rPr kumimoji="0" lang="en-IN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m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))</a:t>
            </a:r>
          </a:p>
        </p:txBody>
      </p:sp>
      <p:sp>
        <p:nvSpPr>
          <p:cNvPr id="34822" name="TextBox 7"/>
          <p:cNvSpPr txBox="1">
            <a:spLocks noChangeArrowheads="1"/>
          </p:cNvSpPr>
          <p:nvPr/>
        </p:nvSpPr>
        <p:spPr bwMode="auto">
          <a:xfrm>
            <a:off x="250825" y="6027738"/>
            <a:ext cx="4033838" cy="8302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Linear chain;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Delay =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O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(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m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 +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lg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 (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n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 +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m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))</a:t>
            </a:r>
          </a:p>
        </p:txBody>
      </p:sp>
      <p:sp>
        <p:nvSpPr>
          <p:cNvPr id="34823" name="Rectangle 8"/>
          <p:cNvSpPr>
            <a:spLocks noChangeArrowheads="1"/>
          </p:cNvSpPr>
          <p:nvPr/>
        </p:nvSpPr>
        <p:spPr bwMode="auto">
          <a:xfrm>
            <a:off x="6948488" y="4005263"/>
            <a:ext cx="21955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depth = log</a:t>
            </a:r>
            <a:r>
              <a:rPr kumimoji="0" lang="en-IN" sz="2400" b="0" i="0" u="none" strike="noStrike" kern="1200" cap="none" spc="0" normalizeH="0" baseline="-42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3/2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C32B7E-7173-4E82-BA92-92C9FEC99F31}"/>
              </a:ext>
            </a:extLst>
          </p:cNvPr>
          <p:cNvSpPr txBox="1"/>
          <p:nvPr/>
        </p:nvSpPr>
        <p:spPr>
          <a:xfrm>
            <a:off x="3060080" y="4358102"/>
            <a:ext cx="2448024" cy="120032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LCA: Lookahead carry adder with log-delay (~CLT)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A389EC5-372D-4044-A531-2BCD0777482A}"/>
              </a:ext>
            </a:extLst>
          </p:cNvPr>
          <p:cNvCxnSpPr/>
          <p:nvPr/>
        </p:nvCxnSpPr>
        <p:spPr bwMode="auto">
          <a:xfrm>
            <a:off x="468312" y="1196975"/>
            <a:ext cx="2385046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BFB0AB-DC64-4E3D-9203-F4B23912D749}"/>
              </a:ext>
            </a:extLst>
          </p:cNvPr>
          <p:cNvCxnSpPr/>
          <p:nvPr/>
        </p:nvCxnSpPr>
        <p:spPr bwMode="auto">
          <a:xfrm flipH="1">
            <a:off x="1331640" y="1124744"/>
            <a:ext cx="144016" cy="14401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037FE38-EAF1-4A6F-8976-394BE8808FB8}"/>
              </a:ext>
            </a:extLst>
          </p:cNvPr>
          <p:cNvSpPr txBox="1"/>
          <p:nvPr/>
        </p:nvSpPr>
        <p:spPr>
          <a:xfrm>
            <a:off x="1006114" y="792039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0C5CD7D-F4CF-45C4-8326-6787DD16F3B0}"/>
              </a:ext>
            </a:extLst>
          </p:cNvPr>
          <p:cNvCxnSpPr/>
          <p:nvPr/>
        </p:nvCxnSpPr>
        <p:spPr bwMode="auto">
          <a:xfrm flipH="1">
            <a:off x="2709338" y="1675116"/>
            <a:ext cx="144016" cy="14401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C3E1841-EA56-4C30-9E3A-D15FD0555C9F}"/>
              </a:ext>
            </a:extLst>
          </p:cNvPr>
          <p:cNvSpPr txBox="1"/>
          <p:nvPr/>
        </p:nvSpPr>
        <p:spPr>
          <a:xfrm>
            <a:off x="2853358" y="1423918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BFE9964-5467-41AF-8D04-7FD4DA8BBCB8}"/>
              </a:ext>
            </a:extLst>
          </p:cNvPr>
          <p:cNvCxnSpPr>
            <a:cxnSpLocks/>
          </p:cNvCxnSpPr>
          <p:nvPr/>
        </p:nvCxnSpPr>
        <p:spPr bwMode="auto">
          <a:xfrm>
            <a:off x="5508104" y="1052512"/>
            <a:ext cx="273630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0E3182D-DE30-4E2E-BBD8-ECD3615CF812}"/>
              </a:ext>
            </a:extLst>
          </p:cNvPr>
          <p:cNvCxnSpPr/>
          <p:nvPr/>
        </p:nvCxnSpPr>
        <p:spPr bwMode="auto">
          <a:xfrm flipH="1">
            <a:off x="6371432" y="980281"/>
            <a:ext cx="144016" cy="14401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8B44A93-CC5C-45D9-9D54-08556F5B03F4}"/>
              </a:ext>
            </a:extLst>
          </p:cNvPr>
          <p:cNvSpPr txBox="1"/>
          <p:nvPr/>
        </p:nvSpPr>
        <p:spPr>
          <a:xfrm>
            <a:off x="6045906" y="647576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E0016C-6593-431E-B5FC-BC3AF8175FB9}"/>
              </a:ext>
            </a:extLst>
          </p:cNvPr>
          <p:cNvCxnSpPr/>
          <p:nvPr/>
        </p:nvCxnSpPr>
        <p:spPr bwMode="auto">
          <a:xfrm flipH="1">
            <a:off x="8018945" y="1385587"/>
            <a:ext cx="144016" cy="14401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C22C87B-FECA-4AC5-B7C2-6392165A6703}"/>
              </a:ext>
            </a:extLst>
          </p:cNvPr>
          <p:cNvSpPr txBox="1"/>
          <p:nvPr/>
        </p:nvSpPr>
        <p:spPr>
          <a:xfrm>
            <a:off x="8144926" y="1233803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33334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 animBg="1"/>
      <p:bldP spid="34822" grpId="0" animBg="1"/>
      <p:bldP spid="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591550" cy="609600"/>
          </a:xfrm>
        </p:spPr>
        <p:txBody>
          <a:bodyPr/>
          <a:lstStyle/>
          <a:p>
            <a:pPr algn="ctr"/>
            <a:r>
              <a:rPr lang="en-IN" dirty="0"/>
              <a:t>Integer Multiplication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6A7CEA7-A23A-429C-90B6-0D3A3C19AAB7}"/>
              </a:ext>
            </a:extLst>
          </p:cNvPr>
          <p:cNvGrpSpPr/>
          <p:nvPr/>
        </p:nvGrpSpPr>
        <p:grpSpPr>
          <a:xfrm>
            <a:off x="863587" y="1124744"/>
            <a:ext cx="7524837" cy="5374883"/>
            <a:chOff x="863587" y="1124744"/>
            <a:chExt cx="7524837" cy="5374883"/>
          </a:xfrm>
        </p:grpSpPr>
        <p:pic>
          <p:nvPicPr>
            <p:cNvPr id="287748" name="Picture 4" descr="Multiplication Cartoons and Comics - funny pictures from CartoonStock">
              <a:extLst>
                <a:ext uri="{FF2B5EF4-FFF2-40B4-BE49-F238E27FC236}">
                  <a16:creationId xmlns:a16="http://schemas.microsoft.com/office/drawing/2014/main" id="{941C33F8-6DD4-4DD6-AB15-ECF9B9EC21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587" y="1124744"/>
              <a:ext cx="7524837" cy="53748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6" name="Picture 2" descr="Multiplication table Royalty Free Vector Image">
              <a:extLst>
                <a:ext uri="{FF2B5EF4-FFF2-40B4-BE49-F238E27FC236}">
                  <a16:creationId xmlns:a16="http://schemas.microsoft.com/office/drawing/2014/main" id="{A16B600B-45CD-45E2-B3D4-1B33C5DE17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0566" y="2420888"/>
              <a:ext cx="2160240" cy="3119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1946CACD-33B6-47EC-A57F-50565C0355B7}"/>
                </a:ext>
              </a:extLst>
            </p:cNvPr>
            <p:cNvSpPr/>
            <p:nvPr/>
          </p:nvSpPr>
          <p:spPr bwMode="auto">
            <a:xfrm rot="19809939">
              <a:off x="5905244" y="4652031"/>
              <a:ext cx="675920" cy="98288"/>
            </a:xfrm>
            <a:prstGeom prst="righ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487259A-1A5C-4ECC-9942-9BD3995A30F7}"/>
              </a:ext>
            </a:extLst>
          </p:cNvPr>
          <p:cNvSpPr txBox="1"/>
          <p:nvPr/>
        </p:nvSpPr>
        <p:spPr>
          <a:xfrm>
            <a:off x="6170985" y="2058144"/>
            <a:ext cx="2145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Blackadder ITC" panose="04020505051007020D02" pitchFamily="82" charset="0"/>
              </a:rPr>
              <a:t>Multiplication Table</a:t>
            </a:r>
          </a:p>
        </p:txBody>
      </p:sp>
    </p:spTree>
    <p:extLst>
      <p:ext uri="{BB962C8B-B14F-4D97-AF65-F5344CB8AC3E}">
        <p14:creationId xmlns:p14="http://schemas.microsoft.com/office/powerpoint/2010/main" val="9172765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>
            <a:extLst>
              <a:ext uri="{FF2B5EF4-FFF2-40B4-BE49-F238E27FC236}">
                <a16:creationId xmlns:a16="http://schemas.microsoft.com/office/drawing/2014/main" id="{F0643867-CB8C-461D-BBF5-DAFD58BEAC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1812" y="65090"/>
            <a:ext cx="8080375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Multiplication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1822F0EC-058C-42C2-BFD4-CD09E38332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730" y="1208090"/>
            <a:ext cx="4918869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Multiplicand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Multiplier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Partial products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Final sum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Base 10: 8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×</a:t>
            </a:r>
            <a:r>
              <a:rPr lang="en-US" altLang="en-US" sz="2800" dirty="0"/>
              <a:t> 5 = 40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2400" dirty="0"/>
              <a:t>=&gt; 32 + 0 + 8 = 40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How wide is the result?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2400" dirty="0"/>
              <a:t>=&gt; log(</a:t>
            </a:r>
            <a:r>
              <a:rPr lang="en-US" altLang="en-US" sz="2400" i="1" dirty="0"/>
              <a:t>n</a:t>
            </a:r>
            <a:r>
              <a:rPr lang="en-US" altLang="en-US" sz="2400" dirty="0"/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×</a:t>
            </a:r>
            <a:r>
              <a:rPr lang="en-US" altLang="en-US" sz="2400" dirty="0"/>
              <a:t> </a:t>
            </a:r>
            <a:r>
              <a:rPr lang="en-US" altLang="en-US" sz="2400" i="1" dirty="0"/>
              <a:t>m</a:t>
            </a:r>
            <a:r>
              <a:rPr lang="en-US" altLang="en-US" sz="2400" dirty="0"/>
              <a:t>) = log </a:t>
            </a:r>
            <a:r>
              <a:rPr lang="en-US" altLang="en-US" sz="2400" i="1" dirty="0"/>
              <a:t>n</a:t>
            </a:r>
            <a:r>
              <a:rPr lang="en-US" altLang="en-US" sz="2400" dirty="0"/>
              <a:t> + log </a:t>
            </a:r>
            <a:r>
              <a:rPr lang="en-US" altLang="en-US" sz="2400" i="1" dirty="0"/>
              <a:t>m</a:t>
            </a:r>
            <a:endParaRPr lang="en-US" altLang="en-US" sz="2400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2400" dirty="0"/>
              <a:t>=&gt; 32-bit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×</a:t>
            </a:r>
            <a:r>
              <a:rPr lang="en-US" altLang="en-US" sz="2400" dirty="0"/>
              <a:t> 32-bit = 64-bit result</a:t>
            </a:r>
          </a:p>
        </p:txBody>
      </p:sp>
      <p:graphicFrame>
        <p:nvGraphicFramePr>
          <p:cNvPr id="173325" name="Group 269">
            <a:extLst>
              <a:ext uri="{FF2B5EF4-FFF2-40B4-BE49-F238E27FC236}">
                <a16:creationId xmlns:a16="http://schemas.microsoft.com/office/drawing/2014/main" id="{922CB76D-9D02-4991-80E4-6E390291049C}"/>
              </a:ext>
            </a:extLst>
          </p:cNvPr>
          <p:cNvGraphicFramePr>
            <a:graphicFrameLocks noGrp="1"/>
          </p:cNvGraphicFramePr>
          <p:nvPr/>
        </p:nvGraphicFramePr>
        <p:xfrm>
          <a:off x="5181600" y="228600"/>
          <a:ext cx="3657600" cy="4232278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4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×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4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4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139ECB6-2BBB-45FB-9943-9F72F214833D}"/>
              </a:ext>
            </a:extLst>
          </p:cNvPr>
          <p:cNvSpPr txBox="1"/>
          <p:nvPr/>
        </p:nvSpPr>
        <p:spPr>
          <a:xfrm>
            <a:off x="6001139" y="346078"/>
            <a:ext cx="609599" cy="457200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+ 8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D2607A-F5ED-434E-A9B9-48B9CCBBAC34}"/>
              </a:ext>
            </a:extLst>
          </p:cNvPr>
          <p:cNvSpPr txBox="1"/>
          <p:nvPr/>
        </p:nvSpPr>
        <p:spPr>
          <a:xfrm>
            <a:off x="6001139" y="803278"/>
            <a:ext cx="609599" cy="457200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+ 5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7184C32-9F75-4C5D-87C7-E3D088B5A30E}"/>
              </a:ext>
            </a:extLst>
          </p:cNvPr>
          <p:cNvGrpSpPr/>
          <p:nvPr/>
        </p:nvGrpSpPr>
        <p:grpSpPr>
          <a:xfrm>
            <a:off x="5334000" y="346078"/>
            <a:ext cx="741006" cy="3921122"/>
            <a:chOff x="5334000" y="346078"/>
            <a:chExt cx="741006" cy="392112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DA2E2FF-93B0-4177-8672-F449349C623C}"/>
                </a:ext>
              </a:extLst>
            </p:cNvPr>
            <p:cNvSpPr txBox="1"/>
            <p:nvPr/>
          </p:nvSpPr>
          <p:spPr>
            <a:xfrm>
              <a:off x="5334000" y="346078"/>
              <a:ext cx="595605" cy="457200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- 8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E67E451-D22C-4A2C-B7B0-12D88C89EDAF}"/>
                </a:ext>
              </a:extLst>
            </p:cNvPr>
            <p:cNvSpPr txBox="1"/>
            <p:nvPr/>
          </p:nvSpPr>
          <p:spPr>
            <a:xfrm>
              <a:off x="5334000" y="803278"/>
              <a:ext cx="609599" cy="457200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+5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FAE25AE-DA35-4FBC-9B20-E372C79C037A}"/>
                </a:ext>
              </a:extLst>
            </p:cNvPr>
            <p:cNvSpPr/>
            <p:nvPr/>
          </p:nvSpPr>
          <p:spPr bwMode="auto">
            <a:xfrm>
              <a:off x="5617806" y="3886200"/>
              <a:ext cx="457200" cy="3810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A7FB2FAC-EEF9-47F2-A1A7-38B71313ADEB}"/>
              </a:ext>
            </a:extLst>
          </p:cNvPr>
          <p:cNvCxnSpPr>
            <a:cxnSpLocks/>
          </p:cNvCxnSpPr>
          <p:nvPr/>
        </p:nvCxnSpPr>
        <p:spPr bwMode="auto">
          <a:xfrm>
            <a:off x="3733800" y="3810000"/>
            <a:ext cx="1752600" cy="266700"/>
          </a:xfrm>
          <a:prstGeom prst="curvedConnector3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E505C3-7EA3-481D-A6FA-29A7918A93A0}"/>
              </a:ext>
            </a:extLst>
          </p:cNvPr>
          <p:cNvGrpSpPr/>
          <p:nvPr/>
        </p:nvGrpSpPr>
        <p:grpSpPr>
          <a:xfrm>
            <a:off x="3352800" y="1362586"/>
            <a:ext cx="2933700" cy="494431"/>
            <a:chOff x="3352800" y="1285159"/>
            <a:chExt cx="2933700" cy="49443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F86C0D4-7176-41D3-97DA-195BD6831B6F}"/>
                </a:ext>
              </a:extLst>
            </p:cNvPr>
            <p:cNvSpPr txBox="1"/>
            <p:nvPr/>
          </p:nvSpPr>
          <p:spPr>
            <a:xfrm>
              <a:off x="3352800" y="1317925"/>
              <a:ext cx="1371600" cy="461665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unsigned</a:t>
              </a:r>
            </a:p>
          </p:txBody>
        </p:sp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919FB571-F48D-44B2-BCA3-75DBBF3C171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58612" y="1285159"/>
              <a:ext cx="1527888" cy="36886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042C49A-2476-4FD5-86CE-733027E0BB11}"/>
              </a:ext>
            </a:extLst>
          </p:cNvPr>
          <p:cNvGrpSpPr/>
          <p:nvPr/>
        </p:nvGrpSpPr>
        <p:grpSpPr>
          <a:xfrm>
            <a:off x="3196512" y="696092"/>
            <a:ext cx="2114161" cy="651796"/>
            <a:chOff x="3196512" y="696092"/>
            <a:chExt cx="2114161" cy="65179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4DF18C8-F8A9-4FCB-BC37-F51135B9954A}"/>
                </a:ext>
              </a:extLst>
            </p:cNvPr>
            <p:cNvSpPr txBox="1"/>
            <p:nvPr/>
          </p:nvSpPr>
          <p:spPr>
            <a:xfrm>
              <a:off x="3196512" y="886223"/>
              <a:ext cx="1527888" cy="461665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2’s </a:t>
              </a:r>
              <a:r>
                <a:rPr kumimoji="0" lang="en-I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compl</a:t>
              </a: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.</a:t>
              </a:r>
            </a:p>
          </p:txBody>
        </p:sp>
        <p:cxnSp>
          <p:nvCxnSpPr>
            <p:cNvPr id="27" name="Connector: Curved 26">
              <a:extLst>
                <a:ext uri="{FF2B5EF4-FFF2-40B4-BE49-F238E27FC236}">
                  <a16:creationId xmlns:a16="http://schemas.microsoft.com/office/drawing/2014/main" id="{46B1C0D9-4770-4C28-80C2-3B8AFDBBA1C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15068" y="696092"/>
              <a:ext cx="595605" cy="388430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3163572-F0B3-4E48-80E6-0772CEBEFD60}"/>
              </a:ext>
            </a:extLst>
          </p:cNvPr>
          <p:cNvCxnSpPr>
            <a:cxnSpLocks/>
          </p:cNvCxnSpPr>
          <p:nvPr/>
        </p:nvCxnSpPr>
        <p:spPr bwMode="auto">
          <a:xfrm flipV="1">
            <a:off x="3092044" y="2295677"/>
            <a:ext cx="3447548" cy="387255"/>
          </a:xfrm>
          <a:prstGeom prst="curvedConnector3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Smiley Face 8">
            <a:extLst>
              <a:ext uri="{FF2B5EF4-FFF2-40B4-BE49-F238E27FC236}">
                <a16:creationId xmlns:a16="http://schemas.microsoft.com/office/drawing/2014/main" id="{35B0E988-7C39-4E7E-B96C-E0EA11ECD486}"/>
              </a:ext>
            </a:extLst>
          </p:cNvPr>
          <p:cNvSpPr/>
          <p:nvPr/>
        </p:nvSpPr>
        <p:spPr bwMode="auto">
          <a:xfrm>
            <a:off x="4584004" y="3546684"/>
            <a:ext cx="432048" cy="396666"/>
          </a:xfrm>
          <a:prstGeom prst="smileyFac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xplosion: 8 Points 13">
            <a:extLst>
              <a:ext uri="{FF2B5EF4-FFF2-40B4-BE49-F238E27FC236}">
                <a16:creationId xmlns:a16="http://schemas.microsoft.com/office/drawing/2014/main" id="{496CF8AC-B5AD-4CFB-864F-AC9837621D0B}"/>
              </a:ext>
            </a:extLst>
          </p:cNvPr>
          <p:cNvSpPr/>
          <p:nvPr/>
        </p:nvSpPr>
        <p:spPr bwMode="auto">
          <a:xfrm>
            <a:off x="4592994" y="3514061"/>
            <a:ext cx="457200" cy="468310"/>
          </a:xfrm>
          <a:prstGeom prst="irregularSeal1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69C8C5-0209-4134-81A5-8DC2E6AD0CA3}"/>
              </a:ext>
            </a:extLst>
          </p:cNvPr>
          <p:cNvSpPr txBox="1"/>
          <p:nvPr/>
        </p:nvSpPr>
        <p:spPr>
          <a:xfrm>
            <a:off x="218485" y="5787408"/>
            <a:ext cx="5920376" cy="83099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Can you notice the need for Carry-Save Addition? We need to add multiple numbers!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AF2BF8C-DE3D-41D9-9CA8-BA94CF4BB4DA}"/>
              </a:ext>
            </a:extLst>
          </p:cNvPr>
          <p:cNvSpPr/>
          <p:nvPr/>
        </p:nvSpPr>
        <p:spPr bwMode="auto">
          <a:xfrm rot="3201505">
            <a:off x="6223534" y="931567"/>
            <a:ext cx="1944216" cy="3499030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DAB28B8A-0327-47F7-8A3D-2AAB5006F1A5}"/>
              </a:ext>
            </a:extLst>
          </p:cNvPr>
          <p:cNvCxnSpPr/>
          <p:nvPr/>
        </p:nvCxnSpPr>
        <p:spPr bwMode="auto">
          <a:xfrm rot="5400000" flipH="1" flipV="1">
            <a:off x="4707984" y="4051184"/>
            <a:ext cx="1844058" cy="1628390"/>
          </a:xfrm>
          <a:prstGeom prst="curvedConnector3">
            <a:avLst/>
          </a:prstGeom>
          <a:solidFill>
            <a:schemeClr val="accent1"/>
          </a:solidFill>
          <a:ln w="19050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4" grpId="0" animBg="1"/>
      <p:bldP spid="7" grpId="0" animBg="1"/>
      <p:bldP spid="10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807896" cy="609600"/>
          </a:xfrm>
        </p:spPr>
        <p:txBody>
          <a:bodyPr/>
          <a:lstStyle/>
          <a:p>
            <a:r>
              <a:rPr lang="en-US" dirty="0"/>
              <a:t>CARRY-SAVE ADDER </a:t>
            </a:r>
            <a:r>
              <a:rPr lang="en-US" b="0" dirty="0"/>
              <a:t>(addition of multiple operands)</a:t>
            </a:r>
            <a:endParaRPr lang="en-IN" b="0" dirty="0"/>
          </a:p>
        </p:txBody>
      </p:sp>
      <p:pic>
        <p:nvPicPr>
          <p:cNvPr id="3379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95288" y="1052513"/>
            <a:ext cx="8424862" cy="5616575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3C47E5-8961-448F-BFA9-A2FC15E80C45}"/>
              </a:ext>
            </a:extLst>
          </p:cNvPr>
          <p:cNvSpPr txBox="1"/>
          <p:nvPr/>
        </p:nvSpPr>
        <p:spPr>
          <a:xfrm>
            <a:off x="212443" y="743591"/>
            <a:ext cx="4703440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Add four 4-bit integers, A, B, E, F</a:t>
            </a:r>
          </a:p>
        </p:txBody>
      </p:sp>
    </p:spTree>
    <p:extLst>
      <p:ext uri="{BB962C8B-B14F-4D97-AF65-F5344CB8AC3E}">
        <p14:creationId xmlns:p14="http://schemas.microsoft.com/office/powerpoint/2010/main" val="5532542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100000">
              <a:srgbClr val="FFFFFF"/>
            </a:gs>
            <a:gs pos="100000">
              <a:srgbClr val="3333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2133600"/>
          </a:xfrm>
          <a:solidFill>
            <a:srgbClr val="FFFFCC"/>
          </a:solidFill>
        </p:spPr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IN" sz="3200" b="0" dirty="0">
                <a:solidFill>
                  <a:schemeClr val="bg2"/>
                </a:solidFill>
                <a:effectLst/>
                <a:latin typeface="Calibri"/>
                <a:cs typeface="Calibri"/>
              </a:rPr>
              <a:t>CS 31007                         </a:t>
            </a:r>
            <a:r>
              <a:rPr lang="en-US" sz="3200" b="0" dirty="0">
                <a:solidFill>
                  <a:schemeClr val="bg2"/>
                </a:solidFill>
                <a:effectLst/>
                <a:latin typeface="Calibri"/>
                <a:cs typeface="Calibri"/>
              </a:rPr>
              <a:t>Autumn 2021</a:t>
            </a:r>
            <a:r>
              <a:rPr lang="en-IN" sz="3200" b="0" dirty="0">
                <a:solidFill>
                  <a:schemeClr val="bg2"/>
                </a:solidFill>
                <a:effectLst/>
                <a:latin typeface="Calibri"/>
                <a:cs typeface="Calibri"/>
              </a:rPr>
              <a:t> </a:t>
            </a:r>
            <a:r>
              <a:rPr lang="en-IN" sz="3200" b="1" dirty="0">
                <a:solidFill>
                  <a:schemeClr val="bg2"/>
                </a:solidFill>
                <a:effectLst/>
                <a:latin typeface="Calibri"/>
                <a:cs typeface="Calibri"/>
              </a:rPr>
              <a:t>                </a:t>
            </a:r>
            <a:br>
              <a:rPr lang="en-IN" sz="3600" b="1" dirty="0">
                <a:solidFill>
                  <a:schemeClr val="bg2"/>
                </a:solidFill>
                <a:effectLst/>
                <a:latin typeface="Calibri"/>
                <a:cs typeface="Calibri"/>
              </a:rPr>
            </a:br>
            <a:r>
              <a:rPr lang="en-IN" sz="3200" b="1" dirty="0">
                <a:solidFill>
                  <a:schemeClr val="bg2"/>
                </a:solidFill>
                <a:effectLst/>
                <a:latin typeface="Calibri"/>
                <a:cs typeface="Calibri"/>
              </a:rPr>
              <a:t>COMPUTER ORGANIZATION AND ARCHITECTURE</a:t>
            </a:r>
            <a:endParaRPr lang="en-IN" sz="3600" b="1" dirty="0">
              <a:solidFill>
                <a:schemeClr val="bg2"/>
              </a:solidFill>
              <a:effectLst/>
              <a:latin typeface="Calibri"/>
              <a:cs typeface="Times New Roman"/>
            </a:endParaRPr>
          </a:p>
        </p:txBody>
      </p:sp>
      <p:sp>
        <p:nvSpPr>
          <p:cNvPr id="299012" name="Text Box 1028"/>
          <p:cNvSpPr txBox="1">
            <a:spLocks noChangeArrowheads="1"/>
          </p:cNvSpPr>
          <p:nvPr/>
        </p:nvSpPr>
        <p:spPr bwMode="auto">
          <a:xfrm>
            <a:off x="4953000" y="3200400"/>
            <a:ext cx="4343400" cy="1141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99013" name="Line 1029"/>
          <p:cNvSpPr>
            <a:spLocks noChangeShapeType="1"/>
          </p:cNvSpPr>
          <p:nvPr/>
        </p:nvSpPr>
        <p:spPr bwMode="auto">
          <a:xfrm>
            <a:off x="0" y="5787508"/>
            <a:ext cx="914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99015" name="Line 1031"/>
          <p:cNvSpPr>
            <a:spLocks noChangeShapeType="1"/>
          </p:cNvSpPr>
          <p:nvPr/>
        </p:nvSpPr>
        <p:spPr bwMode="auto">
          <a:xfrm>
            <a:off x="0" y="2133600"/>
            <a:ext cx="914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99016" name="Text Box 1032"/>
          <p:cNvSpPr txBox="1">
            <a:spLocks noChangeArrowheads="1"/>
          </p:cNvSpPr>
          <p:nvPr/>
        </p:nvSpPr>
        <p:spPr bwMode="auto">
          <a:xfrm>
            <a:off x="0" y="5808166"/>
            <a:ext cx="9144000" cy="107721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Times New Roman"/>
                <a:cs typeface="Times New Roman"/>
              </a:rPr>
              <a:t>Indian Institute of Technology Kharagpur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/>
              <a:ea typeface="Times New Roman"/>
              <a:cs typeface="Times New Roman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+mn-ea"/>
                <a:cs typeface="Times New Roman"/>
              </a:rPr>
              <a:t>Computer Science and Engineering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/>
              <a:ea typeface="+mn-ea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2477631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Instructors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	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Rajat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Subhra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Chakraborty (</a:t>
            </a:r>
            <a:r>
              <a:rPr kumimoji="0" lang="en-I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RSC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Bhargab B. Bhattacharya (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BBB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Lecture #21: Computer Arithmetic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16 September 2021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                    	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35233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99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Title 1">
            <a:extLst>
              <a:ext uri="{FF2B5EF4-FFF2-40B4-BE49-F238E27FC236}">
                <a16:creationId xmlns:a16="http://schemas.microsoft.com/office/drawing/2014/main" id="{81FA204C-429A-44A9-B69D-DB1E9B2369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524000"/>
          </a:xfrm>
          <a:solidFill>
            <a:schemeClr val="accent2"/>
          </a:solidFill>
        </p:spPr>
        <p:txBody>
          <a:bodyPr/>
          <a:lstStyle/>
          <a:p>
            <a:pPr eaLnBrk="1" hangingPunct="1"/>
            <a:r>
              <a:rPr lang="en-US" altLang="en-US" sz="3600">
                <a:solidFill>
                  <a:schemeClr val="bg1"/>
                </a:solidFill>
              </a:rPr>
              <a:t>What determines the execution time of a machine/assembly-level program </a:t>
            </a:r>
            <a:r>
              <a:rPr lang="en-US" altLang="en-US" sz="3600" i="1">
                <a:solidFill>
                  <a:schemeClr val="bg1"/>
                </a:solidFill>
              </a:rPr>
              <a:t>P </a:t>
            </a:r>
            <a:r>
              <a:rPr lang="en-US" altLang="en-US" sz="3600">
                <a:solidFill>
                  <a:schemeClr val="bg1"/>
                </a:solidFill>
              </a:rPr>
              <a:t>when it is run on a machine </a:t>
            </a:r>
            <a:r>
              <a:rPr lang="en-US" altLang="en-US" sz="3600" i="1">
                <a:solidFill>
                  <a:schemeClr val="bg1"/>
                </a:solidFill>
              </a:rPr>
              <a:t>M</a:t>
            </a:r>
            <a:r>
              <a:rPr lang="en-US" altLang="en-US" sz="3600">
                <a:solidFill>
                  <a:schemeClr val="bg1"/>
                </a:solidFill>
              </a:rPr>
              <a:t>? </a:t>
            </a:r>
            <a:endParaRPr lang="en-IN" altLang="en-US" sz="36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6ECEC-6127-4681-93D4-B8E54AADA5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772400" cy="3657600"/>
          </a:xfrm>
        </p:spPr>
        <p:txBody>
          <a:bodyPr/>
          <a:lstStyle/>
          <a:p>
            <a:pPr eaLnBrk="1" hangingPunct="1"/>
            <a:r>
              <a:rPr lang="en-US" altLang="en-US" i="1" dirty="0"/>
              <a:t>P</a:t>
            </a:r>
            <a:r>
              <a:rPr lang="en-US" altLang="en-US" dirty="0"/>
              <a:t> consists of a number of machine-level instructions (IC: </a:t>
            </a:r>
            <a:r>
              <a:rPr lang="en-US" altLang="en-US" i="1" dirty="0"/>
              <a:t>instruction count</a:t>
            </a:r>
            <a:r>
              <a:rPr lang="en-US" altLang="en-US" dirty="0"/>
              <a:t>);</a:t>
            </a:r>
          </a:p>
          <a:p>
            <a:pPr eaLnBrk="1" hangingPunct="1"/>
            <a:r>
              <a:rPr lang="en-US" altLang="en-US" dirty="0"/>
              <a:t>Each machine instruction requires several clock cycles to complete (CPI: average number of </a:t>
            </a:r>
            <a:r>
              <a:rPr lang="en-US" altLang="en-US" i="1" dirty="0"/>
              <a:t>clock cycles per instruction</a:t>
            </a:r>
            <a:r>
              <a:rPr lang="en-US" altLang="en-US" dirty="0"/>
              <a:t>);</a:t>
            </a:r>
          </a:p>
          <a:p>
            <a:pPr eaLnBrk="1" hangingPunct="1"/>
            <a:r>
              <a:rPr lang="en-US" altLang="en-US" dirty="0"/>
              <a:t>Each clock cycle has certain time period (CCT: </a:t>
            </a:r>
            <a:r>
              <a:rPr lang="en-US" altLang="en-US" i="1" dirty="0"/>
              <a:t>clock cycle time</a:t>
            </a:r>
            <a:r>
              <a:rPr lang="en-US" altLang="en-US" dirty="0"/>
              <a:t>)</a:t>
            </a:r>
          </a:p>
          <a:p>
            <a:pPr eaLnBrk="1" hangingPunct="1">
              <a:buFontTx/>
              <a:buNone/>
            </a:pPr>
            <a:r>
              <a:rPr lang="en-US" altLang="en-US" b="1" dirty="0"/>
              <a:t>Thus, CPU-time = IC </a:t>
            </a:r>
            <a:r>
              <a:rPr lang="en-US" altLang="en-US" b="1" dirty="0">
                <a:sym typeface="Symbol" panose="05050102010706020507" pitchFamily="18" charset="2"/>
              </a:rPr>
              <a:t> </a:t>
            </a:r>
            <a:r>
              <a:rPr lang="en-US" altLang="en-US" b="1" dirty="0"/>
              <a:t>CPI </a:t>
            </a:r>
            <a:r>
              <a:rPr lang="en-US" altLang="en-US" b="1" dirty="0">
                <a:sym typeface="Symbol" panose="05050102010706020507" pitchFamily="18" charset="2"/>
              </a:rPr>
              <a:t> </a:t>
            </a:r>
            <a:r>
              <a:rPr lang="en-US" altLang="en-US" b="1" dirty="0"/>
              <a:t>CCT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solidFill>
                  <a:srgbClr val="FF0000"/>
                </a:solidFill>
              </a:rPr>
              <a:t>(CPU Performance Equation)</a:t>
            </a:r>
            <a:endParaRPr lang="en-IN" altLang="en-US" dirty="0">
              <a:solidFill>
                <a:srgbClr val="FF0000"/>
              </a:solidFill>
            </a:endParaRPr>
          </a:p>
        </p:txBody>
      </p:sp>
      <p:sp>
        <p:nvSpPr>
          <p:cNvPr id="368644" name="Slide Number Placeholder 3">
            <a:extLst>
              <a:ext uri="{FF2B5EF4-FFF2-40B4-BE49-F238E27FC236}">
                <a16:creationId xmlns:a16="http://schemas.microsoft.com/office/drawing/2014/main" id="{1D70A043-B72D-4EF3-A1C3-104E1C60A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9B8F21-DB82-4AB2-BC7F-A10C85DB544E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>
            <a:extLst>
              <a:ext uri="{FF2B5EF4-FFF2-40B4-BE49-F238E27FC236}">
                <a16:creationId xmlns:a16="http://schemas.microsoft.com/office/drawing/2014/main" id="{F0643867-CB8C-461D-BBF5-DAFD58BEAC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1812" y="65090"/>
            <a:ext cx="8080375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Unsigned Multiplication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69C8C5-0209-4134-81A5-8DC2E6AD0CA3}"/>
              </a:ext>
            </a:extLst>
          </p:cNvPr>
          <p:cNvSpPr txBox="1"/>
          <p:nvPr/>
        </p:nvSpPr>
        <p:spPr>
          <a:xfrm>
            <a:off x="1043608" y="5733256"/>
            <a:ext cx="3273395" cy="46166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</a:t>
            </a:r>
            <a:r>
              <a:rPr lang="en-IN" baseline="-25000" dirty="0">
                <a:solidFill>
                  <a:schemeClr val="bg1"/>
                </a:solidFill>
              </a:rPr>
              <a:t>i</a:t>
            </a:r>
            <a:r>
              <a:rPr lang="en-IN" dirty="0">
                <a:solidFill>
                  <a:schemeClr val="bg1"/>
                </a:solidFill>
              </a:rPr>
              <a:t> and B</a:t>
            </a:r>
            <a:r>
              <a:rPr lang="en-IN" baseline="-25000" dirty="0">
                <a:solidFill>
                  <a:schemeClr val="bg1"/>
                </a:solidFill>
              </a:rPr>
              <a:t>i</a:t>
            </a:r>
            <a:r>
              <a:rPr lang="en-IN" dirty="0">
                <a:solidFill>
                  <a:schemeClr val="bg1"/>
                </a:solidFill>
              </a:rPr>
              <a:t> are all 0 or 1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F487267-1D9F-461B-8D38-C387E0B69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46" y="1052736"/>
            <a:ext cx="8785505" cy="457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1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43F8B7-A75B-4A83-A515-731B76735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60648"/>
            <a:ext cx="8775275" cy="604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800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F4039-FF14-4617-AB4F-0D68083C3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8015808" cy="609600"/>
          </a:xfrm>
        </p:spPr>
        <p:txBody>
          <a:bodyPr/>
          <a:lstStyle/>
          <a:p>
            <a:r>
              <a:rPr lang="en-IN" b="0" dirty="0"/>
              <a:t>4-Bit Array Multiplier Using Carry-Save Adders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54FD7F-35F1-4202-9AE1-FC4DE856D163}"/>
              </a:ext>
            </a:extLst>
          </p:cNvPr>
          <p:cNvGrpSpPr/>
          <p:nvPr/>
        </p:nvGrpSpPr>
        <p:grpSpPr>
          <a:xfrm>
            <a:off x="293098" y="819702"/>
            <a:ext cx="8557804" cy="5218596"/>
            <a:chOff x="323528" y="980728"/>
            <a:chExt cx="8557804" cy="52185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D021D3A-7C79-4CBC-9C26-D3C4A3EEA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528" y="980728"/>
              <a:ext cx="8496944" cy="521859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BC84D35-113C-48C4-A340-76EA553B73A7}"/>
                </a:ext>
              </a:extLst>
            </p:cNvPr>
            <p:cNvSpPr txBox="1"/>
            <p:nvPr/>
          </p:nvSpPr>
          <p:spPr>
            <a:xfrm>
              <a:off x="6937116" y="3356992"/>
              <a:ext cx="194421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Carry-Save Adder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542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F4039-FF14-4617-AB4F-0D68083C3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225737"/>
            <a:ext cx="8015808" cy="609600"/>
          </a:xfrm>
        </p:spPr>
        <p:txBody>
          <a:bodyPr/>
          <a:lstStyle/>
          <a:p>
            <a:r>
              <a:rPr lang="en-IN" b="0" dirty="0"/>
              <a:t>Array Multiplier Using Carry-Save Adders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FB7B1-ECC7-48B4-87C9-6DA9846622D6}"/>
              </a:ext>
            </a:extLst>
          </p:cNvPr>
          <p:cNvSpPr/>
          <p:nvPr/>
        </p:nvSpPr>
        <p:spPr bwMode="auto">
          <a:xfrm>
            <a:off x="467544" y="1412776"/>
            <a:ext cx="3168352" cy="136815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4322741-9982-498D-BAE1-6F9C0F2322B9}"/>
              </a:ext>
            </a:extLst>
          </p:cNvPr>
          <p:cNvGrpSpPr/>
          <p:nvPr/>
        </p:nvGrpSpPr>
        <p:grpSpPr>
          <a:xfrm>
            <a:off x="113829" y="835337"/>
            <a:ext cx="8375848" cy="5708763"/>
            <a:chOff x="113829" y="835337"/>
            <a:chExt cx="8375848" cy="570876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4AB69FA-4E61-4793-9F54-C553CD338E89}"/>
                </a:ext>
              </a:extLst>
            </p:cNvPr>
            <p:cNvGrpSpPr/>
            <p:nvPr/>
          </p:nvGrpSpPr>
          <p:grpSpPr>
            <a:xfrm>
              <a:off x="113829" y="835337"/>
              <a:ext cx="8375848" cy="5708763"/>
              <a:chOff x="228600" y="879455"/>
              <a:chExt cx="8375848" cy="5708763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9D842654-3B40-4014-B912-A7D02BA900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87624" y="879455"/>
                <a:ext cx="7416824" cy="5708763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1BEA2F-2645-4623-8586-BCBB93666A07}"/>
                  </a:ext>
                </a:extLst>
              </p:cNvPr>
              <p:cNvSpPr txBox="1"/>
              <p:nvPr/>
            </p:nvSpPr>
            <p:spPr>
              <a:xfrm>
                <a:off x="552034" y="3114194"/>
                <a:ext cx="2507797" cy="347402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CB7E2CB-62E1-4DE2-8962-FDDC082A54D5}"/>
                  </a:ext>
                </a:extLst>
              </p:cNvPr>
              <p:cNvSpPr txBox="1"/>
              <p:nvPr/>
            </p:nvSpPr>
            <p:spPr>
              <a:xfrm>
                <a:off x="228600" y="1772816"/>
                <a:ext cx="1399980" cy="36323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77966AA-4999-450F-93DC-7BF8E52F8C23}"/>
                </a:ext>
              </a:extLst>
            </p:cNvPr>
            <p:cNvSpPr txBox="1"/>
            <p:nvPr/>
          </p:nvSpPr>
          <p:spPr>
            <a:xfrm>
              <a:off x="4445094" y="5733256"/>
              <a:ext cx="1152128" cy="461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CLT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537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F2E90AAC-39ED-4B01-BFB8-E5E9E38A0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28" y="256818"/>
            <a:ext cx="8782744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/>
              <a:t>16-bit Array Multiplier using Carry Sav-Adder</a:t>
            </a:r>
          </a:p>
        </p:txBody>
      </p:sp>
      <p:pic>
        <p:nvPicPr>
          <p:cNvPr id="18435" name="Content Placeholder 6" descr="c6288.gif">
            <a:extLst>
              <a:ext uri="{FF2B5EF4-FFF2-40B4-BE49-F238E27FC236}">
                <a16:creationId xmlns:a16="http://schemas.microsoft.com/office/drawing/2014/main" id="{20A888AD-FF18-4FBF-A3BC-4CC0676B0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304925"/>
            <a:ext cx="7200900" cy="3952875"/>
          </a:xfrm>
        </p:spPr>
      </p:pic>
      <p:sp>
        <p:nvSpPr>
          <p:cNvPr id="8" name="Rectangle 1027">
            <a:extLst>
              <a:ext uri="{FF2B5EF4-FFF2-40B4-BE49-F238E27FC236}">
                <a16:creationId xmlns:a16="http://schemas.microsoft.com/office/drawing/2014/main" id="{B53BA3F4-8790-499F-BDC4-CC5AF387D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5433435"/>
            <a:ext cx="807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2562" tIns="46038" rIns="182562" bIns="46038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l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Conceptually straightforward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l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Fairly expensive hardware</a:t>
            </a:r>
          </a:p>
        </p:txBody>
      </p:sp>
      <p:sp>
        <p:nvSpPr>
          <p:cNvPr id="18438" name="TextBox 8">
            <a:extLst>
              <a:ext uri="{FF2B5EF4-FFF2-40B4-BE49-F238E27FC236}">
                <a16:creationId xmlns:a16="http://schemas.microsoft.com/office/drawing/2014/main" id="{351E6292-DB37-4E0D-A38A-3A4AD17CB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152" y="4293096"/>
            <a:ext cx="291581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[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Courtesy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: J. Hayes, Univ. of Michigan]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6768679"/>
      </p:ext>
    </p:extLst>
  </p:cSld>
  <p:clrMapOvr>
    <a:masterClrMapping/>
  </p:clrMapOvr>
  <p:transition advTm="174000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>
            <a:extLst>
              <a:ext uri="{FF2B5EF4-FFF2-40B4-BE49-F238E27FC236}">
                <a16:creationId xmlns:a16="http://schemas.microsoft.com/office/drawing/2014/main" id="{356A0FFB-FAEF-40E2-9FF3-EAC6991D11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Chapter 3 — Arithmetic for Computers — </a:t>
            </a:r>
            <a:fld id="{42A49AEB-2AB9-4D7D-8395-1DBEF27EC3B5}" type="slidenum">
              <a:rPr kumimoji="0" lang="en-AU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AU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557161DF-647E-41EE-BA63-C0E9057C93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61719"/>
            <a:ext cx="8259762" cy="646331"/>
          </a:xfrm>
        </p:spPr>
        <p:txBody>
          <a:bodyPr/>
          <a:lstStyle/>
          <a:p>
            <a:pPr eaLnBrk="1" hangingPunct="1"/>
            <a:r>
              <a:rPr lang="en-US" altLang="en-US" sz="3600" b="0" dirty="0"/>
              <a:t>Multiplication </a:t>
            </a:r>
            <a:r>
              <a:rPr lang="en-US" altLang="en-US" sz="2800" b="0" dirty="0"/>
              <a:t>(Shift and Repeated Additions)</a:t>
            </a:r>
            <a:r>
              <a:rPr lang="en-US" altLang="en-US" sz="2800" dirty="0"/>
              <a:t> </a:t>
            </a:r>
            <a:endParaRPr lang="en-AU" altLang="en-US" sz="2800" dirty="0"/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8320F5C7-A070-46CA-BBEC-A4FEE6E69B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5313" y="1095375"/>
            <a:ext cx="8270875" cy="766762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Mimic the multiplication process in hardware</a:t>
            </a:r>
            <a:endParaRPr lang="en-AU" altLang="en-US" sz="2800" dirty="0"/>
          </a:p>
        </p:txBody>
      </p:sp>
      <p:grpSp>
        <p:nvGrpSpPr>
          <p:cNvPr id="12293" name="Group 4">
            <a:extLst>
              <a:ext uri="{FF2B5EF4-FFF2-40B4-BE49-F238E27FC236}">
                <a16:creationId xmlns:a16="http://schemas.microsoft.com/office/drawing/2014/main" id="{79141014-EFF9-4017-B598-D2BEB80D2AD4}"/>
              </a:ext>
            </a:extLst>
          </p:cNvPr>
          <p:cNvGrpSpPr>
            <a:grpSpLocks/>
          </p:cNvGrpSpPr>
          <p:nvPr/>
        </p:nvGrpSpPr>
        <p:grpSpPr bwMode="auto">
          <a:xfrm>
            <a:off x="1808163" y="2349500"/>
            <a:ext cx="1250950" cy="2225675"/>
            <a:chOff x="703" y="1616"/>
            <a:chExt cx="788" cy="1402"/>
          </a:xfrm>
        </p:grpSpPr>
        <p:sp>
          <p:nvSpPr>
            <p:cNvPr id="12300" name="Text Box 5">
              <a:extLst>
                <a:ext uri="{FF2B5EF4-FFF2-40B4-BE49-F238E27FC236}">
                  <a16:creationId xmlns:a16="http://schemas.microsoft.com/office/drawing/2014/main" id="{7ADCC8B5-905A-4209-9C40-2804D70B9F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1616"/>
              <a:ext cx="788" cy="1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  1000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×  1001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  1000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 0000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0000 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1000  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1001000</a:t>
              </a:r>
              <a:endParaRPr kumimoji="0" lang="en-AU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</p:txBody>
        </p:sp>
        <p:sp>
          <p:nvSpPr>
            <p:cNvPr id="12301" name="Line 6">
              <a:extLst>
                <a:ext uri="{FF2B5EF4-FFF2-40B4-BE49-F238E27FC236}">
                  <a16:creationId xmlns:a16="http://schemas.microsoft.com/office/drawing/2014/main" id="{B6915E28-7F22-4041-9CC5-A931652A05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3" y="2024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2302" name="Line 7">
              <a:extLst>
                <a:ext uri="{FF2B5EF4-FFF2-40B4-BE49-F238E27FC236}">
                  <a16:creationId xmlns:a16="http://schemas.microsoft.com/office/drawing/2014/main" id="{A0ACA1CB-D805-4086-A01F-B6E0F6FF63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3" y="2795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12294" name="Text Box 9">
            <a:extLst>
              <a:ext uri="{FF2B5EF4-FFF2-40B4-BE49-F238E27FC236}">
                <a16:creationId xmlns:a16="http://schemas.microsoft.com/office/drawing/2014/main" id="{DFF77B53-EEF6-4F9C-BF73-3E96C2B38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4803775"/>
            <a:ext cx="2305050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Length of product is the sum of operand lengths</a:t>
            </a:r>
            <a:endParaRPr kumimoji="0" lang="en-AU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295" name="AutoShape 10">
            <a:extLst>
              <a:ext uri="{FF2B5EF4-FFF2-40B4-BE49-F238E27FC236}">
                <a16:creationId xmlns:a16="http://schemas.microsoft.com/office/drawing/2014/main" id="{469FA711-CF1C-4F2E-A54C-B7DA978C00FE}"/>
              </a:ext>
            </a:extLst>
          </p:cNvPr>
          <p:cNvSpPr>
            <a:spLocks/>
          </p:cNvSpPr>
          <p:nvPr/>
        </p:nvSpPr>
        <p:spPr bwMode="auto">
          <a:xfrm>
            <a:off x="179388" y="2090738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121634"/>
              <a:gd name="adj4" fmla="val 1448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multiplicand</a:t>
            </a:r>
            <a:endParaRPr kumimoji="0" lang="en-AU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296" name="AutoShape 11">
            <a:extLst>
              <a:ext uri="{FF2B5EF4-FFF2-40B4-BE49-F238E27FC236}">
                <a16:creationId xmlns:a16="http://schemas.microsoft.com/office/drawing/2014/main" id="{B0683524-F279-410C-B636-681D7ED44019}"/>
              </a:ext>
            </a:extLst>
          </p:cNvPr>
          <p:cNvSpPr>
            <a:spLocks/>
          </p:cNvSpPr>
          <p:nvPr/>
        </p:nvSpPr>
        <p:spPr bwMode="auto">
          <a:xfrm>
            <a:off x="179388" y="2565400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69231"/>
              <a:gd name="adj4" fmla="val 14663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multiplier</a:t>
            </a:r>
            <a:endParaRPr kumimoji="0" lang="en-AU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297" name="AutoShape 12">
            <a:extLst>
              <a:ext uri="{FF2B5EF4-FFF2-40B4-BE49-F238E27FC236}">
                <a16:creationId xmlns:a16="http://schemas.microsoft.com/office/drawing/2014/main" id="{5B329D10-3ED6-4CA6-99E3-0F9ACB5AC507}"/>
              </a:ext>
            </a:extLst>
          </p:cNvPr>
          <p:cNvSpPr>
            <a:spLocks/>
          </p:cNvSpPr>
          <p:nvPr/>
        </p:nvSpPr>
        <p:spPr bwMode="auto">
          <a:xfrm>
            <a:off x="179388" y="4149725"/>
            <a:ext cx="1150937" cy="358775"/>
          </a:xfrm>
          <a:prstGeom prst="borderCallout1">
            <a:avLst>
              <a:gd name="adj1" fmla="val 31856"/>
              <a:gd name="adj2" fmla="val 106620"/>
              <a:gd name="adj3" fmla="val 58407"/>
              <a:gd name="adj4" fmla="val 1445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product</a:t>
            </a:r>
            <a:endParaRPr kumimoji="0" lang="en-AU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298" name="Text Box 14">
            <a:extLst>
              <a:ext uri="{FF2B5EF4-FFF2-40B4-BE49-F238E27FC236}">
                <a16:creationId xmlns:a16="http://schemas.microsoft.com/office/drawing/2014/main" id="{CCBCD0CF-6D43-412D-8B91-6A2812F32B7C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954169" y="823119"/>
            <a:ext cx="20129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CEAA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§3.3 Multiplication</a:t>
            </a:r>
          </a:p>
        </p:txBody>
      </p:sp>
      <p:pic>
        <p:nvPicPr>
          <p:cNvPr id="12299" name="Picture 15" descr="f03-04-P374493">
            <a:extLst>
              <a:ext uri="{FF2B5EF4-FFF2-40B4-BE49-F238E27FC236}">
                <a16:creationId xmlns:a16="http://schemas.microsoft.com/office/drawing/2014/main" id="{E8366A68-9EA8-4018-97B1-C1EF1C79A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550" y="2133600"/>
            <a:ext cx="5326063" cy="304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251B581-C597-4154-8C87-44E64D43B1A9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r>
              <a:rPr lang="en-US" altLang="en-US"/>
              <a:t>Explanations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AAD04F03-3D31-4999-9F81-7228744383AE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6824" y="1149350"/>
            <a:ext cx="7772400" cy="4559300"/>
          </a:xfrm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Multiplicand register is kept 64-bit wide because 32-bit multiplicand will be shifted 32 times to the left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Requires a 64-bit ALU 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sz="14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Product register must be 64-bit wide to accommodate the result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4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Contents of multiplier register is shifted 32 times to the right so that each bit successively appears as the least significant bit (LSB) to be checked by the controller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9" descr="f03-05-P374493">
            <a:extLst>
              <a:ext uri="{FF2B5EF4-FFF2-40B4-BE49-F238E27FC236}">
                <a16:creationId xmlns:a16="http://schemas.microsoft.com/office/drawing/2014/main" id="{30A2EC20-39ED-4E14-AB73-24C2967A0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45326"/>
            <a:ext cx="3671962" cy="496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Rectangle 2">
            <a:extLst>
              <a:ext uri="{FF2B5EF4-FFF2-40B4-BE49-F238E27FC236}">
                <a16:creationId xmlns:a16="http://schemas.microsoft.com/office/drawing/2014/main" id="{F5F18DAC-E18A-4D73-9980-E0D6CCD0E5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1485" y="161796"/>
            <a:ext cx="4967907" cy="646331"/>
          </a:xfrm>
        </p:spPr>
        <p:txBody>
          <a:bodyPr/>
          <a:lstStyle/>
          <a:p>
            <a:pPr eaLnBrk="1" hangingPunct="1"/>
            <a:r>
              <a:rPr lang="en-US" altLang="en-US" sz="3600" b="0" dirty="0"/>
              <a:t>Multiplication Hardware</a:t>
            </a:r>
            <a:endParaRPr lang="en-AU" altLang="en-US" sz="3600" b="0" dirty="0"/>
          </a:p>
        </p:txBody>
      </p:sp>
      <p:sp>
        <p:nvSpPr>
          <p:cNvPr id="13317" name="AutoShape 5">
            <a:extLst>
              <a:ext uri="{FF2B5EF4-FFF2-40B4-BE49-F238E27FC236}">
                <a16:creationId xmlns:a16="http://schemas.microsoft.com/office/drawing/2014/main" id="{B50E8F5E-48A6-49D1-8F65-226FC3B9BFDC}"/>
              </a:ext>
            </a:extLst>
          </p:cNvPr>
          <p:cNvSpPr>
            <a:spLocks/>
          </p:cNvSpPr>
          <p:nvPr/>
        </p:nvSpPr>
        <p:spPr bwMode="auto">
          <a:xfrm>
            <a:off x="6157446" y="6345840"/>
            <a:ext cx="1439863" cy="330200"/>
          </a:xfrm>
          <a:prstGeom prst="borderCallout1">
            <a:avLst>
              <a:gd name="adj1" fmla="val 34616"/>
              <a:gd name="adj2" fmla="val -5292"/>
              <a:gd name="adj3" fmla="val -167787"/>
              <a:gd name="adj4" fmla="val -4035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Initially 0</a:t>
            </a:r>
            <a:endParaRPr kumimoji="0" lang="en-AU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pic>
        <p:nvPicPr>
          <p:cNvPr id="13318" name="Picture 8" descr="f03-04-P374493">
            <a:extLst>
              <a:ext uri="{FF2B5EF4-FFF2-40B4-BE49-F238E27FC236}">
                <a16:creationId xmlns:a16="http://schemas.microsoft.com/office/drawing/2014/main" id="{9F445823-5A29-40EF-9BA4-89703BB3B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160" y="2770386"/>
            <a:ext cx="5075449" cy="2901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60B393C-13CD-404F-BADB-837FBFE134C4}"/>
              </a:ext>
            </a:extLst>
          </p:cNvPr>
          <p:cNvGrpSpPr/>
          <p:nvPr/>
        </p:nvGrpSpPr>
        <p:grpSpPr>
          <a:xfrm>
            <a:off x="5796136" y="181960"/>
            <a:ext cx="2879725" cy="2484437"/>
            <a:chOff x="179388" y="2090738"/>
            <a:chExt cx="2879725" cy="2484437"/>
          </a:xfrm>
        </p:grpSpPr>
        <p:grpSp>
          <p:nvGrpSpPr>
            <p:cNvPr id="8" name="Group 4">
              <a:extLst>
                <a:ext uri="{FF2B5EF4-FFF2-40B4-BE49-F238E27FC236}">
                  <a16:creationId xmlns:a16="http://schemas.microsoft.com/office/drawing/2014/main" id="{04D4E4F7-C2B7-4CD8-86E5-5268E79EB7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8163" y="2349500"/>
              <a:ext cx="1250950" cy="2225675"/>
              <a:chOff x="703" y="1616"/>
              <a:chExt cx="788" cy="1402"/>
            </a:xfrm>
          </p:grpSpPr>
          <p:sp>
            <p:nvSpPr>
              <p:cNvPr id="9" name="Text Box 5">
                <a:extLst>
                  <a:ext uri="{FF2B5EF4-FFF2-40B4-BE49-F238E27FC236}">
                    <a16:creationId xmlns:a16="http://schemas.microsoft.com/office/drawing/2014/main" id="{9D750AEA-F2B0-48C4-9AF1-07E5610CAF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3" y="1616"/>
                <a:ext cx="788" cy="1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Console" panose="020B0609040504020204" pitchFamily="49" charset="0"/>
                    <a:ea typeface="+mn-ea"/>
                    <a:cs typeface="+mn-cs"/>
                  </a:rPr>
                  <a:t>   1000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Console" panose="020B0609040504020204" pitchFamily="49" charset="0"/>
                    <a:ea typeface="+mn-ea"/>
                    <a:cs typeface="+mn-cs"/>
                  </a:rPr>
                  <a:t>×  1001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Console" panose="020B0609040504020204" pitchFamily="49" charset="0"/>
                    <a:ea typeface="+mn-ea"/>
                    <a:cs typeface="+mn-cs"/>
                  </a:rPr>
                  <a:t>   1000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Console" panose="020B0609040504020204" pitchFamily="49" charset="0"/>
                    <a:ea typeface="+mn-ea"/>
                    <a:cs typeface="+mn-cs"/>
                  </a:rPr>
                  <a:t>  0000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Console" panose="020B0609040504020204" pitchFamily="49" charset="0"/>
                    <a:ea typeface="+mn-ea"/>
                    <a:cs typeface="+mn-cs"/>
                  </a:rPr>
                  <a:t> 0000 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Console" panose="020B0609040504020204" pitchFamily="49" charset="0"/>
                    <a:ea typeface="+mn-ea"/>
                    <a:cs typeface="+mn-cs"/>
                  </a:rPr>
                  <a:t>1000  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Console" panose="020B0609040504020204" pitchFamily="49" charset="0"/>
                    <a:ea typeface="+mn-ea"/>
                    <a:cs typeface="+mn-cs"/>
                  </a:rPr>
                  <a:t>1001000</a:t>
                </a:r>
                <a:endParaRPr kumimoji="0" lang="en-AU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endParaRPr>
              </a:p>
            </p:txBody>
          </p:sp>
          <p:sp>
            <p:nvSpPr>
              <p:cNvPr id="10" name="Line 6">
                <a:extLst>
                  <a:ext uri="{FF2B5EF4-FFF2-40B4-BE49-F238E27FC236}">
                    <a16:creationId xmlns:a16="http://schemas.microsoft.com/office/drawing/2014/main" id="{C529CD66-3F5D-4621-9C22-1E51C13AF2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03" y="2024"/>
                <a:ext cx="7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" name="Line 7">
                <a:extLst>
                  <a:ext uri="{FF2B5EF4-FFF2-40B4-BE49-F238E27FC236}">
                    <a16:creationId xmlns:a16="http://schemas.microsoft.com/office/drawing/2014/main" id="{CB8B3759-29E9-4AF4-A499-8BBED1AD19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03" y="2795"/>
                <a:ext cx="7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A7BE1293-48DF-4C8E-8DA4-DAE2BE5FA6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88" y="2090738"/>
              <a:ext cx="1439862" cy="330200"/>
            </a:xfrm>
            <a:prstGeom prst="borderCallout1">
              <a:avLst>
                <a:gd name="adj1" fmla="val 34616"/>
                <a:gd name="adj2" fmla="val 105292"/>
                <a:gd name="adj3" fmla="val 121634"/>
                <a:gd name="adj4" fmla="val 14487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multiplicand</a:t>
              </a:r>
              <a:endParaRPr kumimoji="0" lang="en-AU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" name="AutoShape 11">
              <a:extLst>
                <a:ext uri="{FF2B5EF4-FFF2-40B4-BE49-F238E27FC236}">
                  <a16:creationId xmlns:a16="http://schemas.microsoft.com/office/drawing/2014/main" id="{67F935F7-F4CB-492D-9669-EBB906107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88" y="2565400"/>
              <a:ext cx="1439862" cy="330200"/>
            </a:xfrm>
            <a:prstGeom prst="borderCallout1">
              <a:avLst>
                <a:gd name="adj1" fmla="val 34616"/>
                <a:gd name="adj2" fmla="val 105292"/>
                <a:gd name="adj3" fmla="val 69231"/>
                <a:gd name="adj4" fmla="val 14663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multiplier</a:t>
              </a:r>
              <a:endParaRPr kumimoji="0" lang="en-AU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4" name="AutoShape 12">
              <a:extLst>
                <a:ext uri="{FF2B5EF4-FFF2-40B4-BE49-F238E27FC236}">
                  <a16:creationId xmlns:a16="http://schemas.microsoft.com/office/drawing/2014/main" id="{9570D60A-2D3B-4897-A3D0-D39C84BA5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88" y="4149725"/>
              <a:ext cx="1150937" cy="358775"/>
            </a:xfrm>
            <a:prstGeom prst="borderCallout1">
              <a:avLst>
                <a:gd name="adj1" fmla="val 31856"/>
                <a:gd name="adj2" fmla="val 106620"/>
                <a:gd name="adj3" fmla="val 58407"/>
                <a:gd name="adj4" fmla="val 14455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product</a:t>
              </a:r>
              <a:endParaRPr kumimoji="0" lang="en-AU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9" descr="f03-06-P374493">
            <a:extLst>
              <a:ext uri="{FF2B5EF4-FFF2-40B4-BE49-F238E27FC236}">
                <a16:creationId xmlns:a16="http://schemas.microsoft.com/office/drawing/2014/main" id="{8D7E67D1-E23A-4E42-8ACF-5D5544885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989138"/>
            <a:ext cx="5340350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Rectangle 5">
            <a:extLst>
              <a:ext uri="{FF2B5EF4-FFF2-40B4-BE49-F238E27FC236}">
                <a16:creationId xmlns:a16="http://schemas.microsoft.com/office/drawing/2014/main" id="{55F55120-62A4-496B-BD96-2738E18FC9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4851" y="243597"/>
            <a:ext cx="8259762" cy="646331"/>
          </a:xfrm>
        </p:spPr>
        <p:txBody>
          <a:bodyPr/>
          <a:lstStyle/>
          <a:p>
            <a:pPr eaLnBrk="1" hangingPunct="1"/>
            <a:r>
              <a:rPr lang="en-US" altLang="en-US" sz="3600" b="0" dirty="0"/>
              <a:t>An Optimized Version of Multiplier</a:t>
            </a:r>
            <a:endParaRPr lang="en-AU" altLang="en-US" sz="3600" b="0" dirty="0"/>
          </a:p>
        </p:txBody>
      </p:sp>
      <p:sp>
        <p:nvSpPr>
          <p:cNvPr id="14341" name="Rectangle 6">
            <a:extLst>
              <a:ext uri="{FF2B5EF4-FFF2-40B4-BE49-F238E27FC236}">
                <a16:creationId xmlns:a16="http://schemas.microsoft.com/office/drawing/2014/main" id="{835C470C-F2C3-4B6C-97AA-FDEB7F2566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719137"/>
          </a:xfrm>
        </p:spPr>
        <p:txBody>
          <a:bodyPr/>
          <a:lstStyle/>
          <a:p>
            <a:pPr eaLnBrk="1" hangingPunct="1"/>
            <a:r>
              <a:rPr lang="en-US" altLang="en-US"/>
              <a:t>Perform steps in parallel: add/shift</a:t>
            </a:r>
          </a:p>
        </p:txBody>
      </p:sp>
      <p:sp>
        <p:nvSpPr>
          <p:cNvPr id="14342" name="Rectangle 7">
            <a:extLst>
              <a:ext uri="{FF2B5EF4-FFF2-40B4-BE49-F238E27FC236}">
                <a16:creationId xmlns:a16="http://schemas.microsoft.com/office/drawing/2014/main" id="{EC8C884F-DA4B-4B6D-94D3-105D772E9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5196399"/>
            <a:ext cx="8270875" cy="647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CEAA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One cycle per partial-product addition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713E81-D32B-4FAF-82C9-106568B4D8BD}"/>
              </a:ext>
            </a:extLst>
          </p:cNvPr>
          <p:cNvSpPr txBox="1"/>
          <p:nvPr/>
        </p:nvSpPr>
        <p:spPr>
          <a:xfrm>
            <a:off x="5604818" y="1989138"/>
            <a:ext cx="1427807" cy="83099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Multiplier </a:t>
            </a:r>
          </a:p>
          <a:p>
            <a:r>
              <a:rPr lang="en-IN" dirty="0"/>
              <a:t>(32-bits)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695AFE25-9E99-4493-99FC-22BE28C83A39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4183664" y="2645737"/>
            <a:ext cx="1430129" cy="1270993"/>
          </a:xfrm>
          <a:prstGeom prst="curvedConnector3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>
            <a:extLst>
              <a:ext uri="{FF2B5EF4-FFF2-40B4-BE49-F238E27FC236}">
                <a16:creationId xmlns:a16="http://schemas.microsoft.com/office/drawing/2014/main" id="{F40F44DD-1BA1-487B-9C02-7CF28823FF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eaLnBrk="0" hangingPunct="0"/>
            <a:r>
              <a:rPr lang="en-US" altLang="en-US" dirty="0"/>
              <a:t>Optimized Multiplication:  Implementation</a:t>
            </a:r>
          </a:p>
        </p:txBody>
      </p:sp>
      <p:pic>
        <p:nvPicPr>
          <p:cNvPr id="217091" name="Picture 3">
            <a:extLst>
              <a:ext uri="{FF2B5EF4-FFF2-40B4-BE49-F238E27FC236}">
                <a16:creationId xmlns:a16="http://schemas.microsoft.com/office/drawing/2014/main" id="{FDEB477C-8244-404D-9166-C283DFFACBE6}"/>
              </a:ext>
            </a:extLst>
          </p:cNvPr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60849"/>
            <a:ext cx="3744416" cy="259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7092" name="Picture 4">
            <a:extLst>
              <a:ext uri="{FF2B5EF4-FFF2-40B4-BE49-F238E27FC236}">
                <a16:creationId xmlns:a16="http://schemas.microsoft.com/office/drawing/2014/main" id="{C79B7A81-17AF-4A5C-B85B-3AEB6D30D244}"/>
              </a:ext>
            </a:extLst>
          </p:cNvPr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908720"/>
            <a:ext cx="4896544" cy="5400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FFFFF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Title 1">
            <a:extLst>
              <a:ext uri="{FF2B5EF4-FFF2-40B4-BE49-F238E27FC236}">
                <a16:creationId xmlns:a16="http://schemas.microsoft.com/office/drawing/2014/main" id="{FEB3C38D-8671-4BD9-A35B-DF0EE3D55D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3188" y="85474"/>
            <a:ext cx="3138568" cy="534423"/>
          </a:xfrm>
        </p:spPr>
        <p:txBody>
          <a:bodyPr/>
          <a:lstStyle/>
          <a:p>
            <a:pPr algn="l"/>
            <a:r>
              <a:rPr lang="en-US" altLang="en-US" sz="3600" dirty="0">
                <a:solidFill>
                  <a:schemeClr val="bg2"/>
                </a:solidFill>
                <a:effectLst/>
              </a:rPr>
              <a:t>Clock Timing</a:t>
            </a:r>
            <a:endParaRPr lang="en-IN" altLang="en-US" sz="3600" dirty="0">
              <a:solidFill>
                <a:schemeClr val="bg2"/>
              </a:solidFill>
              <a:effectLst/>
            </a:endParaRPr>
          </a:p>
        </p:txBody>
      </p:sp>
      <p:sp>
        <p:nvSpPr>
          <p:cNvPr id="372739" name="Slide Number Placeholder 4">
            <a:extLst>
              <a:ext uri="{FF2B5EF4-FFF2-40B4-BE49-F238E27FC236}">
                <a16:creationId xmlns:a16="http://schemas.microsoft.com/office/drawing/2014/main" id="{0977E8F7-EDD9-46B3-B079-239931CC2F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fld id="{D44B6174-9E0E-431E-9DFC-DAD893CD7A5F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t>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7C3A642C-43B2-42FB-88F2-6A912FE035FC}"/>
              </a:ext>
            </a:extLst>
          </p:cNvPr>
          <p:cNvGrpSpPr>
            <a:grpSpLocks/>
          </p:cNvGrpSpPr>
          <p:nvPr/>
        </p:nvGrpSpPr>
        <p:grpSpPr bwMode="auto">
          <a:xfrm rot="178831">
            <a:off x="299412" y="3290206"/>
            <a:ext cx="1751699" cy="743516"/>
            <a:chOff x="3120" y="2736"/>
            <a:chExt cx="2049" cy="1226"/>
          </a:xfrm>
        </p:grpSpPr>
        <p:sp>
          <p:nvSpPr>
            <p:cNvPr id="372747" name="Freeform 5">
              <a:extLst>
                <a:ext uri="{FF2B5EF4-FFF2-40B4-BE49-F238E27FC236}">
                  <a16:creationId xmlns:a16="http://schemas.microsoft.com/office/drawing/2014/main" id="{D154C0E5-DD5A-4597-8E6E-B0EFB89AC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0" y="3655"/>
              <a:ext cx="255" cy="259"/>
            </a:xfrm>
            <a:custGeom>
              <a:avLst/>
              <a:gdLst>
                <a:gd name="T0" fmla="*/ 0 w 330"/>
                <a:gd name="T1" fmla="*/ 0 h 307"/>
                <a:gd name="T2" fmla="*/ 7 w 330"/>
                <a:gd name="T3" fmla="*/ 30 h 307"/>
                <a:gd name="T4" fmla="*/ 12 w 330"/>
                <a:gd name="T5" fmla="*/ 52 h 307"/>
                <a:gd name="T6" fmla="*/ 17 w 330"/>
                <a:gd name="T7" fmla="*/ 72 h 307"/>
                <a:gd name="T8" fmla="*/ 22 w 330"/>
                <a:gd name="T9" fmla="*/ 91 h 307"/>
                <a:gd name="T10" fmla="*/ 28 w 330"/>
                <a:gd name="T11" fmla="*/ 101 h 307"/>
                <a:gd name="T12" fmla="*/ 33 w 330"/>
                <a:gd name="T13" fmla="*/ 107 h 307"/>
                <a:gd name="T14" fmla="*/ 40 w 330"/>
                <a:gd name="T15" fmla="*/ 111 h 307"/>
                <a:gd name="T16" fmla="*/ 52 w 330"/>
                <a:gd name="T17" fmla="*/ 111 h 307"/>
                <a:gd name="T18" fmla="*/ 62 w 330"/>
                <a:gd name="T19" fmla="*/ 105 h 307"/>
                <a:gd name="T20" fmla="*/ 67 w 330"/>
                <a:gd name="T21" fmla="*/ 94 h 307"/>
                <a:gd name="T22" fmla="*/ 70 w 330"/>
                <a:gd name="T23" fmla="*/ 84 h 307"/>
                <a:gd name="T24" fmla="*/ 66 w 330"/>
                <a:gd name="T25" fmla="*/ 56 h 307"/>
                <a:gd name="T26" fmla="*/ 52 w 330"/>
                <a:gd name="T27" fmla="*/ 10 h 307"/>
                <a:gd name="T28" fmla="*/ 0 w 330"/>
                <a:gd name="T29" fmla="*/ 0 h 30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30"/>
                <a:gd name="T46" fmla="*/ 0 h 307"/>
                <a:gd name="T47" fmla="*/ 330 w 330"/>
                <a:gd name="T48" fmla="*/ 307 h 30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30" h="307">
                  <a:moveTo>
                    <a:pt x="0" y="0"/>
                  </a:moveTo>
                  <a:lnTo>
                    <a:pt x="35" y="82"/>
                  </a:lnTo>
                  <a:lnTo>
                    <a:pt x="57" y="145"/>
                  </a:lnTo>
                  <a:lnTo>
                    <a:pt x="78" y="199"/>
                  </a:lnTo>
                  <a:lnTo>
                    <a:pt x="107" y="253"/>
                  </a:lnTo>
                  <a:lnTo>
                    <a:pt x="129" y="280"/>
                  </a:lnTo>
                  <a:lnTo>
                    <a:pt x="158" y="298"/>
                  </a:lnTo>
                  <a:lnTo>
                    <a:pt x="187" y="307"/>
                  </a:lnTo>
                  <a:lnTo>
                    <a:pt x="244" y="307"/>
                  </a:lnTo>
                  <a:lnTo>
                    <a:pt x="287" y="289"/>
                  </a:lnTo>
                  <a:lnTo>
                    <a:pt x="316" y="262"/>
                  </a:lnTo>
                  <a:lnTo>
                    <a:pt x="330" y="235"/>
                  </a:lnTo>
                  <a:lnTo>
                    <a:pt x="309" y="154"/>
                  </a:lnTo>
                  <a:lnTo>
                    <a:pt x="244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0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72748" name="Freeform 6">
              <a:extLst>
                <a:ext uri="{FF2B5EF4-FFF2-40B4-BE49-F238E27FC236}">
                  <a16:creationId xmlns:a16="http://schemas.microsoft.com/office/drawing/2014/main" id="{7F13A5DD-977A-4E2A-B515-C5C84EB7B9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5" y="3587"/>
              <a:ext cx="464" cy="375"/>
            </a:xfrm>
            <a:custGeom>
              <a:avLst/>
              <a:gdLst>
                <a:gd name="T0" fmla="*/ 103 w 601"/>
                <a:gd name="T1" fmla="*/ 0 h 445"/>
                <a:gd name="T2" fmla="*/ 110 w 601"/>
                <a:gd name="T3" fmla="*/ 3 h 445"/>
                <a:gd name="T4" fmla="*/ 117 w 601"/>
                <a:gd name="T5" fmla="*/ 13 h 445"/>
                <a:gd name="T6" fmla="*/ 124 w 601"/>
                <a:gd name="T7" fmla="*/ 24 h 445"/>
                <a:gd name="T8" fmla="*/ 127 w 601"/>
                <a:gd name="T9" fmla="*/ 34 h 445"/>
                <a:gd name="T10" fmla="*/ 127 w 601"/>
                <a:gd name="T11" fmla="*/ 47 h 445"/>
                <a:gd name="T12" fmla="*/ 127 w 601"/>
                <a:gd name="T13" fmla="*/ 61 h 445"/>
                <a:gd name="T14" fmla="*/ 122 w 601"/>
                <a:gd name="T15" fmla="*/ 78 h 445"/>
                <a:gd name="T16" fmla="*/ 114 w 601"/>
                <a:gd name="T17" fmla="*/ 88 h 445"/>
                <a:gd name="T18" fmla="*/ 107 w 601"/>
                <a:gd name="T19" fmla="*/ 104 h 445"/>
                <a:gd name="T20" fmla="*/ 94 w 601"/>
                <a:gd name="T21" fmla="*/ 116 h 445"/>
                <a:gd name="T22" fmla="*/ 83 w 601"/>
                <a:gd name="T23" fmla="*/ 125 h 445"/>
                <a:gd name="T24" fmla="*/ 73 w 601"/>
                <a:gd name="T25" fmla="*/ 131 h 445"/>
                <a:gd name="T26" fmla="*/ 59 w 601"/>
                <a:gd name="T27" fmla="*/ 139 h 445"/>
                <a:gd name="T28" fmla="*/ 46 w 601"/>
                <a:gd name="T29" fmla="*/ 153 h 445"/>
                <a:gd name="T30" fmla="*/ 32 w 601"/>
                <a:gd name="T31" fmla="*/ 158 h 445"/>
                <a:gd name="T32" fmla="*/ 19 w 601"/>
                <a:gd name="T33" fmla="*/ 159 h 445"/>
                <a:gd name="T34" fmla="*/ 13 w 601"/>
                <a:gd name="T35" fmla="*/ 158 h 445"/>
                <a:gd name="T36" fmla="*/ 0 w 601"/>
                <a:gd name="T37" fmla="*/ 158 h 445"/>
                <a:gd name="T38" fmla="*/ 2 w 601"/>
                <a:gd name="T39" fmla="*/ 139 h 445"/>
                <a:gd name="T40" fmla="*/ 5 w 601"/>
                <a:gd name="T41" fmla="*/ 120 h 445"/>
                <a:gd name="T42" fmla="*/ 10 w 601"/>
                <a:gd name="T43" fmla="*/ 108 h 445"/>
                <a:gd name="T44" fmla="*/ 15 w 601"/>
                <a:gd name="T45" fmla="*/ 94 h 445"/>
                <a:gd name="T46" fmla="*/ 24 w 601"/>
                <a:gd name="T47" fmla="*/ 86 h 445"/>
                <a:gd name="T48" fmla="*/ 52 w 601"/>
                <a:gd name="T49" fmla="*/ 69 h 445"/>
                <a:gd name="T50" fmla="*/ 66 w 601"/>
                <a:gd name="T51" fmla="*/ 54 h 445"/>
                <a:gd name="T52" fmla="*/ 77 w 601"/>
                <a:gd name="T53" fmla="*/ 39 h 445"/>
                <a:gd name="T54" fmla="*/ 80 w 601"/>
                <a:gd name="T55" fmla="*/ 33 h 445"/>
                <a:gd name="T56" fmla="*/ 83 w 601"/>
                <a:gd name="T57" fmla="*/ 14 h 445"/>
                <a:gd name="T58" fmla="*/ 103 w 601"/>
                <a:gd name="T59" fmla="*/ 0 h 44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601"/>
                <a:gd name="T91" fmla="*/ 0 h 445"/>
                <a:gd name="T92" fmla="*/ 601 w 601"/>
                <a:gd name="T93" fmla="*/ 445 h 445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601" h="445">
                  <a:moveTo>
                    <a:pt x="487" y="0"/>
                  </a:moveTo>
                  <a:lnTo>
                    <a:pt x="517" y="6"/>
                  </a:lnTo>
                  <a:lnTo>
                    <a:pt x="553" y="36"/>
                  </a:lnTo>
                  <a:lnTo>
                    <a:pt x="583" y="66"/>
                  </a:lnTo>
                  <a:lnTo>
                    <a:pt x="601" y="96"/>
                  </a:lnTo>
                  <a:lnTo>
                    <a:pt x="601" y="133"/>
                  </a:lnTo>
                  <a:lnTo>
                    <a:pt x="601" y="169"/>
                  </a:lnTo>
                  <a:lnTo>
                    <a:pt x="577" y="217"/>
                  </a:lnTo>
                  <a:lnTo>
                    <a:pt x="541" y="247"/>
                  </a:lnTo>
                  <a:lnTo>
                    <a:pt x="505" y="289"/>
                  </a:lnTo>
                  <a:lnTo>
                    <a:pt x="445" y="325"/>
                  </a:lnTo>
                  <a:lnTo>
                    <a:pt x="391" y="349"/>
                  </a:lnTo>
                  <a:lnTo>
                    <a:pt x="343" y="367"/>
                  </a:lnTo>
                  <a:lnTo>
                    <a:pt x="282" y="391"/>
                  </a:lnTo>
                  <a:lnTo>
                    <a:pt x="216" y="427"/>
                  </a:lnTo>
                  <a:lnTo>
                    <a:pt x="150" y="439"/>
                  </a:lnTo>
                  <a:lnTo>
                    <a:pt x="90" y="445"/>
                  </a:lnTo>
                  <a:lnTo>
                    <a:pt x="60" y="439"/>
                  </a:lnTo>
                  <a:lnTo>
                    <a:pt x="0" y="439"/>
                  </a:lnTo>
                  <a:lnTo>
                    <a:pt x="6" y="391"/>
                  </a:lnTo>
                  <a:lnTo>
                    <a:pt x="24" y="337"/>
                  </a:lnTo>
                  <a:lnTo>
                    <a:pt x="48" y="301"/>
                  </a:lnTo>
                  <a:lnTo>
                    <a:pt x="72" y="265"/>
                  </a:lnTo>
                  <a:lnTo>
                    <a:pt x="114" y="241"/>
                  </a:lnTo>
                  <a:lnTo>
                    <a:pt x="246" y="193"/>
                  </a:lnTo>
                  <a:lnTo>
                    <a:pt x="312" y="151"/>
                  </a:lnTo>
                  <a:lnTo>
                    <a:pt x="367" y="108"/>
                  </a:lnTo>
                  <a:lnTo>
                    <a:pt x="379" y="90"/>
                  </a:lnTo>
                  <a:lnTo>
                    <a:pt x="391" y="42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5FC0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72749" name="Freeform 7">
              <a:extLst>
                <a:ext uri="{FF2B5EF4-FFF2-40B4-BE49-F238E27FC236}">
                  <a16:creationId xmlns:a16="http://schemas.microsoft.com/office/drawing/2014/main" id="{96EFF53E-FF39-4554-A652-4BF9D7D42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3" y="3203"/>
              <a:ext cx="426" cy="384"/>
            </a:xfrm>
            <a:custGeom>
              <a:avLst/>
              <a:gdLst>
                <a:gd name="T0" fmla="*/ 0 w 552"/>
                <a:gd name="T1" fmla="*/ 0 h 402"/>
                <a:gd name="T2" fmla="*/ 18 w 552"/>
                <a:gd name="T3" fmla="*/ 18 h 402"/>
                <a:gd name="T4" fmla="*/ 30 w 552"/>
                <a:gd name="T5" fmla="*/ 24 h 402"/>
                <a:gd name="T6" fmla="*/ 39 w 552"/>
                <a:gd name="T7" fmla="*/ 31 h 402"/>
                <a:gd name="T8" fmla="*/ 47 w 552"/>
                <a:gd name="T9" fmla="*/ 37 h 402"/>
                <a:gd name="T10" fmla="*/ 55 w 552"/>
                <a:gd name="T11" fmla="*/ 42 h 402"/>
                <a:gd name="T12" fmla="*/ 61 w 552"/>
                <a:gd name="T13" fmla="*/ 46 h 402"/>
                <a:gd name="T14" fmla="*/ 69 w 552"/>
                <a:gd name="T15" fmla="*/ 50 h 402"/>
                <a:gd name="T16" fmla="*/ 76 w 552"/>
                <a:gd name="T17" fmla="*/ 54 h 402"/>
                <a:gd name="T18" fmla="*/ 81 w 552"/>
                <a:gd name="T19" fmla="*/ 62 h 402"/>
                <a:gd name="T20" fmla="*/ 86 w 552"/>
                <a:gd name="T21" fmla="*/ 77 h 402"/>
                <a:gd name="T22" fmla="*/ 94 w 552"/>
                <a:gd name="T23" fmla="*/ 92 h 402"/>
                <a:gd name="T24" fmla="*/ 100 w 552"/>
                <a:gd name="T25" fmla="*/ 110 h 402"/>
                <a:gd name="T26" fmla="*/ 107 w 552"/>
                <a:gd name="T27" fmla="*/ 137 h 402"/>
                <a:gd name="T28" fmla="*/ 110 w 552"/>
                <a:gd name="T29" fmla="*/ 151 h 402"/>
                <a:gd name="T30" fmla="*/ 113 w 552"/>
                <a:gd name="T31" fmla="*/ 169 h 402"/>
                <a:gd name="T32" fmla="*/ 114 w 552"/>
                <a:gd name="T33" fmla="*/ 182 h 402"/>
                <a:gd name="T34" fmla="*/ 116 w 552"/>
                <a:gd name="T35" fmla="*/ 195 h 402"/>
                <a:gd name="T36" fmla="*/ 117 w 552"/>
                <a:gd name="T37" fmla="*/ 219 h 402"/>
                <a:gd name="T38" fmla="*/ 113 w 552"/>
                <a:gd name="T39" fmla="*/ 251 h 402"/>
                <a:gd name="T40" fmla="*/ 111 w 552"/>
                <a:gd name="T41" fmla="*/ 262 h 402"/>
                <a:gd name="T42" fmla="*/ 108 w 552"/>
                <a:gd name="T43" fmla="*/ 274 h 402"/>
                <a:gd name="T44" fmla="*/ 103 w 552"/>
                <a:gd name="T45" fmla="*/ 282 h 402"/>
                <a:gd name="T46" fmla="*/ 99 w 552"/>
                <a:gd name="T47" fmla="*/ 288 h 402"/>
                <a:gd name="T48" fmla="*/ 93 w 552"/>
                <a:gd name="T49" fmla="*/ 292 h 402"/>
                <a:gd name="T50" fmla="*/ 89 w 552"/>
                <a:gd name="T51" fmla="*/ 292 h 402"/>
                <a:gd name="T52" fmla="*/ 81 w 552"/>
                <a:gd name="T53" fmla="*/ 296 h 402"/>
                <a:gd name="T54" fmla="*/ 77 w 552"/>
                <a:gd name="T55" fmla="*/ 297 h 402"/>
                <a:gd name="T56" fmla="*/ 74 w 552"/>
                <a:gd name="T57" fmla="*/ 296 h 402"/>
                <a:gd name="T58" fmla="*/ 66 w 552"/>
                <a:gd name="T59" fmla="*/ 301 h 402"/>
                <a:gd name="T60" fmla="*/ 57 w 552"/>
                <a:gd name="T61" fmla="*/ 306 h 402"/>
                <a:gd name="T62" fmla="*/ 44 w 552"/>
                <a:gd name="T63" fmla="*/ 306 h 402"/>
                <a:gd name="T64" fmla="*/ 33 w 552"/>
                <a:gd name="T65" fmla="*/ 301 h 402"/>
                <a:gd name="T66" fmla="*/ 25 w 552"/>
                <a:gd name="T67" fmla="*/ 292 h 402"/>
                <a:gd name="T68" fmla="*/ 6 w 552"/>
                <a:gd name="T69" fmla="*/ 255 h 402"/>
                <a:gd name="T70" fmla="*/ 0 w 552"/>
                <a:gd name="T71" fmla="*/ 0 h 4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52"/>
                <a:gd name="T109" fmla="*/ 0 h 402"/>
                <a:gd name="T110" fmla="*/ 552 w 552"/>
                <a:gd name="T111" fmla="*/ 402 h 402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52" h="402">
                  <a:moveTo>
                    <a:pt x="0" y="0"/>
                  </a:moveTo>
                  <a:lnTo>
                    <a:pt x="84" y="24"/>
                  </a:lnTo>
                  <a:lnTo>
                    <a:pt x="144" y="30"/>
                  </a:lnTo>
                  <a:lnTo>
                    <a:pt x="186" y="42"/>
                  </a:lnTo>
                  <a:lnTo>
                    <a:pt x="224" y="49"/>
                  </a:lnTo>
                  <a:lnTo>
                    <a:pt x="258" y="54"/>
                  </a:lnTo>
                  <a:lnTo>
                    <a:pt x="288" y="60"/>
                  </a:lnTo>
                  <a:lnTo>
                    <a:pt x="324" y="66"/>
                  </a:lnTo>
                  <a:lnTo>
                    <a:pt x="360" y="72"/>
                  </a:lnTo>
                  <a:lnTo>
                    <a:pt x="384" y="81"/>
                  </a:lnTo>
                  <a:lnTo>
                    <a:pt x="408" y="102"/>
                  </a:lnTo>
                  <a:lnTo>
                    <a:pt x="444" y="120"/>
                  </a:lnTo>
                  <a:lnTo>
                    <a:pt x="474" y="144"/>
                  </a:lnTo>
                  <a:lnTo>
                    <a:pt x="504" y="180"/>
                  </a:lnTo>
                  <a:lnTo>
                    <a:pt x="518" y="198"/>
                  </a:lnTo>
                  <a:lnTo>
                    <a:pt x="534" y="222"/>
                  </a:lnTo>
                  <a:lnTo>
                    <a:pt x="541" y="240"/>
                  </a:lnTo>
                  <a:lnTo>
                    <a:pt x="546" y="258"/>
                  </a:lnTo>
                  <a:lnTo>
                    <a:pt x="552" y="288"/>
                  </a:lnTo>
                  <a:lnTo>
                    <a:pt x="534" y="330"/>
                  </a:lnTo>
                  <a:lnTo>
                    <a:pt x="526" y="344"/>
                  </a:lnTo>
                  <a:lnTo>
                    <a:pt x="510" y="360"/>
                  </a:lnTo>
                  <a:lnTo>
                    <a:pt x="489" y="372"/>
                  </a:lnTo>
                  <a:lnTo>
                    <a:pt x="468" y="378"/>
                  </a:lnTo>
                  <a:lnTo>
                    <a:pt x="441" y="384"/>
                  </a:lnTo>
                  <a:lnTo>
                    <a:pt x="420" y="384"/>
                  </a:lnTo>
                  <a:lnTo>
                    <a:pt x="384" y="390"/>
                  </a:lnTo>
                  <a:lnTo>
                    <a:pt x="364" y="392"/>
                  </a:lnTo>
                  <a:lnTo>
                    <a:pt x="348" y="390"/>
                  </a:lnTo>
                  <a:lnTo>
                    <a:pt x="312" y="396"/>
                  </a:lnTo>
                  <a:lnTo>
                    <a:pt x="270" y="402"/>
                  </a:lnTo>
                  <a:lnTo>
                    <a:pt x="210" y="402"/>
                  </a:lnTo>
                  <a:lnTo>
                    <a:pt x="156" y="396"/>
                  </a:lnTo>
                  <a:lnTo>
                    <a:pt x="120" y="384"/>
                  </a:lnTo>
                  <a:lnTo>
                    <a:pt x="30" y="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372750" name="Group 8">
              <a:extLst>
                <a:ext uri="{FF2B5EF4-FFF2-40B4-BE49-F238E27FC236}">
                  <a16:creationId xmlns:a16="http://schemas.microsoft.com/office/drawing/2014/main" id="{4A2DA409-DB56-423D-AF48-F1E67A22C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83" y="3347"/>
              <a:ext cx="117" cy="89"/>
              <a:chOff x="4006" y="3426"/>
              <a:chExt cx="151" cy="105"/>
            </a:xfrm>
          </p:grpSpPr>
          <p:sp>
            <p:nvSpPr>
              <p:cNvPr id="372775" name="Freeform 9">
                <a:extLst>
                  <a:ext uri="{FF2B5EF4-FFF2-40B4-BE49-F238E27FC236}">
                    <a16:creationId xmlns:a16="http://schemas.microsoft.com/office/drawing/2014/main" id="{BA5455EC-9C96-4918-8355-BE0224DE3B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6" y="3451"/>
                <a:ext cx="105" cy="77"/>
              </a:xfrm>
              <a:custGeom>
                <a:avLst/>
                <a:gdLst>
                  <a:gd name="T0" fmla="*/ 0 w 105"/>
                  <a:gd name="T1" fmla="*/ 3 h 77"/>
                  <a:gd name="T2" fmla="*/ 1 w 105"/>
                  <a:gd name="T3" fmla="*/ 17 h 77"/>
                  <a:gd name="T4" fmla="*/ 7 w 105"/>
                  <a:gd name="T5" fmla="*/ 32 h 77"/>
                  <a:gd name="T6" fmla="*/ 15 w 105"/>
                  <a:gd name="T7" fmla="*/ 45 h 77"/>
                  <a:gd name="T8" fmla="*/ 22 w 105"/>
                  <a:gd name="T9" fmla="*/ 54 h 77"/>
                  <a:gd name="T10" fmla="*/ 33 w 105"/>
                  <a:gd name="T11" fmla="*/ 64 h 77"/>
                  <a:gd name="T12" fmla="*/ 46 w 105"/>
                  <a:gd name="T13" fmla="*/ 72 h 77"/>
                  <a:gd name="T14" fmla="*/ 64 w 105"/>
                  <a:gd name="T15" fmla="*/ 77 h 77"/>
                  <a:gd name="T16" fmla="*/ 84 w 105"/>
                  <a:gd name="T17" fmla="*/ 76 h 77"/>
                  <a:gd name="T18" fmla="*/ 105 w 105"/>
                  <a:gd name="T19" fmla="*/ 73 h 77"/>
                  <a:gd name="T20" fmla="*/ 100 w 105"/>
                  <a:gd name="T21" fmla="*/ 51 h 77"/>
                  <a:gd name="T22" fmla="*/ 94 w 105"/>
                  <a:gd name="T23" fmla="*/ 30 h 77"/>
                  <a:gd name="T24" fmla="*/ 87 w 105"/>
                  <a:gd name="T25" fmla="*/ 17 h 77"/>
                  <a:gd name="T26" fmla="*/ 74 w 105"/>
                  <a:gd name="T27" fmla="*/ 6 h 77"/>
                  <a:gd name="T28" fmla="*/ 60 w 105"/>
                  <a:gd name="T29" fmla="*/ 1 h 77"/>
                  <a:gd name="T30" fmla="*/ 45 w 105"/>
                  <a:gd name="T31" fmla="*/ 0 h 77"/>
                  <a:gd name="T32" fmla="*/ 30 w 105"/>
                  <a:gd name="T33" fmla="*/ 0 h 77"/>
                  <a:gd name="T34" fmla="*/ 16 w 105"/>
                  <a:gd name="T35" fmla="*/ 0 h 77"/>
                  <a:gd name="T36" fmla="*/ 0 w 105"/>
                  <a:gd name="T37" fmla="*/ 3 h 7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05"/>
                  <a:gd name="T58" fmla="*/ 0 h 77"/>
                  <a:gd name="T59" fmla="*/ 105 w 105"/>
                  <a:gd name="T60" fmla="*/ 77 h 7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05" h="77">
                    <a:moveTo>
                      <a:pt x="0" y="3"/>
                    </a:moveTo>
                    <a:lnTo>
                      <a:pt x="1" y="17"/>
                    </a:lnTo>
                    <a:lnTo>
                      <a:pt x="7" y="32"/>
                    </a:lnTo>
                    <a:lnTo>
                      <a:pt x="15" y="45"/>
                    </a:lnTo>
                    <a:lnTo>
                      <a:pt x="22" y="54"/>
                    </a:lnTo>
                    <a:lnTo>
                      <a:pt x="33" y="64"/>
                    </a:lnTo>
                    <a:lnTo>
                      <a:pt x="46" y="72"/>
                    </a:lnTo>
                    <a:lnTo>
                      <a:pt x="64" y="77"/>
                    </a:lnTo>
                    <a:lnTo>
                      <a:pt x="84" y="76"/>
                    </a:lnTo>
                    <a:lnTo>
                      <a:pt x="105" y="73"/>
                    </a:lnTo>
                    <a:lnTo>
                      <a:pt x="100" y="51"/>
                    </a:lnTo>
                    <a:lnTo>
                      <a:pt x="94" y="30"/>
                    </a:lnTo>
                    <a:lnTo>
                      <a:pt x="87" y="17"/>
                    </a:lnTo>
                    <a:lnTo>
                      <a:pt x="74" y="6"/>
                    </a:lnTo>
                    <a:lnTo>
                      <a:pt x="60" y="1"/>
                    </a:lnTo>
                    <a:lnTo>
                      <a:pt x="45" y="0"/>
                    </a:lnTo>
                    <a:lnTo>
                      <a:pt x="30" y="0"/>
                    </a:lnTo>
                    <a:lnTo>
                      <a:pt x="16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372776" name="Group 10">
                <a:extLst>
                  <a:ext uri="{FF2B5EF4-FFF2-40B4-BE49-F238E27FC236}">
                    <a16:creationId xmlns:a16="http://schemas.microsoft.com/office/drawing/2014/main" id="{BDCFC80F-C4B9-444B-A9E1-E40BB65B3D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11" y="3426"/>
                <a:ext cx="146" cy="105"/>
                <a:chOff x="4011" y="3426"/>
                <a:chExt cx="146" cy="105"/>
              </a:xfrm>
            </p:grpSpPr>
            <p:sp>
              <p:nvSpPr>
                <p:cNvPr id="372777" name="Freeform 11">
                  <a:extLst>
                    <a:ext uri="{FF2B5EF4-FFF2-40B4-BE49-F238E27FC236}">
                      <a16:creationId xmlns:a16="http://schemas.microsoft.com/office/drawing/2014/main" id="{7520E386-8B78-45E0-A107-5986D31F27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12" y="3448"/>
                  <a:ext cx="105" cy="77"/>
                </a:xfrm>
                <a:custGeom>
                  <a:avLst/>
                  <a:gdLst>
                    <a:gd name="T0" fmla="*/ 0 w 105"/>
                    <a:gd name="T1" fmla="*/ 3 h 77"/>
                    <a:gd name="T2" fmla="*/ 1 w 105"/>
                    <a:gd name="T3" fmla="*/ 17 h 77"/>
                    <a:gd name="T4" fmla="*/ 7 w 105"/>
                    <a:gd name="T5" fmla="*/ 32 h 77"/>
                    <a:gd name="T6" fmla="*/ 15 w 105"/>
                    <a:gd name="T7" fmla="*/ 45 h 77"/>
                    <a:gd name="T8" fmla="*/ 22 w 105"/>
                    <a:gd name="T9" fmla="*/ 54 h 77"/>
                    <a:gd name="T10" fmla="*/ 33 w 105"/>
                    <a:gd name="T11" fmla="*/ 64 h 77"/>
                    <a:gd name="T12" fmla="*/ 46 w 105"/>
                    <a:gd name="T13" fmla="*/ 72 h 77"/>
                    <a:gd name="T14" fmla="*/ 64 w 105"/>
                    <a:gd name="T15" fmla="*/ 77 h 77"/>
                    <a:gd name="T16" fmla="*/ 84 w 105"/>
                    <a:gd name="T17" fmla="*/ 76 h 77"/>
                    <a:gd name="T18" fmla="*/ 105 w 105"/>
                    <a:gd name="T19" fmla="*/ 73 h 77"/>
                    <a:gd name="T20" fmla="*/ 100 w 105"/>
                    <a:gd name="T21" fmla="*/ 51 h 77"/>
                    <a:gd name="T22" fmla="*/ 94 w 105"/>
                    <a:gd name="T23" fmla="*/ 30 h 77"/>
                    <a:gd name="T24" fmla="*/ 87 w 105"/>
                    <a:gd name="T25" fmla="*/ 17 h 77"/>
                    <a:gd name="T26" fmla="*/ 74 w 105"/>
                    <a:gd name="T27" fmla="*/ 6 h 77"/>
                    <a:gd name="T28" fmla="*/ 60 w 105"/>
                    <a:gd name="T29" fmla="*/ 1 h 77"/>
                    <a:gd name="T30" fmla="*/ 45 w 105"/>
                    <a:gd name="T31" fmla="*/ 0 h 77"/>
                    <a:gd name="T32" fmla="*/ 30 w 105"/>
                    <a:gd name="T33" fmla="*/ 0 h 77"/>
                    <a:gd name="T34" fmla="*/ 16 w 105"/>
                    <a:gd name="T35" fmla="*/ 0 h 77"/>
                    <a:gd name="T36" fmla="*/ 0 w 105"/>
                    <a:gd name="T37" fmla="*/ 3 h 7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05"/>
                    <a:gd name="T58" fmla="*/ 0 h 77"/>
                    <a:gd name="T59" fmla="*/ 105 w 105"/>
                    <a:gd name="T60" fmla="*/ 77 h 77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05" h="77">
                      <a:moveTo>
                        <a:pt x="0" y="3"/>
                      </a:moveTo>
                      <a:lnTo>
                        <a:pt x="1" y="17"/>
                      </a:lnTo>
                      <a:lnTo>
                        <a:pt x="7" y="32"/>
                      </a:lnTo>
                      <a:lnTo>
                        <a:pt x="15" y="45"/>
                      </a:lnTo>
                      <a:lnTo>
                        <a:pt x="22" y="54"/>
                      </a:lnTo>
                      <a:lnTo>
                        <a:pt x="33" y="64"/>
                      </a:lnTo>
                      <a:lnTo>
                        <a:pt x="46" y="72"/>
                      </a:lnTo>
                      <a:lnTo>
                        <a:pt x="64" y="77"/>
                      </a:lnTo>
                      <a:lnTo>
                        <a:pt x="84" y="76"/>
                      </a:lnTo>
                      <a:lnTo>
                        <a:pt x="105" y="73"/>
                      </a:lnTo>
                      <a:lnTo>
                        <a:pt x="100" y="51"/>
                      </a:lnTo>
                      <a:lnTo>
                        <a:pt x="94" y="30"/>
                      </a:lnTo>
                      <a:lnTo>
                        <a:pt x="87" y="17"/>
                      </a:lnTo>
                      <a:lnTo>
                        <a:pt x="74" y="6"/>
                      </a:lnTo>
                      <a:lnTo>
                        <a:pt x="60" y="1"/>
                      </a:lnTo>
                      <a:lnTo>
                        <a:pt x="45" y="0"/>
                      </a:lnTo>
                      <a:lnTo>
                        <a:pt x="30" y="0"/>
                      </a:lnTo>
                      <a:lnTo>
                        <a:pt x="16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9F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2778" name="Freeform 12">
                  <a:extLst>
                    <a:ext uri="{FF2B5EF4-FFF2-40B4-BE49-F238E27FC236}">
                      <a16:creationId xmlns:a16="http://schemas.microsoft.com/office/drawing/2014/main" id="{2F2C0868-035E-4D2E-A3C1-DDF1D3E118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17" y="3453"/>
                  <a:ext cx="106" cy="78"/>
                </a:xfrm>
                <a:custGeom>
                  <a:avLst/>
                  <a:gdLst>
                    <a:gd name="T0" fmla="*/ 0 w 106"/>
                    <a:gd name="T1" fmla="*/ 3 h 78"/>
                    <a:gd name="T2" fmla="*/ 1 w 106"/>
                    <a:gd name="T3" fmla="*/ 17 h 78"/>
                    <a:gd name="T4" fmla="*/ 7 w 106"/>
                    <a:gd name="T5" fmla="*/ 32 h 78"/>
                    <a:gd name="T6" fmla="*/ 15 w 106"/>
                    <a:gd name="T7" fmla="*/ 46 h 78"/>
                    <a:gd name="T8" fmla="*/ 22 w 106"/>
                    <a:gd name="T9" fmla="*/ 55 h 78"/>
                    <a:gd name="T10" fmla="*/ 33 w 106"/>
                    <a:gd name="T11" fmla="*/ 65 h 78"/>
                    <a:gd name="T12" fmla="*/ 46 w 106"/>
                    <a:gd name="T13" fmla="*/ 73 h 78"/>
                    <a:gd name="T14" fmla="*/ 65 w 106"/>
                    <a:gd name="T15" fmla="*/ 78 h 78"/>
                    <a:gd name="T16" fmla="*/ 85 w 106"/>
                    <a:gd name="T17" fmla="*/ 77 h 78"/>
                    <a:gd name="T18" fmla="*/ 106 w 106"/>
                    <a:gd name="T19" fmla="*/ 74 h 78"/>
                    <a:gd name="T20" fmla="*/ 101 w 106"/>
                    <a:gd name="T21" fmla="*/ 52 h 78"/>
                    <a:gd name="T22" fmla="*/ 95 w 106"/>
                    <a:gd name="T23" fmla="*/ 30 h 78"/>
                    <a:gd name="T24" fmla="*/ 88 w 106"/>
                    <a:gd name="T25" fmla="*/ 17 h 78"/>
                    <a:gd name="T26" fmla="*/ 75 w 106"/>
                    <a:gd name="T27" fmla="*/ 6 h 78"/>
                    <a:gd name="T28" fmla="*/ 61 w 106"/>
                    <a:gd name="T29" fmla="*/ 1 h 78"/>
                    <a:gd name="T30" fmla="*/ 45 w 106"/>
                    <a:gd name="T31" fmla="*/ 0 h 78"/>
                    <a:gd name="T32" fmla="*/ 30 w 106"/>
                    <a:gd name="T33" fmla="*/ 0 h 78"/>
                    <a:gd name="T34" fmla="*/ 16 w 106"/>
                    <a:gd name="T35" fmla="*/ 0 h 78"/>
                    <a:gd name="T36" fmla="*/ 0 w 106"/>
                    <a:gd name="T37" fmla="*/ 3 h 7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06"/>
                    <a:gd name="T58" fmla="*/ 0 h 78"/>
                    <a:gd name="T59" fmla="*/ 106 w 106"/>
                    <a:gd name="T60" fmla="*/ 78 h 7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06" h="78">
                      <a:moveTo>
                        <a:pt x="0" y="3"/>
                      </a:moveTo>
                      <a:lnTo>
                        <a:pt x="1" y="17"/>
                      </a:lnTo>
                      <a:lnTo>
                        <a:pt x="7" y="32"/>
                      </a:lnTo>
                      <a:lnTo>
                        <a:pt x="15" y="46"/>
                      </a:lnTo>
                      <a:lnTo>
                        <a:pt x="22" y="55"/>
                      </a:lnTo>
                      <a:lnTo>
                        <a:pt x="33" y="65"/>
                      </a:lnTo>
                      <a:lnTo>
                        <a:pt x="46" y="73"/>
                      </a:lnTo>
                      <a:lnTo>
                        <a:pt x="65" y="78"/>
                      </a:lnTo>
                      <a:lnTo>
                        <a:pt x="85" y="77"/>
                      </a:lnTo>
                      <a:lnTo>
                        <a:pt x="106" y="74"/>
                      </a:lnTo>
                      <a:lnTo>
                        <a:pt x="101" y="52"/>
                      </a:lnTo>
                      <a:lnTo>
                        <a:pt x="95" y="30"/>
                      </a:lnTo>
                      <a:lnTo>
                        <a:pt x="88" y="17"/>
                      </a:lnTo>
                      <a:lnTo>
                        <a:pt x="75" y="6"/>
                      </a:lnTo>
                      <a:lnTo>
                        <a:pt x="61" y="1"/>
                      </a:lnTo>
                      <a:lnTo>
                        <a:pt x="45" y="0"/>
                      </a:lnTo>
                      <a:lnTo>
                        <a:pt x="30" y="0"/>
                      </a:lnTo>
                      <a:lnTo>
                        <a:pt x="16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2779" name="Freeform 13">
                  <a:extLst>
                    <a:ext uri="{FF2B5EF4-FFF2-40B4-BE49-F238E27FC236}">
                      <a16:creationId xmlns:a16="http://schemas.microsoft.com/office/drawing/2014/main" id="{A472A13B-9043-4601-9D23-03973CD427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16" y="3450"/>
                  <a:ext cx="105" cy="77"/>
                </a:xfrm>
                <a:custGeom>
                  <a:avLst/>
                  <a:gdLst>
                    <a:gd name="T0" fmla="*/ 0 w 105"/>
                    <a:gd name="T1" fmla="*/ 3 h 77"/>
                    <a:gd name="T2" fmla="*/ 1 w 105"/>
                    <a:gd name="T3" fmla="*/ 17 h 77"/>
                    <a:gd name="T4" fmla="*/ 7 w 105"/>
                    <a:gd name="T5" fmla="*/ 32 h 77"/>
                    <a:gd name="T6" fmla="*/ 15 w 105"/>
                    <a:gd name="T7" fmla="*/ 45 h 77"/>
                    <a:gd name="T8" fmla="*/ 22 w 105"/>
                    <a:gd name="T9" fmla="*/ 54 h 77"/>
                    <a:gd name="T10" fmla="*/ 33 w 105"/>
                    <a:gd name="T11" fmla="*/ 64 h 77"/>
                    <a:gd name="T12" fmla="*/ 46 w 105"/>
                    <a:gd name="T13" fmla="*/ 72 h 77"/>
                    <a:gd name="T14" fmla="*/ 64 w 105"/>
                    <a:gd name="T15" fmla="*/ 77 h 77"/>
                    <a:gd name="T16" fmla="*/ 84 w 105"/>
                    <a:gd name="T17" fmla="*/ 76 h 77"/>
                    <a:gd name="T18" fmla="*/ 105 w 105"/>
                    <a:gd name="T19" fmla="*/ 73 h 77"/>
                    <a:gd name="T20" fmla="*/ 100 w 105"/>
                    <a:gd name="T21" fmla="*/ 51 h 77"/>
                    <a:gd name="T22" fmla="*/ 94 w 105"/>
                    <a:gd name="T23" fmla="*/ 30 h 77"/>
                    <a:gd name="T24" fmla="*/ 87 w 105"/>
                    <a:gd name="T25" fmla="*/ 17 h 77"/>
                    <a:gd name="T26" fmla="*/ 74 w 105"/>
                    <a:gd name="T27" fmla="*/ 6 h 77"/>
                    <a:gd name="T28" fmla="*/ 60 w 105"/>
                    <a:gd name="T29" fmla="*/ 1 h 77"/>
                    <a:gd name="T30" fmla="*/ 45 w 105"/>
                    <a:gd name="T31" fmla="*/ 0 h 77"/>
                    <a:gd name="T32" fmla="*/ 30 w 105"/>
                    <a:gd name="T33" fmla="*/ 0 h 77"/>
                    <a:gd name="T34" fmla="*/ 16 w 105"/>
                    <a:gd name="T35" fmla="*/ 0 h 77"/>
                    <a:gd name="T36" fmla="*/ 0 w 105"/>
                    <a:gd name="T37" fmla="*/ 3 h 7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05"/>
                    <a:gd name="T58" fmla="*/ 0 h 77"/>
                    <a:gd name="T59" fmla="*/ 105 w 105"/>
                    <a:gd name="T60" fmla="*/ 77 h 77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05" h="77">
                      <a:moveTo>
                        <a:pt x="0" y="3"/>
                      </a:moveTo>
                      <a:lnTo>
                        <a:pt x="1" y="17"/>
                      </a:lnTo>
                      <a:lnTo>
                        <a:pt x="7" y="32"/>
                      </a:lnTo>
                      <a:lnTo>
                        <a:pt x="15" y="45"/>
                      </a:lnTo>
                      <a:lnTo>
                        <a:pt x="22" y="54"/>
                      </a:lnTo>
                      <a:lnTo>
                        <a:pt x="33" y="64"/>
                      </a:lnTo>
                      <a:lnTo>
                        <a:pt x="46" y="72"/>
                      </a:lnTo>
                      <a:lnTo>
                        <a:pt x="64" y="77"/>
                      </a:lnTo>
                      <a:lnTo>
                        <a:pt x="84" y="76"/>
                      </a:lnTo>
                      <a:lnTo>
                        <a:pt x="105" y="73"/>
                      </a:lnTo>
                      <a:lnTo>
                        <a:pt x="100" y="51"/>
                      </a:lnTo>
                      <a:lnTo>
                        <a:pt x="94" y="30"/>
                      </a:lnTo>
                      <a:lnTo>
                        <a:pt x="87" y="17"/>
                      </a:lnTo>
                      <a:lnTo>
                        <a:pt x="74" y="6"/>
                      </a:lnTo>
                      <a:lnTo>
                        <a:pt x="60" y="1"/>
                      </a:lnTo>
                      <a:lnTo>
                        <a:pt x="45" y="0"/>
                      </a:lnTo>
                      <a:lnTo>
                        <a:pt x="30" y="0"/>
                      </a:lnTo>
                      <a:lnTo>
                        <a:pt x="16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D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2780" name="Oval 14">
                  <a:extLst>
                    <a:ext uri="{FF2B5EF4-FFF2-40B4-BE49-F238E27FC236}">
                      <a16:creationId xmlns:a16="http://schemas.microsoft.com/office/drawing/2014/main" id="{8DF2330D-9E20-41B0-9F48-607FCC5A7E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9" y="3452"/>
                  <a:ext cx="70" cy="69"/>
                </a:xfrm>
                <a:prstGeom prst="ellipse">
                  <a:avLst/>
                </a:prstGeom>
                <a:solidFill>
                  <a:srgbClr val="5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en-I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72781" name="Arc 15">
                  <a:extLst>
                    <a:ext uri="{FF2B5EF4-FFF2-40B4-BE49-F238E27FC236}">
                      <a16:creationId xmlns:a16="http://schemas.microsoft.com/office/drawing/2014/main" id="{1B174010-CA4E-40FA-91EB-711851D389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40" y="3452"/>
                  <a:ext cx="66" cy="66"/>
                </a:xfrm>
                <a:custGeom>
                  <a:avLst/>
                  <a:gdLst>
                    <a:gd name="T0" fmla="*/ 0 w 43200"/>
                    <a:gd name="T1" fmla="*/ 0 h 43200"/>
                    <a:gd name="T2" fmla="*/ 0 w 43200"/>
                    <a:gd name="T3" fmla="*/ 0 h 43200"/>
                    <a:gd name="T4" fmla="*/ 0 w 43200"/>
                    <a:gd name="T5" fmla="*/ 0 h 43200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43200"/>
                    <a:gd name="T11" fmla="*/ 43200 w 43200"/>
                    <a:gd name="T12" fmla="*/ 43200 h 432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43200" fill="none" extrusionOk="0">
                      <a:moveTo>
                        <a:pt x="35870" y="5384"/>
                      </a:moveTo>
                      <a:cubicBezTo>
                        <a:pt x="40529" y="9485"/>
                        <a:pt x="43200" y="15392"/>
                        <a:pt x="43200" y="21600"/>
                      </a:cubicBezTo>
                      <a:cubicBezTo>
                        <a:pt x="43200" y="33529"/>
                        <a:pt x="33529" y="43200"/>
                        <a:pt x="21600" y="43200"/>
                      </a:cubicBezTo>
                      <a:cubicBezTo>
                        <a:pt x="9670" y="43200"/>
                        <a:pt x="0" y="33529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4347" y="-1"/>
                        <a:pt x="27070" y="524"/>
                        <a:pt x="29622" y="1544"/>
                      </a:cubicBezTo>
                    </a:path>
                    <a:path w="43200" h="43200" stroke="0" extrusionOk="0">
                      <a:moveTo>
                        <a:pt x="35870" y="5384"/>
                      </a:moveTo>
                      <a:cubicBezTo>
                        <a:pt x="40529" y="9485"/>
                        <a:pt x="43200" y="15392"/>
                        <a:pt x="43200" y="21600"/>
                      </a:cubicBezTo>
                      <a:cubicBezTo>
                        <a:pt x="43200" y="33529"/>
                        <a:pt x="33529" y="43200"/>
                        <a:pt x="21600" y="43200"/>
                      </a:cubicBezTo>
                      <a:cubicBezTo>
                        <a:pt x="9670" y="43200"/>
                        <a:pt x="0" y="33529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4347" y="-1"/>
                        <a:pt x="27070" y="524"/>
                        <a:pt x="29622" y="1544"/>
                      </a:cubicBezTo>
                      <a:lnTo>
                        <a:pt x="21600" y="21600"/>
                      </a:lnTo>
                      <a:lnTo>
                        <a:pt x="35870" y="5384"/>
                      </a:lnTo>
                      <a:close/>
                    </a:path>
                  </a:pathLst>
                </a:custGeom>
                <a:solidFill>
                  <a:srgbClr val="3F5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2782" name="Freeform 16">
                  <a:extLst>
                    <a:ext uri="{FF2B5EF4-FFF2-40B4-BE49-F238E27FC236}">
                      <a16:creationId xmlns:a16="http://schemas.microsoft.com/office/drawing/2014/main" id="{7EFF3721-FC7C-44AB-98FE-CDE0A1533C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11" y="3426"/>
                  <a:ext cx="146" cy="102"/>
                </a:xfrm>
                <a:custGeom>
                  <a:avLst/>
                  <a:gdLst>
                    <a:gd name="T0" fmla="*/ 0 w 146"/>
                    <a:gd name="T1" fmla="*/ 23 h 102"/>
                    <a:gd name="T2" fmla="*/ 10 w 146"/>
                    <a:gd name="T3" fmla="*/ 14 h 102"/>
                    <a:gd name="T4" fmla="*/ 24 w 146"/>
                    <a:gd name="T5" fmla="*/ 5 h 102"/>
                    <a:gd name="T6" fmla="*/ 37 w 146"/>
                    <a:gd name="T7" fmla="*/ 1 h 102"/>
                    <a:gd name="T8" fmla="*/ 47 w 146"/>
                    <a:gd name="T9" fmla="*/ 0 h 102"/>
                    <a:gd name="T10" fmla="*/ 61 w 146"/>
                    <a:gd name="T11" fmla="*/ 0 h 102"/>
                    <a:gd name="T12" fmla="*/ 80 w 146"/>
                    <a:gd name="T13" fmla="*/ 3 h 102"/>
                    <a:gd name="T14" fmla="*/ 98 w 146"/>
                    <a:gd name="T15" fmla="*/ 8 h 102"/>
                    <a:gd name="T16" fmla="*/ 116 w 146"/>
                    <a:gd name="T17" fmla="*/ 15 h 102"/>
                    <a:gd name="T18" fmla="*/ 131 w 146"/>
                    <a:gd name="T19" fmla="*/ 26 h 102"/>
                    <a:gd name="T20" fmla="*/ 141 w 146"/>
                    <a:gd name="T21" fmla="*/ 36 h 102"/>
                    <a:gd name="T22" fmla="*/ 146 w 146"/>
                    <a:gd name="T23" fmla="*/ 49 h 102"/>
                    <a:gd name="T24" fmla="*/ 146 w 146"/>
                    <a:gd name="T25" fmla="*/ 60 h 102"/>
                    <a:gd name="T26" fmla="*/ 141 w 146"/>
                    <a:gd name="T27" fmla="*/ 79 h 102"/>
                    <a:gd name="T28" fmla="*/ 135 w 146"/>
                    <a:gd name="T29" fmla="*/ 90 h 102"/>
                    <a:gd name="T30" fmla="*/ 125 w 146"/>
                    <a:gd name="T31" fmla="*/ 98 h 102"/>
                    <a:gd name="T32" fmla="*/ 114 w 146"/>
                    <a:gd name="T33" fmla="*/ 101 h 102"/>
                    <a:gd name="T34" fmla="*/ 108 w 146"/>
                    <a:gd name="T35" fmla="*/ 102 h 102"/>
                    <a:gd name="T36" fmla="*/ 101 w 146"/>
                    <a:gd name="T37" fmla="*/ 76 h 102"/>
                    <a:gd name="T38" fmla="*/ 95 w 146"/>
                    <a:gd name="T39" fmla="*/ 60 h 102"/>
                    <a:gd name="T40" fmla="*/ 86 w 146"/>
                    <a:gd name="T41" fmla="*/ 48 h 102"/>
                    <a:gd name="T42" fmla="*/ 78 w 146"/>
                    <a:gd name="T43" fmla="*/ 42 h 102"/>
                    <a:gd name="T44" fmla="*/ 67 w 146"/>
                    <a:gd name="T45" fmla="*/ 35 h 102"/>
                    <a:gd name="T46" fmla="*/ 54 w 146"/>
                    <a:gd name="T47" fmla="*/ 30 h 102"/>
                    <a:gd name="T48" fmla="*/ 41 w 146"/>
                    <a:gd name="T49" fmla="*/ 27 h 102"/>
                    <a:gd name="T50" fmla="*/ 26 w 146"/>
                    <a:gd name="T51" fmla="*/ 25 h 102"/>
                    <a:gd name="T52" fmla="*/ 0 w 146"/>
                    <a:gd name="T53" fmla="*/ 23 h 102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146"/>
                    <a:gd name="T82" fmla="*/ 0 h 102"/>
                    <a:gd name="T83" fmla="*/ 146 w 146"/>
                    <a:gd name="T84" fmla="*/ 102 h 102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146" h="102">
                      <a:moveTo>
                        <a:pt x="0" y="23"/>
                      </a:moveTo>
                      <a:lnTo>
                        <a:pt x="10" y="14"/>
                      </a:lnTo>
                      <a:lnTo>
                        <a:pt x="24" y="5"/>
                      </a:lnTo>
                      <a:lnTo>
                        <a:pt x="37" y="1"/>
                      </a:lnTo>
                      <a:lnTo>
                        <a:pt x="47" y="0"/>
                      </a:lnTo>
                      <a:lnTo>
                        <a:pt x="61" y="0"/>
                      </a:lnTo>
                      <a:lnTo>
                        <a:pt x="80" y="3"/>
                      </a:lnTo>
                      <a:lnTo>
                        <a:pt x="98" y="8"/>
                      </a:lnTo>
                      <a:lnTo>
                        <a:pt x="116" y="15"/>
                      </a:lnTo>
                      <a:lnTo>
                        <a:pt x="131" y="26"/>
                      </a:lnTo>
                      <a:lnTo>
                        <a:pt x="141" y="36"/>
                      </a:lnTo>
                      <a:lnTo>
                        <a:pt x="146" y="49"/>
                      </a:lnTo>
                      <a:lnTo>
                        <a:pt x="146" y="60"/>
                      </a:lnTo>
                      <a:lnTo>
                        <a:pt x="141" y="79"/>
                      </a:lnTo>
                      <a:lnTo>
                        <a:pt x="135" y="90"/>
                      </a:lnTo>
                      <a:lnTo>
                        <a:pt x="125" y="98"/>
                      </a:lnTo>
                      <a:lnTo>
                        <a:pt x="114" y="101"/>
                      </a:lnTo>
                      <a:lnTo>
                        <a:pt x="108" y="102"/>
                      </a:lnTo>
                      <a:lnTo>
                        <a:pt x="101" y="76"/>
                      </a:lnTo>
                      <a:lnTo>
                        <a:pt x="95" y="60"/>
                      </a:lnTo>
                      <a:lnTo>
                        <a:pt x="86" y="48"/>
                      </a:lnTo>
                      <a:lnTo>
                        <a:pt x="78" y="42"/>
                      </a:lnTo>
                      <a:lnTo>
                        <a:pt x="67" y="35"/>
                      </a:lnTo>
                      <a:lnTo>
                        <a:pt x="54" y="30"/>
                      </a:lnTo>
                      <a:lnTo>
                        <a:pt x="41" y="27"/>
                      </a:lnTo>
                      <a:lnTo>
                        <a:pt x="26" y="25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rgbClr val="7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372751" name="Group 17">
              <a:extLst>
                <a:ext uri="{FF2B5EF4-FFF2-40B4-BE49-F238E27FC236}">
                  <a16:creationId xmlns:a16="http://schemas.microsoft.com/office/drawing/2014/main" id="{87A3C231-BBBC-4A1D-8026-04B923C22F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2736"/>
              <a:ext cx="1637" cy="953"/>
              <a:chOff x="1689" y="2701"/>
              <a:chExt cx="2120" cy="1130"/>
            </a:xfrm>
          </p:grpSpPr>
          <p:sp>
            <p:nvSpPr>
              <p:cNvPr id="372752" name="Freeform 18">
                <a:extLst>
                  <a:ext uri="{FF2B5EF4-FFF2-40B4-BE49-F238E27FC236}">
                    <a16:creationId xmlns:a16="http://schemas.microsoft.com/office/drawing/2014/main" id="{52A8E6C3-24A4-43BF-8742-AB97D3FFF1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" y="2701"/>
                <a:ext cx="2120" cy="1130"/>
              </a:xfrm>
              <a:custGeom>
                <a:avLst/>
                <a:gdLst>
                  <a:gd name="T0" fmla="*/ 192 w 2120"/>
                  <a:gd name="T1" fmla="*/ 559 h 1130"/>
                  <a:gd name="T2" fmla="*/ 274 w 2120"/>
                  <a:gd name="T3" fmla="*/ 481 h 1130"/>
                  <a:gd name="T4" fmla="*/ 342 w 2120"/>
                  <a:gd name="T5" fmla="*/ 397 h 1130"/>
                  <a:gd name="T6" fmla="*/ 426 w 2120"/>
                  <a:gd name="T7" fmla="*/ 288 h 1130"/>
                  <a:gd name="T8" fmla="*/ 510 w 2120"/>
                  <a:gd name="T9" fmla="*/ 204 h 1130"/>
                  <a:gd name="T10" fmla="*/ 585 w 2120"/>
                  <a:gd name="T11" fmla="*/ 142 h 1130"/>
                  <a:gd name="T12" fmla="*/ 688 w 2120"/>
                  <a:gd name="T13" fmla="*/ 79 h 1130"/>
                  <a:gd name="T14" fmla="*/ 773 w 2120"/>
                  <a:gd name="T15" fmla="*/ 46 h 1130"/>
                  <a:gd name="T16" fmla="*/ 883 w 2120"/>
                  <a:gd name="T17" fmla="*/ 17 h 1130"/>
                  <a:gd name="T18" fmla="*/ 1063 w 2120"/>
                  <a:gd name="T19" fmla="*/ 0 h 1130"/>
                  <a:gd name="T20" fmla="*/ 1231 w 2120"/>
                  <a:gd name="T21" fmla="*/ 2 h 1130"/>
                  <a:gd name="T22" fmla="*/ 1387 w 2120"/>
                  <a:gd name="T23" fmla="*/ 26 h 1130"/>
                  <a:gd name="T24" fmla="*/ 1552 w 2120"/>
                  <a:gd name="T25" fmla="*/ 79 h 1130"/>
                  <a:gd name="T26" fmla="*/ 1706 w 2120"/>
                  <a:gd name="T27" fmla="*/ 151 h 1130"/>
                  <a:gd name="T28" fmla="*/ 1816 w 2120"/>
                  <a:gd name="T29" fmla="*/ 219 h 1130"/>
                  <a:gd name="T30" fmla="*/ 1891 w 2120"/>
                  <a:gd name="T31" fmla="*/ 288 h 1130"/>
                  <a:gd name="T32" fmla="*/ 1952 w 2120"/>
                  <a:gd name="T33" fmla="*/ 378 h 1130"/>
                  <a:gd name="T34" fmla="*/ 2030 w 2120"/>
                  <a:gd name="T35" fmla="*/ 493 h 1130"/>
                  <a:gd name="T36" fmla="*/ 2090 w 2120"/>
                  <a:gd name="T37" fmla="*/ 547 h 1130"/>
                  <a:gd name="T38" fmla="*/ 2102 w 2120"/>
                  <a:gd name="T39" fmla="*/ 679 h 1130"/>
                  <a:gd name="T40" fmla="*/ 2114 w 2120"/>
                  <a:gd name="T41" fmla="*/ 769 h 1130"/>
                  <a:gd name="T42" fmla="*/ 2102 w 2120"/>
                  <a:gd name="T43" fmla="*/ 877 h 1130"/>
                  <a:gd name="T44" fmla="*/ 2024 w 2120"/>
                  <a:gd name="T45" fmla="*/ 961 h 1130"/>
                  <a:gd name="T46" fmla="*/ 1958 w 2120"/>
                  <a:gd name="T47" fmla="*/ 1015 h 1130"/>
                  <a:gd name="T48" fmla="*/ 1855 w 2120"/>
                  <a:gd name="T49" fmla="*/ 1094 h 1130"/>
                  <a:gd name="T50" fmla="*/ 1753 w 2120"/>
                  <a:gd name="T51" fmla="*/ 1118 h 1130"/>
                  <a:gd name="T52" fmla="*/ 1675 w 2120"/>
                  <a:gd name="T53" fmla="*/ 1124 h 1130"/>
                  <a:gd name="T54" fmla="*/ 1561 w 2120"/>
                  <a:gd name="T55" fmla="*/ 1124 h 1130"/>
                  <a:gd name="T56" fmla="*/ 1417 w 2120"/>
                  <a:gd name="T57" fmla="*/ 1130 h 1130"/>
                  <a:gd name="T58" fmla="*/ 1273 w 2120"/>
                  <a:gd name="T59" fmla="*/ 1130 h 1130"/>
                  <a:gd name="T60" fmla="*/ 1162 w 2120"/>
                  <a:gd name="T61" fmla="*/ 1124 h 1130"/>
                  <a:gd name="T62" fmla="*/ 1039 w 2120"/>
                  <a:gd name="T63" fmla="*/ 1115 h 1130"/>
                  <a:gd name="T64" fmla="*/ 922 w 2120"/>
                  <a:gd name="T65" fmla="*/ 1106 h 1130"/>
                  <a:gd name="T66" fmla="*/ 781 w 2120"/>
                  <a:gd name="T67" fmla="*/ 1112 h 1130"/>
                  <a:gd name="T68" fmla="*/ 655 w 2120"/>
                  <a:gd name="T69" fmla="*/ 1106 h 1130"/>
                  <a:gd name="T70" fmla="*/ 528 w 2120"/>
                  <a:gd name="T71" fmla="*/ 1058 h 1130"/>
                  <a:gd name="T72" fmla="*/ 420 w 2120"/>
                  <a:gd name="T73" fmla="*/ 1015 h 1130"/>
                  <a:gd name="T74" fmla="*/ 324 w 2120"/>
                  <a:gd name="T75" fmla="*/ 961 h 1130"/>
                  <a:gd name="T76" fmla="*/ 180 w 2120"/>
                  <a:gd name="T77" fmla="*/ 901 h 1130"/>
                  <a:gd name="T78" fmla="*/ 65 w 2120"/>
                  <a:gd name="T79" fmla="*/ 808 h 1130"/>
                  <a:gd name="T80" fmla="*/ 0 w 2120"/>
                  <a:gd name="T81" fmla="*/ 697 h 113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2120"/>
                  <a:gd name="T124" fmla="*/ 0 h 1130"/>
                  <a:gd name="T125" fmla="*/ 2120 w 2120"/>
                  <a:gd name="T126" fmla="*/ 1130 h 113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2120" h="1130">
                    <a:moveTo>
                      <a:pt x="114" y="607"/>
                    </a:moveTo>
                    <a:lnTo>
                      <a:pt x="192" y="559"/>
                    </a:lnTo>
                    <a:lnTo>
                      <a:pt x="232" y="518"/>
                    </a:lnTo>
                    <a:lnTo>
                      <a:pt x="274" y="481"/>
                    </a:lnTo>
                    <a:lnTo>
                      <a:pt x="303" y="451"/>
                    </a:lnTo>
                    <a:lnTo>
                      <a:pt x="342" y="397"/>
                    </a:lnTo>
                    <a:lnTo>
                      <a:pt x="390" y="337"/>
                    </a:lnTo>
                    <a:lnTo>
                      <a:pt x="426" y="288"/>
                    </a:lnTo>
                    <a:lnTo>
                      <a:pt x="468" y="240"/>
                    </a:lnTo>
                    <a:lnTo>
                      <a:pt x="510" y="204"/>
                    </a:lnTo>
                    <a:lnTo>
                      <a:pt x="546" y="174"/>
                    </a:lnTo>
                    <a:lnTo>
                      <a:pt x="585" y="142"/>
                    </a:lnTo>
                    <a:lnTo>
                      <a:pt x="639" y="109"/>
                    </a:lnTo>
                    <a:lnTo>
                      <a:pt x="688" y="79"/>
                    </a:lnTo>
                    <a:lnTo>
                      <a:pt x="738" y="58"/>
                    </a:lnTo>
                    <a:lnTo>
                      <a:pt x="773" y="46"/>
                    </a:lnTo>
                    <a:lnTo>
                      <a:pt x="823" y="31"/>
                    </a:lnTo>
                    <a:lnTo>
                      <a:pt x="883" y="17"/>
                    </a:lnTo>
                    <a:lnTo>
                      <a:pt x="966" y="6"/>
                    </a:lnTo>
                    <a:lnTo>
                      <a:pt x="1063" y="0"/>
                    </a:lnTo>
                    <a:lnTo>
                      <a:pt x="1153" y="0"/>
                    </a:lnTo>
                    <a:lnTo>
                      <a:pt x="1231" y="2"/>
                    </a:lnTo>
                    <a:lnTo>
                      <a:pt x="1303" y="12"/>
                    </a:lnTo>
                    <a:lnTo>
                      <a:pt x="1387" y="26"/>
                    </a:lnTo>
                    <a:lnTo>
                      <a:pt x="1471" y="48"/>
                    </a:lnTo>
                    <a:lnTo>
                      <a:pt x="1552" y="79"/>
                    </a:lnTo>
                    <a:lnTo>
                      <a:pt x="1629" y="113"/>
                    </a:lnTo>
                    <a:lnTo>
                      <a:pt x="1706" y="151"/>
                    </a:lnTo>
                    <a:lnTo>
                      <a:pt x="1765" y="183"/>
                    </a:lnTo>
                    <a:lnTo>
                      <a:pt x="1816" y="219"/>
                    </a:lnTo>
                    <a:lnTo>
                      <a:pt x="1855" y="251"/>
                    </a:lnTo>
                    <a:lnTo>
                      <a:pt x="1891" y="288"/>
                    </a:lnTo>
                    <a:lnTo>
                      <a:pt x="1926" y="337"/>
                    </a:lnTo>
                    <a:lnTo>
                      <a:pt x="1952" y="378"/>
                    </a:lnTo>
                    <a:lnTo>
                      <a:pt x="1994" y="445"/>
                    </a:lnTo>
                    <a:lnTo>
                      <a:pt x="2030" y="493"/>
                    </a:lnTo>
                    <a:lnTo>
                      <a:pt x="2054" y="523"/>
                    </a:lnTo>
                    <a:lnTo>
                      <a:pt x="2090" y="547"/>
                    </a:lnTo>
                    <a:lnTo>
                      <a:pt x="2120" y="559"/>
                    </a:lnTo>
                    <a:lnTo>
                      <a:pt x="2102" y="679"/>
                    </a:lnTo>
                    <a:lnTo>
                      <a:pt x="2108" y="715"/>
                    </a:lnTo>
                    <a:lnTo>
                      <a:pt x="2114" y="769"/>
                    </a:lnTo>
                    <a:lnTo>
                      <a:pt x="2114" y="817"/>
                    </a:lnTo>
                    <a:lnTo>
                      <a:pt x="2102" y="877"/>
                    </a:lnTo>
                    <a:lnTo>
                      <a:pt x="2060" y="943"/>
                    </a:lnTo>
                    <a:lnTo>
                      <a:pt x="2024" y="961"/>
                    </a:lnTo>
                    <a:lnTo>
                      <a:pt x="1988" y="973"/>
                    </a:lnTo>
                    <a:lnTo>
                      <a:pt x="1958" y="1015"/>
                    </a:lnTo>
                    <a:lnTo>
                      <a:pt x="1915" y="1064"/>
                    </a:lnTo>
                    <a:lnTo>
                      <a:pt x="1855" y="1094"/>
                    </a:lnTo>
                    <a:lnTo>
                      <a:pt x="1795" y="1112"/>
                    </a:lnTo>
                    <a:lnTo>
                      <a:pt x="1753" y="1118"/>
                    </a:lnTo>
                    <a:lnTo>
                      <a:pt x="1729" y="1112"/>
                    </a:lnTo>
                    <a:lnTo>
                      <a:pt x="1675" y="1124"/>
                    </a:lnTo>
                    <a:lnTo>
                      <a:pt x="1621" y="1124"/>
                    </a:lnTo>
                    <a:lnTo>
                      <a:pt x="1561" y="1124"/>
                    </a:lnTo>
                    <a:lnTo>
                      <a:pt x="1492" y="1124"/>
                    </a:lnTo>
                    <a:lnTo>
                      <a:pt x="1417" y="1130"/>
                    </a:lnTo>
                    <a:lnTo>
                      <a:pt x="1333" y="1130"/>
                    </a:lnTo>
                    <a:lnTo>
                      <a:pt x="1273" y="1130"/>
                    </a:lnTo>
                    <a:lnTo>
                      <a:pt x="1225" y="1130"/>
                    </a:lnTo>
                    <a:lnTo>
                      <a:pt x="1162" y="1124"/>
                    </a:lnTo>
                    <a:lnTo>
                      <a:pt x="1099" y="1118"/>
                    </a:lnTo>
                    <a:lnTo>
                      <a:pt x="1039" y="1115"/>
                    </a:lnTo>
                    <a:lnTo>
                      <a:pt x="988" y="1112"/>
                    </a:lnTo>
                    <a:lnTo>
                      <a:pt x="922" y="1106"/>
                    </a:lnTo>
                    <a:lnTo>
                      <a:pt x="865" y="1106"/>
                    </a:lnTo>
                    <a:lnTo>
                      <a:pt x="781" y="1112"/>
                    </a:lnTo>
                    <a:lnTo>
                      <a:pt x="727" y="1112"/>
                    </a:lnTo>
                    <a:lnTo>
                      <a:pt x="655" y="1106"/>
                    </a:lnTo>
                    <a:lnTo>
                      <a:pt x="570" y="1082"/>
                    </a:lnTo>
                    <a:lnTo>
                      <a:pt x="528" y="1058"/>
                    </a:lnTo>
                    <a:lnTo>
                      <a:pt x="480" y="1040"/>
                    </a:lnTo>
                    <a:lnTo>
                      <a:pt x="420" y="1015"/>
                    </a:lnTo>
                    <a:lnTo>
                      <a:pt x="354" y="979"/>
                    </a:lnTo>
                    <a:lnTo>
                      <a:pt x="324" y="961"/>
                    </a:lnTo>
                    <a:lnTo>
                      <a:pt x="258" y="937"/>
                    </a:lnTo>
                    <a:lnTo>
                      <a:pt x="180" y="901"/>
                    </a:lnTo>
                    <a:lnTo>
                      <a:pt x="108" y="853"/>
                    </a:lnTo>
                    <a:lnTo>
                      <a:pt x="65" y="808"/>
                    </a:lnTo>
                    <a:lnTo>
                      <a:pt x="28" y="761"/>
                    </a:lnTo>
                    <a:lnTo>
                      <a:pt x="0" y="697"/>
                    </a:lnTo>
                    <a:lnTo>
                      <a:pt x="114" y="607"/>
                    </a:lnTo>
                    <a:close/>
                  </a:path>
                </a:pathLst>
              </a:custGeom>
              <a:solidFill>
                <a:srgbClr val="5FDF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372753" name="Group 19">
                <a:extLst>
                  <a:ext uri="{FF2B5EF4-FFF2-40B4-BE49-F238E27FC236}">
                    <a16:creationId xmlns:a16="http://schemas.microsoft.com/office/drawing/2014/main" id="{0DFD1D16-69F9-4185-A3A9-F654AE0936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96" y="2702"/>
                <a:ext cx="2103" cy="1116"/>
                <a:chOff x="1696" y="2702"/>
                <a:chExt cx="2103" cy="1116"/>
              </a:xfrm>
            </p:grpSpPr>
            <p:sp>
              <p:nvSpPr>
                <p:cNvPr id="372754" name="Freeform 20">
                  <a:extLst>
                    <a:ext uri="{FF2B5EF4-FFF2-40B4-BE49-F238E27FC236}">
                      <a16:creationId xmlns:a16="http://schemas.microsoft.com/office/drawing/2014/main" id="{4256A72C-81BA-4046-9CF4-50EA969DBE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02" y="3559"/>
                  <a:ext cx="222" cy="253"/>
                </a:xfrm>
                <a:custGeom>
                  <a:avLst/>
                  <a:gdLst>
                    <a:gd name="T0" fmla="*/ 222 w 222"/>
                    <a:gd name="T1" fmla="*/ 36 h 253"/>
                    <a:gd name="T2" fmla="*/ 210 w 222"/>
                    <a:gd name="T3" fmla="*/ 235 h 253"/>
                    <a:gd name="T4" fmla="*/ 156 w 222"/>
                    <a:gd name="T5" fmla="*/ 253 h 253"/>
                    <a:gd name="T6" fmla="*/ 102 w 222"/>
                    <a:gd name="T7" fmla="*/ 253 h 253"/>
                    <a:gd name="T8" fmla="*/ 0 w 222"/>
                    <a:gd name="T9" fmla="*/ 247 h 253"/>
                    <a:gd name="T10" fmla="*/ 36 w 222"/>
                    <a:gd name="T11" fmla="*/ 181 h 253"/>
                    <a:gd name="T12" fmla="*/ 54 w 222"/>
                    <a:gd name="T13" fmla="*/ 120 h 253"/>
                    <a:gd name="T14" fmla="*/ 54 w 222"/>
                    <a:gd name="T15" fmla="*/ 66 h 253"/>
                    <a:gd name="T16" fmla="*/ 36 w 222"/>
                    <a:gd name="T17" fmla="*/ 0 h 253"/>
                    <a:gd name="T18" fmla="*/ 84 w 222"/>
                    <a:gd name="T19" fmla="*/ 0 h 253"/>
                    <a:gd name="T20" fmla="*/ 126 w 222"/>
                    <a:gd name="T21" fmla="*/ 6 h 253"/>
                    <a:gd name="T22" fmla="*/ 222 w 222"/>
                    <a:gd name="T23" fmla="*/ 36 h 253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22"/>
                    <a:gd name="T37" fmla="*/ 0 h 253"/>
                    <a:gd name="T38" fmla="*/ 222 w 222"/>
                    <a:gd name="T39" fmla="*/ 253 h 253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22" h="253">
                      <a:moveTo>
                        <a:pt x="222" y="36"/>
                      </a:moveTo>
                      <a:lnTo>
                        <a:pt x="210" y="235"/>
                      </a:lnTo>
                      <a:lnTo>
                        <a:pt x="156" y="253"/>
                      </a:lnTo>
                      <a:lnTo>
                        <a:pt x="102" y="253"/>
                      </a:lnTo>
                      <a:lnTo>
                        <a:pt x="0" y="247"/>
                      </a:lnTo>
                      <a:lnTo>
                        <a:pt x="36" y="181"/>
                      </a:lnTo>
                      <a:lnTo>
                        <a:pt x="54" y="120"/>
                      </a:lnTo>
                      <a:lnTo>
                        <a:pt x="54" y="66"/>
                      </a:lnTo>
                      <a:lnTo>
                        <a:pt x="36" y="0"/>
                      </a:lnTo>
                      <a:lnTo>
                        <a:pt x="84" y="0"/>
                      </a:lnTo>
                      <a:lnTo>
                        <a:pt x="126" y="6"/>
                      </a:lnTo>
                      <a:lnTo>
                        <a:pt x="222" y="36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2755" name="Freeform 21">
                  <a:extLst>
                    <a:ext uri="{FF2B5EF4-FFF2-40B4-BE49-F238E27FC236}">
                      <a16:creationId xmlns:a16="http://schemas.microsoft.com/office/drawing/2014/main" id="{63BAFA9E-90E8-4606-9308-AA9F551B02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96" y="2718"/>
                  <a:ext cx="474" cy="331"/>
                </a:xfrm>
                <a:custGeom>
                  <a:avLst/>
                  <a:gdLst>
                    <a:gd name="T0" fmla="*/ 120 w 474"/>
                    <a:gd name="T1" fmla="*/ 12 h 331"/>
                    <a:gd name="T2" fmla="*/ 78 w 474"/>
                    <a:gd name="T3" fmla="*/ 36 h 331"/>
                    <a:gd name="T4" fmla="*/ 41 w 474"/>
                    <a:gd name="T5" fmla="*/ 66 h 331"/>
                    <a:gd name="T6" fmla="*/ 12 w 474"/>
                    <a:gd name="T7" fmla="*/ 96 h 331"/>
                    <a:gd name="T8" fmla="*/ 0 w 474"/>
                    <a:gd name="T9" fmla="*/ 144 h 331"/>
                    <a:gd name="T10" fmla="*/ 0 w 474"/>
                    <a:gd name="T11" fmla="*/ 204 h 331"/>
                    <a:gd name="T12" fmla="*/ 6 w 474"/>
                    <a:gd name="T13" fmla="*/ 252 h 331"/>
                    <a:gd name="T14" fmla="*/ 42 w 474"/>
                    <a:gd name="T15" fmla="*/ 270 h 331"/>
                    <a:gd name="T16" fmla="*/ 114 w 474"/>
                    <a:gd name="T17" fmla="*/ 282 h 331"/>
                    <a:gd name="T18" fmla="*/ 174 w 474"/>
                    <a:gd name="T19" fmla="*/ 306 h 331"/>
                    <a:gd name="T20" fmla="*/ 234 w 474"/>
                    <a:gd name="T21" fmla="*/ 331 h 331"/>
                    <a:gd name="T22" fmla="*/ 294 w 474"/>
                    <a:gd name="T23" fmla="*/ 319 h 331"/>
                    <a:gd name="T24" fmla="*/ 348 w 474"/>
                    <a:gd name="T25" fmla="*/ 319 h 331"/>
                    <a:gd name="T26" fmla="*/ 408 w 474"/>
                    <a:gd name="T27" fmla="*/ 306 h 331"/>
                    <a:gd name="T28" fmla="*/ 474 w 474"/>
                    <a:gd name="T29" fmla="*/ 300 h 331"/>
                    <a:gd name="T30" fmla="*/ 462 w 474"/>
                    <a:gd name="T31" fmla="*/ 222 h 331"/>
                    <a:gd name="T32" fmla="*/ 462 w 474"/>
                    <a:gd name="T33" fmla="*/ 168 h 331"/>
                    <a:gd name="T34" fmla="*/ 444 w 474"/>
                    <a:gd name="T35" fmla="*/ 102 h 331"/>
                    <a:gd name="T36" fmla="*/ 408 w 474"/>
                    <a:gd name="T37" fmla="*/ 48 h 331"/>
                    <a:gd name="T38" fmla="*/ 366 w 474"/>
                    <a:gd name="T39" fmla="*/ 18 h 331"/>
                    <a:gd name="T40" fmla="*/ 288 w 474"/>
                    <a:gd name="T41" fmla="*/ 0 h 331"/>
                    <a:gd name="T42" fmla="*/ 210 w 474"/>
                    <a:gd name="T43" fmla="*/ 0 h 331"/>
                    <a:gd name="T44" fmla="*/ 120 w 474"/>
                    <a:gd name="T45" fmla="*/ 12 h 331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474"/>
                    <a:gd name="T70" fmla="*/ 0 h 331"/>
                    <a:gd name="T71" fmla="*/ 474 w 474"/>
                    <a:gd name="T72" fmla="*/ 331 h 331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474" h="331">
                      <a:moveTo>
                        <a:pt x="120" y="12"/>
                      </a:moveTo>
                      <a:lnTo>
                        <a:pt x="78" y="36"/>
                      </a:lnTo>
                      <a:lnTo>
                        <a:pt x="41" y="66"/>
                      </a:lnTo>
                      <a:lnTo>
                        <a:pt x="12" y="96"/>
                      </a:lnTo>
                      <a:lnTo>
                        <a:pt x="0" y="144"/>
                      </a:lnTo>
                      <a:lnTo>
                        <a:pt x="0" y="204"/>
                      </a:lnTo>
                      <a:lnTo>
                        <a:pt x="6" y="252"/>
                      </a:lnTo>
                      <a:lnTo>
                        <a:pt x="42" y="270"/>
                      </a:lnTo>
                      <a:lnTo>
                        <a:pt x="114" y="282"/>
                      </a:lnTo>
                      <a:lnTo>
                        <a:pt x="174" y="306"/>
                      </a:lnTo>
                      <a:lnTo>
                        <a:pt x="234" y="331"/>
                      </a:lnTo>
                      <a:lnTo>
                        <a:pt x="294" y="319"/>
                      </a:lnTo>
                      <a:lnTo>
                        <a:pt x="348" y="319"/>
                      </a:lnTo>
                      <a:lnTo>
                        <a:pt x="408" y="306"/>
                      </a:lnTo>
                      <a:lnTo>
                        <a:pt x="474" y="300"/>
                      </a:lnTo>
                      <a:lnTo>
                        <a:pt x="462" y="222"/>
                      </a:lnTo>
                      <a:lnTo>
                        <a:pt x="462" y="168"/>
                      </a:lnTo>
                      <a:lnTo>
                        <a:pt x="444" y="102"/>
                      </a:lnTo>
                      <a:lnTo>
                        <a:pt x="408" y="48"/>
                      </a:lnTo>
                      <a:lnTo>
                        <a:pt x="366" y="18"/>
                      </a:lnTo>
                      <a:lnTo>
                        <a:pt x="288" y="0"/>
                      </a:lnTo>
                      <a:lnTo>
                        <a:pt x="210" y="0"/>
                      </a:lnTo>
                      <a:lnTo>
                        <a:pt x="120" y="12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2756" name="Freeform 22">
                  <a:extLst>
                    <a:ext uri="{FF2B5EF4-FFF2-40B4-BE49-F238E27FC236}">
                      <a16:creationId xmlns:a16="http://schemas.microsoft.com/office/drawing/2014/main" id="{5C62E7FC-D6D8-45E8-B243-6EE5F3D750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22" y="2736"/>
                  <a:ext cx="543" cy="361"/>
                </a:xfrm>
                <a:custGeom>
                  <a:avLst/>
                  <a:gdLst>
                    <a:gd name="T0" fmla="*/ 0 w 543"/>
                    <a:gd name="T1" fmla="*/ 0 h 361"/>
                    <a:gd name="T2" fmla="*/ 24 w 543"/>
                    <a:gd name="T3" fmla="*/ 48 h 361"/>
                    <a:gd name="T4" fmla="*/ 48 w 543"/>
                    <a:gd name="T5" fmla="*/ 108 h 361"/>
                    <a:gd name="T6" fmla="*/ 60 w 543"/>
                    <a:gd name="T7" fmla="*/ 162 h 361"/>
                    <a:gd name="T8" fmla="*/ 72 w 543"/>
                    <a:gd name="T9" fmla="*/ 222 h 361"/>
                    <a:gd name="T10" fmla="*/ 84 w 543"/>
                    <a:gd name="T11" fmla="*/ 282 h 361"/>
                    <a:gd name="T12" fmla="*/ 138 w 543"/>
                    <a:gd name="T13" fmla="*/ 307 h 361"/>
                    <a:gd name="T14" fmla="*/ 204 w 543"/>
                    <a:gd name="T15" fmla="*/ 313 h 361"/>
                    <a:gd name="T16" fmla="*/ 276 w 543"/>
                    <a:gd name="T17" fmla="*/ 307 h 361"/>
                    <a:gd name="T18" fmla="*/ 312 w 543"/>
                    <a:gd name="T19" fmla="*/ 301 h 361"/>
                    <a:gd name="T20" fmla="*/ 348 w 543"/>
                    <a:gd name="T21" fmla="*/ 301 h 361"/>
                    <a:gd name="T22" fmla="*/ 396 w 543"/>
                    <a:gd name="T23" fmla="*/ 325 h 361"/>
                    <a:gd name="T24" fmla="*/ 444 w 543"/>
                    <a:gd name="T25" fmla="*/ 361 h 361"/>
                    <a:gd name="T26" fmla="*/ 486 w 543"/>
                    <a:gd name="T27" fmla="*/ 307 h 361"/>
                    <a:gd name="T28" fmla="*/ 510 w 543"/>
                    <a:gd name="T29" fmla="*/ 270 h 361"/>
                    <a:gd name="T30" fmla="*/ 543 w 543"/>
                    <a:gd name="T31" fmla="*/ 240 h 361"/>
                    <a:gd name="T32" fmla="*/ 504 w 543"/>
                    <a:gd name="T33" fmla="*/ 203 h 361"/>
                    <a:gd name="T34" fmla="*/ 445 w 543"/>
                    <a:gd name="T35" fmla="*/ 157 h 361"/>
                    <a:gd name="T36" fmla="*/ 400 w 543"/>
                    <a:gd name="T37" fmla="*/ 134 h 361"/>
                    <a:gd name="T38" fmla="*/ 339 w 543"/>
                    <a:gd name="T39" fmla="*/ 104 h 361"/>
                    <a:gd name="T40" fmla="*/ 294 w 543"/>
                    <a:gd name="T41" fmla="*/ 86 h 361"/>
                    <a:gd name="T42" fmla="*/ 223 w 543"/>
                    <a:gd name="T43" fmla="*/ 59 h 361"/>
                    <a:gd name="T44" fmla="*/ 162 w 543"/>
                    <a:gd name="T45" fmla="*/ 39 h 361"/>
                    <a:gd name="T46" fmla="*/ 96 w 543"/>
                    <a:gd name="T47" fmla="*/ 20 h 361"/>
                    <a:gd name="T48" fmla="*/ 0 w 543"/>
                    <a:gd name="T49" fmla="*/ 0 h 361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543"/>
                    <a:gd name="T76" fmla="*/ 0 h 361"/>
                    <a:gd name="T77" fmla="*/ 543 w 543"/>
                    <a:gd name="T78" fmla="*/ 361 h 361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543" h="361">
                      <a:moveTo>
                        <a:pt x="0" y="0"/>
                      </a:moveTo>
                      <a:lnTo>
                        <a:pt x="24" y="48"/>
                      </a:lnTo>
                      <a:lnTo>
                        <a:pt x="48" y="108"/>
                      </a:lnTo>
                      <a:lnTo>
                        <a:pt x="60" y="162"/>
                      </a:lnTo>
                      <a:lnTo>
                        <a:pt x="72" y="222"/>
                      </a:lnTo>
                      <a:lnTo>
                        <a:pt x="84" y="282"/>
                      </a:lnTo>
                      <a:lnTo>
                        <a:pt x="138" y="307"/>
                      </a:lnTo>
                      <a:lnTo>
                        <a:pt x="204" y="313"/>
                      </a:lnTo>
                      <a:lnTo>
                        <a:pt x="276" y="307"/>
                      </a:lnTo>
                      <a:lnTo>
                        <a:pt x="312" y="301"/>
                      </a:lnTo>
                      <a:lnTo>
                        <a:pt x="348" y="301"/>
                      </a:lnTo>
                      <a:lnTo>
                        <a:pt x="396" y="325"/>
                      </a:lnTo>
                      <a:lnTo>
                        <a:pt x="444" y="361"/>
                      </a:lnTo>
                      <a:lnTo>
                        <a:pt x="486" y="307"/>
                      </a:lnTo>
                      <a:lnTo>
                        <a:pt x="510" y="270"/>
                      </a:lnTo>
                      <a:lnTo>
                        <a:pt x="543" y="240"/>
                      </a:lnTo>
                      <a:lnTo>
                        <a:pt x="504" y="203"/>
                      </a:lnTo>
                      <a:lnTo>
                        <a:pt x="445" y="157"/>
                      </a:lnTo>
                      <a:lnTo>
                        <a:pt x="400" y="134"/>
                      </a:lnTo>
                      <a:lnTo>
                        <a:pt x="339" y="104"/>
                      </a:lnTo>
                      <a:lnTo>
                        <a:pt x="294" y="86"/>
                      </a:lnTo>
                      <a:lnTo>
                        <a:pt x="223" y="59"/>
                      </a:lnTo>
                      <a:lnTo>
                        <a:pt x="162" y="39"/>
                      </a:lnTo>
                      <a:lnTo>
                        <a:pt x="96" y="2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2757" name="Freeform 23">
                  <a:extLst>
                    <a:ext uri="{FF2B5EF4-FFF2-40B4-BE49-F238E27FC236}">
                      <a16:creationId xmlns:a16="http://schemas.microsoft.com/office/drawing/2014/main" id="{D80F0435-5FB6-44B9-9C21-C3537A6A3F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28" y="2702"/>
                  <a:ext cx="190" cy="77"/>
                </a:xfrm>
                <a:custGeom>
                  <a:avLst/>
                  <a:gdLst>
                    <a:gd name="T0" fmla="*/ 190 w 190"/>
                    <a:gd name="T1" fmla="*/ 0 h 77"/>
                    <a:gd name="T2" fmla="*/ 131 w 190"/>
                    <a:gd name="T3" fmla="*/ 25 h 77"/>
                    <a:gd name="T4" fmla="*/ 102 w 190"/>
                    <a:gd name="T5" fmla="*/ 48 h 77"/>
                    <a:gd name="T6" fmla="*/ 60 w 190"/>
                    <a:gd name="T7" fmla="*/ 77 h 77"/>
                    <a:gd name="T8" fmla="*/ 0 w 190"/>
                    <a:gd name="T9" fmla="*/ 29 h 77"/>
                    <a:gd name="T10" fmla="*/ 6 w 190"/>
                    <a:gd name="T11" fmla="*/ 23 h 77"/>
                    <a:gd name="T12" fmla="*/ 84 w 190"/>
                    <a:gd name="T13" fmla="*/ 11 h 77"/>
                    <a:gd name="T14" fmla="*/ 135 w 190"/>
                    <a:gd name="T15" fmla="*/ 6 h 77"/>
                    <a:gd name="T16" fmla="*/ 190 w 190"/>
                    <a:gd name="T17" fmla="*/ 0 h 7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90"/>
                    <a:gd name="T28" fmla="*/ 0 h 77"/>
                    <a:gd name="T29" fmla="*/ 190 w 190"/>
                    <a:gd name="T30" fmla="*/ 77 h 7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90" h="77">
                      <a:moveTo>
                        <a:pt x="190" y="0"/>
                      </a:moveTo>
                      <a:lnTo>
                        <a:pt x="131" y="25"/>
                      </a:lnTo>
                      <a:lnTo>
                        <a:pt x="102" y="48"/>
                      </a:lnTo>
                      <a:lnTo>
                        <a:pt x="60" y="77"/>
                      </a:lnTo>
                      <a:lnTo>
                        <a:pt x="0" y="29"/>
                      </a:lnTo>
                      <a:lnTo>
                        <a:pt x="6" y="23"/>
                      </a:lnTo>
                      <a:lnTo>
                        <a:pt x="84" y="11"/>
                      </a:lnTo>
                      <a:lnTo>
                        <a:pt x="135" y="6"/>
                      </a:lnTo>
                      <a:lnTo>
                        <a:pt x="190" y="0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2758" name="Freeform 24">
                  <a:extLst>
                    <a:ext uri="{FF2B5EF4-FFF2-40B4-BE49-F238E27FC236}">
                      <a16:creationId xmlns:a16="http://schemas.microsoft.com/office/drawing/2014/main" id="{E9F48866-0E6B-4F46-B30F-5A375A73BE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7" y="2748"/>
                  <a:ext cx="447" cy="312"/>
                </a:xfrm>
                <a:custGeom>
                  <a:avLst/>
                  <a:gdLst>
                    <a:gd name="T0" fmla="*/ 365 w 447"/>
                    <a:gd name="T1" fmla="*/ 6 h 312"/>
                    <a:gd name="T2" fmla="*/ 402 w 447"/>
                    <a:gd name="T3" fmla="*/ 24 h 312"/>
                    <a:gd name="T4" fmla="*/ 420 w 447"/>
                    <a:gd name="T5" fmla="*/ 48 h 312"/>
                    <a:gd name="T6" fmla="*/ 444 w 447"/>
                    <a:gd name="T7" fmla="*/ 116 h 312"/>
                    <a:gd name="T8" fmla="*/ 444 w 447"/>
                    <a:gd name="T9" fmla="*/ 158 h 312"/>
                    <a:gd name="T10" fmla="*/ 447 w 447"/>
                    <a:gd name="T11" fmla="*/ 222 h 312"/>
                    <a:gd name="T12" fmla="*/ 393 w 447"/>
                    <a:gd name="T13" fmla="*/ 241 h 312"/>
                    <a:gd name="T14" fmla="*/ 345 w 447"/>
                    <a:gd name="T15" fmla="*/ 260 h 312"/>
                    <a:gd name="T16" fmla="*/ 294 w 447"/>
                    <a:gd name="T17" fmla="*/ 287 h 312"/>
                    <a:gd name="T18" fmla="*/ 262 w 447"/>
                    <a:gd name="T19" fmla="*/ 312 h 312"/>
                    <a:gd name="T20" fmla="*/ 210 w 447"/>
                    <a:gd name="T21" fmla="*/ 309 h 312"/>
                    <a:gd name="T22" fmla="*/ 142 w 447"/>
                    <a:gd name="T23" fmla="*/ 281 h 312"/>
                    <a:gd name="T24" fmla="*/ 79 w 447"/>
                    <a:gd name="T25" fmla="*/ 267 h 312"/>
                    <a:gd name="T26" fmla="*/ 6 w 447"/>
                    <a:gd name="T27" fmla="*/ 260 h 312"/>
                    <a:gd name="T28" fmla="*/ 0 w 447"/>
                    <a:gd name="T29" fmla="*/ 232 h 312"/>
                    <a:gd name="T30" fmla="*/ 24 w 447"/>
                    <a:gd name="T31" fmla="*/ 195 h 312"/>
                    <a:gd name="T32" fmla="*/ 70 w 447"/>
                    <a:gd name="T33" fmla="*/ 152 h 312"/>
                    <a:gd name="T34" fmla="*/ 116 w 447"/>
                    <a:gd name="T35" fmla="*/ 113 h 312"/>
                    <a:gd name="T36" fmla="*/ 173 w 447"/>
                    <a:gd name="T37" fmla="*/ 74 h 312"/>
                    <a:gd name="T38" fmla="*/ 237 w 447"/>
                    <a:gd name="T39" fmla="*/ 34 h 312"/>
                    <a:gd name="T40" fmla="*/ 306 w 447"/>
                    <a:gd name="T41" fmla="*/ 7 h 312"/>
                    <a:gd name="T42" fmla="*/ 339 w 447"/>
                    <a:gd name="T43" fmla="*/ 0 h 312"/>
                    <a:gd name="T44" fmla="*/ 365 w 447"/>
                    <a:gd name="T45" fmla="*/ 6 h 312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447"/>
                    <a:gd name="T70" fmla="*/ 0 h 312"/>
                    <a:gd name="T71" fmla="*/ 447 w 447"/>
                    <a:gd name="T72" fmla="*/ 312 h 312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447" h="312">
                      <a:moveTo>
                        <a:pt x="365" y="6"/>
                      </a:moveTo>
                      <a:lnTo>
                        <a:pt x="402" y="24"/>
                      </a:lnTo>
                      <a:lnTo>
                        <a:pt x="420" y="48"/>
                      </a:lnTo>
                      <a:lnTo>
                        <a:pt x="444" y="116"/>
                      </a:lnTo>
                      <a:lnTo>
                        <a:pt x="444" y="158"/>
                      </a:lnTo>
                      <a:lnTo>
                        <a:pt x="447" y="222"/>
                      </a:lnTo>
                      <a:lnTo>
                        <a:pt x="393" y="241"/>
                      </a:lnTo>
                      <a:lnTo>
                        <a:pt x="345" y="260"/>
                      </a:lnTo>
                      <a:lnTo>
                        <a:pt x="294" y="287"/>
                      </a:lnTo>
                      <a:lnTo>
                        <a:pt x="262" y="312"/>
                      </a:lnTo>
                      <a:lnTo>
                        <a:pt x="210" y="309"/>
                      </a:lnTo>
                      <a:lnTo>
                        <a:pt x="142" y="281"/>
                      </a:lnTo>
                      <a:lnTo>
                        <a:pt x="79" y="267"/>
                      </a:lnTo>
                      <a:lnTo>
                        <a:pt x="6" y="260"/>
                      </a:lnTo>
                      <a:lnTo>
                        <a:pt x="0" y="232"/>
                      </a:lnTo>
                      <a:lnTo>
                        <a:pt x="24" y="195"/>
                      </a:lnTo>
                      <a:lnTo>
                        <a:pt x="70" y="152"/>
                      </a:lnTo>
                      <a:lnTo>
                        <a:pt x="116" y="113"/>
                      </a:lnTo>
                      <a:lnTo>
                        <a:pt x="173" y="74"/>
                      </a:lnTo>
                      <a:lnTo>
                        <a:pt x="237" y="34"/>
                      </a:lnTo>
                      <a:lnTo>
                        <a:pt x="306" y="7"/>
                      </a:lnTo>
                      <a:lnTo>
                        <a:pt x="339" y="0"/>
                      </a:lnTo>
                      <a:lnTo>
                        <a:pt x="365" y="6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2759" name="Freeform 25">
                  <a:extLst>
                    <a:ext uri="{FF2B5EF4-FFF2-40B4-BE49-F238E27FC236}">
                      <a16:creationId xmlns:a16="http://schemas.microsoft.com/office/drawing/2014/main" id="{CDA3B877-9AFF-4A6D-9FC1-D6B611B367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59" y="3037"/>
                  <a:ext cx="403" cy="486"/>
                </a:xfrm>
                <a:custGeom>
                  <a:avLst/>
                  <a:gdLst>
                    <a:gd name="T0" fmla="*/ 174 w 403"/>
                    <a:gd name="T1" fmla="*/ 0 h 486"/>
                    <a:gd name="T2" fmla="*/ 228 w 403"/>
                    <a:gd name="T3" fmla="*/ 6 h 486"/>
                    <a:gd name="T4" fmla="*/ 276 w 403"/>
                    <a:gd name="T5" fmla="*/ 18 h 486"/>
                    <a:gd name="T6" fmla="*/ 312 w 403"/>
                    <a:gd name="T7" fmla="*/ 36 h 486"/>
                    <a:gd name="T8" fmla="*/ 385 w 403"/>
                    <a:gd name="T9" fmla="*/ 60 h 486"/>
                    <a:gd name="T10" fmla="*/ 403 w 403"/>
                    <a:gd name="T11" fmla="*/ 216 h 486"/>
                    <a:gd name="T12" fmla="*/ 403 w 403"/>
                    <a:gd name="T13" fmla="*/ 318 h 486"/>
                    <a:gd name="T14" fmla="*/ 403 w 403"/>
                    <a:gd name="T15" fmla="*/ 468 h 486"/>
                    <a:gd name="T16" fmla="*/ 373 w 403"/>
                    <a:gd name="T17" fmla="*/ 486 h 486"/>
                    <a:gd name="T18" fmla="*/ 331 w 403"/>
                    <a:gd name="T19" fmla="*/ 456 h 486"/>
                    <a:gd name="T20" fmla="*/ 291 w 403"/>
                    <a:gd name="T21" fmla="*/ 426 h 486"/>
                    <a:gd name="T22" fmla="*/ 256 w 403"/>
                    <a:gd name="T23" fmla="*/ 414 h 486"/>
                    <a:gd name="T24" fmla="*/ 216 w 403"/>
                    <a:gd name="T25" fmla="*/ 420 h 486"/>
                    <a:gd name="T26" fmla="*/ 186 w 403"/>
                    <a:gd name="T27" fmla="*/ 426 h 486"/>
                    <a:gd name="T28" fmla="*/ 114 w 403"/>
                    <a:gd name="T29" fmla="*/ 378 h 486"/>
                    <a:gd name="T30" fmla="*/ 66 w 403"/>
                    <a:gd name="T31" fmla="*/ 348 h 486"/>
                    <a:gd name="T32" fmla="*/ 0 w 403"/>
                    <a:gd name="T33" fmla="*/ 312 h 486"/>
                    <a:gd name="T34" fmla="*/ 54 w 403"/>
                    <a:gd name="T35" fmla="*/ 204 h 486"/>
                    <a:gd name="T36" fmla="*/ 102 w 403"/>
                    <a:gd name="T37" fmla="*/ 126 h 486"/>
                    <a:gd name="T38" fmla="*/ 174 w 403"/>
                    <a:gd name="T39" fmla="*/ 0 h 48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403"/>
                    <a:gd name="T61" fmla="*/ 0 h 486"/>
                    <a:gd name="T62" fmla="*/ 403 w 403"/>
                    <a:gd name="T63" fmla="*/ 486 h 486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403" h="486">
                      <a:moveTo>
                        <a:pt x="174" y="0"/>
                      </a:moveTo>
                      <a:lnTo>
                        <a:pt x="228" y="6"/>
                      </a:lnTo>
                      <a:lnTo>
                        <a:pt x="276" y="18"/>
                      </a:lnTo>
                      <a:lnTo>
                        <a:pt x="312" y="36"/>
                      </a:lnTo>
                      <a:lnTo>
                        <a:pt x="385" y="60"/>
                      </a:lnTo>
                      <a:lnTo>
                        <a:pt x="403" y="216"/>
                      </a:lnTo>
                      <a:lnTo>
                        <a:pt x="403" y="318"/>
                      </a:lnTo>
                      <a:lnTo>
                        <a:pt x="403" y="468"/>
                      </a:lnTo>
                      <a:lnTo>
                        <a:pt x="373" y="486"/>
                      </a:lnTo>
                      <a:lnTo>
                        <a:pt x="331" y="456"/>
                      </a:lnTo>
                      <a:lnTo>
                        <a:pt x="291" y="426"/>
                      </a:lnTo>
                      <a:lnTo>
                        <a:pt x="256" y="414"/>
                      </a:lnTo>
                      <a:lnTo>
                        <a:pt x="216" y="420"/>
                      </a:lnTo>
                      <a:lnTo>
                        <a:pt x="186" y="426"/>
                      </a:lnTo>
                      <a:lnTo>
                        <a:pt x="114" y="378"/>
                      </a:lnTo>
                      <a:lnTo>
                        <a:pt x="66" y="348"/>
                      </a:lnTo>
                      <a:lnTo>
                        <a:pt x="0" y="312"/>
                      </a:lnTo>
                      <a:lnTo>
                        <a:pt x="54" y="204"/>
                      </a:lnTo>
                      <a:lnTo>
                        <a:pt x="102" y="126"/>
                      </a:lnTo>
                      <a:lnTo>
                        <a:pt x="174" y="0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2760" name="Freeform 26">
                  <a:extLst>
                    <a:ext uri="{FF2B5EF4-FFF2-40B4-BE49-F238E27FC236}">
                      <a16:creationId xmlns:a16="http://schemas.microsoft.com/office/drawing/2014/main" id="{32C59A5C-2508-43A2-A239-E2AD7FD464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4" y="2994"/>
                  <a:ext cx="396" cy="559"/>
                </a:xfrm>
                <a:custGeom>
                  <a:avLst/>
                  <a:gdLst>
                    <a:gd name="T0" fmla="*/ 0 w 396"/>
                    <a:gd name="T1" fmla="*/ 103 h 559"/>
                    <a:gd name="T2" fmla="*/ 78 w 396"/>
                    <a:gd name="T3" fmla="*/ 49 h 559"/>
                    <a:gd name="T4" fmla="*/ 150 w 396"/>
                    <a:gd name="T5" fmla="*/ 24 h 559"/>
                    <a:gd name="T6" fmla="*/ 210 w 396"/>
                    <a:gd name="T7" fmla="*/ 0 h 559"/>
                    <a:gd name="T8" fmla="*/ 270 w 396"/>
                    <a:gd name="T9" fmla="*/ 18 h 559"/>
                    <a:gd name="T10" fmla="*/ 342 w 396"/>
                    <a:gd name="T11" fmla="*/ 49 h 559"/>
                    <a:gd name="T12" fmla="*/ 396 w 396"/>
                    <a:gd name="T13" fmla="*/ 91 h 559"/>
                    <a:gd name="T14" fmla="*/ 396 w 396"/>
                    <a:gd name="T15" fmla="*/ 211 h 559"/>
                    <a:gd name="T16" fmla="*/ 390 w 396"/>
                    <a:gd name="T17" fmla="*/ 307 h 559"/>
                    <a:gd name="T18" fmla="*/ 390 w 396"/>
                    <a:gd name="T19" fmla="*/ 379 h 559"/>
                    <a:gd name="T20" fmla="*/ 390 w 396"/>
                    <a:gd name="T21" fmla="*/ 481 h 559"/>
                    <a:gd name="T22" fmla="*/ 330 w 396"/>
                    <a:gd name="T23" fmla="*/ 529 h 559"/>
                    <a:gd name="T24" fmla="*/ 282 w 396"/>
                    <a:gd name="T25" fmla="*/ 559 h 559"/>
                    <a:gd name="T26" fmla="*/ 252 w 396"/>
                    <a:gd name="T27" fmla="*/ 553 h 559"/>
                    <a:gd name="T28" fmla="*/ 180 w 396"/>
                    <a:gd name="T29" fmla="*/ 505 h 559"/>
                    <a:gd name="T30" fmla="*/ 162 w 396"/>
                    <a:gd name="T31" fmla="*/ 487 h 559"/>
                    <a:gd name="T32" fmla="*/ 138 w 396"/>
                    <a:gd name="T33" fmla="*/ 481 h 559"/>
                    <a:gd name="T34" fmla="*/ 114 w 396"/>
                    <a:gd name="T35" fmla="*/ 481 h 559"/>
                    <a:gd name="T36" fmla="*/ 48 w 396"/>
                    <a:gd name="T37" fmla="*/ 529 h 559"/>
                    <a:gd name="T38" fmla="*/ 30 w 396"/>
                    <a:gd name="T39" fmla="*/ 523 h 559"/>
                    <a:gd name="T40" fmla="*/ 18 w 396"/>
                    <a:gd name="T41" fmla="*/ 457 h 559"/>
                    <a:gd name="T42" fmla="*/ 12 w 396"/>
                    <a:gd name="T43" fmla="*/ 373 h 559"/>
                    <a:gd name="T44" fmla="*/ 12 w 396"/>
                    <a:gd name="T45" fmla="*/ 283 h 559"/>
                    <a:gd name="T46" fmla="*/ 18 w 396"/>
                    <a:gd name="T47" fmla="*/ 205 h 559"/>
                    <a:gd name="T48" fmla="*/ 0 w 396"/>
                    <a:gd name="T49" fmla="*/ 103 h 559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396"/>
                    <a:gd name="T76" fmla="*/ 0 h 559"/>
                    <a:gd name="T77" fmla="*/ 396 w 396"/>
                    <a:gd name="T78" fmla="*/ 559 h 559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396" h="559">
                      <a:moveTo>
                        <a:pt x="0" y="103"/>
                      </a:moveTo>
                      <a:lnTo>
                        <a:pt x="78" y="49"/>
                      </a:lnTo>
                      <a:lnTo>
                        <a:pt x="150" y="24"/>
                      </a:lnTo>
                      <a:lnTo>
                        <a:pt x="210" y="0"/>
                      </a:lnTo>
                      <a:lnTo>
                        <a:pt x="270" y="18"/>
                      </a:lnTo>
                      <a:lnTo>
                        <a:pt x="342" y="49"/>
                      </a:lnTo>
                      <a:lnTo>
                        <a:pt x="396" y="91"/>
                      </a:lnTo>
                      <a:lnTo>
                        <a:pt x="396" y="211"/>
                      </a:lnTo>
                      <a:lnTo>
                        <a:pt x="390" y="307"/>
                      </a:lnTo>
                      <a:lnTo>
                        <a:pt x="390" y="379"/>
                      </a:lnTo>
                      <a:lnTo>
                        <a:pt x="390" y="481"/>
                      </a:lnTo>
                      <a:lnTo>
                        <a:pt x="330" y="529"/>
                      </a:lnTo>
                      <a:lnTo>
                        <a:pt x="282" y="559"/>
                      </a:lnTo>
                      <a:lnTo>
                        <a:pt x="252" y="553"/>
                      </a:lnTo>
                      <a:lnTo>
                        <a:pt x="180" y="505"/>
                      </a:lnTo>
                      <a:lnTo>
                        <a:pt x="162" y="487"/>
                      </a:lnTo>
                      <a:lnTo>
                        <a:pt x="138" y="481"/>
                      </a:lnTo>
                      <a:lnTo>
                        <a:pt x="114" y="481"/>
                      </a:lnTo>
                      <a:lnTo>
                        <a:pt x="48" y="529"/>
                      </a:lnTo>
                      <a:lnTo>
                        <a:pt x="30" y="523"/>
                      </a:lnTo>
                      <a:lnTo>
                        <a:pt x="18" y="457"/>
                      </a:lnTo>
                      <a:lnTo>
                        <a:pt x="12" y="373"/>
                      </a:lnTo>
                      <a:lnTo>
                        <a:pt x="12" y="283"/>
                      </a:lnTo>
                      <a:lnTo>
                        <a:pt x="18" y="205"/>
                      </a:lnTo>
                      <a:lnTo>
                        <a:pt x="0" y="103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2761" name="Freeform 27">
                  <a:extLst>
                    <a:ext uri="{FF2B5EF4-FFF2-40B4-BE49-F238E27FC236}">
                      <a16:creationId xmlns:a16="http://schemas.microsoft.com/office/drawing/2014/main" id="{9C243B44-E972-427E-8102-3D0A1E4EC6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4" y="3061"/>
                  <a:ext cx="378" cy="468"/>
                </a:xfrm>
                <a:custGeom>
                  <a:avLst/>
                  <a:gdLst>
                    <a:gd name="T0" fmla="*/ 24 w 378"/>
                    <a:gd name="T1" fmla="*/ 24 h 468"/>
                    <a:gd name="T2" fmla="*/ 36 w 378"/>
                    <a:gd name="T3" fmla="*/ 18 h 468"/>
                    <a:gd name="T4" fmla="*/ 72 w 378"/>
                    <a:gd name="T5" fmla="*/ 6 h 468"/>
                    <a:gd name="T6" fmla="*/ 144 w 378"/>
                    <a:gd name="T7" fmla="*/ 0 h 468"/>
                    <a:gd name="T8" fmla="*/ 192 w 378"/>
                    <a:gd name="T9" fmla="*/ 0 h 468"/>
                    <a:gd name="T10" fmla="*/ 252 w 378"/>
                    <a:gd name="T11" fmla="*/ 0 h 468"/>
                    <a:gd name="T12" fmla="*/ 312 w 378"/>
                    <a:gd name="T13" fmla="*/ 0 h 468"/>
                    <a:gd name="T14" fmla="*/ 330 w 378"/>
                    <a:gd name="T15" fmla="*/ 12 h 468"/>
                    <a:gd name="T16" fmla="*/ 348 w 378"/>
                    <a:gd name="T17" fmla="*/ 144 h 468"/>
                    <a:gd name="T18" fmla="*/ 366 w 378"/>
                    <a:gd name="T19" fmla="*/ 276 h 468"/>
                    <a:gd name="T20" fmla="*/ 378 w 378"/>
                    <a:gd name="T21" fmla="*/ 426 h 468"/>
                    <a:gd name="T22" fmla="*/ 306 w 378"/>
                    <a:gd name="T23" fmla="*/ 432 h 468"/>
                    <a:gd name="T24" fmla="*/ 216 w 378"/>
                    <a:gd name="T25" fmla="*/ 444 h 468"/>
                    <a:gd name="T26" fmla="*/ 162 w 378"/>
                    <a:gd name="T27" fmla="*/ 462 h 468"/>
                    <a:gd name="T28" fmla="*/ 120 w 378"/>
                    <a:gd name="T29" fmla="*/ 468 h 468"/>
                    <a:gd name="T30" fmla="*/ 60 w 378"/>
                    <a:gd name="T31" fmla="*/ 444 h 468"/>
                    <a:gd name="T32" fmla="*/ 18 w 378"/>
                    <a:gd name="T33" fmla="*/ 420 h 468"/>
                    <a:gd name="T34" fmla="*/ 6 w 378"/>
                    <a:gd name="T35" fmla="*/ 300 h 468"/>
                    <a:gd name="T36" fmla="*/ 6 w 378"/>
                    <a:gd name="T37" fmla="*/ 216 h 468"/>
                    <a:gd name="T38" fmla="*/ 0 w 378"/>
                    <a:gd name="T39" fmla="*/ 108 h 468"/>
                    <a:gd name="T40" fmla="*/ 24 w 378"/>
                    <a:gd name="T41" fmla="*/ 24 h 468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378"/>
                    <a:gd name="T64" fmla="*/ 0 h 468"/>
                    <a:gd name="T65" fmla="*/ 378 w 378"/>
                    <a:gd name="T66" fmla="*/ 468 h 468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378" h="468">
                      <a:moveTo>
                        <a:pt x="24" y="24"/>
                      </a:moveTo>
                      <a:lnTo>
                        <a:pt x="36" y="18"/>
                      </a:lnTo>
                      <a:lnTo>
                        <a:pt x="72" y="6"/>
                      </a:lnTo>
                      <a:lnTo>
                        <a:pt x="144" y="0"/>
                      </a:lnTo>
                      <a:lnTo>
                        <a:pt x="192" y="0"/>
                      </a:lnTo>
                      <a:lnTo>
                        <a:pt x="252" y="0"/>
                      </a:lnTo>
                      <a:lnTo>
                        <a:pt x="312" y="0"/>
                      </a:lnTo>
                      <a:lnTo>
                        <a:pt x="330" y="12"/>
                      </a:lnTo>
                      <a:lnTo>
                        <a:pt x="348" y="144"/>
                      </a:lnTo>
                      <a:lnTo>
                        <a:pt x="366" y="276"/>
                      </a:lnTo>
                      <a:lnTo>
                        <a:pt x="378" y="426"/>
                      </a:lnTo>
                      <a:lnTo>
                        <a:pt x="306" y="432"/>
                      </a:lnTo>
                      <a:lnTo>
                        <a:pt x="216" y="444"/>
                      </a:lnTo>
                      <a:lnTo>
                        <a:pt x="162" y="462"/>
                      </a:lnTo>
                      <a:lnTo>
                        <a:pt x="120" y="468"/>
                      </a:lnTo>
                      <a:lnTo>
                        <a:pt x="60" y="444"/>
                      </a:lnTo>
                      <a:lnTo>
                        <a:pt x="18" y="420"/>
                      </a:lnTo>
                      <a:lnTo>
                        <a:pt x="6" y="300"/>
                      </a:lnTo>
                      <a:lnTo>
                        <a:pt x="6" y="216"/>
                      </a:lnTo>
                      <a:lnTo>
                        <a:pt x="0" y="108"/>
                      </a:lnTo>
                      <a:lnTo>
                        <a:pt x="24" y="24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2762" name="Freeform 28">
                  <a:extLst>
                    <a:ext uri="{FF2B5EF4-FFF2-40B4-BE49-F238E27FC236}">
                      <a16:creationId xmlns:a16="http://schemas.microsoft.com/office/drawing/2014/main" id="{598B89E7-C9C3-4E83-B4D8-2893A11513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66" y="3067"/>
                  <a:ext cx="426" cy="480"/>
                </a:xfrm>
                <a:custGeom>
                  <a:avLst/>
                  <a:gdLst>
                    <a:gd name="T0" fmla="*/ 0 w 426"/>
                    <a:gd name="T1" fmla="*/ 24 h 480"/>
                    <a:gd name="T2" fmla="*/ 54 w 426"/>
                    <a:gd name="T3" fmla="*/ 18 h 480"/>
                    <a:gd name="T4" fmla="*/ 102 w 426"/>
                    <a:gd name="T5" fmla="*/ 12 h 480"/>
                    <a:gd name="T6" fmla="*/ 138 w 426"/>
                    <a:gd name="T7" fmla="*/ 0 h 480"/>
                    <a:gd name="T8" fmla="*/ 174 w 426"/>
                    <a:gd name="T9" fmla="*/ 0 h 480"/>
                    <a:gd name="T10" fmla="*/ 216 w 426"/>
                    <a:gd name="T11" fmla="*/ 12 h 480"/>
                    <a:gd name="T12" fmla="*/ 282 w 426"/>
                    <a:gd name="T13" fmla="*/ 66 h 480"/>
                    <a:gd name="T14" fmla="*/ 336 w 426"/>
                    <a:gd name="T15" fmla="*/ 102 h 480"/>
                    <a:gd name="T16" fmla="*/ 372 w 426"/>
                    <a:gd name="T17" fmla="*/ 162 h 480"/>
                    <a:gd name="T18" fmla="*/ 414 w 426"/>
                    <a:gd name="T19" fmla="*/ 234 h 480"/>
                    <a:gd name="T20" fmla="*/ 426 w 426"/>
                    <a:gd name="T21" fmla="*/ 258 h 480"/>
                    <a:gd name="T22" fmla="*/ 408 w 426"/>
                    <a:gd name="T23" fmla="*/ 336 h 480"/>
                    <a:gd name="T24" fmla="*/ 378 w 426"/>
                    <a:gd name="T25" fmla="*/ 420 h 480"/>
                    <a:gd name="T26" fmla="*/ 306 w 426"/>
                    <a:gd name="T27" fmla="*/ 474 h 480"/>
                    <a:gd name="T28" fmla="*/ 246 w 426"/>
                    <a:gd name="T29" fmla="*/ 480 h 480"/>
                    <a:gd name="T30" fmla="*/ 156 w 426"/>
                    <a:gd name="T31" fmla="*/ 474 h 480"/>
                    <a:gd name="T32" fmla="*/ 78 w 426"/>
                    <a:gd name="T33" fmla="*/ 456 h 480"/>
                    <a:gd name="T34" fmla="*/ 42 w 426"/>
                    <a:gd name="T35" fmla="*/ 420 h 480"/>
                    <a:gd name="T36" fmla="*/ 12 w 426"/>
                    <a:gd name="T37" fmla="*/ 234 h 480"/>
                    <a:gd name="T38" fmla="*/ 0 w 426"/>
                    <a:gd name="T39" fmla="*/ 102 h 480"/>
                    <a:gd name="T40" fmla="*/ 0 w 426"/>
                    <a:gd name="T41" fmla="*/ 24 h 480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426"/>
                    <a:gd name="T64" fmla="*/ 0 h 480"/>
                    <a:gd name="T65" fmla="*/ 426 w 426"/>
                    <a:gd name="T66" fmla="*/ 480 h 480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426" h="480">
                      <a:moveTo>
                        <a:pt x="0" y="24"/>
                      </a:moveTo>
                      <a:lnTo>
                        <a:pt x="54" y="18"/>
                      </a:lnTo>
                      <a:lnTo>
                        <a:pt x="102" y="12"/>
                      </a:lnTo>
                      <a:lnTo>
                        <a:pt x="138" y="0"/>
                      </a:lnTo>
                      <a:lnTo>
                        <a:pt x="174" y="0"/>
                      </a:lnTo>
                      <a:lnTo>
                        <a:pt x="216" y="12"/>
                      </a:lnTo>
                      <a:lnTo>
                        <a:pt x="282" y="66"/>
                      </a:lnTo>
                      <a:lnTo>
                        <a:pt x="336" y="102"/>
                      </a:lnTo>
                      <a:lnTo>
                        <a:pt x="372" y="162"/>
                      </a:lnTo>
                      <a:lnTo>
                        <a:pt x="414" y="234"/>
                      </a:lnTo>
                      <a:lnTo>
                        <a:pt x="426" y="258"/>
                      </a:lnTo>
                      <a:lnTo>
                        <a:pt x="408" y="336"/>
                      </a:lnTo>
                      <a:lnTo>
                        <a:pt x="378" y="420"/>
                      </a:lnTo>
                      <a:lnTo>
                        <a:pt x="306" y="474"/>
                      </a:lnTo>
                      <a:lnTo>
                        <a:pt x="246" y="480"/>
                      </a:lnTo>
                      <a:lnTo>
                        <a:pt x="156" y="474"/>
                      </a:lnTo>
                      <a:lnTo>
                        <a:pt x="78" y="456"/>
                      </a:lnTo>
                      <a:lnTo>
                        <a:pt x="42" y="420"/>
                      </a:lnTo>
                      <a:lnTo>
                        <a:pt x="12" y="234"/>
                      </a:lnTo>
                      <a:lnTo>
                        <a:pt x="0" y="102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2763" name="Freeform 29">
                  <a:extLst>
                    <a:ext uri="{FF2B5EF4-FFF2-40B4-BE49-F238E27FC236}">
                      <a16:creationId xmlns:a16="http://schemas.microsoft.com/office/drawing/2014/main" id="{A8D3BE68-739A-4570-9152-8766E72B73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84" y="3000"/>
                  <a:ext cx="193" cy="313"/>
                </a:xfrm>
                <a:custGeom>
                  <a:avLst/>
                  <a:gdLst>
                    <a:gd name="T0" fmla="*/ 78 w 193"/>
                    <a:gd name="T1" fmla="*/ 0 h 313"/>
                    <a:gd name="T2" fmla="*/ 169 w 193"/>
                    <a:gd name="T3" fmla="*/ 121 h 313"/>
                    <a:gd name="T4" fmla="*/ 187 w 193"/>
                    <a:gd name="T5" fmla="*/ 157 h 313"/>
                    <a:gd name="T6" fmla="*/ 193 w 193"/>
                    <a:gd name="T7" fmla="*/ 205 h 313"/>
                    <a:gd name="T8" fmla="*/ 193 w 193"/>
                    <a:gd name="T9" fmla="*/ 247 h 313"/>
                    <a:gd name="T10" fmla="*/ 139 w 193"/>
                    <a:gd name="T11" fmla="*/ 313 h 313"/>
                    <a:gd name="T12" fmla="*/ 108 w 193"/>
                    <a:gd name="T13" fmla="*/ 259 h 313"/>
                    <a:gd name="T14" fmla="*/ 72 w 193"/>
                    <a:gd name="T15" fmla="*/ 199 h 313"/>
                    <a:gd name="T16" fmla="*/ 36 w 193"/>
                    <a:gd name="T17" fmla="*/ 157 h 313"/>
                    <a:gd name="T18" fmla="*/ 0 w 193"/>
                    <a:gd name="T19" fmla="*/ 127 h 313"/>
                    <a:gd name="T20" fmla="*/ 78 w 193"/>
                    <a:gd name="T21" fmla="*/ 0 h 31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93"/>
                    <a:gd name="T34" fmla="*/ 0 h 313"/>
                    <a:gd name="T35" fmla="*/ 193 w 193"/>
                    <a:gd name="T36" fmla="*/ 313 h 313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93" h="313">
                      <a:moveTo>
                        <a:pt x="78" y="0"/>
                      </a:moveTo>
                      <a:lnTo>
                        <a:pt x="169" y="121"/>
                      </a:lnTo>
                      <a:lnTo>
                        <a:pt x="187" y="157"/>
                      </a:lnTo>
                      <a:lnTo>
                        <a:pt x="193" y="205"/>
                      </a:lnTo>
                      <a:lnTo>
                        <a:pt x="193" y="247"/>
                      </a:lnTo>
                      <a:lnTo>
                        <a:pt x="139" y="313"/>
                      </a:lnTo>
                      <a:lnTo>
                        <a:pt x="108" y="259"/>
                      </a:lnTo>
                      <a:lnTo>
                        <a:pt x="72" y="199"/>
                      </a:lnTo>
                      <a:lnTo>
                        <a:pt x="36" y="157"/>
                      </a:lnTo>
                      <a:lnTo>
                        <a:pt x="0" y="127"/>
                      </a:lnTo>
                      <a:lnTo>
                        <a:pt x="78" y="0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2764" name="Freeform 30">
                  <a:extLst>
                    <a:ext uri="{FF2B5EF4-FFF2-40B4-BE49-F238E27FC236}">
                      <a16:creationId xmlns:a16="http://schemas.microsoft.com/office/drawing/2014/main" id="{24CEC6A2-0FC8-4DCF-B18F-33DE2BC0DF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35" y="3199"/>
                  <a:ext cx="164" cy="264"/>
                </a:xfrm>
                <a:custGeom>
                  <a:avLst/>
                  <a:gdLst>
                    <a:gd name="T0" fmla="*/ 66 w 164"/>
                    <a:gd name="T1" fmla="*/ 0 h 264"/>
                    <a:gd name="T2" fmla="*/ 66 w 164"/>
                    <a:gd name="T3" fmla="*/ 54 h 264"/>
                    <a:gd name="T4" fmla="*/ 54 w 164"/>
                    <a:gd name="T5" fmla="*/ 96 h 264"/>
                    <a:gd name="T6" fmla="*/ 0 w 164"/>
                    <a:gd name="T7" fmla="*/ 150 h 264"/>
                    <a:gd name="T8" fmla="*/ 42 w 164"/>
                    <a:gd name="T9" fmla="*/ 198 h 264"/>
                    <a:gd name="T10" fmla="*/ 84 w 164"/>
                    <a:gd name="T11" fmla="*/ 234 h 264"/>
                    <a:gd name="T12" fmla="*/ 126 w 164"/>
                    <a:gd name="T13" fmla="*/ 258 h 264"/>
                    <a:gd name="T14" fmla="*/ 144 w 164"/>
                    <a:gd name="T15" fmla="*/ 264 h 264"/>
                    <a:gd name="T16" fmla="*/ 144 w 164"/>
                    <a:gd name="T17" fmla="*/ 246 h 264"/>
                    <a:gd name="T18" fmla="*/ 144 w 164"/>
                    <a:gd name="T19" fmla="*/ 216 h 264"/>
                    <a:gd name="T20" fmla="*/ 144 w 164"/>
                    <a:gd name="T21" fmla="*/ 174 h 264"/>
                    <a:gd name="T22" fmla="*/ 150 w 164"/>
                    <a:gd name="T23" fmla="*/ 102 h 264"/>
                    <a:gd name="T24" fmla="*/ 164 w 164"/>
                    <a:gd name="T25" fmla="*/ 75 h 264"/>
                    <a:gd name="T26" fmla="*/ 103 w 164"/>
                    <a:gd name="T27" fmla="*/ 42 h 264"/>
                    <a:gd name="T28" fmla="*/ 66 w 164"/>
                    <a:gd name="T29" fmla="*/ 0 h 2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64"/>
                    <a:gd name="T46" fmla="*/ 0 h 264"/>
                    <a:gd name="T47" fmla="*/ 164 w 164"/>
                    <a:gd name="T48" fmla="*/ 264 h 2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64" h="264">
                      <a:moveTo>
                        <a:pt x="66" y="0"/>
                      </a:moveTo>
                      <a:lnTo>
                        <a:pt x="66" y="54"/>
                      </a:lnTo>
                      <a:lnTo>
                        <a:pt x="54" y="96"/>
                      </a:lnTo>
                      <a:lnTo>
                        <a:pt x="0" y="150"/>
                      </a:lnTo>
                      <a:lnTo>
                        <a:pt x="42" y="198"/>
                      </a:lnTo>
                      <a:lnTo>
                        <a:pt x="84" y="234"/>
                      </a:lnTo>
                      <a:lnTo>
                        <a:pt x="126" y="258"/>
                      </a:lnTo>
                      <a:lnTo>
                        <a:pt x="144" y="264"/>
                      </a:lnTo>
                      <a:lnTo>
                        <a:pt x="144" y="246"/>
                      </a:lnTo>
                      <a:lnTo>
                        <a:pt x="144" y="216"/>
                      </a:lnTo>
                      <a:lnTo>
                        <a:pt x="144" y="174"/>
                      </a:lnTo>
                      <a:lnTo>
                        <a:pt x="150" y="102"/>
                      </a:lnTo>
                      <a:lnTo>
                        <a:pt x="164" y="75"/>
                      </a:lnTo>
                      <a:lnTo>
                        <a:pt x="103" y="42"/>
                      </a:lnTo>
                      <a:lnTo>
                        <a:pt x="66" y="0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2765" name="Freeform 31">
                  <a:extLst>
                    <a:ext uri="{FF2B5EF4-FFF2-40B4-BE49-F238E27FC236}">
                      <a16:creationId xmlns:a16="http://schemas.microsoft.com/office/drawing/2014/main" id="{8D68DDBB-D72E-40BE-A96F-0012427025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0" y="3385"/>
                  <a:ext cx="229" cy="270"/>
                </a:xfrm>
                <a:custGeom>
                  <a:avLst/>
                  <a:gdLst>
                    <a:gd name="T0" fmla="*/ 67 w 229"/>
                    <a:gd name="T1" fmla="*/ 0 h 270"/>
                    <a:gd name="T2" fmla="*/ 163 w 229"/>
                    <a:gd name="T3" fmla="*/ 66 h 270"/>
                    <a:gd name="T4" fmla="*/ 229 w 229"/>
                    <a:gd name="T5" fmla="*/ 108 h 270"/>
                    <a:gd name="T6" fmla="*/ 217 w 229"/>
                    <a:gd name="T7" fmla="*/ 216 h 270"/>
                    <a:gd name="T8" fmla="*/ 163 w 229"/>
                    <a:gd name="T9" fmla="*/ 258 h 270"/>
                    <a:gd name="T10" fmla="*/ 127 w 229"/>
                    <a:gd name="T11" fmla="*/ 270 h 270"/>
                    <a:gd name="T12" fmla="*/ 85 w 229"/>
                    <a:gd name="T13" fmla="*/ 252 h 270"/>
                    <a:gd name="T14" fmla="*/ 54 w 229"/>
                    <a:gd name="T15" fmla="*/ 228 h 270"/>
                    <a:gd name="T16" fmla="*/ 0 w 229"/>
                    <a:gd name="T17" fmla="*/ 144 h 270"/>
                    <a:gd name="T18" fmla="*/ 67 w 229"/>
                    <a:gd name="T19" fmla="*/ 0 h 27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229"/>
                    <a:gd name="T31" fmla="*/ 0 h 270"/>
                    <a:gd name="T32" fmla="*/ 229 w 229"/>
                    <a:gd name="T33" fmla="*/ 270 h 27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29" h="270">
                      <a:moveTo>
                        <a:pt x="67" y="0"/>
                      </a:moveTo>
                      <a:lnTo>
                        <a:pt x="163" y="66"/>
                      </a:lnTo>
                      <a:lnTo>
                        <a:pt x="229" y="108"/>
                      </a:lnTo>
                      <a:lnTo>
                        <a:pt x="217" y="216"/>
                      </a:lnTo>
                      <a:lnTo>
                        <a:pt x="163" y="258"/>
                      </a:lnTo>
                      <a:lnTo>
                        <a:pt x="127" y="270"/>
                      </a:lnTo>
                      <a:lnTo>
                        <a:pt x="85" y="252"/>
                      </a:lnTo>
                      <a:lnTo>
                        <a:pt x="54" y="228"/>
                      </a:lnTo>
                      <a:lnTo>
                        <a:pt x="0" y="144"/>
                      </a:lnTo>
                      <a:lnTo>
                        <a:pt x="67" y="0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2766" name="Freeform 32">
                  <a:extLst>
                    <a:ext uri="{FF2B5EF4-FFF2-40B4-BE49-F238E27FC236}">
                      <a16:creationId xmlns:a16="http://schemas.microsoft.com/office/drawing/2014/main" id="{55160F5A-80ED-4525-BC18-A523707242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9" y="3012"/>
                  <a:ext cx="219" cy="318"/>
                </a:xfrm>
                <a:custGeom>
                  <a:avLst/>
                  <a:gdLst>
                    <a:gd name="T0" fmla="*/ 213 w 219"/>
                    <a:gd name="T1" fmla="*/ 0 h 318"/>
                    <a:gd name="T2" fmla="*/ 219 w 219"/>
                    <a:gd name="T3" fmla="*/ 25 h 318"/>
                    <a:gd name="T4" fmla="*/ 161 w 219"/>
                    <a:gd name="T5" fmla="*/ 130 h 318"/>
                    <a:gd name="T6" fmla="*/ 117 w 219"/>
                    <a:gd name="T7" fmla="*/ 198 h 318"/>
                    <a:gd name="T8" fmla="*/ 37 w 219"/>
                    <a:gd name="T9" fmla="*/ 318 h 318"/>
                    <a:gd name="T10" fmla="*/ 8 w 219"/>
                    <a:gd name="T11" fmla="*/ 271 h 318"/>
                    <a:gd name="T12" fmla="*/ 0 w 219"/>
                    <a:gd name="T13" fmla="*/ 236 h 318"/>
                    <a:gd name="T14" fmla="*/ 24 w 219"/>
                    <a:gd name="T15" fmla="*/ 208 h 318"/>
                    <a:gd name="T16" fmla="*/ 57 w 219"/>
                    <a:gd name="T17" fmla="*/ 181 h 318"/>
                    <a:gd name="T18" fmla="*/ 102 w 219"/>
                    <a:gd name="T19" fmla="*/ 136 h 318"/>
                    <a:gd name="T20" fmla="*/ 138 w 219"/>
                    <a:gd name="T21" fmla="*/ 86 h 318"/>
                    <a:gd name="T22" fmla="*/ 213 w 219"/>
                    <a:gd name="T23" fmla="*/ 0 h 31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19"/>
                    <a:gd name="T37" fmla="*/ 0 h 318"/>
                    <a:gd name="T38" fmla="*/ 219 w 219"/>
                    <a:gd name="T39" fmla="*/ 318 h 318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19" h="318">
                      <a:moveTo>
                        <a:pt x="213" y="0"/>
                      </a:moveTo>
                      <a:lnTo>
                        <a:pt x="219" y="25"/>
                      </a:lnTo>
                      <a:lnTo>
                        <a:pt x="161" y="130"/>
                      </a:lnTo>
                      <a:lnTo>
                        <a:pt x="117" y="198"/>
                      </a:lnTo>
                      <a:lnTo>
                        <a:pt x="37" y="318"/>
                      </a:lnTo>
                      <a:lnTo>
                        <a:pt x="8" y="271"/>
                      </a:lnTo>
                      <a:lnTo>
                        <a:pt x="0" y="236"/>
                      </a:lnTo>
                      <a:lnTo>
                        <a:pt x="24" y="208"/>
                      </a:lnTo>
                      <a:lnTo>
                        <a:pt x="57" y="181"/>
                      </a:lnTo>
                      <a:lnTo>
                        <a:pt x="102" y="136"/>
                      </a:lnTo>
                      <a:lnTo>
                        <a:pt x="138" y="86"/>
                      </a:lnTo>
                      <a:lnTo>
                        <a:pt x="213" y="0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2767" name="Freeform 33">
                  <a:extLst>
                    <a:ext uri="{FF2B5EF4-FFF2-40B4-BE49-F238E27FC236}">
                      <a16:creationId xmlns:a16="http://schemas.microsoft.com/office/drawing/2014/main" id="{F720F23D-4931-4D00-9FC3-B1C40B6066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42" y="3559"/>
                  <a:ext cx="217" cy="253"/>
                </a:xfrm>
                <a:custGeom>
                  <a:avLst/>
                  <a:gdLst>
                    <a:gd name="T0" fmla="*/ 90 w 217"/>
                    <a:gd name="T1" fmla="*/ 0 h 253"/>
                    <a:gd name="T2" fmla="*/ 120 w 217"/>
                    <a:gd name="T3" fmla="*/ 24 h 253"/>
                    <a:gd name="T4" fmla="*/ 144 w 217"/>
                    <a:gd name="T5" fmla="*/ 60 h 253"/>
                    <a:gd name="T6" fmla="*/ 175 w 217"/>
                    <a:gd name="T7" fmla="*/ 84 h 253"/>
                    <a:gd name="T8" fmla="*/ 217 w 217"/>
                    <a:gd name="T9" fmla="*/ 108 h 253"/>
                    <a:gd name="T10" fmla="*/ 199 w 217"/>
                    <a:gd name="T11" fmla="*/ 150 h 253"/>
                    <a:gd name="T12" fmla="*/ 162 w 217"/>
                    <a:gd name="T13" fmla="*/ 181 h 253"/>
                    <a:gd name="T14" fmla="*/ 114 w 217"/>
                    <a:gd name="T15" fmla="*/ 217 h 253"/>
                    <a:gd name="T16" fmla="*/ 60 w 217"/>
                    <a:gd name="T17" fmla="*/ 235 h 253"/>
                    <a:gd name="T18" fmla="*/ 6 w 217"/>
                    <a:gd name="T19" fmla="*/ 253 h 253"/>
                    <a:gd name="T20" fmla="*/ 6 w 217"/>
                    <a:gd name="T21" fmla="*/ 175 h 253"/>
                    <a:gd name="T22" fmla="*/ 6 w 217"/>
                    <a:gd name="T23" fmla="*/ 108 h 253"/>
                    <a:gd name="T24" fmla="*/ 0 w 217"/>
                    <a:gd name="T25" fmla="*/ 36 h 253"/>
                    <a:gd name="T26" fmla="*/ 90 w 217"/>
                    <a:gd name="T27" fmla="*/ 0 h 253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217"/>
                    <a:gd name="T43" fmla="*/ 0 h 253"/>
                    <a:gd name="T44" fmla="*/ 217 w 217"/>
                    <a:gd name="T45" fmla="*/ 253 h 253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217" h="253">
                      <a:moveTo>
                        <a:pt x="90" y="0"/>
                      </a:moveTo>
                      <a:lnTo>
                        <a:pt x="120" y="24"/>
                      </a:lnTo>
                      <a:lnTo>
                        <a:pt x="144" y="60"/>
                      </a:lnTo>
                      <a:lnTo>
                        <a:pt x="175" y="84"/>
                      </a:lnTo>
                      <a:lnTo>
                        <a:pt x="217" y="108"/>
                      </a:lnTo>
                      <a:lnTo>
                        <a:pt x="199" y="150"/>
                      </a:lnTo>
                      <a:lnTo>
                        <a:pt x="162" y="181"/>
                      </a:lnTo>
                      <a:lnTo>
                        <a:pt x="114" y="217"/>
                      </a:lnTo>
                      <a:lnTo>
                        <a:pt x="60" y="235"/>
                      </a:lnTo>
                      <a:lnTo>
                        <a:pt x="6" y="253"/>
                      </a:lnTo>
                      <a:lnTo>
                        <a:pt x="6" y="175"/>
                      </a:lnTo>
                      <a:lnTo>
                        <a:pt x="6" y="108"/>
                      </a:lnTo>
                      <a:lnTo>
                        <a:pt x="0" y="36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2768" name="Freeform 34">
                  <a:extLst>
                    <a:ext uri="{FF2B5EF4-FFF2-40B4-BE49-F238E27FC236}">
                      <a16:creationId xmlns:a16="http://schemas.microsoft.com/office/drawing/2014/main" id="{C477A3F4-F793-436B-AA54-ABC27A4821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26" y="3511"/>
                  <a:ext cx="294" cy="307"/>
                </a:xfrm>
                <a:custGeom>
                  <a:avLst/>
                  <a:gdLst>
                    <a:gd name="T0" fmla="*/ 246 w 294"/>
                    <a:gd name="T1" fmla="*/ 0 h 307"/>
                    <a:gd name="T2" fmla="*/ 288 w 294"/>
                    <a:gd name="T3" fmla="*/ 30 h 307"/>
                    <a:gd name="T4" fmla="*/ 294 w 294"/>
                    <a:gd name="T5" fmla="*/ 126 h 307"/>
                    <a:gd name="T6" fmla="*/ 294 w 294"/>
                    <a:gd name="T7" fmla="*/ 174 h 307"/>
                    <a:gd name="T8" fmla="*/ 294 w 294"/>
                    <a:gd name="T9" fmla="*/ 217 h 307"/>
                    <a:gd name="T10" fmla="*/ 264 w 294"/>
                    <a:gd name="T11" fmla="*/ 289 h 307"/>
                    <a:gd name="T12" fmla="*/ 222 w 294"/>
                    <a:gd name="T13" fmla="*/ 295 h 307"/>
                    <a:gd name="T14" fmla="*/ 150 w 294"/>
                    <a:gd name="T15" fmla="*/ 307 h 307"/>
                    <a:gd name="T16" fmla="*/ 78 w 294"/>
                    <a:gd name="T17" fmla="*/ 307 h 307"/>
                    <a:gd name="T18" fmla="*/ 18 w 294"/>
                    <a:gd name="T19" fmla="*/ 301 h 307"/>
                    <a:gd name="T20" fmla="*/ 0 w 294"/>
                    <a:gd name="T21" fmla="*/ 223 h 307"/>
                    <a:gd name="T22" fmla="*/ 6 w 294"/>
                    <a:gd name="T23" fmla="*/ 156 h 307"/>
                    <a:gd name="T24" fmla="*/ 0 w 294"/>
                    <a:gd name="T25" fmla="*/ 108 h 307"/>
                    <a:gd name="T26" fmla="*/ 0 w 294"/>
                    <a:gd name="T27" fmla="*/ 54 h 307"/>
                    <a:gd name="T28" fmla="*/ 48 w 294"/>
                    <a:gd name="T29" fmla="*/ 30 h 307"/>
                    <a:gd name="T30" fmla="*/ 138 w 294"/>
                    <a:gd name="T31" fmla="*/ 18 h 307"/>
                    <a:gd name="T32" fmla="*/ 246 w 294"/>
                    <a:gd name="T33" fmla="*/ 0 h 30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94"/>
                    <a:gd name="T52" fmla="*/ 0 h 307"/>
                    <a:gd name="T53" fmla="*/ 294 w 294"/>
                    <a:gd name="T54" fmla="*/ 307 h 30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94" h="307">
                      <a:moveTo>
                        <a:pt x="246" y="0"/>
                      </a:moveTo>
                      <a:lnTo>
                        <a:pt x="288" y="30"/>
                      </a:lnTo>
                      <a:lnTo>
                        <a:pt x="294" y="126"/>
                      </a:lnTo>
                      <a:lnTo>
                        <a:pt x="294" y="174"/>
                      </a:lnTo>
                      <a:lnTo>
                        <a:pt x="294" y="217"/>
                      </a:lnTo>
                      <a:lnTo>
                        <a:pt x="264" y="289"/>
                      </a:lnTo>
                      <a:lnTo>
                        <a:pt x="222" y="295"/>
                      </a:lnTo>
                      <a:lnTo>
                        <a:pt x="150" y="307"/>
                      </a:lnTo>
                      <a:lnTo>
                        <a:pt x="78" y="307"/>
                      </a:lnTo>
                      <a:lnTo>
                        <a:pt x="18" y="301"/>
                      </a:lnTo>
                      <a:lnTo>
                        <a:pt x="0" y="223"/>
                      </a:lnTo>
                      <a:lnTo>
                        <a:pt x="6" y="156"/>
                      </a:lnTo>
                      <a:lnTo>
                        <a:pt x="0" y="108"/>
                      </a:lnTo>
                      <a:lnTo>
                        <a:pt x="0" y="54"/>
                      </a:lnTo>
                      <a:lnTo>
                        <a:pt x="48" y="30"/>
                      </a:lnTo>
                      <a:lnTo>
                        <a:pt x="138" y="18"/>
                      </a:lnTo>
                      <a:lnTo>
                        <a:pt x="246" y="0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2769" name="Freeform 35">
                  <a:extLst>
                    <a:ext uri="{FF2B5EF4-FFF2-40B4-BE49-F238E27FC236}">
                      <a16:creationId xmlns:a16="http://schemas.microsoft.com/office/drawing/2014/main" id="{27B7E855-1E69-4806-83D3-1AC2560DA9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26" y="3511"/>
                  <a:ext cx="291" cy="298"/>
                </a:xfrm>
                <a:custGeom>
                  <a:avLst/>
                  <a:gdLst>
                    <a:gd name="T0" fmla="*/ 156 w 291"/>
                    <a:gd name="T1" fmla="*/ 0 h 298"/>
                    <a:gd name="T2" fmla="*/ 246 w 291"/>
                    <a:gd name="T3" fmla="*/ 42 h 298"/>
                    <a:gd name="T4" fmla="*/ 270 w 291"/>
                    <a:gd name="T5" fmla="*/ 66 h 298"/>
                    <a:gd name="T6" fmla="*/ 282 w 291"/>
                    <a:gd name="T7" fmla="*/ 150 h 298"/>
                    <a:gd name="T8" fmla="*/ 282 w 291"/>
                    <a:gd name="T9" fmla="*/ 211 h 298"/>
                    <a:gd name="T10" fmla="*/ 291 w 291"/>
                    <a:gd name="T11" fmla="*/ 295 h 298"/>
                    <a:gd name="T12" fmla="*/ 252 w 291"/>
                    <a:gd name="T13" fmla="*/ 298 h 298"/>
                    <a:gd name="T14" fmla="*/ 192 w 291"/>
                    <a:gd name="T15" fmla="*/ 295 h 298"/>
                    <a:gd name="T16" fmla="*/ 126 w 291"/>
                    <a:gd name="T17" fmla="*/ 292 h 298"/>
                    <a:gd name="T18" fmla="*/ 54 w 291"/>
                    <a:gd name="T19" fmla="*/ 286 h 298"/>
                    <a:gd name="T20" fmla="*/ 12 w 291"/>
                    <a:gd name="T21" fmla="*/ 180 h 298"/>
                    <a:gd name="T22" fmla="*/ 0 w 291"/>
                    <a:gd name="T23" fmla="*/ 84 h 298"/>
                    <a:gd name="T24" fmla="*/ 156 w 291"/>
                    <a:gd name="T25" fmla="*/ 0 h 29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1"/>
                    <a:gd name="T40" fmla="*/ 0 h 298"/>
                    <a:gd name="T41" fmla="*/ 291 w 291"/>
                    <a:gd name="T42" fmla="*/ 298 h 29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1" h="298">
                      <a:moveTo>
                        <a:pt x="156" y="0"/>
                      </a:moveTo>
                      <a:lnTo>
                        <a:pt x="246" y="42"/>
                      </a:lnTo>
                      <a:lnTo>
                        <a:pt x="270" y="66"/>
                      </a:lnTo>
                      <a:lnTo>
                        <a:pt x="282" y="150"/>
                      </a:lnTo>
                      <a:lnTo>
                        <a:pt x="282" y="211"/>
                      </a:lnTo>
                      <a:lnTo>
                        <a:pt x="291" y="295"/>
                      </a:lnTo>
                      <a:lnTo>
                        <a:pt x="252" y="298"/>
                      </a:lnTo>
                      <a:lnTo>
                        <a:pt x="192" y="295"/>
                      </a:lnTo>
                      <a:lnTo>
                        <a:pt x="126" y="292"/>
                      </a:lnTo>
                      <a:lnTo>
                        <a:pt x="54" y="286"/>
                      </a:lnTo>
                      <a:lnTo>
                        <a:pt x="12" y="180"/>
                      </a:lnTo>
                      <a:lnTo>
                        <a:pt x="0" y="84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2770" name="Freeform 36">
                  <a:extLst>
                    <a:ext uri="{FF2B5EF4-FFF2-40B4-BE49-F238E27FC236}">
                      <a16:creationId xmlns:a16="http://schemas.microsoft.com/office/drawing/2014/main" id="{69177DC2-7E50-4FA7-924D-3A0493BA7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6" y="3499"/>
                  <a:ext cx="237" cy="298"/>
                </a:xfrm>
                <a:custGeom>
                  <a:avLst/>
                  <a:gdLst>
                    <a:gd name="T0" fmla="*/ 90 w 237"/>
                    <a:gd name="T1" fmla="*/ 0 h 298"/>
                    <a:gd name="T2" fmla="*/ 192 w 237"/>
                    <a:gd name="T3" fmla="*/ 72 h 298"/>
                    <a:gd name="T4" fmla="*/ 192 w 237"/>
                    <a:gd name="T5" fmla="*/ 120 h 298"/>
                    <a:gd name="T6" fmla="*/ 198 w 237"/>
                    <a:gd name="T7" fmla="*/ 180 h 298"/>
                    <a:gd name="T8" fmla="*/ 210 w 237"/>
                    <a:gd name="T9" fmla="*/ 235 h 298"/>
                    <a:gd name="T10" fmla="*/ 237 w 237"/>
                    <a:gd name="T11" fmla="*/ 289 h 298"/>
                    <a:gd name="T12" fmla="*/ 180 w 237"/>
                    <a:gd name="T13" fmla="*/ 286 h 298"/>
                    <a:gd name="T14" fmla="*/ 123 w 237"/>
                    <a:gd name="T15" fmla="*/ 298 h 298"/>
                    <a:gd name="T16" fmla="*/ 54 w 237"/>
                    <a:gd name="T17" fmla="*/ 298 h 298"/>
                    <a:gd name="T18" fmla="*/ 24 w 237"/>
                    <a:gd name="T19" fmla="*/ 247 h 298"/>
                    <a:gd name="T20" fmla="*/ 0 w 237"/>
                    <a:gd name="T21" fmla="*/ 192 h 298"/>
                    <a:gd name="T22" fmla="*/ 0 w 237"/>
                    <a:gd name="T23" fmla="*/ 120 h 298"/>
                    <a:gd name="T24" fmla="*/ 0 w 237"/>
                    <a:gd name="T25" fmla="*/ 66 h 298"/>
                    <a:gd name="T26" fmla="*/ 90 w 237"/>
                    <a:gd name="T27" fmla="*/ 0 h 29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237"/>
                    <a:gd name="T43" fmla="*/ 0 h 298"/>
                    <a:gd name="T44" fmla="*/ 237 w 237"/>
                    <a:gd name="T45" fmla="*/ 298 h 298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237" h="298">
                      <a:moveTo>
                        <a:pt x="90" y="0"/>
                      </a:moveTo>
                      <a:lnTo>
                        <a:pt x="192" y="72"/>
                      </a:lnTo>
                      <a:lnTo>
                        <a:pt x="192" y="120"/>
                      </a:lnTo>
                      <a:lnTo>
                        <a:pt x="198" y="180"/>
                      </a:lnTo>
                      <a:lnTo>
                        <a:pt x="210" y="235"/>
                      </a:lnTo>
                      <a:lnTo>
                        <a:pt x="237" y="289"/>
                      </a:lnTo>
                      <a:lnTo>
                        <a:pt x="180" y="286"/>
                      </a:lnTo>
                      <a:lnTo>
                        <a:pt x="123" y="298"/>
                      </a:lnTo>
                      <a:lnTo>
                        <a:pt x="54" y="298"/>
                      </a:lnTo>
                      <a:lnTo>
                        <a:pt x="24" y="247"/>
                      </a:lnTo>
                      <a:lnTo>
                        <a:pt x="0" y="192"/>
                      </a:lnTo>
                      <a:lnTo>
                        <a:pt x="0" y="120"/>
                      </a:lnTo>
                      <a:lnTo>
                        <a:pt x="0" y="66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2771" name="Freeform 37">
                  <a:extLst>
                    <a:ext uri="{FF2B5EF4-FFF2-40B4-BE49-F238E27FC236}">
                      <a16:creationId xmlns:a16="http://schemas.microsoft.com/office/drawing/2014/main" id="{A9039087-D437-4794-B1DC-497BC62F86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28" y="3535"/>
                  <a:ext cx="217" cy="265"/>
                </a:xfrm>
                <a:custGeom>
                  <a:avLst/>
                  <a:gdLst>
                    <a:gd name="T0" fmla="*/ 174 w 217"/>
                    <a:gd name="T1" fmla="*/ 30 h 265"/>
                    <a:gd name="T2" fmla="*/ 168 w 217"/>
                    <a:gd name="T3" fmla="*/ 78 h 265"/>
                    <a:gd name="T4" fmla="*/ 168 w 217"/>
                    <a:gd name="T5" fmla="*/ 138 h 265"/>
                    <a:gd name="T6" fmla="*/ 174 w 217"/>
                    <a:gd name="T7" fmla="*/ 180 h 265"/>
                    <a:gd name="T8" fmla="*/ 187 w 217"/>
                    <a:gd name="T9" fmla="*/ 217 h 265"/>
                    <a:gd name="T10" fmla="*/ 217 w 217"/>
                    <a:gd name="T11" fmla="*/ 259 h 265"/>
                    <a:gd name="T12" fmla="*/ 168 w 217"/>
                    <a:gd name="T13" fmla="*/ 265 h 265"/>
                    <a:gd name="T14" fmla="*/ 100 w 217"/>
                    <a:gd name="T15" fmla="*/ 253 h 265"/>
                    <a:gd name="T16" fmla="*/ 38 w 217"/>
                    <a:gd name="T17" fmla="*/ 229 h 265"/>
                    <a:gd name="T18" fmla="*/ 0 w 217"/>
                    <a:gd name="T19" fmla="*/ 216 h 265"/>
                    <a:gd name="T20" fmla="*/ 2 w 217"/>
                    <a:gd name="T21" fmla="*/ 163 h 265"/>
                    <a:gd name="T22" fmla="*/ 14 w 217"/>
                    <a:gd name="T23" fmla="*/ 120 h 265"/>
                    <a:gd name="T24" fmla="*/ 29 w 217"/>
                    <a:gd name="T25" fmla="*/ 90 h 265"/>
                    <a:gd name="T26" fmla="*/ 53 w 217"/>
                    <a:gd name="T27" fmla="*/ 55 h 265"/>
                    <a:gd name="T28" fmla="*/ 86 w 217"/>
                    <a:gd name="T29" fmla="*/ 24 h 265"/>
                    <a:gd name="T30" fmla="*/ 131 w 217"/>
                    <a:gd name="T31" fmla="*/ 0 h 265"/>
                    <a:gd name="T32" fmla="*/ 174 w 217"/>
                    <a:gd name="T33" fmla="*/ 30 h 26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17"/>
                    <a:gd name="T52" fmla="*/ 0 h 265"/>
                    <a:gd name="T53" fmla="*/ 217 w 217"/>
                    <a:gd name="T54" fmla="*/ 265 h 265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17" h="265">
                      <a:moveTo>
                        <a:pt x="174" y="30"/>
                      </a:moveTo>
                      <a:lnTo>
                        <a:pt x="168" y="78"/>
                      </a:lnTo>
                      <a:lnTo>
                        <a:pt x="168" y="138"/>
                      </a:lnTo>
                      <a:lnTo>
                        <a:pt x="174" y="180"/>
                      </a:lnTo>
                      <a:lnTo>
                        <a:pt x="187" y="217"/>
                      </a:lnTo>
                      <a:lnTo>
                        <a:pt x="217" y="259"/>
                      </a:lnTo>
                      <a:lnTo>
                        <a:pt x="168" y="265"/>
                      </a:lnTo>
                      <a:lnTo>
                        <a:pt x="100" y="253"/>
                      </a:lnTo>
                      <a:lnTo>
                        <a:pt x="38" y="229"/>
                      </a:lnTo>
                      <a:lnTo>
                        <a:pt x="0" y="216"/>
                      </a:lnTo>
                      <a:lnTo>
                        <a:pt x="2" y="163"/>
                      </a:lnTo>
                      <a:lnTo>
                        <a:pt x="14" y="120"/>
                      </a:lnTo>
                      <a:lnTo>
                        <a:pt x="29" y="90"/>
                      </a:lnTo>
                      <a:lnTo>
                        <a:pt x="53" y="55"/>
                      </a:lnTo>
                      <a:lnTo>
                        <a:pt x="86" y="24"/>
                      </a:lnTo>
                      <a:lnTo>
                        <a:pt x="131" y="0"/>
                      </a:lnTo>
                      <a:lnTo>
                        <a:pt x="174" y="30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2772" name="Freeform 38">
                  <a:extLst>
                    <a:ext uri="{FF2B5EF4-FFF2-40B4-BE49-F238E27FC236}">
                      <a16:creationId xmlns:a16="http://schemas.microsoft.com/office/drawing/2014/main" id="{AD746301-164B-4199-94C8-8C67B570E4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31" y="3477"/>
                  <a:ext cx="271" cy="263"/>
                </a:xfrm>
                <a:custGeom>
                  <a:avLst/>
                  <a:gdLst>
                    <a:gd name="T0" fmla="*/ 271 w 271"/>
                    <a:gd name="T1" fmla="*/ 57 h 263"/>
                    <a:gd name="T2" fmla="*/ 230 w 271"/>
                    <a:gd name="T3" fmla="*/ 94 h 263"/>
                    <a:gd name="T4" fmla="*/ 198 w 271"/>
                    <a:gd name="T5" fmla="*/ 135 h 263"/>
                    <a:gd name="T6" fmla="*/ 181 w 271"/>
                    <a:gd name="T7" fmla="*/ 177 h 263"/>
                    <a:gd name="T8" fmla="*/ 171 w 271"/>
                    <a:gd name="T9" fmla="*/ 223 h 263"/>
                    <a:gd name="T10" fmla="*/ 174 w 271"/>
                    <a:gd name="T11" fmla="*/ 263 h 263"/>
                    <a:gd name="T12" fmla="*/ 132 w 271"/>
                    <a:gd name="T13" fmla="*/ 245 h 263"/>
                    <a:gd name="T14" fmla="*/ 84 w 271"/>
                    <a:gd name="T15" fmla="*/ 224 h 263"/>
                    <a:gd name="T16" fmla="*/ 38 w 271"/>
                    <a:gd name="T17" fmla="*/ 196 h 263"/>
                    <a:gd name="T18" fmla="*/ 0 w 271"/>
                    <a:gd name="T19" fmla="*/ 175 h 263"/>
                    <a:gd name="T20" fmla="*/ 28 w 271"/>
                    <a:gd name="T21" fmla="*/ 118 h 263"/>
                    <a:gd name="T22" fmla="*/ 54 w 271"/>
                    <a:gd name="T23" fmla="*/ 69 h 263"/>
                    <a:gd name="T24" fmla="*/ 69 w 271"/>
                    <a:gd name="T25" fmla="*/ 52 h 263"/>
                    <a:gd name="T26" fmla="*/ 88 w 271"/>
                    <a:gd name="T27" fmla="*/ 35 h 263"/>
                    <a:gd name="T28" fmla="*/ 112 w 271"/>
                    <a:gd name="T29" fmla="*/ 20 h 263"/>
                    <a:gd name="T30" fmla="*/ 138 w 271"/>
                    <a:gd name="T31" fmla="*/ 9 h 263"/>
                    <a:gd name="T32" fmla="*/ 183 w 271"/>
                    <a:gd name="T33" fmla="*/ 0 h 263"/>
                    <a:gd name="T34" fmla="*/ 271 w 271"/>
                    <a:gd name="T35" fmla="*/ 57 h 263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271"/>
                    <a:gd name="T55" fmla="*/ 0 h 263"/>
                    <a:gd name="T56" fmla="*/ 271 w 271"/>
                    <a:gd name="T57" fmla="*/ 263 h 263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271" h="263">
                      <a:moveTo>
                        <a:pt x="271" y="57"/>
                      </a:moveTo>
                      <a:lnTo>
                        <a:pt x="230" y="94"/>
                      </a:lnTo>
                      <a:lnTo>
                        <a:pt x="198" y="135"/>
                      </a:lnTo>
                      <a:lnTo>
                        <a:pt x="181" y="177"/>
                      </a:lnTo>
                      <a:lnTo>
                        <a:pt x="171" y="223"/>
                      </a:lnTo>
                      <a:lnTo>
                        <a:pt x="174" y="263"/>
                      </a:lnTo>
                      <a:lnTo>
                        <a:pt x="132" y="245"/>
                      </a:lnTo>
                      <a:lnTo>
                        <a:pt x="84" y="224"/>
                      </a:lnTo>
                      <a:lnTo>
                        <a:pt x="38" y="196"/>
                      </a:lnTo>
                      <a:lnTo>
                        <a:pt x="0" y="175"/>
                      </a:lnTo>
                      <a:lnTo>
                        <a:pt x="28" y="118"/>
                      </a:lnTo>
                      <a:lnTo>
                        <a:pt x="54" y="69"/>
                      </a:lnTo>
                      <a:lnTo>
                        <a:pt x="69" y="52"/>
                      </a:lnTo>
                      <a:lnTo>
                        <a:pt x="88" y="35"/>
                      </a:lnTo>
                      <a:lnTo>
                        <a:pt x="112" y="20"/>
                      </a:lnTo>
                      <a:lnTo>
                        <a:pt x="138" y="9"/>
                      </a:lnTo>
                      <a:lnTo>
                        <a:pt x="183" y="0"/>
                      </a:lnTo>
                      <a:lnTo>
                        <a:pt x="271" y="57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2773" name="Freeform 39">
                  <a:extLst>
                    <a:ext uri="{FF2B5EF4-FFF2-40B4-BE49-F238E27FC236}">
                      <a16:creationId xmlns:a16="http://schemas.microsoft.com/office/drawing/2014/main" id="{AFF9EEBE-E4B0-4B09-8481-CC87ACC88E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9" y="3371"/>
                  <a:ext cx="314" cy="270"/>
                </a:xfrm>
                <a:custGeom>
                  <a:avLst/>
                  <a:gdLst>
                    <a:gd name="T0" fmla="*/ 132 w 314"/>
                    <a:gd name="T1" fmla="*/ 0 h 270"/>
                    <a:gd name="T2" fmla="*/ 198 w 314"/>
                    <a:gd name="T3" fmla="*/ 34 h 270"/>
                    <a:gd name="T4" fmla="*/ 266 w 314"/>
                    <a:gd name="T5" fmla="*/ 73 h 270"/>
                    <a:gd name="T6" fmla="*/ 314 w 314"/>
                    <a:gd name="T7" fmla="*/ 104 h 270"/>
                    <a:gd name="T8" fmla="*/ 263 w 314"/>
                    <a:gd name="T9" fmla="*/ 176 h 270"/>
                    <a:gd name="T10" fmla="*/ 217 w 314"/>
                    <a:gd name="T11" fmla="*/ 270 h 270"/>
                    <a:gd name="T12" fmla="*/ 167 w 314"/>
                    <a:gd name="T13" fmla="*/ 255 h 270"/>
                    <a:gd name="T14" fmla="*/ 106 w 314"/>
                    <a:gd name="T15" fmla="*/ 229 h 270"/>
                    <a:gd name="T16" fmla="*/ 50 w 314"/>
                    <a:gd name="T17" fmla="*/ 198 h 270"/>
                    <a:gd name="T18" fmla="*/ 0 w 314"/>
                    <a:gd name="T19" fmla="*/ 160 h 270"/>
                    <a:gd name="T20" fmla="*/ 39 w 314"/>
                    <a:gd name="T21" fmla="*/ 111 h 270"/>
                    <a:gd name="T22" fmla="*/ 88 w 314"/>
                    <a:gd name="T23" fmla="*/ 48 h 270"/>
                    <a:gd name="T24" fmla="*/ 132 w 314"/>
                    <a:gd name="T25" fmla="*/ 0 h 27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270"/>
                    <a:gd name="T41" fmla="*/ 314 w 314"/>
                    <a:gd name="T42" fmla="*/ 270 h 27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270">
                      <a:moveTo>
                        <a:pt x="132" y="0"/>
                      </a:moveTo>
                      <a:lnTo>
                        <a:pt x="198" y="34"/>
                      </a:lnTo>
                      <a:lnTo>
                        <a:pt x="266" y="73"/>
                      </a:lnTo>
                      <a:lnTo>
                        <a:pt x="314" y="104"/>
                      </a:lnTo>
                      <a:lnTo>
                        <a:pt x="263" y="176"/>
                      </a:lnTo>
                      <a:lnTo>
                        <a:pt x="217" y="270"/>
                      </a:lnTo>
                      <a:lnTo>
                        <a:pt x="167" y="255"/>
                      </a:lnTo>
                      <a:lnTo>
                        <a:pt x="106" y="229"/>
                      </a:lnTo>
                      <a:lnTo>
                        <a:pt x="50" y="198"/>
                      </a:lnTo>
                      <a:lnTo>
                        <a:pt x="0" y="160"/>
                      </a:lnTo>
                      <a:lnTo>
                        <a:pt x="39" y="111"/>
                      </a:lnTo>
                      <a:lnTo>
                        <a:pt x="88" y="48"/>
                      </a:lnTo>
                      <a:lnTo>
                        <a:pt x="132" y="0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2774" name="Freeform 40">
                  <a:extLst>
                    <a:ext uri="{FF2B5EF4-FFF2-40B4-BE49-F238E27FC236}">
                      <a16:creationId xmlns:a16="http://schemas.microsoft.com/office/drawing/2014/main" id="{250A4F5D-5565-4B52-BE55-04CE2C3BC5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96" y="3271"/>
                  <a:ext cx="197" cy="228"/>
                </a:xfrm>
                <a:custGeom>
                  <a:avLst/>
                  <a:gdLst>
                    <a:gd name="T0" fmla="*/ 197 w 197"/>
                    <a:gd name="T1" fmla="*/ 78 h 228"/>
                    <a:gd name="T2" fmla="*/ 173 w 197"/>
                    <a:gd name="T3" fmla="*/ 48 h 228"/>
                    <a:gd name="T4" fmla="*/ 161 w 197"/>
                    <a:gd name="T5" fmla="*/ 0 h 228"/>
                    <a:gd name="T6" fmla="*/ 105 w 197"/>
                    <a:gd name="T7" fmla="*/ 34 h 228"/>
                    <a:gd name="T8" fmla="*/ 20 w 197"/>
                    <a:gd name="T9" fmla="*/ 104 h 228"/>
                    <a:gd name="T10" fmla="*/ 0 w 197"/>
                    <a:gd name="T11" fmla="*/ 116 h 228"/>
                    <a:gd name="T12" fmla="*/ 25 w 197"/>
                    <a:gd name="T13" fmla="*/ 183 h 228"/>
                    <a:gd name="T14" fmla="*/ 77 w 197"/>
                    <a:gd name="T15" fmla="*/ 228 h 228"/>
                    <a:gd name="T16" fmla="*/ 197 w 197"/>
                    <a:gd name="T17" fmla="*/ 78 h 228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97"/>
                    <a:gd name="T28" fmla="*/ 0 h 228"/>
                    <a:gd name="T29" fmla="*/ 197 w 197"/>
                    <a:gd name="T30" fmla="*/ 228 h 228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97" h="228">
                      <a:moveTo>
                        <a:pt x="197" y="78"/>
                      </a:moveTo>
                      <a:lnTo>
                        <a:pt x="173" y="48"/>
                      </a:lnTo>
                      <a:lnTo>
                        <a:pt x="161" y="0"/>
                      </a:lnTo>
                      <a:lnTo>
                        <a:pt x="105" y="34"/>
                      </a:lnTo>
                      <a:lnTo>
                        <a:pt x="20" y="104"/>
                      </a:lnTo>
                      <a:lnTo>
                        <a:pt x="0" y="116"/>
                      </a:lnTo>
                      <a:lnTo>
                        <a:pt x="25" y="183"/>
                      </a:lnTo>
                      <a:lnTo>
                        <a:pt x="77" y="228"/>
                      </a:lnTo>
                      <a:lnTo>
                        <a:pt x="197" y="78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44" name="Line 1031">
            <a:extLst>
              <a:ext uri="{FF2B5EF4-FFF2-40B4-BE49-F238E27FC236}">
                <a16:creationId xmlns:a16="http://schemas.microsoft.com/office/drawing/2014/main" id="{A4C2A698-4945-4941-82EB-BFCDECCA908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80" y="4026255"/>
            <a:ext cx="6675083" cy="38987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9" name="Picture 48" descr="FF.png">
            <a:extLst>
              <a:ext uri="{FF2B5EF4-FFF2-40B4-BE49-F238E27FC236}">
                <a16:creationId xmlns:a16="http://schemas.microsoft.com/office/drawing/2014/main" id="{B65F5724-AC9A-416D-8EB5-15C78526B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388" y="3814470"/>
            <a:ext cx="2360612" cy="178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36843A89-574B-439B-A58E-5613EAB81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37" y="5818484"/>
            <a:ext cx="88233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Clock period should be large enough to accommodate delays along critical paths in the circuit (longest ones); but not too large – system slows down unnecessarily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491423-BD05-4F6C-9E43-552E3F9EFA1D}"/>
              </a:ext>
            </a:extLst>
          </p:cNvPr>
          <p:cNvSpPr txBox="1"/>
          <p:nvPr/>
        </p:nvSpPr>
        <p:spPr>
          <a:xfrm>
            <a:off x="366067" y="696035"/>
            <a:ext cx="86118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Does it mean that CCT is exclusively determined by the critical delay? Once the hardware is designed, is it fixed for a given technology?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.. Oh no, there is a catch! 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You can redesign hardware so that delay becomes smaller: (</a:t>
            </a:r>
            <a:r>
              <a:rPr kumimoji="0" lang="en-I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i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) using low-depth logic (increases cost!), or (ii) use retiming, i.e., insert additional state elements (FFs) on long logic paths (increases #clock cycles to perform the same task, thus impacting CPI, though CCT is reduced!)</a:t>
            </a:r>
          </a:p>
        </p:txBody>
      </p:sp>
      <p:pic>
        <p:nvPicPr>
          <p:cNvPr id="51" name="Picture 2" descr="Running Horse Sticker">
            <a:extLst>
              <a:ext uri="{FF2B5EF4-FFF2-40B4-BE49-F238E27FC236}">
                <a16:creationId xmlns:a16="http://schemas.microsoft.com/office/drawing/2014/main" id="{77A32C63-AC9C-4F00-A0C8-BD42220BE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41" y="4278230"/>
            <a:ext cx="1476165" cy="147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Line 1031">
            <a:extLst>
              <a:ext uri="{FF2B5EF4-FFF2-40B4-BE49-F238E27FC236}">
                <a16:creationId xmlns:a16="http://schemas.microsoft.com/office/drawing/2014/main" id="{F2901327-98D6-40B7-A33D-B5802CC7BF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337" y="5036600"/>
            <a:ext cx="5510213" cy="596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5727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>
            <a:extLst>
              <a:ext uri="{FF2B5EF4-FFF2-40B4-BE49-F238E27FC236}">
                <a16:creationId xmlns:a16="http://schemas.microsoft.com/office/drawing/2014/main" id="{66996DD7-15C9-4BA1-ADAF-61559DA021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84751"/>
            <a:ext cx="7620000" cy="609600"/>
          </a:xfrm>
        </p:spPr>
        <p:txBody>
          <a:bodyPr/>
          <a:lstStyle/>
          <a:p>
            <a:r>
              <a:rPr lang="en-US" altLang="en-US" b="0" dirty="0"/>
              <a:t>Multiplication Example</a:t>
            </a:r>
          </a:p>
        </p:txBody>
      </p:sp>
      <p:graphicFrame>
        <p:nvGraphicFramePr>
          <p:cNvPr id="219139" name="Object 3">
            <a:extLst>
              <a:ext uri="{FF2B5EF4-FFF2-40B4-BE49-F238E27FC236}">
                <a16:creationId xmlns:a16="http://schemas.microsoft.com/office/drawing/2014/main" id="{50360B6B-BCD6-4CFB-A344-962DE014AFDB}"/>
              </a:ext>
            </a:extLst>
          </p:cNvPr>
          <p:cNvGraphicFramePr>
            <a:graphicFrameLocks noGrp="1" noChangeAspect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45706627"/>
              </p:ext>
            </p:extLst>
          </p:nvPr>
        </p:nvGraphicFramePr>
        <p:xfrm>
          <a:off x="469882" y="1099878"/>
          <a:ext cx="8435975" cy="618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Document" r:id="rId3" imgW="7778160" imgH="5702400" progId="Word.Document.8">
                  <p:embed/>
                </p:oleObj>
              </mc:Choice>
              <mc:Fallback>
                <p:oleObj name="Document" r:id="rId3" imgW="7778160" imgH="5702400" progId="Word.Document.8">
                  <p:embed/>
                  <p:pic>
                    <p:nvPicPr>
                      <p:cNvPr id="219139" name="Object 3">
                        <a:extLst>
                          <a:ext uri="{FF2B5EF4-FFF2-40B4-BE49-F238E27FC236}">
                            <a16:creationId xmlns:a16="http://schemas.microsoft.com/office/drawing/2014/main" id="{50360B6B-BCD6-4CFB-A344-962DE014AF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882" y="1099878"/>
                        <a:ext cx="8435975" cy="618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883DF2E-BA5E-48D6-8782-A128995ED147}"/>
              </a:ext>
            </a:extLst>
          </p:cNvPr>
          <p:cNvSpPr txBox="1"/>
          <p:nvPr/>
        </p:nvSpPr>
        <p:spPr>
          <a:xfrm>
            <a:off x="384456" y="712429"/>
            <a:ext cx="8521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0010 × </a:t>
            </a:r>
            <a:r>
              <a:rPr lang="en-IN" dirty="0">
                <a:solidFill>
                  <a:srgbClr val="FF0000"/>
                </a:solidFill>
              </a:rPr>
              <a:t>0110</a:t>
            </a:r>
            <a:r>
              <a:rPr lang="en-IN" dirty="0"/>
              <a:t> = ?  0010 (+ 2, multiplicand); </a:t>
            </a:r>
            <a:r>
              <a:rPr lang="en-IN" dirty="0">
                <a:solidFill>
                  <a:srgbClr val="FF0000"/>
                </a:solidFill>
              </a:rPr>
              <a:t>0110</a:t>
            </a:r>
            <a:r>
              <a:rPr lang="en-IN" dirty="0"/>
              <a:t> (+ 6, multiplier)</a:t>
            </a: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131F1833-F107-4887-B2F4-86C0D5F2364A}"/>
              </a:ext>
            </a:extLst>
          </p:cNvPr>
          <p:cNvCxnSpPr/>
          <p:nvPr/>
        </p:nvCxnSpPr>
        <p:spPr bwMode="auto">
          <a:xfrm>
            <a:off x="6228184" y="1066800"/>
            <a:ext cx="1643336" cy="878614"/>
          </a:xfrm>
          <a:prstGeom prst="curvedConnector3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84030757-A412-41E6-9EEF-A36E9985415B}"/>
              </a:ext>
            </a:extLst>
          </p:cNvPr>
          <p:cNvSpPr/>
          <p:nvPr/>
        </p:nvSpPr>
        <p:spPr bwMode="auto">
          <a:xfrm>
            <a:off x="7871520" y="1856198"/>
            <a:ext cx="588912" cy="36169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9AC2501-694D-4D2E-B50E-B2FDA66E2F23}"/>
              </a:ext>
            </a:extLst>
          </p:cNvPr>
          <p:cNvSpPr/>
          <p:nvPr/>
        </p:nvSpPr>
        <p:spPr bwMode="auto">
          <a:xfrm>
            <a:off x="7236296" y="6141291"/>
            <a:ext cx="1296144" cy="387449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B5988D-68C9-4163-9D94-86EA29507F14}"/>
              </a:ext>
            </a:extLst>
          </p:cNvPr>
          <p:cNvSpPr txBox="1"/>
          <p:nvPr/>
        </p:nvSpPr>
        <p:spPr>
          <a:xfrm>
            <a:off x="6473503" y="6141291"/>
            <a:ext cx="720080" cy="46166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+12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069570-DD09-4661-BA41-FAC4385AB722}"/>
              </a:ext>
            </a:extLst>
          </p:cNvPr>
          <p:cNvSpPr txBox="1"/>
          <p:nvPr/>
        </p:nvSpPr>
        <p:spPr>
          <a:xfrm>
            <a:off x="5508104" y="2984265"/>
            <a:ext cx="1685479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logical</a:t>
            </a:r>
            <a:r>
              <a:rPr lang="en-IN" dirty="0"/>
              <a:t> </a:t>
            </a:r>
            <a:r>
              <a:rPr lang="en-IN" dirty="0">
                <a:solidFill>
                  <a:schemeClr val="bg1"/>
                </a:solidFill>
              </a:rPr>
              <a:t>shift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 animBg="1"/>
      <p:bldP spid="9" grpId="0" animBg="1"/>
      <p:bldP spid="2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32CD5D7-2C70-47DB-A6B1-8D8062327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459B3C0-FFA8-4972-96EC-BAA94D378E28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457200" marR="0" lvl="1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80EBEC0F-3C61-4ACA-A1A4-9D9E10D51A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5260" y="328612"/>
            <a:ext cx="8080375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ffectLst/>
              </a:rPr>
              <a:t>Signed Multiplication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3F186E18-F8F2-4336-93EF-F96BEFF112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28800"/>
            <a:ext cx="8583488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Recall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For </a:t>
            </a:r>
            <a:r>
              <a:rPr lang="en-US" altLang="en-US" i="1" dirty="0"/>
              <a:t>p</a:t>
            </a:r>
            <a:r>
              <a:rPr lang="en-US" altLang="en-US" dirty="0"/>
              <a:t> = a × b, if either a &lt; 0 or b &lt; 0, then </a:t>
            </a:r>
            <a:r>
              <a:rPr lang="en-US" altLang="en-US" i="1" dirty="0"/>
              <a:t>p</a:t>
            </a:r>
            <a:r>
              <a:rPr lang="en-US" altLang="en-US" dirty="0"/>
              <a:t> &lt; 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If (a &lt; 0 and b &lt; 0) or (a &gt; 0 and b &gt; 0) then </a:t>
            </a:r>
            <a:r>
              <a:rPr lang="en-US" altLang="en-US" i="1" dirty="0"/>
              <a:t>p</a:t>
            </a:r>
            <a:r>
              <a:rPr lang="en-US" altLang="en-US" dirty="0"/>
              <a:t> &gt; 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Hence </a:t>
            </a:r>
            <a:r>
              <a:rPr lang="en-US" altLang="en-US" b="1" dirty="0"/>
              <a:t>sign(</a:t>
            </a:r>
            <a:r>
              <a:rPr lang="en-US" altLang="en-US" b="1" i="1" dirty="0"/>
              <a:t>p</a:t>
            </a:r>
            <a:r>
              <a:rPr lang="en-US" altLang="en-US" b="1" dirty="0"/>
              <a:t>) = sign(a) </a:t>
            </a:r>
            <a:r>
              <a:rPr lang="en-US" altLang="en-US" b="1" dirty="0">
                <a:sym typeface="Symbol" panose="05050102010706020507" pitchFamily="18" charset="2"/>
              </a:rPr>
              <a:t></a:t>
            </a:r>
            <a:r>
              <a:rPr lang="en-US" altLang="en-US" b="1" dirty="0"/>
              <a:t> sign(b)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Hence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Convert multiplier and multiplicand to positive number each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Multiply two positive numbers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Compute sign, convert product accordingly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F487267-1D9F-461B-8D38-C387E0B69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57" y="1017964"/>
            <a:ext cx="8785505" cy="4579318"/>
          </a:xfrm>
          <a:prstGeom prst="rect">
            <a:avLst/>
          </a:prstGeom>
        </p:spPr>
      </p:pic>
      <p:sp>
        <p:nvSpPr>
          <p:cNvPr id="173058" name="Rectangle 2">
            <a:extLst>
              <a:ext uri="{FF2B5EF4-FFF2-40B4-BE49-F238E27FC236}">
                <a16:creationId xmlns:a16="http://schemas.microsoft.com/office/drawing/2014/main" id="{F0643867-CB8C-461D-BBF5-DAFD58BEAC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1812" y="219583"/>
            <a:ext cx="8288660" cy="689138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/>
              <a:t>Multiplication: A Fundamental Question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69C8C5-0209-4134-81A5-8DC2E6AD0CA3}"/>
              </a:ext>
            </a:extLst>
          </p:cNvPr>
          <p:cNvSpPr txBox="1"/>
          <p:nvPr/>
        </p:nvSpPr>
        <p:spPr>
          <a:xfrm>
            <a:off x="5870605" y="3861048"/>
            <a:ext cx="3273395" cy="46166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</a:t>
            </a:r>
            <a:r>
              <a:rPr kumimoji="0" lang="en-I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and B</a:t>
            </a:r>
            <a:r>
              <a:rPr kumimoji="0" lang="en-I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are all 0 or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5101D-0640-46F8-ABEC-EC018ABA35A3}"/>
              </a:ext>
            </a:extLst>
          </p:cNvPr>
          <p:cNvSpPr txBox="1"/>
          <p:nvPr/>
        </p:nvSpPr>
        <p:spPr>
          <a:xfrm>
            <a:off x="575556" y="999963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What is the complexity of multiplying two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-bit integers?</a:t>
            </a:r>
          </a:p>
        </p:txBody>
      </p:sp>
    </p:spTree>
    <p:extLst>
      <p:ext uri="{BB962C8B-B14F-4D97-AF65-F5344CB8AC3E}">
        <p14:creationId xmlns:p14="http://schemas.microsoft.com/office/powerpoint/2010/main" val="236666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>
            <a:extLst>
              <a:ext uri="{FF2B5EF4-FFF2-40B4-BE49-F238E27FC236}">
                <a16:creationId xmlns:a16="http://schemas.microsoft.com/office/drawing/2014/main" id="{4AB84F80-98DF-434B-B85F-F5DB795097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2800" dirty="0"/>
              <a:t>Integer Multiplication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C077BD94-1581-4B1D-B237-0122E1F9EC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504" y="914400"/>
            <a:ext cx="8784976" cy="774699"/>
          </a:xfrm>
        </p:spPr>
        <p:txBody>
          <a:bodyPr/>
          <a:lstStyle/>
          <a:p>
            <a:r>
              <a:rPr kumimoji="0" lang="en-US" altLang="en-US" sz="2400" dirty="0"/>
              <a:t>Multiplication</a:t>
            </a:r>
          </a:p>
          <a:p>
            <a:r>
              <a:rPr kumimoji="0" lang="en-US" altLang="en-US" sz="2400" dirty="0">
                <a:solidFill>
                  <a:schemeClr val="tx1"/>
                </a:solidFill>
              </a:rPr>
              <a:t>Given two </a:t>
            </a:r>
            <a:r>
              <a:rPr kumimoji="0" lang="en-US" altLang="en-US" sz="2400" i="1" dirty="0">
                <a:solidFill>
                  <a:schemeClr val="tx1"/>
                </a:solidFill>
                <a:latin typeface="Times" panose="02020603050405020304" pitchFamily="18" charset="0"/>
              </a:rPr>
              <a:t>n</a:t>
            </a:r>
            <a:r>
              <a:rPr kumimoji="0" lang="en-US" altLang="en-US" sz="2400" dirty="0">
                <a:solidFill>
                  <a:schemeClr val="tx1"/>
                </a:solidFill>
              </a:rPr>
              <a:t>-bit integers </a:t>
            </a:r>
            <a:r>
              <a:rPr kumimoji="0" lang="en-US" altLang="en-US" sz="2400" i="1" dirty="0">
                <a:solidFill>
                  <a:schemeClr val="tx1"/>
                </a:solidFill>
                <a:latin typeface="Times" panose="02020603050405020304" pitchFamily="18" charset="0"/>
              </a:rPr>
              <a:t>a</a:t>
            </a:r>
            <a:r>
              <a:rPr kumimoji="0" lang="en-US" altLang="en-US" sz="2400" dirty="0">
                <a:solidFill>
                  <a:schemeClr val="tx1"/>
                </a:solidFill>
              </a:rPr>
              <a:t> and </a:t>
            </a:r>
            <a:r>
              <a:rPr kumimoji="0" lang="en-US" altLang="en-US" sz="2400" i="1" dirty="0">
                <a:solidFill>
                  <a:schemeClr val="tx1"/>
                </a:solidFill>
                <a:latin typeface="Times" panose="02020603050405020304" pitchFamily="18" charset="0"/>
              </a:rPr>
              <a:t>b</a:t>
            </a:r>
            <a:r>
              <a:rPr kumimoji="0" lang="en-US" altLang="en-US" sz="2400" dirty="0">
                <a:solidFill>
                  <a:schemeClr val="tx1"/>
                </a:solidFill>
              </a:rPr>
              <a:t>, compute </a:t>
            </a:r>
            <a:r>
              <a:rPr kumimoji="0" lang="en-US" altLang="en-US" sz="2400" i="1" dirty="0">
                <a:solidFill>
                  <a:schemeClr val="tx1"/>
                </a:solidFill>
                <a:latin typeface="Times" panose="02020603050405020304" pitchFamily="18" charset="0"/>
              </a:rPr>
              <a:t>a </a:t>
            </a:r>
            <a:r>
              <a:rPr kumimoji="0" lang="en-US" alt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</a:t>
            </a:r>
            <a:r>
              <a:rPr kumimoji="0" lang="en-US" altLang="en-US" sz="2400" dirty="0">
                <a:solidFill>
                  <a:schemeClr val="tx1"/>
                </a:solidFill>
              </a:rPr>
              <a:t> </a:t>
            </a:r>
            <a:r>
              <a:rPr kumimoji="0" lang="en-US" altLang="en-US" sz="2400" i="1" dirty="0">
                <a:solidFill>
                  <a:schemeClr val="tx1"/>
                </a:solidFill>
                <a:latin typeface="Times" panose="02020603050405020304" pitchFamily="18" charset="0"/>
              </a:rPr>
              <a:t>b</a:t>
            </a:r>
            <a:endParaRPr kumimoji="0" lang="en-US" altLang="en-US" sz="2400" dirty="0">
              <a:solidFill>
                <a:schemeClr val="tx1"/>
              </a:solidFill>
            </a:endParaRPr>
          </a:p>
          <a:p>
            <a:endParaRPr kumimoji="0" lang="en-US" altLang="en-US" dirty="0">
              <a:solidFill>
                <a:schemeClr val="tx1"/>
              </a:solidFill>
            </a:endParaRPr>
          </a:p>
          <a:p>
            <a:endParaRPr kumimoji="0" lang="en-US" altLang="en-US" dirty="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8833A25-0A5D-4DE0-9973-3285A9AE351C}"/>
              </a:ext>
            </a:extLst>
          </p:cNvPr>
          <p:cNvGrpSpPr/>
          <p:nvPr/>
        </p:nvGrpSpPr>
        <p:grpSpPr>
          <a:xfrm>
            <a:off x="2597150" y="5518150"/>
            <a:ext cx="3352800" cy="349250"/>
            <a:chOff x="2597150" y="5518150"/>
            <a:chExt cx="3352800" cy="349250"/>
          </a:xfrm>
        </p:grpSpPr>
        <p:sp>
          <p:nvSpPr>
            <p:cNvPr id="8277" name="Rectangle 88">
              <a:extLst>
                <a:ext uri="{FF2B5EF4-FFF2-40B4-BE49-F238E27FC236}">
                  <a16:creationId xmlns:a16="http://schemas.microsoft.com/office/drawing/2014/main" id="{C721084A-32CD-483D-8AF6-1E57FC125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0400" y="551815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78" name="Rectangle 89">
              <a:extLst>
                <a:ext uri="{FF2B5EF4-FFF2-40B4-BE49-F238E27FC236}">
                  <a16:creationId xmlns:a16="http://schemas.microsoft.com/office/drawing/2014/main" id="{83C17EB3-F049-459A-9A54-6E6806E69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0850" y="551815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0</a:t>
              </a:r>
              <a:endParaRPr kumimoji="1" lang="en-US" altLang="en-US" sz="1400" b="1" i="0" u="none" strike="noStrike" kern="1200" cap="none" spc="0" normalizeH="0" baseline="-2500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79" name="Rectangle 90">
              <a:extLst>
                <a:ext uri="{FF2B5EF4-FFF2-40B4-BE49-F238E27FC236}">
                  <a16:creationId xmlns:a16="http://schemas.microsoft.com/office/drawing/2014/main" id="{FB151E60-987D-4CBB-8F92-DAF1584F7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1300" y="551815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0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80" name="Rectangle 91">
              <a:extLst>
                <a:ext uri="{FF2B5EF4-FFF2-40B4-BE49-F238E27FC236}">
                  <a16:creationId xmlns:a16="http://schemas.microsoft.com/office/drawing/2014/main" id="{C5B1D579-3145-41AE-9E15-149110EC60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1750" y="551815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0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81" name="Rectangle 92">
              <a:extLst>
                <a:ext uri="{FF2B5EF4-FFF2-40B4-BE49-F238E27FC236}">
                  <a16:creationId xmlns:a16="http://schemas.microsoft.com/office/drawing/2014/main" id="{FDAA3724-19A4-4169-A232-7005CB65D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200" y="551815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0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82" name="Rectangle 93">
              <a:extLst>
                <a:ext uri="{FF2B5EF4-FFF2-40B4-BE49-F238E27FC236}">
                  <a16:creationId xmlns:a16="http://schemas.microsoft.com/office/drawing/2014/main" id="{D894FF4E-4D47-4172-898C-828581702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2650" y="551815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0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83" name="Rectangle 94">
              <a:extLst>
                <a:ext uri="{FF2B5EF4-FFF2-40B4-BE49-F238E27FC236}">
                  <a16:creationId xmlns:a16="http://schemas.microsoft.com/office/drawing/2014/main" id="{0ABB1313-8199-44AA-93F4-A141CC848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100" y="551815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0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85" name="Rectangle 96">
              <a:extLst>
                <a:ext uri="{FF2B5EF4-FFF2-40B4-BE49-F238E27FC236}">
                  <a16:creationId xmlns:a16="http://schemas.microsoft.com/office/drawing/2014/main" id="{FE107B76-24BE-4B4F-B53D-C9D53C659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3550" y="551815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0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86" name="Rectangle 97">
              <a:extLst>
                <a:ext uri="{FF2B5EF4-FFF2-40B4-BE49-F238E27FC236}">
                  <a16:creationId xmlns:a16="http://schemas.microsoft.com/office/drawing/2014/main" id="{B7B4AEB6-3EE8-4403-8365-8A9E87F47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4000" y="551815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0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87" name="Rectangle 98">
              <a:extLst>
                <a:ext uri="{FF2B5EF4-FFF2-40B4-BE49-F238E27FC236}">
                  <a16:creationId xmlns:a16="http://schemas.microsoft.com/office/drawing/2014/main" id="{BE5ABBFB-36BF-4522-9BAB-66164A9DB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450" y="551815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0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88" name="Rectangle 99">
              <a:extLst>
                <a:ext uri="{FF2B5EF4-FFF2-40B4-BE49-F238E27FC236}">
                  <a16:creationId xmlns:a16="http://schemas.microsoft.com/office/drawing/2014/main" id="{B3E0558A-D50F-440E-9BBE-DD6FDE864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4900" y="551815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0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89" name="Rectangle 100">
              <a:extLst>
                <a:ext uri="{FF2B5EF4-FFF2-40B4-BE49-F238E27FC236}">
                  <a16:creationId xmlns:a16="http://schemas.microsoft.com/office/drawing/2014/main" id="{EA51F276-282B-4162-AE30-AC36CF367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5350" y="551815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90" name="Rectangle 101">
              <a:extLst>
                <a:ext uri="{FF2B5EF4-FFF2-40B4-BE49-F238E27FC236}">
                  <a16:creationId xmlns:a16="http://schemas.microsoft.com/office/drawing/2014/main" id="{4E57E906-FA5B-4B6B-B54C-6D4014FF8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551815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0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91" name="Rectangle 102">
              <a:extLst>
                <a:ext uri="{FF2B5EF4-FFF2-40B4-BE49-F238E27FC236}">
                  <a16:creationId xmlns:a16="http://schemas.microsoft.com/office/drawing/2014/main" id="{D0F705D3-D9AA-4AC0-A90C-90133ED12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250" y="551815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92" name="Rectangle 103">
              <a:extLst>
                <a:ext uri="{FF2B5EF4-FFF2-40B4-BE49-F238E27FC236}">
                  <a16:creationId xmlns:a16="http://schemas.microsoft.com/office/drawing/2014/main" id="{5917F09B-DB61-48C8-998C-E8A2DA489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6700" y="551815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300" name="Rectangle 111">
              <a:extLst>
                <a:ext uri="{FF2B5EF4-FFF2-40B4-BE49-F238E27FC236}">
                  <a16:creationId xmlns:a16="http://schemas.microsoft.com/office/drawing/2014/main" id="{F9873742-4BF3-479A-AD26-FD9BB3BEB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7150" y="551815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0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3A7BE81-70D7-4B60-A1B0-2A204DC38336}"/>
              </a:ext>
            </a:extLst>
          </p:cNvPr>
          <p:cNvGrpSpPr/>
          <p:nvPr/>
        </p:nvGrpSpPr>
        <p:grpSpPr>
          <a:xfrm>
            <a:off x="2587352" y="2723232"/>
            <a:ext cx="3362598" cy="2794000"/>
            <a:chOff x="2587352" y="2724150"/>
            <a:chExt cx="3362598" cy="2794000"/>
          </a:xfrm>
          <a:solidFill>
            <a:srgbClr val="00B0F0"/>
          </a:solidFill>
        </p:grpSpPr>
        <p:sp>
          <p:nvSpPr>
            <p:cNvPr id="8199" name="Rectangle 6">
              <a:extLst>
                <a:ext uri="{FF2B5EF4-FFF2-40B4-BE49-F238E27FC236}">
                  <a16:creationId xmlns:a16="http://schemas.microsoft.com/office/drawing/2014/main" id="{4DD1B9DC-2FBA-4FE7-8E90-259F85032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0400" y="2724150"/>
              <a:ext cx="209550" cy="349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02" name="Rectangle 10">
              <a:extLst>
                <a:ext uri="{FF2B5EF4-FFF2-40B4-BE49-F238E27FC236}">
                  <a16:creationId xmlns:a16="http://schemas.microsoft.com/office/drawing/2014/main" id="{4C4FAEB1-FBDD-44CE-944E-0066C667B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0850" y="2724150"/>
              <a:ext cx="209550" cy="349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0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05" name="Rectangle 13">
              <a:extLst>
                <a:ext uri="{FF2B5EF4-FFF2-40B4-BE49-F238E27FC236}">
                  <a16:creationId xmlns:a16="http://schemas.microsoft.com/office/drawing/2014/main" id="{33CFF80A-7E4C-41A7-ACC8-95AF91F20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1300" y="2724150"/>
              <a:ext cx="209550" cy="349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08" name="Rectangle 17">
              <a:extLst>
                <a:ext uri="{FF2B5EF4-FFF2-40B4-BE49-F238E27FC236}">
                  <a16:creationId xmlns:a16="http://schemas.microsoft.com/office/drawing/2014/main" id="{778AFB07-8540-4C30-B828-2B22A8216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1750" y="2724150"/>
              <a:ext cx="209550" cy="349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0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11" name="Rectangle 20">
              <a:extLst>
                <a:ext uri="{FF2B5EF4-FFF2-40B4-BE49-F238E27FC236}">
                  <a16:creationId xmlns:a16="http://schemas.microsoft.com/office/drawing/2014/main" id="{4FFB7DB4-72B2-436A-98A2-E31BF89CD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200" y="2724150"/>
              <a:ext cx="209550" cy="349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14" name="Rectangle 24">
              <a:extLst>
                <a:ext uri="{FF2B5EF4-FFF2-40B4-BE49-F238E27FC236}">
                  <a16:creationId xmlns:a16="http://schemas.microsoft.com/office/drawing/2014/main" id="{75BAC1F5-A527-485F-A65C-ED7B36E90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2650" y="2724150"/>
              <a:ext cx="209550" cy="349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0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17" name="Rectangle 27">
              <a:extLst>
                <a:ext uri="{FF2B5EF4-FFF2-40B4-BE49-F238E27FC236}">
                  <a16:creationId xmlns:a16="http://schemas.microsoft.com/office/drawing/2014/main" id="{1D7B1B9B-D375-4B92-80A7-210BAFBED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100" y="2724150"/>
              <a:ext cx="209550" cy="349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20" name="Rectangle 31">
              <a:extLst>
                <a:ext uri="{FF2B5EF4-FFF2-40B4-BE49-F238E27FC236}">
                  <a16:creationId xmlns:a16="http://schemas.microsoft.com/office/drawing/2014/main" id="{B29BFF8C-D265-487D-A054-958BCFD95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3550" y="2724150"/>
              <a:ext cx="209550" cy="349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1" lang="en-US" altLang="en-US" sz="14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9D7C2C5-1BA6-40CA-AA87-4AF7D4748DF0}"/>
                </a:ext>
              </a:extLst>
            </p:cNvPr>
            <p:cNvGrpSpPr/>
            <p:nvPr/>
          </p:nvGrpSpPr>
          <p:grpSpPr>
            <a:xfrm>
              <a:off x="2587352" y="3068960"/>
              <a:ext cx="3352800" cy="2449190"/>
              <a:chOff x="2597150" y="3068960"/>
              <a:chExt cx="3352800" cy="2449190"/>
            </a:xfrm>
            <a:grpFill/>
          </p:grpSpPr>
          <p:sp>
            <p:nvSpPr>
              <p:cNvPr id="8222" name="Rectangle 33">
                <a:extLst>
                  <a:ext uri="{FF2B5EF4-FFF2-40B4-BE49-F238E27FC236}">
                    <a16:creationId xmlns:a16="http://schemas.microsoft.com/office/drawing/2014/main" id="{F29A9FA1-DFF3-43C7-ADB9-DB0928051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0850" y="30689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23" name="Rectangle 34">
                <a:extLst>
                  <a:ext uri="{FF2B5EF4-FFF2-40B4-BE49-F238E27FC236}">
                    <a16:creationId xmlns:a16="http://schemas.microsoft.com/office/drawing/2014/main" id="{A3264FAB-27C7-4BD9-8414-C95DCF4612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1300" y="30689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24" name="Rectangle 35">
                <a:extLst>
                  <a:ext uri="{FF2B5EF4-FFF2-40B4-BE49-F238E27FC236}">
                    <a16:creationId xmlns:a16="http://schemas.microsoft.com/office/drawing/2014/main" id="{5D55FF90-0AAE-495B-AD2A-E75E8BFA83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750" y="30689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1" lang="en-US" altLang="en-US" sz="1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25" name="Rectangle 36">
                <a:extLst>
                  <a:ext uri="{FF2B5EF4-FFF2-40B4-BE49-F238E27FC236}">
                    <a16:creationId xmlns:a16="http://schemas.microsoft.com/office/drawing/2014/main" id="{D95A9ED0-99F5-4540-8E3A-2713133418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200" y="30689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26" name="Rectangle 37">
                <a:extLst>
                  <a:ext uri="{FF2B5EF4-FFF2-40B4-BE49-F238E27FC236}">
                    <a16:creationId xmlns:a16="http://schemas.microsoft.com/office/drawing/2014/main" id="{6B12B6B9-7CDC-4D21-AC8B-133243F721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2650" y="30689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27" name="Rectangle 38">
                <a:extLst>
                  <a:ext uri="{FF2B5EF4-FFF2-40B4-BE49-F238E27FC236}">
                    <a16:creationId xmlns:a16="http://schemas.microsoft.com/office/drawing/2014/main" id="{A999C258-053A-42E2-AD08-997C95AC16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100" y="30689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28" name="Rectangle 39">
                <a:extLst>
                  <a:ext uri="{FF2B5EF4-FFF2-40B4-BE49-F238E27FC236}">
                    <a16:creationId xmlns:a16="http://schemas.microsoft.com/office/drawing/2014/main" id="{8F066935-044A-4812-AD29-7FBE2D2D9B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3550" y="30689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30" name="Rectangle 41">
                <a:extLst>
                  <a:ext uri="{FF2B5EF4-FFF2-40B4-BE49-F238E27FC236}">
                    <a16:creationId xmlns:a16="http://schemas.microsoft.com/office/drawing/2014/main" id="{7F4AEDAD-2F74-48B6-A93B-6E5BE9653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1300" y="341821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1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31" name="Rectangle 42">
                <a:extLst>
                  <a:ext uri="{FF2B5EF4-FFF2-40B4-BE49-F238E27FC236}">
                    <a16:creationId xmlns:a16="http://schemas.microsoft.com/office/drawing/2014/main" id="{EB5BCA9D-3C6F-4762-ABF9-360505765F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750" y="341821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32" name="Rectangle 43">
                <a:extLst>
                  <a:ext uri="{FF2B5EF4-FFF2-40B4-BE49-F238E27FC236}">
                    <a16:creationId xmlns:a16="http://schemas.microsoft.com/office/drawing/2014/main" id="{E7C4B80E-0C1C-424A-9DEA-163578129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200" y="341821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1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33" name="Rectangle 44">
                <a:extLst>
                  <a:ext uri="{FF2B5EF4-FFF2-40B4-BE49-F238E27FC236}">
                    <a16:creationId xmlns:a16="http://schemas.microsoft.com/office/drawing/2014/main" id="{B7228FCE-4BE0-4609-AC1A-2F1B7DB155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2650" y="341821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34" name="Rectangle 45">
                <a:extLst>
                  <a:ext uri="{FF2B5EF4-FFF2-40B4-BE49-F238E27FC236}">
                    <a16:creationId xmlns:a16="http://schemas.microsoft.com/office/drawing/2014/main" id="{54D3833F-9F1B-4C0E-91F6-A3220D8E37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100" y="341821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1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35" name="Rectangle 46">
                <a:extLst>
                  <a:ext uri="{FF2B5EF4-FFF2-40B4-BE49-F238E27FC236}">
                    <a16:creationId xmlns:a16="http://schemas.microsoft.com/office/drawing/2014/main" id="{DFCF1AF2-48D1-40C4-B0A7-E2FF97A431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3550" y="341821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36" name="Rectangle 47">
                <a:extLst>
                  <a:ext uri="{FF2B5EF4-FFF2-40B4-BE49-F238E27FC236}">
                    <a16:creationId xmlns:a16="http://schemas.microsoft.com/office/drawing/2014/main" id="{12AD1518-EE79-4952-A90F-CE40273F7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4000" y="341821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1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38" name="Rectangle 49">
                <a:extLst>
                  <a:ext uri="{FF2B5EF4-FFF2-40B4-BE49-F238E27FC236}">
                    <a16:creationId xmlns:a16="http://schemas.microsoft.com/office/drawing/2014/main" id="{37E6EEFE-8E84-4F93-8BCE-97D4665658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750" y="37674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1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39" name="Rectangle 50">
                <a:extLst>
                  <a:ext uri="{FF2B5EF4-FFF2-40B4-BE49-F238E27FC236}">
                    <a16:creationId xmlns:a16="http://schemas.microsoft.com/office/drawing/2014/main" id="{6EE032D2-633B-4FC8-92A6-A7180256E0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200" y="37674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40" name="Rectangle 51">
                <a:extLst>
                  <a:ext uri="{FF2B5EF4-FFF2-40B4-BE49-F238E27FC236}">
                    <a16:creationId xmlns:a16="http://schemas.microsoft.com/office/drawing/2014/main" id="{902CA7AE-0CA1-4D7C-8260-6E0CDE2B85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2650" y="37674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1</a:t>
                </a:r>
                <a:endParaRPr kumimoji="1" lang="en-US" altLang="en-US" sz="1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41" name="Rectangle 52">
                <a:extLst>
                  <a:ext uri="{FF2B5EF4-FFF2-40B4-BE49-F238E27FC236}">
                    <a16:creationId xmlns:a16="http://schemas.microsoft.com/office/drawing/2014/main" id="{C0A3C276-4CF5-4534-B07E-50D1FC4D2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100" y="37674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42" name="Rectangle 53">
                <a:extLst>
                  <a:ext uri="{FF2B5EF4-FFF2-40B4-BE49-F238E27FC236}">
                    <a16:creationId xmlns:a16="http://schemas.microsoft.com/office/drawing/2014/main" id="{B8EA469A-178F-4B88-BB07-866131C5D4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3550" y="37674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1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43" name="Rectangle 54">
                <a:extLst>
                  <a:ext uri="{FF2B5EF4-FFF2-40B4-BE49-F238E27FC236}">
                    <a16:creationId xmlns:a16="http://schemas.microsoft.com/office/drawing/2014/main" id="{6209CA4A-DB01-4729-B1E6-035FD09B46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4000" y="37674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44" name="Rectangle 55">
                <a:extLst>
                  <a:ext uri="{FF2B5EF4-FFF2-40B4-BE49-F238E27FC236}">
                    <a16:creationId xmlns:a16="http://schemas.microsoft.com/office/drawing/2014/main" id="{DBFFC9E0-5E24-4A58-AC42-35F4AF64D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4450" y="37674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1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46" name="Rectangle 57">
                <a:extLst>
                  <a:ext uri="{FF2B5EF4-FFF2-40B4-BE49-F238E27FC236}">
                    <a16:creationId xmlns:a16="http://schemas.microsoft.com/office/drawing/2014/main" id="{9C141802-AE4F-4B03-8E3C-489981CF8A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200" y="411671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1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47" name="Rectangle 58">
                <a:extLst>
                  <a:ext uri="{FF2B5EF4-FFF2-40B4-BE49-F238E27FC236}">
                    <a16:creationId xmlns:a16="http://schemas.microsoft.com/office/drawing/2014/main" id="{B3234A56-97D8-4093-ABEF-3F6151E4E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2650" y="411671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48" name="Rectangle 59">
                <a:extLst>
                  <a:ext uri="{FF2B5EF4-FFF2-40B4-BE49-F238E27FC236}">
                    <a16:creationId xmlns:a16="http://schemas.microsoft.com/office/drawing/2014/main" id="{5001CA42-D8F7-4D0C-A000-9618F9F65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100" y="411671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1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49" name="Rectangle 60">
                <a:extLst>
                  <a:ext uri="{FF2B5EF4-FFF2-40B4-BE49-F238E27FC236}">
                    <a16:creationId xmlns:a16="http://schemas.microsoft.com/office/drawing/2014/main" id="{675324D2-5880-45C1-A743-C193F43807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3550" y="411671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50" name="Rectangle 61">
                <a:extLst>
                  <a:ext uri="{FF2B5EF4-FFF2-40B4-BE49-F238E27FC236}">
                    <a16:creationId xmlns:a16="http://schemas.microsoft.com/office/drawing/2014/main" id="{1B0FD79F-EA76-4B80-9F9F-EE4FA3F42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4000" y="411671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1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51" name="Rectangle 62">
                <a:extLst>
                  <a:ext uri="{FF2B5EF4-FFF2-40B4-BE49-F238E27FC236}">
                    <a16:creationId xmlns:a16="http://schemas.microsoft.com/office/drawing/2014/main" id="{5E8DB845-919E-4183-AE34-A923548B96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4450" y="411671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52" name="Rectangle 63">
                <a:extLst>
                  <a:ext uri="{FF2B5EF4-FFF2-40B4-BE49-F238E27FC236}">
                    <a16:creationId xmlns:a16="http://schemas.microsoft.com/office/drawing/2014/main" id="{27777828-DD43-4892-88C2-3963EE7C82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4900" y="411671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1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54" name="Rectangle 65">
                <a:extLst>
                  <a:ext uri="{FF2B5EF4-FFF2-40B4-BE49-F238E27FC236}">
                    <a16:creationId xmlns:a16="http://schemas.microsoft.com/office/drawing/2014/main" id="{94DEF9A4-FF75-490E-B598-0E5538ABE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2650" y="44659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1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55" name="Rectangle 66">
                <a:extLst>
                  <a:ext uri="{FF2B5EF4-FFF2-40B4-BE49-F238E27FC236}">
                    <a16:creationId xmlns:a16="http://schemas.microsoft.com/office/drawing/2014/main" id="{2BDAB90B-00EF-47AA-9C30-B848AD9A64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100" y="44659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56" name="Rectangle 67">
                <a:extLst>
                  <a:ext uri="{FF2B5EF4-FFF2-40B4-BE49-F238E27FC236}">
                    <a16:creationId xmlns:a16="http://schemas.microsoft.com/office/drawing/2014/main" id="{CC97B57E-68C8-4C6A-8383-75D418C040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3550" y="44659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1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57" name="Rectangle 68">
                <a:extLst>
                  <a:ext uri="{FF2B5EF4-FFF2-40B4-BE49-F238E27FC236}">
                    <a16:creationId xmlns:a16="http://schemas.microsoft.com/office/drawing/2014/main" id="{E937EC79-7239-42DF-8334-94D5709A66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4000" y="44659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58" name="Rectangle 69">
                <a:extLst>
                  <a:ext uri="{FF2B5EF4-FFF2-40B4-BE49-F238E27FC236}">
                    <a16:creationId xmlns:a16="http://schemas.microsoft.com/office/drawing/2014/main" id="{A98B4651-B2E3-4868-AEB7-37980E3856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4450" y="44659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1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59" name="Rectangle 70">
                <a:extLst>
                  <a:ext uri="{FF2B5EF4-FFF2-40B4-BE49-F238E27FC236}">
                    <a16:creationId xmlns:a16="http://schemas.microsoft.com/office/drawing/2014/main" id="{D4D716F2-34BB-4B18-A92B-DF60F1060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4900" y="44659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60" name="Rectangle 71">
                <a:extLst>
                  <a:ext uri="{FF2B5EF4-FFF2-40B4-BE49-F238E27FC236}">
                    <a16:creationId xmlns:a16="http://schemas.microsoft.com/office/drawing/2014/main" id="{C1147C2C-6AAD-4C5A-BE05-2E23495EC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5350" y="44659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1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62" name="Rectangle 73">
                <a:extLst>
                  <a:ext uri="{FF2B5EF4-FFF2-40B4-BE49-F238E27FC236}">
                    <a16:creationId xmlns:a16="http://schemas.microsoft.com/office/drawing/2014/main" id="{643DAB52-BADB-4E96-A37B-0A6130306B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100" y="481521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1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63" name="Rectangle 74">
                <a:extLst>
                  <a:ext uri="{FF2B5EF4-FFF2-40B4-BE49-F238E27FC236}">
                    <a16:creationId xmlns:a16="http://schemas.microsoft.com/office/drawing/2014/main" id="{9A8BCCA6-A40E-4831-A693-3EDC06550D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3550" y="481521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64" name="Rectangle 75">
                <a:extLst>
                  <a:ext uri="{FF2B5EF4-FFF2-40B4-BE49-F238E27FC236}">
                    <a16:creationId xmlns:a16="http://schemas.microsoft.com/office/drawing/2014/main" id="{7BAD0341-61D2-47D8-B456-81A5B90EAD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4000" y="481521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1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65" name="Rectangle 76">
                <a:extLst>
                  <a:ext uri="{FF2B5EF4-FFF2-40B4-BE49-F238E27FC236}">
                    <a16:creationId xmlns:a16="http://schemas.microsoft.com/office/drawing/2014/main" id="{A9636538-B192-48E1-8B1D-66F7F7C71B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4450" y="481521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66" name="Rectangle 77">
                <a:extLst>
                  <a:ext uri="{FF2B5EF4-FFF2-40B4-BE49-F238E27FC236}">
                    <a16:creationId xmlns:a16="http://schemas.microsoft.com/office/drawing/2014/main" id="{4F64B83B-4558-4B20-BCE4-9BED388DE5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4900" y="481521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1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67" name="Rectangle 78">
                <a:extLst>
                  <a:ext uri="{FF2B5EF4-FFF2-40B4-BE49-F238E27FC236}">
                    <a16:creationId xmlns:a16="http://schemas.microsoft.com/office/drawing/2014/main" id="{12C799A0-86C7-47C7-8DFE-2A7EF91B7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5350" y="481521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68" name="Rectangle 79">
                <a:extLst>
                  <a:ext uri="{FF2B5EF4-FFF2-40B4-BE49-F238E27FC236}">
                    <a16:creationId xmlns:a16="http://schemas.microsoft.com/office/drawing/2014/main" id="{823FB2CA-080D-494D-B565-89613C1D53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5800" y="481521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1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70" name="Rectangle 81">
                <a:extLst>
                  <a:ext uri="{FF2B5EF4-FFF2-40B4-BE49-F238E27FC236}">
                    <a16:creationId xmlns:a16="http://schemas.microsoft.com/office/drawing/2014/main" id="{53770063-450A-41A5-8D27-F3B0EAAAC0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3550" y="51644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71" name="Rectangle 82">
                <a:extLst>
                  <a:ext uri="{FF2B5EF4-FFF2-40B4-BE49-F238E27FC236}">
                    <a16:creationId xmlns:a16="http://schemas.microsoft.com/office/drawing/2014/main" id="{DA1F8C83-E000-4204-91EA-23C2FA5EE9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4000" y="51644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72" name="Rectangle 83">
                <a:extLst>
                  <a:ext uri="{FF2B5EF4-FFF2-40B4-BE49-F238E27FC236}">
                    <a16:creationId xmlns:a16="http://schemas.microsoft.com/office/drawing/2014/main" id="{6807E560-B5AA-4F8F-A75E-4CF0B73FE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4450" y="51644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73" name="Rectangle 84">
                <a:extLst>
                  <a:ext uri="{FF2B5EF4-FFF2-40B4-BE49-F238E27FC236}">
                    <a16:creationId xmlns:a16="http://schemas.microsoft.com/office/drawing/2014/main" id="{46DF2825-3E67-4D43-B548-58C40DC94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4900" y="51644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74" name="Rectangle 85">
                <a:extLst>
                  <a:ext uri="{FF2B5EF4-FFF2-40B4-BE49-F238E27FC236}">
                    <a16:creationId xmlns:a16="http://schemas.microsoft.com/office/drawing/2014/main" id="{D7341FE6-FD43-4BA5-BB74-D127E11065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5350" y="51644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75" name="Rectangle 86">
                <a:extLst>
                  <a:ext uri="{FF2B5EF4-FFF2-40B4-BE49-F238E27FC236}">
                    <a16:creationId xmlns:a16="http://schemas.microsoft.com/office/drawing/2014/main" id="{7C6A7058-632B-46A4-8854-2F5A51B6FF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5800" y="51644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76" name="Rectangle 87">
                <a:extLst>
                  <a:ext uri="{FF2B5EF4-FFF2-40B4-BE49-F238E27FC236}">
                    <a16:creationId xmlns:a16="http://schemas.microsoft.com/office/drawing/2014/main" id="{F03C458D-4E63-44EA-8C13-F872804428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6250" y="51644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84" name="Line 95">
                <a:extLst>
                  <a:ext uri="{FF2B5EF4-FFF2-40B4-BE49-F238E27FC236}">
                    <a16:creationId xmlns:a16="http://schemas.microsoft.com/office/drawing/2014/main" id="{BBF0D608-58A1-4C6B-8555-2B10DA2EC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73550" y="5513710"/>
                <a:ext cx="1676400" cy="0"/>
              </a:xfrm>
              <a:prstGeom prst="line">
                <a:avLst/>
              </a:prstGeom>
              <a:grp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93" name="Rectangle 104">
                <a:extLst>
                  <a:ext uri="{FF2B5EF4-FFF2-40B4-BE49-F238E27FC236}">
                    <a16:creationId xmlns:a16="http://schemas.microsoft.com/office/drawing/2014/main" id="{499F2600-96CB-4D83-918F-DF242D8BF6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4000" y="30689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94" name="Rectangle 105">
                <a:extLst>
                  <a:ext uri="{FF2B5EF4-FFF2-40B4-BE49-F238E27FC236}">
                    <a16:creationId xmlns:a16="http://schemas.microsoft.com/office/drawing/2014/main" id="{465EC044-E311-4930-91B4-0B86591D8B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4450" y="341821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1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95" name="Rectangle 106">
                <a:extLst>
                  <a:ext uri="{FF2B5EF4-FFF2-40B4-BE49-F238E27FC236}">
                    <a16:creationId xmlns:a16="http://schemas.microsoft.com/office/drawing/2014/main" id="{95E1414F-F782-456D-8ECB-82068683F5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4900" y="37674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1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96" name="Rectangle 107">
                <a:extLst>
                  <a:ext uri="{FF2B5EF4-FFF2-40B4-BE49-F238E27FC236}">
                    <a16:creationId xmlns:a16="http://schemas.microsoft.com/office/drawing/2014/main" id="{D54FE7C3-25C3-4096-B74D-A628972F11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5350" y="411671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1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97" name="Rectangle 108">
                <a:extLst>
                  <a:ext uri="{FF2B5EF4-FFF2-40B4-BE49-F238E27FC236}">
                    <a16:creationId xmlns:a16="http://schemas.microsoft.com/office/drawing/2014/main" id="{883818C3-8989-4A4C-970C-02C95EBC5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5800" y="44659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1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98" name="Rectangle 109">
                <a:extLst>
                  <a:ext uri="{FF2B5EF4-FFF2-40B4-BE49-F238E27FC236}">
                    <a16:creationId xmlns:a16="http://schemas.microsoft.com/office/drawing/2014/main" id="{62E81CDA-A305-4560-B223-4353E15B81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6250" y="481521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1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99" name="Rectangle 110">
                <a:extLst>
                  <a:ext uri="{FF2B5EF4-FFF2-40B4-BE49-F238E27FC236}">
                    <a16:creationId xmlns:a16="http://schemas.microsoft.com/office/drawing/2014/main" id="{C663F7F8-DB62-4DAF-8E29-40C06DD991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6700" y="51644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301" name="Line 112">
                <a:extLst>
                  <a:ext uri="{FF2B5EF4-FFF2-40B4-BE49-F238E27FC236}">
                    <a16:creationId xmlns:a16="http://schemas.microsoft.com/office/drawing/2014/main" id="{93A20DF2-AD1B-44A4-928B-6BA1F08870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597150" y="5518150"/>
                <a:ext cx="1885950" cy="0"/>
              </a:xfrm>
              <a:prstGeom prst="line">
                <a:avLst/>
              </a:prstGeom>
              <a:grp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1E430D6-3C23-462B-9D84-93E0D8FC2A20}"/>
              </a:ext>
            </a:extLst>
          </p:cNvPr>
          <p:cNvGrpSpPr/>
          <p:nvPr/>
        </p:nvGrpSpPr>
        <p:grpSpPr>
          <a:xfrm>
            <a:off x="4064000" y="2025650"/>
            <a:ext cx="1885950" cy="698500"/>
            <a:chOff x="4064000" y="2025650"/>
            <a:chExt cx="1885950" cy="698500"/>
          </a:xfrm>
        </p:grpSpPr>
        <p:sp>
          <p:nvSpPr>
            <p:cNvPr id="8197" name="Rectangle 4">
              <a:extLst>
                <a:ext uri="{FF2B5EF4-FFF2-40B4-BE49-F238E27FC236}">
                  <a16:creationId xmlns:a16="http://schemas.microsoft.com/office/drawing/2014/main" id="{DE39542D-F9B4-45F5-8FC0-A24DE849F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0400" y="202565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98" name="Rectangle 5">
              <a:extLst>
                <a:ext uri="{FF2B5EF4-FFF2-40B4-BE49-F238E27FC236}">
                  <a16:creationId xmlns:a16="http://schemas.microsoft.com/office/drawing/2014/main" id="{C443A90B-D65C-419E-9C4F-0A22B2B08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0400" y="237490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00" name="Rectangle 8">
              <a:extLst>
                <a:ext uri="{FF2B5EF4-FFF2-40B4-BE49-F238E27FC236}">
                  <a16:creationId xmlns:a16="http://schemas.microsoft.com/office/drawing/2014/main" id="{E8AE8168-81CA-4994-BCDF-693DE0171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0850" y="202565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0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01" name="Rectangle 9">
              <a:extLst>
                <a:ext uri="{FF2B5EF4-FFF2-40B4-BE49-F238E27FC236}">
                  <a16:creationId xmlns:a16="http://schemas.microsoft.com/office/drawing/2014/main" id="{0143C585-4C8E-4C1F-B263-155DDE1C8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0850" y="237490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0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03" name="Rectangle 11">
              <a:extLst>
                <a:ext uri="{FF2B5EF4-FFF2-40B4-BE49-F238E27FC236}">
                  <a16:creationId xmlns:a16="http://schemas.microsoft.com/office/drawing/2014/main" id="{740FEE81-C0FC-4A29-BA7F-107787B99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1300" y="202565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1" lang="en-US" altLang="en-US" sz="1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04" name="Rectangle 12">
              <a:extLst>
                <a:ext uri="{FF2B5EF4-FFF2-40B4-BE49-F238E27FC236}">
                  <a16:creationId xmlns:a16="http://schemas.microsoft.com/office/drawing/2014/main" id="{741E90A9-9B36-412B-91B7-0ED01D4EF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1300" y="237490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06" name="Rectangle 15">
              <a:extLst>
                <a:ext uri="{FF2B5EF4-FFF2-40B4-BE49-F238E27FC236}">
                  <a16:creationId xmlns:a16="http://schemas.microsoft.com/office/drawing/2014/main" id="{C070D8BF-0694-4461-913B-6B485816C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1750" y="202565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0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07" name="Rectangle 16">
              <a:extLst>
                <a:ext uri="{FF2B5EF4-FFF2-40B4-BE49-F238E27FC236}">
                  <a16:creationId xmlns:a16="http://schemas.microsoft.com/office/drawing/2014/main" id="{5428D901-44EB-4AFC-8A7B-AA84B33E0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1750" y="237490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09" name="Rectangle 18">
              <a:extLst>
                <a:ext uri="{FF2B5EF4-FFF2-40B4-BE49-F238E27FC236}">
                  <a16:creationId xmlns:a16="http://schemas.microsoft.com/office/drawing/2014/main" id="{31A7EB6D-E738-4695-ACF2-10CA1606F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200" y="202565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10" name="Rectangle 19">
              <a:extLst>
                <a:ext uri="{FF2B5EF4-FFF2-40B4-BE49-F238E27FC236}">
                  <a16:creationId xmlns:a16="http://schemas.microsoft.com/office/drawing/2014/main" id="{367B50A6-14B7-45A8-8733-D51AC9A36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200" y="237490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12" name="Rectangle 22">
              <a:extLst>
                <a:ext uri="{FF2B5EF4-FFF2-40B4-BE49-F238E27FC236}">
                  <a16:creationId xmlns:a16="http://schemas.microsoft.com/office/drawing/2014/main" id="{1DB047EA-436F-4736-8728-BFF6BB740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2650" y="202565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0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13" name="Rectangle 23">
              <a:extLst>
                <a:ext uri="{FF2B5EF4-FFF2-40B4-BE49-F238E27FC236}">
                  <a16:creationId xmlns:a16="http://schemas.microsoft.com/office/drawing/2014/main" id="{C99DF7EB-E368-4CDC-A082-13F533C0E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2650" y="237490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15" name="Rectangle 25">
              <a:extLst>
                <a:ext uri="{FF2B5EF4-FFF2-40B4-BE49-F238E27FC236}">
                  <a16:creationId xmlns:a16="http://schemas.microsoft.com/office/drawing/2014/main" id="{E83875B7-2162-4536-98FD-FBF4231B5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100" y="202565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16" name="Rectangle 26">
              <a:extLst>
                <a:ext uri="{FF2B5EF4-FFF2-40B4-BE49-F238E27FC236}">
                  <a16:creationId xmlns:a16="http://schemas.microsoft.com/office/drawing/2014/main" id="{FD654E93-3BB0-468D-B51A-6B917707B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100" y="237490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18" name="Rectangle 29">
              <a:extLst>
                <a:ext uri="{FF2B5EF4-FFF2-40B4-BE49-F238E27FC236}">
                  <a16:creationId xmlns:a16="http://schemas.microsoft.com/office/drawing/2014/main" id="{D5FB66FA-19D4-40D0-B08A-F2C8EB466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3550" y="202565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19" name="Rectangle 30">
              <a:extLst>
                <a:ext uri="{FF2B5EF4-FFF2-40B4-BE49-F238E27FC236}">
                  <a16:creationId xmlns:a16="http://schemas.microsoft.com/office/drawing/2014/main" id="{09F56F70-28A0-406D-8010-5FD7C4158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3550" y="237490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0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302" name="Rectangle 113">
              <a:extLst>
                <a:ext uri="{FF2B5EF4-FFF2-40B4-BE49-F238E27FC236}">
                  <a16:creationId xmlns:a16="http://schemas.microsoft.com/office/drawing/2014/main" id="{58799EC5-F8A7-415D-9F6C-B860FB903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4000" y="202565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303" name="Rectangle 114">
              <a:extLst>
                <a:ext uri="{FF2B5EF4-FFF2-40B4-BE49-F238E27FC236}">
                  <a16:creationId xmlns:a16="http://schemas.microsoft.com/office/drawing/2014/main" id="{4851A217-2C75-43A3-8673-6DDBA6285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4000" y="237490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  <a:sym typeface="Symbol" panose="05050102010706020507" pitchFamily="18" charset="2"/>
                </a:rPr>
                <a:t>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304" name="Line 115">
              <a:extLst>
                <a:ext uri="{FF2B5EF4-FFF2-40B4-BE49-F238E27FC236}">
                  <a16:creationId xmlns:a16="http://schemas.microsoft.com/office/drawing/2014/main" id="{F2B4A6CE-5F19-42EE-B4F3-D847E76226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64000" y="2724150"/>
              <a:ext cx="18859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EBB22D57-0CAD-4D79-B92F-7252B301A482}"/>
              </a:ext>
            </a:extLst>
          </p:cNvPr>
          <p:cNvSpPr txBox="1"/>
          <p:nvPr/>
        </p:nvSpPr>
        <p:spPr>
          <a:xfrm>
            <a:off x="6228184" y="3651418"/>
            <a:ext cx="2915816" cy="1015663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Ref: Jon Kleinberg and 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Éva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Tardos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, Algorithm Design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Slides by Kevin </a:t>
            </a:r>
            <a:r>
              <a:rPr kumimoji="1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Wayn</a:t>
            </a:r>
            <a:br>
              <a:rPr kumimoji="1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</a:br>
            <a:r>
              <a:rPr kumimoji="1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Copyright © 2005 Pearson-Addison Wesley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 panose="030F07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08848CF-DD1F-4D62-82B9-C5F88D7D023F}"/>
              </a:ext>
            </a:extLst>
          </p:cNvPr>
          <p:cNvSpPr txBox="1"/>
          <p:nvPr/>
        </p:nvSpPr>
        <p:spPr>
          <a:xfrm>
            <a:off x="675141" y="6064081"/>
            <a:ext cx="80350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Q. 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anose="05050102010706020507" pitchFamily="18" charset="2"/>
              </a:rPr>
              <a:t>Is school multiplication algorithm optimal?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0337EEC-B3C6-4F50-8E4F-15ED3FCEB6E2}"/>
              </a:ext>
            </a:extLst>
          </p:cNvPr>
          <p:cNvSpPr txBox="1"/>
          <p:nvPr/>
        </p:nvSpPr>
        <p:spPr>
          <a:xfrm>
            <a:off x="221084" y="2407502"/>
            <a:ext cx="30047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School method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anose="05050102010706020507" pitchFamily="18" charset="2"/>
              </a:rPr>
              <a:t>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t>2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t>)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bit operations</a:t>
            </a:r>
          </a:p>
        </p:txBody>
      </p:sp>
    </p:spTree>
    <p:extLst>
      <p:ext uri="{BB962C8B-B14F-4D97-AF65-F5344CB8AC3E}">
        <p14:creationId xmlns:p14="http://schemas.microsoft.com/office/powerpoint/2010/main" val="92917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5" grpId="0"/>
      <p:bldP spid="118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>
            <a:extLst>
              <a:ext uri="{FF2B5EF4-FFF2-40B4-BE49-F238E27FC236}">
                <a16:creationId xmlns:a16="http://schemas.microsoft.com/office/drawing/2014/main" id="{4AB84F80-98DF-434B-B85F-F5DB795097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4283968" cy="457200"/>
          </a:xfrm>
        </p:spPr>
        <p:txBody>
          <a:bodyPr/>
          <a:lstStyle/>
          <a:p>
            <a:pPr algn="l"/>
            <a:r>
              <a:rPr kumimoji="0" lang="en-US" altLang="en-US" sz="2800" dirty="0"/>
              <a:t>Integer Multiplication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C077BD94-1581-4B1D-B237-0122E1F9EC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504" y="914400"/>
            <a:ext cx="8784976" cy="774699"/>
          </a:xfrm>
        </p:spPr>
        <p:txBody>
          <a:bodyPr/>
          <a:lstStyle/>
          <a:p>
            <a:r>
              <a:rPr kumimoji="0" lang="en-US" altLang="en-US" sz="2400" dirty="0"/>
              <a:t>Multiplication</a:t>
            </a:r>
          </a:p>
          <a:p>
            <a:r>
              <a:rPr kumimoji="0" lang="en-US" altLang="en-US" sz="2400" dirty="0">
                <a:solidFill>
                  <a:schemeClr val="tx1"/>
                </a:solidFill>
              </a:rPr>
              <a:t>Given two </a:t>
            </a:r>
            <a:r>
              <a:rPr kumimoji="0" lang="en-US" altLang="en-US" sz="2400" i="1" dirty="0">
                <a:solidFill>
                  <a:schemeClr val="tx1"/>
                </a:solidFill>
                <a:latin typeface="Times" panose="02020603050405020304" pitchFamily="18" charset="0"/>
              </a:rPr>
              <a:t>n</a:t>
            </a:r>
            <a:r>
              <a:rPr kumimoji="0" lang="en-US" altLang="en-US" sz="2400" dirty="0">
                <a:solidFill>
                  <a:schemeClr val="tx1"/>
                </a:solidFill>
              </a:rPr>
              <a:t>-bit integers </a:t>
            </a:r>
            <a:r>
              <a:rPr kumimoji="0" lang="en-US" altLang="en-US" sz="2400" i="1" dirty="0">
                <a:solidFill>
                  <a:schemeClr val="tx1"/>
                </a:solidFill>
                <a:latin typeface="Times" panose="02020603050405020304" pitchFamily="18" charset="0"/>
              </a:rPr>
              <a:t>a</a:t>
            </a:r>
            <a:r>
              <a:rPr kumimoji="0" lang="en-US" altLang="en-US" sz="2400" dirty="0">
                <a:solidFill>
                  <a:schemeClr val="tx1"/>
                </a:solidFill>
              </a:rPr>
              <a:t> and </a:t>
            </a:r>
            <a:r>
              <a:rPr kumimoji="0" lang="en-US" altLang="en-US" sz="2400" i="1" dirty="0">
                <a:solidFill>
                  <a:schemeClr val="tx1"/>
                </a:solidFill>
                <a:latin typeface="Times" panose="02020603050405020304" pitchFamily="18" charset="0"/>
              </a:rPr>
              <a:t>b</a:t>
            </a:r>
            <a:r>
              <a:rPr kumimoji="0" lang="en-US" altLang="en-US" sz="2400" dirty="0">
                <a:solidFill>
                  <a:schemeClr val="tx1"/>
                </a:solidFill>
              </a:rPr>
              <a:t>, compute </a:t>
            </a:r>
            <a:r>
              <a:rPr kumimoji="0" lang="en-US" altLang="en-US" sz="2400" i="1" dirty="0">
                <a:solidFill>
                  <a:schemeClr val="tx1"/>
                </a:solidFill>
                <a:latin typeface="Times" panose="02020603050405020304" pitchFamily="18" charset="0"/>
              </a:rPr>
              <a:t>a </a:t>
            </a:r>
            <a:r>
              <a:rPr kumimoji="0" lang="en-US" alt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</a:t>
            </a:r>
            <a:r>
              <a:rPr kumimoji="0" lang="en-US" altLang="en-US" sz="2400" dirty="0">
                <a:solidFill>
                  <a:schemeClr val="tx1"/>
                </a:solidFill>
              </a:rPr>
              <a:t> </a:t>
            </a:r>
            <a:r>
              <a:rPr kumimoji="0" lang="en-US" altLang="en-US" sz="2400" i="1" dirty="0">
                <a:solidFill>
                  <a:schemeClr val="tx1"/>
                </a:solidFill>
                <a:latin typeface="Times" panose="02020603050405020304" pitchFamily="18" charset="0"/>
              </a:rPr>
              <a:t>b</a:t>
            </a:r>
            <a:endParaRPr kumimoji="0" lang="en-US" altLang="en-US" sz="2400" dirty="0">
              <a:solidFill>
                <a:schemeClr val="tx1"/>
              </a:solidFill>
            </a:endParaRPr>
          </a:p>
          <a:p>
            <a:endParaRPr kumimoji="0" lang="en-US" altLang="en-US" dirty="0">
              <a:solidFill>
                <a:schemeClr val="tx1"/>
              </a:solidFill>
            </a:endParaRPr>
          </a:p>
          <a:p>
            <a:endParaRPr kumimoji="0" lang="en-US" altLang="en-US" dirty="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8833A25-0A5D-4DE0-9973-3285A9AE351C}"/>
              </a:ext>
            </a:extLst>
          </p:cNvPr>
          <p:cNvGrpSpPr/>
          <p:nvPr/>
        </p:nvGrpSpPr>
        <p:grpSpPr>
          <a:xfrm>
            <a:off x="246243" y="5593444"/>
            <a:ext cx="3352800" cy="349250"/>
            <a:chOff x="2597150" y="5518150"/>
            <a:chExt cx="3352800" cy="349250"/>
          </a:xfrm>
        </p:grpSpPr>
        <p:sp>
          <p:nvSpPr>
            <p:cNvPr id="8277" name="Rectangle 88">
              <a:extLst>
                <a:ext uri="{FF2B5EF4-FFF2-40B4-BE49-F238E27FC236}">
                  <a16:creationId xmlns:a16="http://schemas.microsoft.com/office/drawing/2014/main" id="{C721084A-32CD-483D-8AF6-1E57FC125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0400" y="551815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78" name="Rectangle 89">
              <a:extLst>
                <a:ext uri="{FF2B5EF4-FFF2-40B4-BE49-F238E27FC236}">
                  <a16:creationId xmlns:a16="http://schemas.microsoft.com/office/drawing/2014/main" id="{83C17EB3-F049-459A-9A54-6E6806E69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0850" y="551815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0</a:t>
              </a:r>
              <a:endParaRPr kumimoji="1" lang="en-US" altLang="en-US" sz="1400" b="1" i="0" u="none" strike="noStrike" kern="1200" cap="none" spc="0" normalizeH="0" baseline="-2500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79" name="Rectangle 90">
              <a:extLst>
                <a:ext uri="{FF2B5EF4-FFF2-40B4-BE49-F238E27FC236}">
                  <a16:creationId xmlns:a16="http://schemas.microsoft.com/office/drawing/2014/main" id="{FB151E60-987D-4CBB-8F92-DAF1584F7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1300" y="551815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0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80" name="Rectangle 91">
              <a:extLst>
                <a:ext uri="{FF2B5EF4-FFF2-40B4-BE49-F238E27FC236}">
                  <a16:creationId xmlns:a16="http://schemas.microsoft.com/office/drawing/2014/main" id="{C5B1D579-3145-41AE-9E15-149110EC60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1750" y="551815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0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81" name="Rectangle 92">
              <a:extLst>
                <a:ext uri="{FF2B5EF4-FFF2-40B4-BE49-F238E27FC236}">
                  <a16:creationId xmlns:a16="http://schemas.microsoft.com/office/drawing/2014/main" id="{FDAA3724-19A4-4169-A232-7005CB65D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200" y="551815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0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82" name="Rectangle 93">
              <a:extLst>
                <a:ext uri="{FF2B5EF4-FFF2-40B4-BE49-F238E27FC236}">
                  <a16:creationId xmlns:a16="http://schemas.microsoft.com/office/drawing/2014/main" id="{D894FF4E-4D47-4172-898C-828581702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2650" y="551815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0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83" name="Rectangle 94">
              <a:extLst>
                <a:ext uri="{FF2B5EF4-FFF2-40B4-BE49-F238E27FC236}">
                  <a16:creationId xmlns:a16="http://schemas.microsoft.com/office/drawing/2014/main" id="{0ABB1313-8199-44AA-93F4-A141CC848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100" y="551815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0</a:t>
              </a:r>
              <a:endParaRPr kumimoji="1" lang="en-US" altLang="en-US" sz="1400" b="1" i="0" u="none" strike="noStrike" kern="1200" cap="none" spc="0" normalizeH="0" baseline="-2500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85" name="Rectangle 96">
              <a:extLst>
                <a:ext uri="{FF2B5EF4-FFF2-40B4-BE49-F238E27FC236}">
                  <a16:creationId xmlns:a16="http://schemas.microsoft.com/office/drawing/2014/main" id="{FE107B76-24BE-4B4F-B53D-C9D53C659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3550" y="551815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0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86" name="Rectangle 97">
              <a:extLst>
                <a:ext uri="{FF2B5EF4-FFF2-40B4-BE49-F238E27FC236}">
                  <a16:creationId xmlns:a16="http://schemas.microsoft.com/office/drawing/2014/main" id="{B7B4AEB6-3EE8-4403-8365-8A9E87F47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4000" y="551815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0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87" name="Rectangle 98">
              <a:extLst>
                <a:ext uri="{FF2B5EF4-FFF2-40B4-BE49-F238E27FC236}">
                  <a16:creationId xmlns:a16="http://schemas.microsoft.com/office/drawing/2014/main" id="{BE5ABBFB-36BF-4522-9BAB-66164A9DB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450" y="551815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0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88" name="Rectangle 99">
              <a:extLst>
                <a:ext uri="{FF2B5EF4-FFF2-40B4-BE49-F238E27FC236}">
                  <a16:creationId xmlns:a16="http://schemas.microsoft.com/office/drawing/2014/main" id="{B3E0558A-D50F-440E-9BBE-DD6FDE864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4900" y="551815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0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89" name="Rectangle 100">
              <a:extLst>
                <a:ext uri="{FF2B5EF4-FFF2-40B4-BE49-F238E27FC236}">
                  <a16:creationId xmlns:a16="http://schemas.microsoft.com/office/drawing/2014/main" id="{EA51F276-282B-4162-AE30-AC36CF367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5350" y="551815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90" name="Rectangle 101">
              <a:extLst>
                <a:ext uri="{FF2B5EF4-FFF2-40B4-BE49-F238E27FC236}">
                  <a16:creationId xmlns:a16="http://schemas.microsoft.com/office/drawing/2014/main" id="{4E57E906-FA5B-4B6B-B54C-6D4014FF8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551815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0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91" name="Rectangle 102">
              <a:extLst>
                <a:ext uri="{FF2B5EF4-FFF2-40B4-BE49-F238E27FC236}">
                  <a16:creationId xmlns:a16="http://schemas.microsoft.com/office/drawing/2014/main" id="{D0F705D3-D9AA-4AC0-A90C-90133ED12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250" y="551815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92" name="Rectangle 103">
              <a:extLst>
                <a:ext uri="{FF2B5EF4-FFF2-40B4-BE49-F238E27FC236}">
                  <a16:creationId xmlns:a16="http://schemas.microsoft.com/office/drawing/2014/main" id="{5917F09B-DB61-48C8-998C-E8A2DA489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6700" y="551815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300" name="Rectangle 111">
              <a:extLst>
                <a:ext uri="{FF2B5EF4-FFF2-40B4-BE49-F238E27FC236}">
                  <a16:creationId xmlns:a16="http://schemas.microsoft.com/office/drawing/2014/main" id="{F9873742-4BF3-479A-AD26-FD9BB3BEB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7150" y="551815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0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3A7BE81-70D7-4B60-A1B0-2A204DC38336}"/>
              </a:ext>
            </a:extLst>
          </p:cNvPr>
          <p:cNvGrpSpPr/>
          <p:nvPr/>
        </p:nvGrpSpPr>
        <p:grpSpPr>
          <a:xfrm>
            <a:off x="236445" y="2798526"/>
            <a:ext cx="3362598" cy="2794000"/>
            <a:chOff x="2587352" y="2724150"/>
            <a:chExt cx="3362598" cy="2794000"/>
          </a:xfrm>
          <a:solidFill>
            <a:srgbClr val="00B0F0"/>
          </a:solidFill>
        </p:grpSpPr>
        <p:sp>
          <p:nvSpPr>
            <p:cNvPr id="8199" name="Rectangle 6">
              <a:extLst>
                <a:ext uri="{FF2B5EF4-FFF2-40B4-BE49-F238E27FC236}">
                  <a16:creationId xmlns:a16="http://schemas.microsoft.com/office/drawing/2014/main" id="{4DD1B9DC-2FBA-4FE7-8E90-259F85032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0400" y="2724150"/>
              <a:ext cx="209550" cy="349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02" name="Rectangle 10">
              <a:extLst>
                <a:ext uri="{FF2B5EF4-FFF2-40B4-BE49-F238E27FC236}">
                  <a16:creationId xmlns:a16="http://schemas.microsoft.com/office/drawing/2014/main" id="{4C4FAEB1-FBDD-44CE-944E-0066C667B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0850" y="2724150"/>
              <a:ext cx="209550" cy="349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0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05" name="Rectangle 13">
              <a:extLst>
                <a:ext uri="{FF2B5EF4-FFF2-40B4-BE49-F238E27FC236}">
                  <a16:creationId xmlns:a16="http://schemas.microsoft.com/office/drawing/2014/main" id="{33CFF80A-7E4C-41A7-ACC8-95AF91F20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1300" y="2724150"/>
              <a:ext cx="209550" cy="349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08" name="Rectangle 17">
              <a:extLst>
                <a:ext uri="{FF2B5EF4-FFF2-40B4-BE49-F238E27FC236}">
                  <a16:creationId xmlns:a16="http://schemas.microsoft.com/office/drawing/2014/main" id="{778AFB07-8540-4C30-B828-2B22A8216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1750" y="2724150"/>
              <a:ext cx="209550" cy="349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0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11" name="Rectangle 20">
              <a:extLst>
                <a:ext uri="{FF2B5EF4-FFF2-40B4-BE49-F238E27FC236}">
                  <a16:creationId xmlns:a16="http://schemas.microsoft.com/office/drawing/2014/main" id="{4FFB7DB4-72B2-436A-98A2-E31BF89CD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200" y="2724150"/>
              <a:ext cx="209550" cy="349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14" name="Rectangle 24">
              <a:extLst>
                <a:ext uri="{FF2B5EF4-FFF2-40B4-BE49-F238E27FC236}">
                  <a16:creationId xmlns:a16="http://schemas.microsoft.com/office/drawing/2014/main" id="{75BAC1F5-A527-485F-A65C-ED7B36E90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2650" y="2724150"/>
              <a:ext cx="209550" cy="349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0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17" name="Rectangle 27">
              <a:extLst>
                <a:ext uri="{FF2B5EF4-FFF2-40B4-BE49-F238E27FC236}">
                  <a16:creationId xmlns:a16="http://schemas.microsoft.com/office/drawing/2014/main" id="{1D7B1B9B-D375-4B92-80A7-210BAFBED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100" y="2724150"/>
              <a:ext cx="209550" cy="349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20" name="Rectangle 31">
              <a:extLst>
                <a:ext uri="{FF2B5EF4-FFF2-40B4-BE49-F238E27FC236}">
                  <a16:creationId xmlns:a16="http://schemas.microsoft.com/office/drawing/2014/main" id="{B29BFF8C-D265-487D-A054-958BCFD95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3550" y="2724150"/>
              <a:ext cx="209550" cy="349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1" lang="en-US" altLang="en-US" sz="14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9D7C2C5-1BA6-40CA-AA87-4AF7D4748DF0}"/>
                </a:ext>
              </a:extLst>
            </p:cNvPr>
            <p:cNvGrpSpPr/>
            <p:nvPr/>
          </p:nvGrpSpPr>
          <p:grpSpPr>
            <a:xfrm>
              <a:off x="2587352" y="3068960"/>
              <a:ext cx="3352800" cy="2449190"/>
              <a:chOff x="2597150" y="3068960"/>
              <a:chExt cx="3352800" cy="2449190"/>
            </a:xfrm>
            <a:grpFill/>
          </p:grpSpPr>
          <p:sp>
            <p:nvSpPr>
              <p:cNvPr id="8222" name="Rectangle 33">
                <a:extLst>
                  <a:ext uri="{FF2B5EF4-FFF2-40B4-BE49-F238E27FC236}">
                    <a16:creationId xmlns:a16="http://schemas.microsoft.com/office/drawing/2014/main" id="{F29A9FA1-DFF3-43C7-ADB9-DB0928051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0850" y="30689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23" name="Rectangle 34">
                <a:extLst>
                  <a:ext uri="{FF2B5EF4-FFF2-40B4-BE49-F238E27FC236}">
                    <a16:creationId xmlns:a16="http://schemas.microsoft.com/office/drawing/2014/main" id="{A3264FAB-27C7-4BD9-8414-C95DCF4612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1300" y="30689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24" name="Rectangle 35">
                <a:extLst>
                  <a:ext uri="{FF2B5EF4-FFF2-40B4-BE49-F238E27FC236}">
                    <a16:creationId xmlns:a16="http://schemas.microsoft.com/office/drawing/2014/main" id="{5D55FF90-0AAE-495B-AD2A-E75E8BFA83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750" y="30689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1" lang="en-US" altLang="en-US" sz="1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25" name="Rectangle 36">
                <a:extLst>
                  <a:ext uri="{FF2B5EF4-FFF2-40B4-BE49-F238E27FC236}">
                    <a16:creationId xmlns:a16="http://schemas.microsoft.com/office/drawing/2014/main" id="{D95A9ED0-99F5-4540-8E3A-2713133418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200" y="30689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26" name="Rectangle 37">
                <a:extLst>
                  <a:ext uri="{FF2B5EF4-FFF2-40B4-BE49-F238E27FC236}">
                    <a16:creationId xmlns:a16="http://schemas.microsoft.com/office/drawing/2014/main" id="{6B12B6B9-7CDC-4D21-AC8B-133243F721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2650" y="30689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27" name="Rectangle 38">
                <a:extLst>
                  <a:ext uri="{FF2B5EF4-FFF2-40B4-BE49-F238E27FC236}">
                    <a16:creationId xmlns:a16="http://schemas.microsoft.com/office/drawing/2014/main" id="{A999C258-053A-42E2-AD08-997C95AC16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100" y="30689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28" name="Rectangle 39">
                <a:extLst>
                  <a:ext uri="{FF2B5EF4-FFF2-40B4-BE49-F238E27FC236}">
                    <a16:creationId xmlns:a16="http://schemas.microsoft.com/office/drawing/2014/main" id="{8F066935-044A-4812-AD29-7FBE2D2D9B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3550" y="30689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30" name="Rectangle 41">
                <a:extLst>
                  <a:ext uri="{FF2B5EF4-FFF2-40B4-BE49-F238E27FC236}">
                    <a16:creationId xmlns:a16="http://schemas.microsoft.com/office/drawing/2014/main" id="{7F4AEDAD-2F74-48B6-A93B-6E5BE9653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1300" y="341821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1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31" name="Rectangle 42">
                <a:extLst>
                  <a:ext uri="{FF2B5EF4-FFF2-40B4-BE49-F238E27FC236}">
                    <a16:creationId xmlns:a16="http://schemas.microsoft.com/office/drawing/2014/main" id="{EB5BCA9D-3C6F-4762-ABF9-360505765F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750" y="341821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32" name="Rectangle 43">
                <a:extLst>
                  <a:ext uri="{FF2B5EF4-FFF2-40B4-BE49-F238E27FC236}">
                    <a16:creationId xmlns:a16="http://schemas.microsoft.com/office/drawing/2014/main" id="{E7C4B80E-0C1C-424A-9DEA-163578129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200" y="341821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1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33" name="Rectangle 44">
                <a:extLst>
                  <a:ext uri="{FF2B5EF4-FFF2-40B4-BE49-F238E27FC236}">
                    <a16:creationId xmlns:a16="http://schemas.microsoft.com/office/drawing/2014/main" id="{B7228FCE-4BE0-4609-AC1A-2F1B7DB155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2650" y="341821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34" name="Rectangle 45">
                <a:extLst>
                  <a:ext uri="{FF2B5EF4-FFF2-40B4-BE49-F238E27FC236}">
                    <a16:creationId xmlns:a16="http://schemas.microsoft.com/office/drawing/2014/main" id="{54D3833F-9F1B-4C0E-91F6-A3220D8E37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100" y="341821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1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35" name="Rectangle 46">
                <a:extLst>
                  <a:ext uri="{FF2B5EF4-FFF2-40B4-BE49-F238E27FC236}">
                    <a16:creationId xmlns:a16="http://schemas.microsoft.com/office/drawing/2014/main" id="{DFCF1AF2-48D1-40C4-B0A7-E2FF97A431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3550" y="341821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36" name="Rectangle 47">
                <a:extLst>
                  <a:ext uri="{FF2B5EF4-FFF2-40B4-BE49-F238E27FC236}">
                    <a16:creationId xmlns:a16="http://schemas.microsoft.com/office/drawing/2014/main" id="{12AD1518-EE79-4952-A90F-CE40273F7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4000" y="341821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1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38" name="Rectangle 49">
                <a:extLst>
                  <a:ext uri="{FF2B5EF4-FFF2-40B4-BE49-F238E27FC236}">
                    <a16:creationId xmlns:a16="http://schemas.microsoft.com/office/drawing/2014/main" id="{37E6EEFE-8E84-4F93-8BCE-97D4665658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750" y="37674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1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39" name="Rectangle 50">
                <a:extLst>
                  <a:ext uri="{FF2B5EF4-FFF2-40B4-BE49-F238E27FC236}">
                    <a16:creationId xmlns:a16="http://schemas.microsoft.com/office/drawing/2014/main" id="{6EE032D2-633B-4FC8-92A6-A7180256E0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200" y="37674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40" name="Rectangle 51">
                <a:extLst>
                  <a:ext uri="{FF2B5EF4-FFF2-40B4-BE49-F238E27FC236}">
                    <a16:creationId xmlns:a16="http://schemas.microsoft.com/office/drawing/2014/main" id="{902CA7AE-0CA1-4D7C-8260-6E0CDE2B85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2650" y="37674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1</a:t>
                </a:r>
                <a:endParaRPr kumimoji="1" lang="en-US" altLang="en-US" sz="1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41" name="Rectangle 52">
                <a:extLst>
                  <a:ext uri="{FF2B5EF4-FFF2-40B4-BE49-F238E27FC236}">
                    <a16:creationId xmlns:a16="http://schemas.microsoft.com/office/drawing/2014/main" id="{C0A3C276-4CF5-4534-B07E-50D1FC4D2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100" y="37674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42" name="Rectangle 53">
                <a:extLst>
                  <a:ext uri="{FF2B5EF4-FFF2-40B4-BE49-F238E27FC236}">
                    <a16:creationId xmlns:a16="http://schemas.microsoft.com/office/drawing/2014/main" id="{B8EA469A-178F-4B88-BB07-866131C5D4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3550" y="37674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1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43" name="Rectangle 54">
                <a:extLst>
                  <a:ext uri="{FF2B5EF4-FFF2-40B4-BE49-F238E27FC236}">
                    <a16:creationId xmlns:a16="http://schemas.microsoft.com/office/drawing/2014/main" id="{6209CA4A-DB01-4729-B1E6-035FD09B46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4000" y="37674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44" name="Rectangle 55">
                <a:extLst>
                  <a:ext uri="{FF2B5EF4-FFF2-40B4-BE49-F238E27FC236}">
                    <a16:creationId xmlns:a16="http://schemas.microsoft.com/office/drawing/2014/main" id="{DBFFC9E0-5E24-4A58-AC42-35F4AF64D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4450" y="37674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1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46" name="Rectangle 57">
                <a:extLst>
                  <a:ext uri="{FF2B5EF4-FFF2-40B4-BE49-F238E27FC236}">
                    <a16:creationId xmlns:a16="http://schemas.microsoft.com/office/drawing/2014/main" id="{9C141802-AE4F-4B03-8E3C-489981CF8A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200" y="411671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1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47" name="Rectangle 58">
                <a:extLst>
                  <a:ext uri="{FF2B5EF4-FFF2-40B4-BE49-F238E27FC236}">
                    <a16:creationId xmlns:a16="http://schemas.microsoft.com/office/drawing/2014/main" id="{B3234A56-97D8-4093-ABEF-3F6151E4E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2650" y="411671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48" name="Rectangle 59">
                <a:extLst>
                  <a:ext uri="{FF2B5EF4-FFF2-40B4-BE49-F238E27FC236}">
                    <a16:creationId xmlns:a16="http://schemas.microsoft.com/office/drawing/2014/main" id="{5001CA42-D8F7-4D0C-A000-9618F9F65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100" y="411671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1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49" name="Rectangle 60">
                <a:extLst>
                  <a:ext uri="{FF2B5EF4-FFF2-40B4-BE49-F238E27FC236}">
                    <a16:creationId xmlns:a16="http://schemas.microsoft.com/office/drawing/2014/main" id="{675324D2-5880-45C1-A743-C193F43807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3550" y="411671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50" name="Rectangle 61">
                <a:extLst>
                  <a:ext uri="{FF2B5EF4-FFF2-40B4-BE49-F238E27FC236}">
                    <a16:creationId xmlns:a16="http://schemas.microsoft.com/office/drawing/2014/main" id="{1B0FD79F-EA76-4B80-9F9F-EE4FA3F42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4000" y="411671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1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51" name="Rectangle 62">
                <a:extLst>
                  <a:ext uri="{FF2B5EF4-FFF2-40B4-BE49-F238E27FC236}">
                    <a16:creationId xmlns:a16="http://schemas.microsoft.com/office/drawing/2014/main" id="{5E8DB845-919E-4183-AE34-A923548B96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4450" y="411671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52" name="Rectangle 63">
                <a:extLst>
                  <a:ext uri="{FF2B5EF4-FFF2-40B4-BE49-F238E27FC236}">
                    <a16:creationId xmlns:a16="http://schemas.microsoft.com/office/drawing/2014/main" id="{27777828-DD43-4892-88C2-3963EE7C82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4900" y="411671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1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54" name="Rectangle 65">
                <a:extLst>
                  <a:ext uri="{FF2B5EF4-FFF2-40B4-BE49-F238E27FC236}">
                    <a16:creationId xmlns:a16="http://schemas.microsoft.com/office/drawing/2014/main" id="{94DEF9A4-FF75-490E-B598-0E5538ABE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2650" y="44659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1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55" name="Rectangle 66">
                <a:extLst>
                  <a:ext uri="{FF2B5EF4-FFF2-40B4-BE49-F238E27FC236}">
                    <a16:creationId xmlns:a16="http://schemas.microsoft.com/office/drawing/2014/main" id="{2BDAB90B-00EF-47AA-9C30-B848AD9A64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100" y="44659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56" name="Rectangle 67">
                <a:extLst>
                  <a:ext uri="{FF2B5EF4-FFF2-40B4-BE49-F238E27FC236}">
                    <a16:creationId xmlns:a16="http://schemas.microsoft.com/office/drawing/2014/main" id="{CC97B57E-68C8-4C6A-8383-75D418C040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3550" y="44659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1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57" name="Rectangle 68">
                <a:extLst>
                  <a:ext uri="{FF2B5EF4-FFF2-40B4-BE49-F238E27FC236}">
                    <a16:creationId xmlns:a16="http://schemas.microsoft.com/office/drawing/2014/main" id="{E937EC79-7239-42DF-8334-94D5709A66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4000" y="44659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58" name="Rectangle 69">
                <a:extLst>
                  <a:ext uri="{FF2B5EF4-FFF2-40B4-BE49-F238E27FC236}">
                    <a16:creationId xmlns:a16="http://schemas.microsoft.com/office/drawing/2014/main" id="{A98B4651-B2E3-4868-AEB7-37980E3856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4450" y="44659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1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59" name="Rectangle 70">
                <a:extLst>
                  <a:ext uri="{FF2B5EF4-FFF2-40B4-BE49-F238E27FC236}">
                    <a16:creationId xmlns:a16="http://schemas.microsoft.com/office/drawing/2014/main" id="{D4D716F2-34BB-4B18-A92B-DF60F1060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4900" y="44659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60" name="Rectangle 71">
                <a:extLst>
                  <a:ext uri="{FF2B5EF4-FFF2-40B4-BE49-F238E27FC236}">
                    <a16:creationId xmlns:a16="http://schemas.microsoft.com/office/drawing/2014/main" id="{C1147C2C-6AAD-4C5A-BE05-2E23495EC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5350" y="44659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1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62" name="Rectangle 73">
                <a:extLst>
                  <a:ext uri="{FF2B5EF4-FFF2-40B4-BE49-F238E27FC236}">
                    <a16:creationId xmlns:a16="http://schemas.microsoft.com/office/drawing/2014/main" id="{643DAB52-BADB-4E96-A37B-0A6130306B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100" y="481521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1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63" name="Rectangle 74">
                <a:extLst>
                  <a:ext uri="{FF2B5EF4-FFF2-40B4-BE49-F238E27FC236}">
                    <a16:creationId xmlns:a16="http://schemas.microsoft.com/office/drawing/2014/main" id="{9A8BCCA6-A40E-4831-A693-3EDC06550D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3550" y="481521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64" name="Rectangle 75">
                <a:extLst>
                  <a:ext uri="{FF2B5EF4-FFF2-40B4-BE49-F238E27FC236}">
                    <a16:creationId xmlns:a16="http://schemas.microsoft.com/office/drawing/2014/main" id="{7BAD0341-61D2-47D8-B456-81A5B90EAD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4000" y="481521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1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65" name="Rectangle 76">
                <a:extLst>
                  <a:ext uri="{FF2B5EF4-FFF2-40B4-BE49-F238E27FC236}">
                    <a16:creationId xmlns:a16="http://schemas.microsoft.com/office/drawing/2014/main" id="{A9636538-B192-48E1-8B1D-66F7F7C71B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4450" y="481521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66" name="Rectangle 77">
                <a:extLst>
                  <a:ext uri="{FF2B5EF4-FFF2-40B4-BE49-F238E27FC236}">
                    <a16:creationId xmlns:a16="http://schemas.microsoft.com/office/drawing/2014/main" id="{4F64B83B-4558-4B20-BCE4-9BED388DE5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4900" y="481521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1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67" name="Rectangle 78">
                <a:extLst>
                  <a:ext uri="{FF2B5EF4-FFF2-40B4-BE49-F238E27FC236}">
                    <a16:creationId xmlns:a16="http://schemas.microsoft.com/office/drawing/2014/main" id="{12C799A0-86C7-47C7-8DFE-2A7EF91B7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5350" y="481521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68" name="Rectangle 79">
                <a:extLst>
                  <a:ext uri="{FF2B5EF4-FFF2-40B4-BE49-F238E27FC236}">
                    <a16:creationId xmlns:a16="http://schemas.microsoft.com/office/drawing/2014/main" id="{823FB2CA-080D-494D-B565-89613C1D53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5800" y="481521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1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70" name="Rectangle 81">
                <a:extLst>
                  <a:ext uri="{FF2B5EF4-FFF2-40B4-BE49-F238E27FC236}">
                    <a16:creationId xmlns:a16="http://schemas.microsoft.com/office/drawing/2014/main" id="{53770063-450A-41A5-8D27-F3B0EAAAC0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3550" y="51644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71" name="Rectangle 82">
                <a:extLst>
                  <a:ext uri="{FF2B5EF4-FFF2-40B4-BE49-F238E27FC236}">
                    <a16:creationId xmlns:a16="http://schemas.microsoft.com/office/drawing/2014/main" id="{DA1F8C83-E000-4204-91EA-23C2FA5EE9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4000" y="51644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72" name="Rectangle 83">
                <a:extLst>
                  <a:ext uri="{FF2B5EF4-FFF2-40B4-BE49-F238E27FC236}">
                    <a16:creationId xmlns:a16="http://schemas.microsoft.com/office/drawing/2014/main" id="{6807E560-B5AA-4F8F-A75E-4CF0B73FE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4450" y="51644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73" name="Rectangle 84">
                <a:extLst>
                  <a:ext uri="{FF2B5EF4-FFF2-40B4-BE49-F238E27FC236}">
                    <a16:creationId xmlns:a16="http://schemas.microsoft.com/office/drawing/2014/main" id="{46DF2825-3E67-4D43-B548-58C40DC94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4900" y="51644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74" name="Rectangle 85">
                <a:extLst>
                  <a:ext uri="{FF2B5EF4-FFF2-40B4-BE49-F238E27FC236}">
                    <a16:creationId xmlns:a16="http://schemas.microsoft.com/office/drawing/2014/main" id="{D7341FE6-FD43-4BA5-BB74-D127E11065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5350" y="51644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75" name="Rectangle 86">
                <a:extLst>
                  <a:ext uri="{FF2B5EF4-FFF2-40B4-BE49-F238E27FC236}">
                    <a16:creationId xmlns:a16="http://schemas.microsoft.com/office/drawing/2014/main" id="{7C6A7058-632B-46A4-8854-2F5A51B6FF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5800" y="51644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76" name="Rectangle 87">
                <a:extLst>
                  <a:ext uri="{FF2B5EF4-FFF2-40B4-BE49-F238E27FC236}">
                    <a16:creationId xmlns:a16="http://schemas.microsoft.com/office/drawing/2014/main" id="{F03C458D-4E63-44EA-8C13-F872804428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6250" y="51644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84" name="Line 95">
                <a:extLst>
                  <a:ext uri="{FF2B5EF4-FFF2-40B4-BE49-F238E27FC236}">
                    <a16:creationId xmlns:a16="http://schemas.microsoft.com/office/drawing/2014/main" id="{BBF0D608-58A1-4C6B-8555-2B10DA2EC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73550" y="5513710"/>
                <a:ext cx="1676400" cy="0"/>
              </a:xfrm>
              <a:prstGeom prst="line">
                <a:avLst/>
              </a:prstGeom>
              <a:grp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93" name="Rectangle 104">
                <a:extLst>
                  <a:ext uri="{FF2B5EF4-FFF2-40B4-BE49-F238E27FC236}">
                    <a16:creationId xmlns:a16="http://schemas.microsoft.com/office/drawing/2014/main" id="{499F2600-96CB-4D83-918F-DF242D8BF6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4000" y="30689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94" name="Rectangle 105">
                <a:extLst>
                  <a:ext uri="{FF2B5EF4-FFF2-40B4-BE49-F238E27FC236}">
                    <a16:creationId xmlns:a16="http://schemas.microsoft.com/office/drawing/2014/main" id="{465EC044-E311-4930-91B4-0B86591D8B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4450" y="341821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1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95" name="Rectangle 106">
                <a:extLst>
                  <a:ext uri="{FF2B5EF4-FFF2-40B4-BE49-F238E27FC236}">
                    <a16:creationId xmlns:a16="http://schemas.microsoft.com/office/drawing/2014/main" id="{95E1414F-F782-456D-8ECB-82068683F5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4900" y="37674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1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96" name="Rectangle 107">
                <a:extLst>
                  <a:ext uri="{FF2B5EF4-FFF2-40B4-BE49-F238E27FC236}">
                    <a16:creationId xmlns:a16="http://schemas.microsoft.com/office/drawing/2014/main" id="{D54FE7C3-25C3-4096-B74D-A628972F11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5350" y="411671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1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97" name="Rectangle 108">
                <a:extLst>
                  <a:ext uri="{FF2B5EF4-FFF2-40B4-BE49-F238E27FC236}">
                    <a16:creationId xmlns:a16="http://schemas.microsoft.com/office/drawing/2014/main" id="{883818C3-8989-4A4C-970C-02C95EBC5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5800" y="44659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1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98" name="Rectangle 109">
                <a:extLst>
                  <a:ext uri="{FF2B5EF4-FFF2-40B4-BE49-F238E27FC236}">
                    <a16:creationId xmlns:a16="http://schemas.microsoft.com/office/drawing/2014/main" id="{62E81CDA-A305-4560-B223-4353E15B81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6250" y="481521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1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99" name="Rectangle 110">
                <a:extLst>
                  <a:ext uri="{FF2B5EF4-FFF2-40B4-BE49-F238E27FC236}">
                    <a16:creationId xmlns:a16="http://schemas.microsoft.com/office/drawing/2014/main" id="{C663F7F8-DB62-4DAF-8E29-40C06DD991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6700" y="51644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301" name="Line 112">
                <a:extLst>
                  <a:ext uri="{FF2B5EF4-FFF2-40B4-BE49-F238E27FC236}">
                    <a16:creationId xmlns:a16="http://schemas.microsoft.com/office/drawing/2014/main" id="{93A20DF2-AD1B-44A4-928B-6BA1F08870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597150" y="5518150"/>
                <a:ext cx="1885950" cy="0"/>
              </a:xfrm>
              <a:prstGeom prst="line">
                <a:avLst/>
              </a:prstGeom>
              <a:grp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1E430D6-3C23-462B-9D84-93E0D8FC2A20}"/>
              </a:ext>
            </a:extLst>
          </p:cNvPr>
          <p:cNvGrpSpPr/>
          <p:nvPr/>
        </p:nvGrpSpPr>
        <p:grpSpPr>
          <a:xfrm>
            <a:off x="1713093" y="2100944"/>
            <a:ext cx="1885950" cy="698500"/>
            <a:chOff x="4064000" y="2025650"/>
            <a:chExt cx="1885950" cy="698500"/>
          </a:xfrm>
        </p:grpSpPr>
        <p:sp>
          <p:nvSpPr>
            <p:cNvPr id="8197" name="Rectangle 4">
              <a:extLst>
                <a:ext uri="{FF2B5EF4-FFF2-40B4-BE49-F238E27FC236}">
                  <a16:creationId xmlns:a16="http://schemas.microsoft.com/office/drawing/2014/main" id="{DE39542D-F9B4-45F5-8FC0-A24DE849F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0400" y="202565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98" name="Rectangle 5">
              <a:extLst>
                <a:ext uri="{FF2B5EF4-FFF2-40B4-BE49-F238E27FC236}">
                  <a16:creationId xmlns:a16="http://schemas.microsoft.com/office/drawing/2014/main" id="{C443A90B-D65C-419E-9C4F-0A22B2B08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0400" y="237490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00" name="Rectangle 8">
              <a:extLst>
                <a:ext uri="{FF2B5EF4-FFF2-40B4-BE49-F238E27FC236}">
                  <a16:creationId xmlns:a16="http://schemas.microsoft.com/office/drawing/2014/main" id="{E8AE8168-81CA-4994-BCDF-693DE0171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0850" y="202565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0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01" name="Rectangle 9">
              <a:extLst>
                <a:ext uri="{FF2B5EF4-FFF2-40B4-BE49-F238E27FC236}">
                  <a16:creationId xmlns:a16="http://schemas.microsoft.com/office/drawing/2014/main" id="{0143C585-4C8E-4C1F-B263-155DDE1C8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0850" y="237490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0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03" name="Rectangle 11">
              <a:extLst>
                <a:ext uri="{FF2B5EF4-FFF2-40B4-BE49-F238E27FC236}">
                  <a16:creationId xmlns:a16="http://schemas.microsoft.com/office/drawing/2014/main" id="{740FEE81-C0FC-4A29-BA7F-107787B99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1300" y="202565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1" lang="en-US" altLang="en-US" sz="1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04" name="Rectangle 12">
              <a:extLst>
                <a:ext uri="{FF2B5EF4-FFF2-40B4-BE49-F238E27FC236}">
                  <a16:creationId xmlns:a16="http://schemas.microsoft.com/office/drawing/2014/main" id="{741E90A9-9B36-412B-91B7-0ED01D4EF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1300" y="237490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06" name="Rectangle 15">
              <a:extLst>
                <a:ext uri="{FF2B5EF4-FFF2-40B4-BE49-F238E27FC236}">
                  <a16:creationId xmlns:a16="http://schemas.microsoft.com/office/drawing/2014/main" id="{C070D8BF-0694-4461-913B-6B485816C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1750" y="202565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0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07" name="Rectangle 16">
              <a:extLst>
                <a:ext uri="{FF2B5EF4-FFF2-40B4-BE49-F238E27FC236}">
                  <a16:creationId xmlns:a16="http://schemas.microsoft.com/office/drawing/2014/main" id="{5428D901-44EB-4AFC-8A7B-AA84B33E0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1750" y="237490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09" name="Rectangle 18">
              <a:extLst>
                <a:ext uri="{FF2B5EF4-FFF2-40B4-BE49-F238E27FC236}">
                  <a16:creationId xmlns:a16="http://schemas.microsoft.com/office/drawing/2014/main" id="{31A7EB6D-E738-4695-ACF2-10CA1606F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200" y="202565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10" name="Rectangle 19">
              <a:extLst>
                <a:ext uri="{FF2B5EF4-FFF2-40B4-BE49-F238E27FC236}">
                  <a16:creationId xmlns:a16="http://schemas.microsoft.com/office/drawing/2014/main" id="{367B50A6-14B7-45A8-8733-D51AC9A36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200" y="237490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12" name="Rectangle 22">
              <a:extLst>
                <a:ext uri="{FF2B5EF4-FFF2-40B4-BE49-F238E27FC236}">
                  <a16:creationId xmlns:a16="http://schemas.microsoft.com/office/drawing/2014/main" id="{1DB047EA-436F-4736-8728-BFF6BB740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2650" y="202565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0</a:t>
              </a:r>
              <a:endParaRPr kumimoji="1" lang="en-US" altLang="en-US" sz="1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13" name="Rectangle 23">
              <a:extLst>
                <a:ext uri="{FF2B5EF4-FFF2-40B4-BE49-F238E27FC236}">
                  <a16:creationId xmlns:a16="http://schemas.microsoft.com/office/drawing/2014/main" id="{C99DF7EB-E368-4CDC-A082-13F533C0E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2650" y="237490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15" name="Rectangle 25">
              <a:extLst>
                <a:ext uri="{FF2B5EF4-FFF2-40B4-BE49-F238E27FC236}">
                  <a16:creationId xmlns:a16="http://schemas.microsoft.com/office/drawing/2014/main" id="{E83875B7-2162-4536-98FD-FBF4231B5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100" y="202565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16" name="Rectangle 26">
              <a:extLst>
                <a:ext uri="{FF2B5EF4-FFF2-40B4-BE49-F238E27FC236}">
                  <a16:creationId xmlns:a16="http://schemas.microsoft.com/office/drawing/2014/main" id="{FD654E93-3BB0-468D-B51A-6B917707B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100" y="237490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18" name="Rectangle 29">
              <a:extLst>
                <a:ext uri="{FF2B5EF4-FFF2-40B4-BE49-F238E27FC236}">
                  <a16:creationId xmlns:a16="http://schemas.microsoft.com/office/drawing/2014/main" id="{D5FB66FA-19D4-40D0-B08A-F2C8EB466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3550" y="202565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19" name="Rectangle 30">
              <a:extLst>
                <a:ext uri="{FF2B5EF4-FFF2-40B4-BE49-F238E27FC236}">
                  <a16:creationId xmlns:a16="http://schemas.microsoft.com/office/drawing/2014/main" id="{09F56F70-28A0-406D-8010-5FD7C4158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3550" y="237490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0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302" name="Rectangle 113">
              <a:extLst>
                <a:ext uri="{FF2B5EF4-FFF2-40B4-BE49-F238E27FC236}">
                  <a16:creationId xmlns:a16="http://schemas.microsoft.com/office/drawing/2014/main" id="{58799EC5-F8A7-415D-9F6C-B860FB903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4000" y="202565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303" name="Rectangle 114">
              <a:extLst>
                <a:ext uri="{FF2B5EF4-FFF2-40B4-BE49-F238E27FC236}">
                  <a16:creationId xmlns:a16="http://schemas.microsoft.com/office/drawing/2014/main" id="{4851A217-2C75-43A3-8673-6DDBA6285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4000" y="237490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  <a:sym typeface="Symbol" panose="05050102010706020507" pitchFamily="18" charset="2"/>
                </a:rPr>
                <a:t>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304" name="Line 115">
              <a:extLst>
                <a:ext uri="{FF2B5EF4-FFF2-40B4-BE49-F238E27FC236}">
                  <a16:creationId xmlns:a16="http://schemas.microsoft.com/office/drawing/2014/main" id="{F2B4A6CE-5F19-42EE-B4F3-D847E76226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64000" y="2724150"/>
              <a:ext cx="18859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508848CF-DD1F-4D62-82B9-C5F88D7D023F}"/>
              </a:ext>
            </a:extLst>
          </p:cNvPr>
          <p:cNvSpPr txBox="1"/>
          <p:nvPr/>
        </p:nvSpPr>
        <p:spPr>
          <a:xfrm>
            <a:off x="770118" y="6180438"/>
            <a:ext cx="80350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Q. 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anose="05050102010706020507" pitchFamily="18" charset="2"/>
              </a:rPr>
              <a:t>Is grade-school multiplication algorithm optimal?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0337EEC-B3C6-4F50-8E4F-15ED3FCEB6E2}"/>
              </a:ext>
            </a:extLst>
          </p:cNvPr>
          <p:cNvSpPr txBox="1"/>
          <p:nvPr/>
        </p:nvSpPr>
        <p:spPr>
          <a:xfrm>
            <a:off x="6444208" y="36447"/>
            <a:ext cx="30047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School method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anose="05050102010706020507" pitchFamily="18" charset="2"/>
              </a:rPr>
              <a:t>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t>2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t>)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bit operations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93AFA0E-8460-4F4F-A707-CA2F025E3954}"/>
              </a:ext>
            </a:extLst>
          </p:cNvPr>
          <p:cNvSpPr txBox="1"/>
          <p:nvPr/>
        </p:nvSpPr>
        <p:spPr>
          <a:xfrm>
            <a:off x="3923929" y="4116173"/>
            <a:ext cx="496855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anose="05050102010706020507" pitchFamily="18" charset="2"/>
              </a:rPr>
              <a:t>1952: Kolmogorov conjectured that any multiplication algorithm will take 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t>2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t>)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bit operations, i.e., it is asymptotically optimal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pic>
        <p:nvPicPr>
          <p:cNvPr id="7170" name="Picture 2" descr="Andrey Nikolayevich Kolmogorov | Russian mathematician | Britannica">
            <a:extLst>
              <a:ext uri="{FF2B5EF4-FFF2-40B4-BE49-F238E27FC236}">
                <a16:creationId xmlns:a16="http://schemas.microsoft.com/office/drawing/2014/main" id="{230C953E-586B-4977-AF55-CC95EA3B4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200" y="1810353"/>
            <a:ext cx="1390851" cy="185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B96D7B-D979-4272-BE17-A5A517DD9C32}"/>
              </a:ext>
            </a:extLst>
          </p:cNvPr>
          <p:cNvSpPr txBox="1"/>
          <p:nvPr/>
        </p:nvSpPr>
        <p:spPr>
          <a:xfrm>
            <a:off x="3923928" y="3688729"/>
            <a:ext cx="4712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Andrey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Nikolaevich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Kolmogorov (1903 – 1987)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F52C232-D5DF-4A47-A08A-A9CE1BCBB219}"/>
              </a:ext>
            </a:extLst>
          </p:cNvPr>
          <p:cNvSpPr txBox="1"/>
          <p:nvPr/>
        </p:nvSpPr>
        <p:spPr>
          <a:xfrm>
            <a:off x="3911405" y="5234143"/>
            <a:ext cx="50656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anose="05050102010706020507" pitchFamily="18" charset="2"/>
              </a:rPr>
              <a:t>1960: Kolmogorov announced in a seminar at Moscow State University that it is indeed 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t>2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t>)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4332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2" grpId="0"/>
      <p:bldP spid="116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>
            <a:extLst>
              <a:ext uri="{FF2B5EF4-FFF2-40B4-BE49-F238E27FC236}">
                <a16:creationId xmlns:a16="http://schemas.microsoft.com/office/drawing/2014/main" id="{4AB84F80-98DF-434B-B85F-F5DB795097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4283968" cy="457200"/>
          </a:xfrm>
        </p:spPr>
        <p:txBody>
          <a:bodyPr/>
          <a:lstStyle/>
          <a:p>
            <a:pPr algn="l"/>
            <a:r>
              <a:rPr kumimoji="0" lang="en-US" altLang="en-US" sz="2800" dirty="0"/>
              <a:t>Integer Multiplication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C077BD94-1581-4B1D-B237-0122E1F9EC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504" y="914400"/>
            <a:ext cx="8784976" cy="774699"/>
          </a:xfrm>
        </p:spPr>
        <p:txBody>
          <a:bodyPr/>
          <a:lstStyle/>
          <a:p>
            <a:r>
              <a:rPr kumimoji="0" lang="en-US" altLang="en-US" sz="2400" dirty="0"/>
              <a:t>Multiplication</a:t>
            </a:r>
          </a:p>
          <a:p>
            <a:r>
              <a:rPr kumimoji="0" lang="en-US" altLang="en-US" sz="2400" dirty="0">
                <a:solidFill>
                  <a:schemeClr val="tx1"/>
                </a:solidFill>
              </a:rPr>
              <a:t>Given two </a:t>
            </a:r>
            <a:r>
              <a:rPr kumimoji="0" lang="en-US" altLang="en-US" sz="2400" i="1" dirty="0">
                <a:solidFill>
                  <a:schemeClr val="tx1"/>
                </a:solidFill>
                <a:latin typeface="Times" panose="02020603050405020304" pitchFamily="18" charset="0"/>
              </a:rPr>
              <a:t>n</a:t>
            </a:r>
            <a:r>
              <a:rPr kumimoji="0" lang="en-US" altLang="en-US" sz="2400" dirty="0">
                <a:solidFill>
                  <a:schemeClr val="tx1"/>
                </a:solidFill>
              </a:rPr>
              <a:t>-bit integers </a:t>
            </a:r>
            <a:r>
              <a:rPr kumimoji="0" lang="en-US" altLang="en-US" sz="2400" i="1" dirty="0">
                <a:solidFill>
                  <a:schemeClr val="tx1"/>
                </a:solidFill>
                <a:latin typeface="Times" panose="02020603050405020304" pitchFamily="18" charset="0"/>
              </a:rPr>
              <a:t>a</a:t>
            </a:r>
            <a:r>
              <a:rPr kumimoji="0" lang="en-US" altLang="en-US" sz="2400" dirty="0">
                <a:solidFill>
                  <a:schemeClr val="tx1"/>
                </a:solidFill>
              </a:rPr>
              <a:t> and </a:t>
            </a:r>
            <a:r>
              <a:rPr kumimoji="0" lang="en-US" altLang="en-US" sz="2400" i="1" dirty="0">
                <a:solidFill>
                  <a:schemeClr val="tx1"/>
                </a:solidFill>
                <a:latin typeface="Times" panose="02020603050405020304" pitchFamily="18" charset="0"/>
              </a:rPr>
              <a:t>b</a:t>
            </a:r>
            <a:r>
              <a:rPr kumimoji="0" lang="en-US" altLang="en-US" sz="2400" dirty="0">
                <a:solidFill>
                  <a:schemeClr val="tx1"/>
                </a:solidFill>
              </a:rPr>
              <a:t>, compute </a:t>
            </a:r>
            <a:r>
              <a:rPr kumimoji="0" lang="en-US" altLang="en-US" sz="2400" i="1" dirty="0">
                <a:solidFill>
                  <a:schemeClr val="tx1"/>
                </a:solidFill>
                <a:latin typeface="Times" panose="02020603050405020304" pitchFamily="18" charset="0"/>
              </a:rPr>
              <a:t>a </a:t>
            </a:r>
            <a:r>
              <a:rPr kumimoji="0" lang="en-US" alt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</a:t>
            </a:r>
            <a:r>
              <a:rPr kumimoji="0" lang="en-US" altLang="en-US" sz="2400" dirty="0">
                <a:solidFill>
                  <a:schemeClr val="tx1"/>
                </a:solidFill>
              </a:rPr>
              <a:t> </a:t>
            </a:r>
            <a:r>
              <a:rPr kumimoji="0" lang="en-US" altLang="en-US" sz="2400" i="1" dirty="0">
                <a:solidFill>
                  <a:schemeClr val="tx1"/>
                </a:solidFill>
                <a:latin typeface="Times" panose="02020603050405020304" pitchFamily="18" charset="0"/>
              </a:rPr>
              <a:t>b</a:t>
            </a:r>
            <a:endParaRPr kumimoji="0" lang="en-US" altLang="en-US" sz="2400" dirty="0">
              <a:solidFill>
                <a:schemeClr val="tx1"/>
              </a:solidFill>
            </a:endParaRPr>
          </a:p>
          <a:p>
            <a:endParaRPr kumimoji="0" lang="en-US" altLang="en-US" dirty="0">
              <a:solidFill>
                <a:schemeClr val="tx1"/>
              </a:solidFill>
            </a:endParaRPr>
          </a:p>
          <a:p>
            <a:endParaRPr kumimoji="0" lang="en-US" altLang="en-US" dirty="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8833A25-0A5D-4DE0-9973-3285A9AE351C}"/>
              </a:ext>
            </a:extLst>
          </p:cNvPr>
          <p:cNvGrpSpPr/>
          <p:nvPr/>
        </p:nvGrpSpPr>
        <p:grpSpPr>
          <a:xfrm>
            <a:off x="246243" y="5593444"/>
            <a:ext cx="3352800" cy="349250"/>
            <a:chOff x="2597150" y="5518150"/>
            <a:chExt cx="3352800" cy="349250"/>
          </a:xfrm>
        </p:grpSpPr>
        <p:sp>
          <p:nvSpPr>
            <p:cNvPr id="8277" name="Rectangle 88">
              <a:extLst>
                <a:ext uri="{FF2B5EF4-FFF2-40B4-BE49-F238E27FC236}">
                  <a16:creationId xmlns:a16="http://schemas.microsoft.com/office/drawing/2014/main" id="{C721084A-32CD-483D-8AF6-1E57FC125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0400" y="551815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78" name="Rectangle 89">
              <a:extLst>
                <a:ext uri="{FF2B5EF4-FFF2-40B4-BE49-F238E27FC236}">
                  <a16:creationId xmlns:a16="http://schemas.microsoft.com/office/drawing/2014/main" id="{83C17EB3-F049-459A-9A54-6E6806E69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0850" y="551815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0</a:t>
              </a:r>
              <a:endParaRPr kumimoji="1" lang="en-US" altLang="en-US" sz="1400" b="1" i="0" u="none" strike="noStrike" kern="1200" cap="none" spc="0" normalizeH="0" baseline="-2500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79" name="Rectangle 90">
              <a:extLst>
                <a:ext uri="{FF2B5EF4-FFF2-40B4-BE49-F238E27FC236}">
                  <a16:creationId xmlns:a16="http://schemas.microsoft.com/office/drawing/2014/main" id="{FB151E60-987D-4CBB-8F92-DAF1584F7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1300" y="551815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0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80" name="Rectangle 91">
              <a:extLst>
                <a:ext uri="{FF2B5EF4-FFF2-40B4-BE49-F238E27FC236}">
                  <a16:creationId xmlns:a16="http://schemas.microsoft.com/office/drawing/2014/main" id="{C5B1D579-3145-41AE-9E15-149110EC60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1750" y="551815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0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81" name="Rectangle 92">
              <a:extLst>
                <a:ext uri="{FF2B5EF4-FFF2-40B4-BE49-F238E27FC236}">
                  <a16:creationId xmlns:a16="http://schemas.microsoft.com/office/drawing/2014/main" id="{FDAA3724-19A4-4169-A232-7005CB65D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200" y="551815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0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82" name="Rectangle 93">
              <a:extLst>
                <a:ext uri="{FF2B5EF4-FFF2-40B4-BE49-F238E27FC236}">
                  <a16:creationId xmlns:a16="http://schemas.microsoft.com/office/drawing/2014/main" id="{D894FF4E-4D47-4172-898C-828581702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2650" y="551815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0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83" name="Rectangle 94">
              <a:extLst>
                <a:ext uri="{FF2B5EF4-FFF2-40B4-BE49-F238E27FC236}">
                  <a16:creationId xmlns:a16="http://schemas.microsoft.com/office/drawing/2014/main" id="{0ABB1313-8199-44AA-93F4-A141CC848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100" y="551815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0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85" name="Rectangle 96">
              <a:extLst>
                <a:ext uri="{FF2B5EF4-FFF2-40B4-BE49-F238E27FC236}">
                  <a16:creationId xmlns:a16="http://schemas.microsoft.com/office/drawing/2014/main" id="{FE107B76-24BE-4B4F-B53D-C9D53C659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3550" y="551815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0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86" name="Rectangle 97">
              <a:extLst>
                <a:ext uri="{FF2B5EF4-FFF2-40B4-BE49-F238E27FC236}">
                  <a16:creationId xmlns:a16="http://schemas.microsoft.com/office/drawing/2014/main" id="{B7B4AEB6-3EE8-4403-8365-8A9E87F47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4000" y="551815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0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87" name="Rectangle 98">
              <a:extLst>
                <a:ext uri="{FF2B5EF4-FFF2-40B4-BE49-F238E27FC236}">
                  <a16:creationId xmlns:a16="http://schemas.microsoft.com/office/drawing/2014/main" id="{BE5ABBFB-36BF-4522-9BAB-66164A9DB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450" y="551815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0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88" name="Rectangle 99">
              <a:extLst>
                <a:ext uri="{FF2B5EF4-FFF2-40B4-BE49-F238E27FC236}">
                  <a16:creationId xmlns:a16="http://schemas.microsoft.com/office/drawing/2014/main" id="{B3E0558A-D50F-440E-9BBE-DD6FDE864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4900" y="551815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0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89" name="Rectangle 100">
              <a:extLst>
                <a:ext uri="{FF2B5EF4-FFF2-40B4-BE49-F238E27FC236}">
                  <a16:creationId xmlns:a16="http://schemas.microsoft.com/office/drawing/2014/main" id="{EA51F276-282B-4162-AE30-AC36CF367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5350" y="551815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90" name="Rectangle 101">
              <a:extLst>
                <a:ext uri="{FF2B5EF4-FFF2-40B4-BE49-F238E27FC236}">
                  <a16:creationId xmlns:a16="http://schemas.microsoft.com/office/drawing/2014/main" id="{4E57E906-FA5B-4B6B-B54C-6D4014FF8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551815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0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91" name="Rectangle 102">
              <a:extLst>
                <a:ext uri="{FF2B5EF4-FFF2-40B4-BE49-F238E27FC236}">
                  <a16:creationId xmlns:a16="http://schemas.microsoft.com/office/drawing/2014/main" id="{D0F705D3-D9AA-4AC0-A90C-90133ED12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250" y="551815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92" name="Rectangle 103">
              <a:extLst>
                <a:ext uri="{FF2B5EF4-FFF2-40B4-BE49-F238E27FC236}">
                  <a16:creationId xmlns:a16="http://schemas.microsoft.com/office/drawing/2014/main" id="{5917F09B-DB61-48C8-998C-E8A2DA489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6700" y="551815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300" name="Rectangle 111">
              <a:extLst>
                <a:ext uri="{FF2B5EF4-FFF2-40B4-BE49-F238E27FC236}">
                  <a16:creationId xmlns:a16="http://schemas.microsoft.com/office/drawing/2014/main" id="{F9873742-4BF3-479A-AD26-FD9BB3BEB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7150" y="551815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0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3A7BE81-70D7-4B60-A1B0-2A204DC38336}"/>
              </a:ext>
            </a:extLst>
          </p:cNvPr>
          <p:cNvGrpSpPr/>
          <p:nvPr/>
        </p:nvGrpSpPr>
        <p:grpSpPr>
          <a:xfrm>
            <a:off x="236445" y="2798526"/>
            <a:ext cx="3362598" cy="2794000"/>
            <a:chOff x="2587352" y="2724150"/>
            <a:chExt cx="3362598" cy="2794000"/>
          </a:xfrm>
          <a:solidFill>
            <a:srgbClr val="00B0F0"/>
          </a:solidFill>
        </p:grpSpPr>
        <p:sp>
          <p:nvSpPr>
            <p:cNvPr id="8199" name="Rectangle 6">
              <a:extLst>
                <a:ext uri="{FF2B5EF4-FFF2-40B4-BE49-F238E27FC236}">
                  <a16:creationId xmlns:a16="http://schemas.microsoft.com/office/drawing/2014/main" id="{4DD1B9DC-2FBA-4FE7-8E90-259F85032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0400" y="2724150"/>
              <a:ext cx="209550" cy="349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02" name="Rectangle 10">
              <a:extLst>
                <a:ext uri="{FF2B5EF4-FFF2-40B4-BE49-F238E27FC236}">
                  <a16:creationId xmlns:a16="http://schemas.microsoft.com/office/drawing/2014/main" id="{4C4FAEB1-FBDD-44CE-944E-0066C667B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0850" y="2724150"/>
              <a:ext cx="209550" cy="349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0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05" name="Rectangle 13">
              <a:extLst>
                <a:ext uri="{FF2B5EF4-FFF2-40B4-BE49-F238E27FC236}">
                  <a16:creationId xmlns:a16="http://schemas.microsoft.com/office/drawing/2014/main" id="{33CFF80A-7E4C-41A7-ACC8-95AF91F20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1300" y="2724150"/>
              <a:ext cx="209550" cy="349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08" name="Rectangle 17">
              <a:extLst>
                <a:ext uri="{FF2B5EF4-FFF2-40B4-BE49-F238E27FC236}">
                  <a16:creationId xmlns:a16="http://schemas.microsoft.com/office/drawing/2014/main" id="{778AFB07-8540-4C30-B828-2B22A8216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1750" y="2724150"/>
              <a:ext cx="209550" cy="349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0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11" name="Rectangle 20">
              <a:extLst>
                <a:ext uri="{FF2B5EF4-FFF2-40B4-BE49-F238E27FC236}">
                  <a16:creationId xmlns:a16="http://schemas.microsoft.com/office/drawing/2014/main" id="{4FFB7DB4-72B2-436A-98A2-E31BF89CD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200" y="2724150"/>
              <a:ext cx="209550" cy="349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14" name="Rectangle 24">
              <a:extLst>
                <a:ext uri="{FF2B5EF4-FFF2-40B4-BE49-F238E27FC236}">
                  <a16:creationId xmlns:a16="http://schemas.microsoft.com/office/drawing/2014/main" id="{75BAC1F5-A527-485F-A65C-ED7B36E90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2650" y="2724150"/>
              <a:ext cx="209550" cy="349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0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17" name="Rectangle 27">
              <a:extLst>
                <a:ext uri="{FF2B5EF4-FFF2-40B4-BE49-F238E27FC236}">
                  <a16:creationId xmlns:a16="http://schemas.microsoft.com/office/drawing/2014/main" id="{1D7B1B9B-D375-4B92-80A7-210BAFBED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100" y="2724150"/>
              <a:ext cx="209550" cy="349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20" name="Rectangle 31">
              <a:extLst>
                <a:ext uri="{FF2B5EF4-FFF2-40B4-BE49-F238E27FC236}">
                  <a16:creationId xmlns:a16="http://schemas.microsoft.com/office/drawing/2014/main" id="{B29BFF8C-D265-487D-A054-958BCFD95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3550" y="2724150"/>
              <a:ext cx="209550" cy="349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1" lang="en-US" altLang="en-US" sz="14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9D7C2C5-1BA6-40CA-AA87-4AF7D4748DF0}"/>
                </a:ext>
              </a:extLst>
            </p:cNvPr>
            <p:cNvGrpSpPr/>
            <p:nvPr/>
          </p:nvGrpSpPr>
          <p:grpSpPr>
            <a:xfrm>
              <a:off x="2587352" y="3068960"/>
              <a:ext cx="3352800" cy="2449190"/>
              <a:chOff x="2597150" y="3068960"/>
              <a:chExt cx="3352800" cy="2449190"/>
            </a:xfrm>
            <a:grpFill/>
          </p:grpSpPr>
          <p:sp>
            <p:nvSpPr>
              <p:cNvPr id="8222" name="Rectangle 33">
                <a:extLst>
                  <a:ext uri="{FF2B5EF4-FFF2-40B4-BE49-F238E27FC236}">
                    <a16:creationId xmlns:a16="http://schemas.microsoft.com/office/drawing/2014/main" id="{F29A9FA1-DFF3-43C7-ADB9-DB0928051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0850" y="30689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23" name="Rectangle 34">
                <a:extLst>
                  <a:ext uri="{FF2B5EF4-FFF2-40B4-BE49-F238E27FC236}">
                    <a16:creationId xmlns:a16="http://schemas.microsoft.com/office/drawing/2014/main" id="{A3264FAB-27C7-4BD9-8414-C95DCF4612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1300" y="30689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24" name="Rectangle 35">
                <a:extLst>
                  <a:ext uri="{FF2B5EF4-FFF2-40B4-BE49-F238E27FC236}">
                    <a16:creationId xmlns:a16="http://schemas.microsoft.com/office/drawing/2014/main" id="{5D55FF90-0AAE-495B-AD2A-E75E8BFA83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750" y="30689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1" lang="en-US" altLang="en-US" sz="1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25" name="Rectangle 36">
                <a:extLst>
                  <a:ext uri="{FF2B5EF4-FFF2-40B4-BE49-F238E27FC236}">
                    <a16:creationId xmlns:a16="http://schemas.microsoft.com/office/drawing/2014/main" id="{D95A9ED0-99F5-4540-8E3A-2713133418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200" y="30689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26" name="Rectangle 37">
                <a:extLst>
                  <a:ext uri="{FF2B5EF4-FFF2-40B4-BE49-F238E27FC236}">
                    <a16:creationId xmlns:a16="http://schemas.microsoft.com/office/drawing/2014/main" id="{6B12B6B9-7CDC-4D21-AC8B-133243F721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2650" y="30689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27" name="Rectangle 38">
                <a:extLst>
                  <a:ext uri="{FF2B5EF4-FFF2-40B4-BE49-F238E27FC236}">
                    <a16:creationId xmlns:a16="http://schemas.microsoft.com/office/drawing/2014/main" id="{A999C258-053A-42E2-AD08-997C95AC16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100" y="30689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28" name="Rectangle 39">
                <a:extLst>
                  <a:ext uri="{FF2B5EF4-FFF2-40B4-BE49-F238E27FC236}">
                    <a16:creationId xmlns:a16="http://schemas.microsoft.com/office/drawing/2014/main" id="{8F066935-044A-4812-AD29-7FBE2D2D9B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3550" y="30689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30" name="Rectangle 41">
                <a:extLst>
                  <a:ext uri="{FF2B5EF4-FFF2-40B4-BE49-F238E27FC236}">
                    <a16:creationId xmlns:a16="http://schemas.microsoft.com/office/drawing/2014/main" id="{7F4AEDAD-2F74-48B6-A93B-6E5BE9653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1300" y="341821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1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31" name="Rectangle 42">
                <a:extLst>
                  <a:ext uri="{FF2B5EF4-FFF2-40B4-BE49-F238E27FC236}">
                    <a16:creationId xmlns:a16="http://schemas.microsoft.com/office/drawing/2014/main" id="{EB5BCA9D-3C6F-4762-ABF9-360505765F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750" y="341821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32" name="Rectangle 43">
                <a:extLst>
                  <a:ext uri="{FF2B5EF4-FFF2-40B4-BE49-F238E27FC236}">
                    <a16:creationId xmlns:a16="http://schemas.microsoft.com/office/drawing/2014/main" id="{E7C4B80E-0C1C-424A-9DEA-163578129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200" y="341821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1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33" name="Rectangle 44">
                <a:extLst>
                  <a:ext uri="{FF2B5EF4-FFF2-40B4-BE49-F238E27FC236}">
                    <a16:creationId xmlns:a16="http://schemas.microsoft.com/office/drawing/2014/main" id="{B7228FCE-4BE0-4609-AC1A-2F1B7DB155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2650" y="341821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34" name="Rectangle 45">
                <a:extLst>
                  <a:ext uri="{FF2B5EF4-FFF2-40B4-BE49-F238E27FC236}">
                    <a16:creationId xmlns:a16="http://schemas.microsoft.com/office/drawing/2014/main" id="{54D3833F-9F1B-4C0E-91F6-A3220D8E37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100" y="341821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1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35" name="Rectangle 46">
                <a:extLst>
                  <a:ext uri="{FF2B5EF4-FFF2-40B4-BE49-F238E27FC236}">
                    <a16:creationId xmlns:a16="http://schemas.microsoft.com/office/drawing/2014/main" id="{DFCF1AF2-48D1-40C4-B0A7-E2FF97A431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3550" y="341821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36" name="Rectangle 47">
                <a:extLst>
                  <a:ext uri="{FF2B5EF4-FFF2-40B4-BE49-F238E27FC236}">
                    <a16:creationId xmlns:a16="http://schemas.microsoft.com/office/drawing/2014/main" id="{12AD1518-EE79-4952-A90F-CE40273F7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4000" y="341821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1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38" name="Rectangle 49">
                <a:extLst>
                  <a:ext uri="{FF2B5EF4-FFF2-40B4-BE49-F238E27FC236}">
                    <a16:creationId xmlns:a16="http://schemas.microsoft.com/office/drawing/2014/main" id="{37E6EEFE-8E84-4F93-8BCE-97D4665658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750" y="37674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1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39" name="Rectangle 50">
                <a:extLst>
                  <a:ext uri="{FF2B5EF4-FFF2-40B4-BE49-F238E27FC236}">
                    <a16:creationId xmlns:a16="http://schemas.microsoft.com/office/drawing/2014/main" id="{6EE032D2-633B-4FC8-92A6-A7180256E0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200" y="37674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40" name="Rectangle 51">
                <a:extLst>
                  <a:ext uri="{FF2B5EF4-FFF2-40B4-BE49-F238E27FC236}">
                    <a16:creationId xmlns:a16="http://schemas.microsoft.com/office/drawing/2014/main" id="{902CA7AE-0CA1-4D7C-8260-6E0CDE2B85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2650" y="37674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1</a:t>
                </a:r>
                <a:endParaRPr kumimoji="1" lang="en-US" altLang="en-US" sz="1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41" name="Rectangle 52">
                <a:extLst>
                  <a:ext uri="{FF2B5EF4-FFF2-40B4-BE49-F238E27FC236}">
                    <a16:creationId xmlns:a16="http://schemas.microsoft.com/office/drawing/2014/main" id="{C0A3C276-4CF5-4534-B07E-50D1FC4D2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100" y="37674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42" name="Rectangle 53">
                <a:extLst>
                  <a:ext uri="{FF2B5EF4-FFF2-40B4-BE49-F238E27FC236}">
                    <a16:creationId xmlns:a16="http://schemas.microsoft.com/office/drawing/2014/main" id="{B8EA469A-178F-4B88-BB07-866131C5D4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3550" y="37674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1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43" name="Rectangle 54">
                <a:extLst>
                  <a:ext uri="{FF2B5EF4-FFF2-40B4-BE49-F238E27FC236}">
                    <a16:creationId xmlns:a16="http://schemas.microsoft.com/office/drawing/2014/main" id="{6209CA4A-DB01-4729-B1E6-035FD09B46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4000" y="37674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44" name="Rectangle 55">
                <a:extLst>
                  <a:ext uri="{FF2B5EF4-FFF2-40B4-BE49-F238E27FC236}">
                    <a16:creationId xmlns:a16="http://schemas.microsoft.com/office/drawing/2014/main" id="{DBFFC9E0-5E24-4A58-AC42-35F4AF64D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4450" y="37674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1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46" name="Rectangle 57">
                <a:extLst>
                  <a:ext uri="{FF2B5EF4-FFF2-40B4-BE49-F238E27FC236}">
                    <a16:creationId xmlns:a16="http://schemas.microsoft.com/office/drawing/2014/main" id="{9C141802-AE4F-4B03-8E3C-489981CF8A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200" y="411671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1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47" name="Rectangle 58">
                <a:extLst>
                  <a:ext uri="{FF2B5EF4-FFF2-40B4-BE49-F238E27FC236}">
                    <a16:creationId xmlns:a16="http://schemas.microsoft.com/office/drawing/2014/main" id="{B3234A56-97D8-4093-ABEF-3F6151E4E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2650" y="411671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48" name="Rectangle 59">
                <a:extLst>
                  <a:ext uri="{FF2B5EF4-FFF2-40B4-BE49-F238E27FC236}">
                    <a16:creationId xmlns:a16="http://schemas.microsoft.com/office/drawing/2014/main" id="{5001CA42-D8F7-4D0C-A000-9618F9F65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100" y="411671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1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49" name="Rectangle 60">
                <a:extLst>
                  <a:ext uri="{FF2B5EF4-FFF2-40B4-BE49-F238E27FC236}">
                    <a16:creationId xmlns:a16="http://schemas.microsoft.com/office/drawing/2014/main" id="{675324D2-5880-45C1-A743-C193F43807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3550" y="411671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50" name="Rectangle 61">
                <a:extLst>
                  <a:ext uri="{FF2B5EF4-FFF2-40B4-BE49-F238E27FC236}">
                    <a16:creationId xmlns:a16="http://schemas.microsoft.com/office/drawing/2014/main" id="{1B0FD79F-EA76-4B80-9F9F-EE4FA3F42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4000" y="411671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1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51" name="Rectangle 62">
                <a:extLst>
                  <a:ext uri="{FF2B5EF4-FFF2-40B4-BE49-F238E27FC236}">
                    <a16:creationId xmlns:a16="http://schemas.microsoft.com/office/drawing/2014/main" id="{5E8DB845-919E-4183-AE34-A923548B96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4450" y="411671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52" name="Rectangle 63">
                <a:extLst>
                  <a:ext uri="{FF2B5EF4-FFF2-40B4-BE49-F238E27FC236}">
                    <a16:creationId xmlns:a16="http://schemas.microsoft.com/office/drawing/2014/main" id="{27777828-DD43-4892-88C2-3963EE7C82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4900" y="411671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1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54" name="Rectangle 65">
                <a:extLst>
                  <a:ext uri="{FF2B5EF4-FFF2-40B4-BE49-F238E27FC236}">
                    <a16:creationId xmlns:a16="http://schemas.microsoft.com/office/drawing/2014/main" id="{94DEF9A4-FF75-490E-B598-0E5538ABE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2650" y="44659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1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55" name="Rectangle 66">
                <a:extLst>
                  <a:ext uri="{FF2B5EF4-FFF2-40B4-BE49-F238E27FC236}">
                    <a16:creationId xmlns:a16="http://schemas.microsoft.com/office/drawing/2014/main" id="{2BDAB90B-00EF-47AA-9C30-B848AD9A64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100" y="44659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56" name="Rectangle 67">
                <a:extLst>
                  <a:ext uri="{FF2B5EF4-FFF2-40B4-BE49-F238E27FC236}">
                    <a16:creationId xmlns:a16="http://schemas.microsoft.com/office/drawing/2014/main" id="{CC97B57E-68C8-4C6A-8383-75D418C040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3550" y="44659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1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57" name="Rectangle 68">
                <a:extLst>
                  <a:ext uri="{FF2B5EF4-FFF2-40B4-BE49-F238E27FC236}">
                    <a16:creationId xmlns:a16="http://schemas.microsoft.com/office/drawing/2014/main" id="{E937EC79-7239-42DF-8334-94D5709A66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4000" y="44659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58" name="Rectangle 69">
                <a:extLst>
                  <a:ext uri="{FF2B5EF4-FFF2-40B4-BE49-F238E27FC236}">
                    <a16:creationId xmlns:a16="http://schemas.microsoft.com/office/drawing/2014/main" id="{A98B4651-B2E3-4868-AEB7-37980E3856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4450" y="44659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1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59" name="Rectangle 70">
                <a:extLst>
                  <a:ext uri="{FF2B5EF4-FFF2-40B4-BE49-F238E27FC236}">
                    <a16:creationId xmlns:a16="http://schemas.microsoft.com/office/drawing/2014/main" id="{D4D716F2-34BB-4B18-A92B-DF60F1060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4900" y="44659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60" name="Rectangle 71">
                <a:extLst>
                  <a:ext uri="{FF2B5EF4-FFF2-40B4-BE49-F238E27FC236}">
                    <a16:creationId xmlns:a16="http://schemas.microsoft.com/office/drawing/2014/main" id="{C1147C2C-6AAD-4C5A-BE05-2E23495EC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5350" y="44659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1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62" name="Rectangle 73">
                <a:extLst>
                  <a:ext uri="{FF2B5EF4-FFF2-40B4-BE49-F238E27FC236}">
                    <a16:creationId xmlns:a16="http://schemas.microsoft.com/office/drawing/2014/main" id="{643DAB52-BADB-4E96-A37B-0A6130306B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100" y="481521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1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63" name="Rectangle 74">
                <a:extLst>
                  <a:ext uri="{FF2B5EF4-FFF2-40B4-BE49-F238E27FC236}">
                    <a16:creationId xmlns:a16="http://schemas.microsoft.com/office/drawing/2014/main" id="{9A8BCCA6-A40E-4831-A693-3EDC06550D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3550" y="481521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64" name="Rectangle 75">
                <a:extLst>
                  <a:ext uri="{FF2B5EF4-FFF2-40B4-BE49-F238E27FC236}">
                    <a16:creationId xmlns:a16="http://schemas.microsoft.com/office/drawing/2014/main" id="{7BAD0341-61D2-47D8-B456-81A5B90EAD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4000" y="481521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1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65" name="Rectangle 76">
                <a:extLst>
                  <a:ext uri="{FF2B5EF4-FFF2-40B4-BE49-F238E27FC236}">
                    <a16:creationId xmlns:a16="http://schemas.microsoft.com/office/drawing/2014/main" id="{A9636538-B192-48E1-8B1D-66F7F7C71B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4450" y="481521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66" name="Rectangle 77">
                <a:extLst>
                  <a:ext uri="{FF2B5EF4-FFF2-40B4-BE49-F238E27FC236}">
                    <a16:creationId xmlns:a16="http://schemas.microsoft.com/office/drawing/2014/main" id="{4F64B83B-4558-4B20-BCE4-9BED388DE5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4900" y="481521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1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67" name="Rectangle 78">
                <a:extLst>
                  <a:ext uri="{FF2B5EF4-FFF2-40B4-BE49-F238E27FC236}">
                    <a16:creationId xmlns:a16="http://schemas.microsoft.com/office/drawing/2014/main" id="{12C799A0-86C7-47C7-8DFE-2A7EF91B7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5350" y="481521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68" name="Rectangle 79">
                <a:extLst>
                  <a:ext uri="{FF2B5EF4-FFF2-40B4-BE49-F238E27FC236}">
                    <a16:creationId xmlns:a16="http://schemas.microsoft.com/office/drawing/2014/main" id="{823FB2CA-080D-494D-B565-89613C1D53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5800" y="481521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1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70" name="Rectangle 81">
                <a:extLst>
                  <a:ext uri="{FF2B5EF4-FFF2-40B4-BE49-F238E27FC236}">
                    <a16:creationId xmlns:a16="http://schemas.microsoft.com/office/drawing/2014/main" id="{53770063-450A-41A5-8D27-F3B0EAAAC0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3550" y="51644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71" name="Rectangle 82">
                <a:extLst>
                  <a:ext uri="{FF2B5EF4-FFF2-40B4-BE49-F238E27FC236}">
                    <a16:creationId xmlns:a16="http://schemas.microsoft.com/office/drawing/2014/main" id="{DA1F8C83-E000-4204-91EA-23C2FA5EE9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4000" y="51644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72" name="Rectangle 83">
                <a:extLst>
                  <a:ext uri="{FF2B5EF4-FFF2-40B4-BE49-F238E27FC236}">
                    <a16:creationId xmlns:a16="http://schemas.microsoft.com/office/drawing/2014/main" id="{6807E560-B5AA-4F8F-A75E-4CF0B73FE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4450" y="51644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73" name="Rectangle 84">
                <a:extLst>
                  <a:ext uri="{FF2B5EF4-FFF2-40B4-BE49-F238E27FC236}">
                    <a16:creationId xmlns:a16="http://schemas.microsoft.com/office/drawing/2014/main" id="{46DF2825-3E67-4D43-B548-58C40DC94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4900" y="51644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74" name="Rectangle 85">
                <a:extLst>
                  <a:ext uri="{FF2B5EF4-FFF2-40B4-BE49-F238E27FC236}">
                    <a16:creationId xmlns:a16="http://schemas.microsoft.com/office/drawing/2014/main" id="{D7341FE6-FD43-4BA5-BB74-D127E11065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5350" y="51644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75" name="Rectangle 86">
                <a:extLst>
                  <a:ext uri="{FF2B5EF4-FFF2-40B4-BE49-F238E27FC236}">
                    <a16:creationId xmlns:a16="http://schemas.microsoft.com/office/drawing/2014/main" id="{7C6A7058-632B-46A4-8854-2F5A51B6FF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5800" y="51644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76" name="Rectangle 87">
                <a:extLst>
                  <a:ext uri="{FF2B5EF4-FFF2-40B4-BE49-F238E27FC236}">
                    <a16:creationId xmlns:a16="http://schemas.microsoft.com/office/drawing/2014/main" id="{F03C458D-4E63-44EA-8C13-F872804428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6250" y="51644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84" name="Line 95">
                <a:extLst>
                  <a:ext uri="{FF2B5EF4-FFF2-40B4-BE49-F238E27FC236}">
                    <a16:creationId xmlns:a16="http://schemas.microsoft.com/office/drawing/2014/main" id="{BBF0D608-58A1-4C6B-8555-2B10DA2EC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73550" y="5513710"/>
                <a:ext cx="1676400" cy="0"/>
              </a:xfrm>
              <a:prstGeom prst="line">
                <a:avLst/>
              </a:prstGeom>
              <a:grp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93" name="Rectangle 104">
                <a:extLst>
                  <a:ext uri="{FF2B5EF4-FFF2-40B4-BE49-F238E27FC236}">
                    <a16:creationId xmlns:a16="http://schemas.microsoft.com/office/drawing/2014/main" id="{499F2600-96CB-4D83-918F-DF242D8BF6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4000" y="30689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94" name="Rectangle 105">
                <a:extLst>
                  <a:ext uri="{FF2B5EF4-FFF2-40B4-BE49-F238E27FC236}">
                    <a16:creationId xmlns:a16="http://schemas.microsoft.com/office/drawing/2014/main" id="{465EC044-E311-4930-91B4-0B86591D8B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4450" y="341821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1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95" name="Rectangle 106">
                <a:extLst>
                  <a:ext uri="{FF2B5EF4-FFF2-40B4-BE49-F238E27FC236}">
                    <a16:creationId xmlns:a16="http://schemas.microsoft.com/office/drawing/2014/main" id="{95E1414F-F782-456D-8ECB-82068683F5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4900" y="37674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1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96" name="Rectangle 107">
                <a:extLst>
                  <a:ext uri="{FF2B5EF4-FFF2-40B4-BE49-F238E27FC236}">
                    <a16:creationId xmlns:a16="http://schemas.microsoft.com/office/drawing/2014/main" id="{D54FE7C3-25C3-4096-B74D-A628972F11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5350" y="411671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1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97" name="Rectangle 108">
                <a:extLst>
                  <a:ext uri="{FF2B5EF4-FFF2-40B4-BE49-F238E27FC236}">
                    <a16:creationId xmlns:a16="http://schemas.microsoft.com/office/drawing/2014/main" id="{883818C3-8989-4A4C-970C-02C95EBC5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5800" y="44659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1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98" name="Rectangle 109">
                <a:extLst>
                  <a:ext uri="{FF2B5EF4-FFF2-40B4-BE49-F238E27FC236}">
                    <a16:creationId xmlns:a16="http://schemas.microsoft.com/office/drawing/2014/main" id="{62E81CDA-A305-4560-B223-4353E15B81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6250" y="481521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1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99" name="Rectangle 110">
                <a:extLst>
                  <a:ext uri="{FF2B5EF4-FFF2-40B4-BE49-F238E27FC236}">
                    <a16:creationId xmlns:a16="http://schemas.microsoft.com/office/drawing/2014/main" id="{C663F7F8-DB62-4DAF-8E29-40C06DD991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6700" y="5164460"/>
                <a:ext cx="209550" cy="349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hlink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1" lang="en-US" altLang="en-US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301" name="Line 112">
                <a:extLst>
                  <a:ext uri="{FF2B5EF4-FFF2-40B4-BE49-F238E27FC236}">
                    <a16:creationId xmlns:a16="http://schemas.microsoft.com/office/drawing/2014/main" id="{93A20DF2-AD1B-44A4-928B-6BA1F08870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597150" y="5518150"/>
                <a:ext cx="1885950" cy="0"/>
              </a:xfrm>
              <a:prstGeom prst="line">
                <a:avLst/>
              </a:prstGeom>
              <a:grp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1E430D6-3C23-462B-9D84-93E0D8FC2A20}"/>
              </a:ext>
            </a:extLst>
          </p:cNvPr>
          <p:cNvGrpSpPr/>
          <p:nvPr/>
        </p:nvGrpSpPr>
        <p:grpSpPr>
          <a:xfrm>
            <a:off x="1713093" y="2100944"/>
            <a:ext cx="1885950" cy="698500"/>
            <a:chOff x="4064000" y="2025650"/>
            <a:chExt cx="1885950" cy="698500"/>
          </a:xfrm>
        </p:grpSpPr>
        <p:sp>
          <p:nvSpPr>
            <p:cNvPr id="8197" name="Rectangle 4">
              <a:extLst>
                <a:ext uri="{FF2B5EF4-FFF2-40B4-BE49-F238E27FC236}">
                  <a16:creationId xmlns:a16="http://schemas.microsoft.com/office/drawing/2014/main" id="{DE39542D-F9B4-45F5-8FC0-A24DE849F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0400" y="202565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98" name="Rectangle 5">
              <a:extLst>
                <a:ext uri="{FF2B5EF4-FFF2-40B4-BE49-F238E27FC236}">
                  <a16:creationId xmlns:a16="http://schemas.microsoft.com/office/drawing/2014/main" id="{C443A90B-D65C-419E-9C4F-0A22B2B08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0400" y="237490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00" name="Rectangle 8">
              <a:extLst>
                <a:ext uri="{FF2B5EF4-FFF2-40B4-BE49-F238E27FC236}">
                  <a16:creationId xmlns:a16="http://schemas.microsoft.com/office/drawing/2014/main" id="{E8AE8168-81CA-4994-BCDF-693DE0171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0850" y="202565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0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01" name="Rectangle 9">
              <a:extLst>
                <a:ext uri="{FF2B5EF4-FFF2-40B4-BE49-F238E27FC236}">
                  <a16:creationId xmlns:a16="http://schemas.microsoft.com/office/drawing/2014/main" id="{0143C585-4C8E-4C1F-B263-155DDE1C8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0850" y="237490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0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03" name="Rectangle 11">
              <a:extLst>
                <a:ext uri="{FF2B5EF4-FFF2-40B4-BE49-F238E27FC236}">
                  <a16:creationId xmlns:a16="http://schemas.microsoft.com/office/drawing/2014/main" id="{740FEE81-C0FC-4A29-BA7F-107787B99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1300" y="202565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1" lang="en-US" altLang="en-US" sz="1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04" name="Rectangle 12">
              <a:extLst>
                <a:ext uri="{FF2B5EF4-FFF2-40B4-BE49-F238E27FC236}">
                  <a16:creationId xmlns:a16="http://schemas.microsoft.com/office/drawing/2014/main" id="{741E90A9-9B36-412B-91B7-0ED01D4EF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1300" y="237490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06" name="Rectangle 15">
              <a:extLst>
                <a:ext uri="{FF2B5EF4-FFF2-40B4-BE49-F238E27FC236}">
                  <a16:creationId xmlns:a16="http://schemas.microsoft.com/office/drawing/2014/main" id="{C070D8BF-0694-4461-913B-6B485816C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1750" y="202565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0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07" name="Rectangle 16">
              <a:extLst>
                <a:ext uri="{FF2B5EF4-FFF2-40B4-BE49-F238E27FC236}">
                  <a16:creationId xmlns:a16="http://schemas.microsoft.com/office/drawing/2014/main" id="{5428D901-44EB-4AFC-8A7B-AA84B33E0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1750" y="237490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09" name="Rectangle 18">
              <a:extLst>
                <a:ext uri="{FF2B5EF4-FFF2-40B4-BE49-F238E27FC236}">
                  <a16:creationId xmlns:a16="http://schemas.microsoft.com/office/drawing/2014/main" id="{31A7EB6D-E738-4695-ACF2-10CA1606F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200" y="202565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10" name="Rectangle 19">
              <a:extLst>
                <a:ext uri="{FF2B5EF4-FFF2-40B4-BE49-F238E27FC236}">
                  <a16:creationId xmlns:a16="http://schemas.microsoft.com/office/drawing/2014/main" id="{367B50A6-14B7-45A8-8733-D51AC9A36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200" y="237490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12" name="Rectangle 22">
              <a:extLst>
                <a:ext uri="{FF2B5EF4-FFF2-40B4-BE49-F238E27FC236}">
                  <a16:creationId xmlns:a16="http://schemas.microsoft.com/office/drawing/2014/main" id="{1DB047EA-436F-4736-8728-BFF6BB740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2650" y="202565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0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13" name="Rectangle 23">
              <a:extLst>
                <a:ext uri="{FF2B5EF4-FFF2-40B4-BE49-F238E27FC236}">
                  <a16:creationId xmlns:a16="http://schemas.microsoft.com/office/drawing/2014/main" id="{C99DF7EB-E368-4CDC-A082-13F533C0E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2650" y="237490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15" name="Rectangle 25">
              <a:extLst>
                <a:ext uri="{FF2B5EF4-FFF2-40B4-BE49-F238E27FC236}">
                  <a16:creationId xmlns:a16="http://schemas.microsoft.com/office/drawing/2014/main" id="{E83875B7-2162-4536-98FD-FBF4231B5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100" y="202565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16" name="Rectangle 26">
              <a:extLst>
                <a:ext uri="{FF2B5EF4-FFF2-40B4-BE49-F238E27FC236}">
                  <a16:creationId xmlns:a16="http://schemas.microsoft.com/office/drawing/2014/main" id="{FD654E93-3BB0-468D-B51A-6B917707B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100" y="237490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18" name="Rectangle 29">
              <a:extLst>
                <a:ext uri="{FF2B5EF4-FFF2-40B4-BE49-F238E27FC236}">
                  <a16:creationId xmlns:a16="http://schemas.microsoft.com/office/drawing/2014/main" id="{D5FB66FA-19D4-40D0-B08A-F2C8EB466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3550" y="202565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19" name="Rectangle 30">
              <a:extLst>
                <a:ext uri="{FF2B5EF4-FFF2-40B4-BE49-F238E27FC236}">
                  <a16:creationId xmlns:a16="http://schemas.microsoft.com/office/drawing/2014/main" id="{09F56F70-28A0-406D-8010-5FD7C4158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3550" y="237490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0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302" name="Rectangle 113">
              <a:extLst>
                <a:ext uri="{FF2B5EF4-FFF2-40B4-BE49-F238E27FC236}">
                  <a16:creationId xmlns:a16="http://schemas.microsoft.com/office/drawing/2014/main" id="{58799EC5-F8A7-415D-9F6C-B860FB903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4000" y="202565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303" name="Rectangle 114">
              <a:extLst>
                <a:ext uri="{FF2B5EF4-FFF2-40B4-BE49-F238E27FC236}">
                  <a16:creationId xmlns:a16="http://schemas.microsoft.com/office/drawing/2014/main" id="{4851A217-2C75-43A3-8673-6DDBA6285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4000" y="2374900"/>
              <a:ext cx="209550" cy="349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  <a:sym typeface="Symbol" panose="05050102010706020507" pitchFamily="18" charset="2"/>
                </a:rPr>
                <a:t></a:t>
              </a:r>
              <a:endParaRPr kumimoji="1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304" name="Line 115">
              <a:extLst>
                <a:ext uri="{FF2B5EF4-FFF2-40B4-BE49-F238E27FC236}">
                  <a16:creationId xmlns:a16="http://schemas.microsoft.com/office/drawing/2014/main" id="{F2B4A6CE-5F19-42EE-B4F3-D847E76226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64000" y="2724150"/>
              <a:ext cx="18859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C0337EEC-B3C6-4F50-8E4F-15ED3FCEB6E2}"/>
              </a:ext>
            </a:extLst>
          </p:cNvPr>
          <p:cNvSpPr txBox="1"/>
          <p:nvPr/>
        </p:nvSpPr>
        <p:spPr>
          <a:xfrm>
            <a:off x="6444208" y="36447"/>
            <a:ext cx="30047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School method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anose="05050102010706020507" pitchFamily="18" charset="2"/>
              </a:rPr>
              <a:t>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t>2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t>)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bit operations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B96D7B-D979-4272-BE17-A5A517DD9C32}"/>
              </a:ext>
            </a:extLst>
          </p:cNvPr>
          <p:cNvSpPr txBox="1"/>
          <p:nvPr/>
        </p:nvSpPr>
        <p:spPr>
          <a:xfrm>
            <a:off x="3787127" y="4182479"/>
            <a:ext cx="30891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4D515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Anatoly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D515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Alexeyevich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4D515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4D515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Karatsuba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(1937 – 2008)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F52C232-D5DF-4A47-A08A-A9CE1BCBB219}"/>
              </a:ext>
            </a:extLst>
          </p:cNvPr>
          <p:cNvSpPr txBox="1"/>
          <p:nvPr/>
        </p:nvSpPr>
        <p:spPr>
          <a:xfrm>
            <a:off x="3771424" y="4911991"/>
            <a:ext cx="363211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anose="05050102010706020507" pitchFamily="18" charset="2"/>
              </a:rPr>
              <a:t>1960: Within one week, Karatsuba disproved the claim, showing that </a:t>
            </a:r>
            <a:r>
              <a:rPr lang="en-US" altLang="en-US" sz="2000" dirty="0">
                <a:solidFill>
                  <a:schemeClr val="accent1"/>
                </a:solidFill>
                <a:sym typeface="Symbol" panose="05050102010706020507" pitchFamily="18" charset="2"/>
              </a:rPr>
              <a:t>multiplication can be done in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anose="05050102010706020507" pitchFamily="18" charset="2"/>
              </a:rPr>
              <a:t>O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2000" b="0" i="0" u="none" strike="noStrike" kern="1200" cap="none" spc="0" normalizeH="0" baseline="3000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t>1.585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t>) time!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ea typeface="+mn-ea"/>
              <a:cs typeface="+mn-cs"/>
              <a:sym typeface="Symbol" panose="05050102010706020507" pitchFamily="18" charset="2"/>
            </a:endParaRPr>
          </a:p>
        </p:txBody>
      </p:sp>
      <p:pic>
        <p:nvPicPr>
          <p:cNvPr id="26626" name="Picture 2">
            <a:extLst>
              <a:ext uri="{FF2B5EF4-FFF2-40B4-BE49-F238E27FC236}">
                <a16:creationId xmlns:a16="http://schemas.microsoft.com/office/drawing/2014/main" id="{C0DDB0A0-DE4C-43A8-92FC-D56432924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705" y="4026557"/>
            <a:ext cx="1333680" cy="167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2" descr="Andrey Nikolayevich Kolmogorov | Russian mathematician | Britannica">
            <a:extLst>
              <a:ext uri="{FF2B5EF4-FFF2-40B4-BE49-F238E27FC236}">
                <a16:creationId xmlns:a16="http://schemas.microsoft.com/office/drawing/2014/main" id="{2EE30005-6CB3-44CF-AA09-A01681E52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492" y="1903056"/>
            <a:ext cx="1015575" cy="135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400DDD55-3335-487B-A911-50F8ECE73D9C}"/>
              </a:ext>
            </a:extLst>
          </p:cNvPr>
          <p:cNvSpPr txBox="1"/>
          <p:nvPr/>
        </p:nvSpPr>
        <p:spPr>
          <a:xfrm>
            <a:off x="3787127" y="3184187"/>
            <a:ext cx="153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Kolmogorov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88D2948-EADC-4FC0-96FE-637B66A7542F}"/>
              </a:ext>
            </a:extLst>
          </p:cNvPr>
          <p:cNvSpPr txBox="1"/>
          <p:nvPr/>
        </p:nvSpPr>
        <p:spPr>
          <a:xfrm>
            <a:off x="4993235" y="2007065"/>
            <a:ext cx="394884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anose="05050102010706020507" pitchFamily="18" charset="2"/>
              </a:rPr>
              <a:t>1960: Kolmogorov announced in a seminar</a:t>
            </a:r>
            <a:r>
              <a:rPr kumimoji="0" lang="en-US" altLang="en-US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anose="05050102010706020507" pitchFamily="18" charset="2"/>
              </a:rPr>
              <a:t>at Moscow State University that multiplication is indeed 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t>2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t>)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C532348-8499-4546-864B-822E9C684003}"/>
              </a:ext>
            </a:extLst>
          </p:cNvPr>
          <p:cNvSpPr/>
          <p:nvPr/>
        </p:nvSpPr>
        <p:spPr bwMode="auto">
          <a:xfrm>
            <a:off x="3766070" y="3933013"/>
            <a:ext cx="5141485" cy="2448314"/>
          </a:xfrm>
          <a:prstGeom prst="roundRect">
            <a:avLst/>
          </a:prstGeom>
          <a:noFill/>
          <a:ln w="28575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Comic Sans MS" pitchFamily="32" charset="0"/>
              <a:ea typeface="ＭＳ Ｐゴシック" pitchFamily="32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247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6" grpId="0"/>
      <p:bldP spid="3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>
            <a:extLst>
              <a:ext uri="{FF2B5EF4-FFF2-40B4-BE49-F238E27FC236}">
                <a16:creationId xmlns:a16="http://schemas.microsoft.com/office/drawing/2014/main" id="{A2626862-EB56-4375-8C74-21CD304B71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935679-74CA-4125-A959-E7B07403F1F3}" type="slidenum">
              <a:rPr kumimoji="1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7F05A3A7-DE77-4E54-A1AE-A6E2A33468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3" y="2502490"/>
            <a:ext cx="5608148" cy="1326166"/>
          </a:xfrm>
        </p:spPr>
        <p:txBody>
          <a:bodyPr/>
          <a:lstStyle/>
          <a:p>
            <a:r>
              <a:rPr kumimoji="0" lang="en-US" altLang="en-US" sz="2000" dirty="0"/>
              <a:t>To multiply two</a:t>
            </a:r>
            <a:r>
              <a:rPr kumimoji="0" lang="en-US" altLang="en-US" sz="2000" dirty="0">
                <a:solidFill>
                  <a:schemeClr val="folHlink"/>
                </a:solidFill>
              </a:rPr>
              <a:t> </a:t>
            </a:r>
            <a:r>
              <a:rPr kumimoji="0" lang="en-US" altLang="en-US" sz="2000" i="1" dirty="0">
                <a:solidFill>
                  <a:schemeClr val="folHlink"/>
                </a:solidFill>
                <a:latin typeface="Times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kumimoji="0" lang="en-US" altLang="en-US" sz="2000" dirty="0">
                <a:solidFill>
                  <a:schemeClr val="folHlink"/>
                </a:solidFill>
              </a:rPr>
              <a:t>-bit integers </a:t>
            </a:r>
            <a:r>
              <a:rPr kumimoji="0" lang="en-US" altLang="en-US" sz="2000" i="1" dirty="0">
                <a:solidFill>
                  <a:schemeClr val="folHlink"/>
                </a:solidFill>
                <a:latin typeface="Times" panose="02020603050405020304" pitchFamily="18" charset="0"/>
              </a:rPr>
              <a:t>a</a:t>
            </a:r>
            <a:r>
              <a:rPr kumimoji="0" lang="en-US" altLang="en-US" sz="2000" dirty="0">
                <a:solidFill>
                  <a:schemeClr val="folHlink"/>
                </a:solidFill>
              </a:rPr>
              <a:t> and </a:t>
            </a:r>
            <a:r>
              <a:rPr kumimoji="0" lang="en-US" altLang="en-US" sz="2000" i="1" dirty="0">
                <a:solidFill>
                  <a:schemeClr val="folHlink"/>
                </a:solidFill>
                <a:latin typeface="Times" panose="02020603050405020304" pitchFamily="18" charset="0"/>
              </a:rPr>
              <a:t>b</a:t>
            </a:r>
            <a:r>
              <a:rPr kumimoji="0" lang="en-US" altLang="en-US" sz="2000" dirty="0">
                <a:solidFill>
                  <a:schemeClr val="folHlink"/>
                </a:solidFill>
              </a:rPr>
              <a:t>:</a:t>
            </a:r>
          </a:p>
          <a:p>
            <a:pPr lvl="1"/>
            <a:r>
              <a:rPr kumimoji="0" lang="en-US" altLang="en-US" sz="2000" dirty="0"/>
              <a:t>Add two ½</a:t>
            </a:r>
            <a:r>
              <a:rPr kumimoji="0" lang="en-US" altLang="en-US" sz="2000" i="1" dirty="0">
                <a:latin typeface="Times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kumimoji="0" lang="en-US" altLang="en-US" sz="2000" dirty="0"/>
              <a:t> bit integers.</a:t>
            </a:r>
          </a:p>
          <a:p>
            <a:pPr lvl="1"/>
            <a:r>
              <a:rPr kumimoji="0" lang="en-US" altLang="en-US" sz="2000" dirty="0"/>
              <a:t>Multiply </a:t>
            </a:r>
            <a:r>
              <a:rPr kumimoji="0" lang="en-US" altLang="en-US" sz="2000" dirty="0">
                <a:solidFill>
                  <a:schemeClr val="accent1"/>
                </a:solidFill>
              </a:rPr>
              <a:t>three </a:t>
            </a:r>
            <a:r>
              <a:rPr kumimoji="0" lang="en-US" altLang="en-US" sz="2000" dirty="0"/>
              <a:t>½</a:t>
            </a:r>
            <a:r>
              <a:rPr kumimoji="0" lang="en-US" altLang="en-US" sz="2000" i="1" dirty="0">
                <a:latin typeface="Times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kumimoji="0" lang="en-US" altLang="en-US" sz="2000" dirty="0"/>
              <a:t>-bit integers, recursively</a:t>
            </a:r>
          </a:p>
          <a:p>
            <a:pPr lvl="1"/>
            <a:r>
              <a:rPr kumimoji="0" lang="en-US" altLang="en-US" sz="2000" dirty="0"/>
              <a:t>Add, subtract, and shift to obtain result</a:t>
            </a:r>
          </a:p>
          <a:p>
            <a:pPr lvl="1"/>
            <a:endParaRPr kumimoji="0" lang="en-US" altLang="en-US" dirty="0"/>
          </a:p>
          <a:p>
            <a:pPr lvl="1"/>
            <a:endParaRPr kumimoji="0" lang="en-US" altLang="en-US" dirty="0"/>
          </a:p>
          <a:p>
            <a:pPr lvl="1"/>
            <a:endParaRPr kumimoji="0" lang="en-US" altLang="en-US" dirty="0"/>
          </a:p>
          <a:p>
            <a:pPr lvl="1"/>
            <a:endParaRPr kumimoji="0" lang="en-US" altLang="en-US" dirty="0"/>
          </a:p>
          <a:p>
            <a:pPr lvl="1"/>
            <a:endParaRPr kumimoji="0" lang="en-US" altLang="en-US" dirty="0"/>
          </a:p>
          <a:p>
            <a:pPr lvl="1"/>
            <a:endParaRPr kumimoji="0" lang="en-US" altLang="en-US" dirty="0"/>
          </a:p>
          <a:p>
            <a:pPr lvl="1"/>
            <a:endParaRPr kumimoji="0" lang="en-US" altLang="en-US" dirty="0"/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Tx/>
              <a:buSzTx/>
            </a:pPr>
            <a:endParaRPr kumimoji="0" lang="en-US" altLang="en-US" dirty="0"/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2D9A3059-BE84-4A40-82B7-C764293666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24143"/>
            <a:ext cx="6276027" cy="457200"/>
          </a:xfrm>
        </p:spPr>
        <p:txBody>
          <a:bodyPr/>
          <a:lstStyle/>
          <a:p>
            <a:pPr algn="l"/>
            <a:r>
              <a:rPr kumimoji="0" lang="en-US" altLang="en-US" dirty="0"/>
              <a:t>Karatsuba multiplication algorithm for two </a:t>
            </a:r>
            <a:r>
              <a:rPr kumimoji="0" lang="en-US" altLang="en-US" i="1" dirty="0"/>
              <a:t>n</a:t>
            </a:r>
            <a:r>
              <a:rPr kumimoji="0" lang="en-US" altLang="en-US" dirty="0"/>
              <a:t>-bit integers </a:t>
            </a:r>
            <a:r>
              <a:rPr kumimoji="0" lang="en-US" altLang="en-US" i="1" dirty="0"/>
              <a:t>a</a:t>
            </a:r>
            <a:r>
              <a:rPr kumimoji="0" lang="en-US" altLang="en-US" dirty="0"/>
              <a:t>, </a:t>
            </a:r>
            <a:r>
              <a:rPr kumimoji="0" lang="en-US" altLang="en-US" i="1" dirty="0"/>
              <a:t>b</a:t>
            </a:r>
          </a:p>
        </p:txBody>
      </p:sp>
      <p:graphicFrame>
        <p:nvGraphicFramePr>
          <p:cNvPr id="12293" name="Object 11">
            <a:extLst>
              <a:ext uri="{FF2B5EF4-FFF2-40B4-BE49-F238E27FC236}">
                <a16:creationId xmlns:a16="http://schemas.microsoft.com/office/drawing/2014/main" id="{8A78595D-324C-41D1-BBF2-A2F3C86498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7576" y="5196253"/>
          <a:ext cx="8243887" cy="830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4" imgW="7988300" imgH="558800" progId="Equation.3">
                  <p:embed/>
                </p:oleObj>
              </mc:Choice>
              <mc:Fallback>
                <p:oleObj name="Equation" r:id="rId4" imgW="7988300" imgH="558800" progId="Equation.3">
                  <p:embed/>
                  <p:pic>
                    <p:nvPicPr>
                      <p:cNvPr id="12293" name="Object 11">
                        <a:extLst>
                          <a:ext uri="{FF2B5EF4-FFF2-40B4-BE49-F238E27FC236}">
                            <a16:creationId xmlns:a16="http://schemas.microsoft.com/office/drawing/2014/main" id="{8A78595D-324C-41D1-BBF2-A2F3C86498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682" t="-15652" r="-1682" b="-15652"/>
                      <a:stretch>
                        <a:fillRect/>
                      </a:stretch>
                    </p:blipFill>
                    <p:spPr bwMode="auto">
                      <a:xfrm>
                        <a:off x="547576" y="5196253"/>
                        <a:ext cx="8243887" cy="830997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13">
            <a:extLst>
              <a:ext uri="{FF2B5EF4-FFF2-40B4-BE49-F238E27FC236}">
                <a16:creationId xmlns:a16="http://schemas.microsoft.com/office/drawing/2014/main" id="{88F441B1-FACF-4CC6-8B5F-20FEF5BA4C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3" y="609600"/>
          <a:ext cx="5795963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6" imgW="5346700" imgH="1206500" progId="Equation.3">
                  <p:embed/>
                </p:oleObj>
              </mc:Choice>
              <mc:Fallback>
                <p:oleObj name="Equation" r:id="rId6" imgW="5346700" imgH="1206500" progId="Equation.3">
                  <p:embed/>
                  <p:pic>
                    <p:nvPicPr>
                      <p:cNvPr id="12294" name="Object 13">
                        <a:extLst>
                          <a:ext uri="{FF2B5EF4-FFF2-40B4-BE49-F238E27FC236}">
                            <a16:creationId xmlns:a16="http://schemas.microsoft.com/office/drawing/2014/main" id="{88F441B1-FACF-4CC6-8B5F-20FEF5BA4C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4276" t="-15158" r="-4276" b="-30316"/>
                      <a:stretch>
                        <a:fillRect/>
                      </a:stretch>
                    </p:blipFill>
                    <p:spPr bwMode="auto">
                      <a:xfrm>
                        <a:off x="173" y="609600"/>
                        <a:ext cx="5795963" cy="1749425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Oval 14">
            <a:extLst>
              <a:ext uri="{FF2B5EF4-FFF2-40B4-BE49-F238E27FC236}">
                <a16:creationId xmlns:a16="http://schemas.microsoft.com/office/drawing/2014/main" id="{834FFED1-B60D-4CB4-8F1C-019B865C7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8016" y="2007791"/>
            <a:ext cx="209550" cy="20955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12296" name="Oval 15">
            <a:extLst>
              <a:ext uri="{FF2B5EF4-FFF2-40B4-BE49-F238E27FC236}">
                <a16:creationId xmlns:a16="http://schemas.microsoft.com/office/drawing/2014/main" id="{93EFB72E-4FCC-4900-B3C5-BAD52A404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6860" y="2059985"/>
            <a:ext cx="209550" cy="20955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2</a:t>
            </a:r>
          </a:p>
        </p:txBody>
      </p:sp>
      <p:sp>
        <p:nvSpPr>
          <p:cNvPr id="12297" name="Oval 16">
            <a:extLst>
              <a:ext uri="{FF2B5EF4-FFF2-40B4-BE49-F238E27FC236}">
                <a16:creationId xmlns:a16="http://schemas.microsoft.com/office/drawing/2014/main" id="{2C578097-1DA1-45CE-B998-DFBE4C86A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8571" y="2051844"/>
            <a:ext cx="209550" cy="20955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12298" name="Oval 17">
            <a:extLst>
              <a:ext uri="{FF2B5EF4-FFF2-40B4-BE49-F238E27FC236}">
                <a16:creationId xmlns:a16="http://schemas.microsoft.com/office/drawing/2014/main" id="{2E91BD20-B2CF-474A-AFE7-FCC889931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8405" y="2033688"/>
            <a:ext cx="209550" cy="20955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3</a:t>
            </a:r>
          </a:p>
        </p:txBody>
      </p:sp>
      <p:sp>
        <p:nvSpPr>
          <p:cNvPr id="12299" name="Oval 18">
            <a:extLst>
              <a:ext uri="{FF2B5EF4-FFF2-40B4-BE49-F238E27FC236}">
                <a16:creationId xmlns:a16="http://schemas.microsoft.com/office/drawing/2014/main" id="{6475DAF1-DDEF-4F8C-A681-675EC985F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7789" y="2016919"/>
            <a:ext cx="209550" cy="20955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6A3C7D-4B43-43C8-851E-4A49637856AC}"/>
              </a:ext>
            </a:extLst>
          </p:cNvPr>
          <p:cNvSpPr txBox="1"/>
          <p:nvPr/>
        </p:nvSpPr>
        <p:spPr>
          <a:xfrm>
            <a:off x="426964" y="4246343"/>
            <a:ext cx="83469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Theorem: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[Karatsuba-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Ofman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1962]  One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panose="020B0600070205080204" pitchFamily="34" charset="-128"/>
                <a:cs typeface="+mn-cs"/>
              </a:rPr>
              <a:t>can multiply two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rPr>
              <a:t>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panose="020B0600070205080204" pitchFamily="34" charset="-128"/>
                <a:cs typeface="+mn-cs"/>
              </a:rPr>
              <a:t>-bit integers in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rPr>
              <a:t>O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rPr>
              <a:t>n</a:t>
            </a:r>
            <a:r>
              <a:rPr kumimoji="0" lang="en-US" altLang="en-US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rPr>
              <a:t>1.585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rPr>
              <a:t>)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panose="020B0600070205080204" pitchFamily="34" charset="-128"/>
                <a:cs typeface="+mn-cs"/>
              </a:rPr>
              <a:t> bit operations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panose="020B0600070205080204" pitchFamily="34" charset="-128"/>
                <a:cs typeface="+mn-cs"/>
                <a:sym typeface="Symbol" panose="05050102010706020507" pitchFamily="18" charset="2"/>
              </a:rPr>
              <a:t>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0BA392B-47B4-4E3C-BF48-1EFE2057EBB5}"/>
              </a:ext>
            </a:extLst>
          </p:cNvPr>
          <p:cNvGrpSpPr/>
          <p:nvPr/>
        </p:nvGrpSpPr>
        <p:grpSpPr>
          <a:xfrm>
            <a:off x="5930780" y="770164"/>
            <a:ext cx="3086243" cy="461665"/>
            <a:chOff x="5930780" y="770164"/>
            <a:chExt cx="3086243" cy="461665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FF1F41AF-3D00-4889-B0D0-95B35EB78319}"/>
                </a:ext>
              </a:extLst>
            </p:cNvPr>
            <p:cNvSpPr/>
            <p:nvPr/>
          </p:nvSpPr>
          <p:spPr bwMode="auto">
            <a:xfrm>
              <a:off x="6359525" y="980728"/>
              <a:ext cx="84683" cy="72008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mic Sans MS" pitchFamily="32" charset="0"/>
                <a:ea typeface="ＭＳ Ｐゴシック" pitchFamily="32" charset="-128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D8562F1-90CA-473E-A9C1-BFEADE086628}"/>
                </a:ext>
              </a:extLst>
            </p:cNvPr>
            <p:cNvSpPr/>
            <p:nvPr/>
          </p:nvSpPr>
          <p:spPr bwMode="auto">
            <a:xfrm>
              <a:off x="6526733" y="971632"/>
              <a:ext cx="84683" cy="72008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mic Sans MS" pitchFamily="32" charset="0"/>
                <a:ea typeface="ＭＳ Ｐゴシック" pitchFamily="32" charset="-128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A94C9E5-B5E6-4586-8306-7A454CC899BD}"/>
                </a:ext>
              </a:extLst>
            </p:cNvPr>
            <p:cNvSpPr/>
            <p:nvPr/>
          </p:nvSpPr>
          <p:spPr bwMode="auto">
            <a:xfrm>
              <a:off x="6672363" y="974532"/>
              <a:ext cx="84683" cy="72008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mic Sans MS" pitchFamily="32" charset="0"/>
                <a:ea typeface="ＭＳ Ｐゴシック" pitchFamily="32" charset="-128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16B946-42B3-4E58-A82E-50E782BFD087}"/>
                </a:ext>
              </a:extLst>
            </p:cNvPr>
            <p:cNvSpPr/>
            <p:nvPr/>
          </p:nvSpPr>
          <p:spPr bwMode="auto">
            <a:xfrm>
              <a:off x="6839571" y="965436"/>
              <a:ext cx="84683" cy="72008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mic Sans MS" pitchFamily="32" charset="0"/>
                <a:ea typeface="ＭＳ Ｐゴシック" pitchFamily="32" charset="-128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F93D758-3D68-42A3-8AF4-FAB89E781219}"/>
                </a:ext>
              </a:extLst>
            </p:cNvPr>
            <p:cNvSpPr/>
            <p:nvPr/>
          </p:nvSpPr>
          <p:spPr bwMode="auto">
            <a:xfrm>
              <a:off x="7058841" y="962754"/>
              <a:ext cx="84683" cy="72008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mic Sans MS" pitchFamily="32" charset="0"/>
                <a:ea typeface="ＭＳ Ｐゴシック" pitchFamily="32" charset="-128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49095D8-B209-4A4B-ACAC-2A73E30C89EB}"/>
                </a:ext>
              </a:extLst>
            </p:cNvPr>
            <p:cNvSpPr/>
            <p:nvPr/>
          </p:nvSpPr>
          <p:spPr bwMode="auto">
            <a:xfrm>
              <a:off x="7226049" y="953658"/>
              <a:ext cx="84683" cy="72008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mic Sans MS" pitchFamily="32" charset="0"/>
                <a:ea typeface="ＭＳ Ｐゴシック" pitchFamily="32" charset="-128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CCCDD18-8688-422E-B8DC-0C1F99340FC0}"/>
                </a:ext>
              </a:extLst>
            </p:cNvPr>
            <p:cNvSpPr/>
            <p:nvPr/>
          </p:nvSpPr>
          <p:spPr bwMode="auto">
            <a:xfrm>
              <a:off x="7371679" y="956558"/>
              <a:ext cx="84683" cy="72008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mic Sans MS" pitchFamily="32" charset="0"/>
                <a:ea typeface="ＭＳ Ｐゴシック" pitchFamily="32" charset="-128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DD6F9A2-647F-49BC-8568-B1182DC09FA3}"/>
                </a:ext>
              </a:extLst>
            </p:cNvPr>
            <p:cNvSpPr/>
            <p:nvPr/>
          </p:nvSpPr>
          <p:spPr bwMode="auto">
            <a:xfrm>
              <a:off x="7538887" y="947462"/>
              <a:ext cx="84683" cy="72008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mic Sans MS" pitchFamily="32" charset="0"/>
                <a:ea typeface="ＭＳ Ｐゴシック" pitchFamily="32" charset="-128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73CDD41-4E77-4204-831F-66A3676CA7EB}"/>
                </a:ext>
              </a:extLst>
            </p:cNvPr>
            <p:cNvSpPr/>
            <p:nvPr/>
          </p:nvSpPr>
          <p:spPr bwMode="auto">
            <a:xfrm>
              <a:off x="7752978" y="955454"/>
              <a:ext cx="84683" cy="72008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mic Sans MS" pitchFamily="32" charset="0"/>
                <a:ea typeface="ＭＳ Ｐゴシック" pitchFamily="32" charset="-128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FA0A13-AD1E-4452-9597-2755982DF5E0}"/>
                </a:ext>
              </a:extLst>
            </p:cNvPr>
            <p:cNvSpPr/>
            <p:nvPr/>
          </p:nvSpPr>
          <p:spPr bwMode="auto">
            <a:xfrm>
              <a:off x="7920186" y="946358"/>
              <a:ext cx="84683" cy="72008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mic Sans MS" pitchFamily="32" charset="0"/>
                <a:ea typeface="ＭＳ Ｐゴシック" pitchFamily="32" charset="-128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C3753BE-B7FC-48B8-912D-B70B355D378A}"/>
                </a:ext>
              </a:extLst>
            </p:cNvPr>
            <p:cNvSpPr/>
            <p:nvPr/>
          </p:nvSpPr>
          <p:spPr bwMode="auto">
            <a:xfrm>
              <a:off x="8065816" y="949258"/>
              <a:ext cx="84683" cy="72008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mic Sans MS" pitchFamily="32" charset="0"/>
                <a:ea typeface="ＭＳ Ｐゴシック" pitchFamily="32" charset="-128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46F9038-0D0F-459E-BE0C-8F828EE52A5C}"/>
                </a:ext>
              </a:extLst>
            </p:cNvPr>
            <p:cNvSpPr/>
            <p:nvPr/>
          </p:nvSpPr>
          <p:spPr bwMode="auto">
            <a:xfrm>
              <a:off x="8233024" y="940162"/>
              <a:ext cx="84683" cy="72008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mic Sans MS" pitchFamily="32" charset="0"/>
                <a:ea typeface="ＭＳ Ｐゴシック" pitchFamily="32" charset="-128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807AB16-46F3-4452-897D-872F2E748D90}"/>
                </a:ext>
              </a:extLst>
            </p:cNvPr>
            <p:cNvSpPr/>
            <p:nvPr/>
          </p:nvSpPr>
          <p:spPr bwMode="auto">
            <a:xfrm>
              <a:off x="8452294" y="928602"/>
              <a:ext cx="84683" cy="72008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mic Sans MS" pitchFamily="32" charset="0"/>
                <a:ea typeface="ＭＳ Ｐゴシック" pitchFamily="32" charset="-128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8CDC46A-5EC0-4AC5-A3F9-E9EC1707FA7D}"/>
                </a:ext>
              </a:extLst>
            </p:cNvPr>
            <p:cNvSpPr/>
            <p:nvPr/>
          </p:nvSpPr>
          <p:spPr bwMode="auto">
            <a:xfrm>
              <a:off x="8619502" y="919506"/>
              <a:ext cx="84683" cy="72008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mic Sans MS" pitchFamily="32" charset="0"/>
                <a:ea typeface="ＭＳ Ｐゴシック" pitchFamily="32" charset="-128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9A71AD5-31AB-48F6-AD38-290D1CFDFD59}"/>
                </a:ext>
              </a:extLst>
            </p:cNvPr>
            <p:cNvSpPr/>
            <p:nvPr/>
          </p:nvSpPr>
          <p:spPr bwMode="auto">
            <a:xfrm>
              <a:off x="8765132" y="922406"/>
              <a:ext cx="84683" cy="72008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mic Sans MS" pitchFamily="32" charset="0"/>
                <a:ea typeface="ＭＳ Ｐゴシック" pitchFamily="32" charset="-128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E6AD1EE-9649-4B47-82E6-2913F5C66051}"/>
                </a:ext>
              </a:extLst>
            </p:cNvPr>
            <p:cNvSpPr/>
            <p:nvPr/>
          </p:nvSpPr>
          <p:spPr bwMode="auto">
            <a:xfrm>
              <a:off x="8932340" y="913310"/>
              <a:ext cx="84683" cy="72008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mic Sans MS" pitchFamily="32" charset="0"/>
                <a:ea typeface="ＭＳ Ｐゴシック" pitchFamily="32" charset="-128"/>
                <a:cs typeface="+mn-cs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C7DEBB-E5E4-413C-8FDB-D5093B5FE453}"/>
                </a:ext>
              </a:extLst>
            </p:cNvPr>
            <p:cNvSpPr txBox="1"/>
            <p:nvPr/>
          </p:nvSpPr>
          <p:spPr>
            <a:xfrm>
              <a:off x="5930780" y="770164"/>
              <a:ext cx="3452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0E28899-60D6-42AF-9B1E-F49CE832EA4A}"/>
              </a:ext>
            </a:extLst>
          </p:cNvPr>
          <p:cNvGrpSpPr/>
          <p:nvPr/>
        </p:nvGrpSpPr>
        <p:grpSpPr>
          <a:xfrm>
            <a:off x="5963786" y="1499506"/>
            <a:ext cx="3053237" cy="461665"/>
            <a:chOff x="5950466" y="1711303"/>
            <a:chExt cx="3053237" cy="46166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B6B69F5-2A99-4300-B7E5-A3542DE3C51A}"/>
                </a:ext>
              </a:extLst>
            </p:cNvPr>
            <p:cNvGrpSpPr/>
            <p:nvPr/>
          </p:nvGrpSpPr>
          <p:grpSpPr>
            <a:xfrm>
              <a:off x="6346205" y="1872987"/>
              <a:ext cx="2657498" cy="121670"/>
              <a:chOff x="6511925" y="1083466"/>
              <a:chExt cx="2657498" cy="12167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64E20B-0EFD-4B7D-934B-72AC88570693}"/>
                  </a:ext>
                </a:extLst>
              </p:cNvPr>
              <p:cNvSpPr/>
              <p:nvPr/>
            </p:nvSpPr>
            <p:spPr bwMode="auto">
              <a:xfrm>
                <a:off x="6511925" y="1133128"/>
                <a:ext cx="84683" cy="72008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Comic Sans MS" pitchFamily="32" charset="0"/>
                  <a:ea typeface="ＭＳ Ｐゴシック" pitchFamily="32" charset="-128"/>
                  <a:cs typeface="+mn-cs"/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0C3E037-B8F1-4776-8729-4EB64E9C2B37}"/>
                  </a:ext>
                </a:extLst>
              </p:cNvPr>
              <p:cNvSpPr/>
              <p:nvPr/>
            </p:nvSpPr>
            <p:spPr bwMode="auto">
              <a:xfrm>
                <a:off x="6679133" y="1124032"/>
                <a:ext cx="84683" cy="72008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Comic Sans MS" pitchFamily="32" charset="0"/>
                  <a:ea typeface="ＭＳ Ｐゴシック" pitchFamily="32" charset="-128"/>
                  <a:cs typeface="+mn-cs"/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EEE796A-CDEF-4FE5-B6D0-412C993CB375}"/>
                  </a:ext>
                </a:extLst>
              </p:cNvPr>
              <p:cNvSpPr/>
              <p:nvPr/>
            </p:nvSpPr>
            <p:spPr bwMode="auto">
              <a:xfrm>
                <a:off x="6824763" y="1126932"/>
                <a:ext cx="84683" cy="72008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Comic Sans MS" pitchFamily="32" charset="0"/>
                  <a:ea typeface="ＭＳ Ｐゴシック" pitchFamily="32" charset="-128"/>
                  <a:cs typeface="+mn-cs"/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8CB373D3-A227-4CEB-B394-3F075311627C}"/>
                  </a:ext>
                </a:extLst>
              </p:cNvPr>
              <p:cNvSpPr/>
              <p:nvPr/>
            </p:nvSpPr>
            <p:spPr bwMode="auto">
              <a:xfrm>
                <a:off x="6991971" y="1117836"/>
                <a:ext cx="84683" cy="72008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Comic Sans MS" pitchFamily="32" charset="0"/>
                  <a:ea typeface="ＭＳ Ｐゴシック" pitchFamily="32" charset="-128"/>
                  <a:cs typeface="+mn-cs"/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97608F98-88AF-47CE-9DF1-0D86018B492C}"/>
                  </a:ext>
                </a:extLst>
              </p:cNvPr>
              <p:cNvSpPr/>
              <p:nvPr/>
            </p:nvSpPr>
            <p:spPr bwMode="auto">
              <a:xfrm>
                <a:off x="7211241" y="1124032"/>
                <a:ext cx="84683" cy="72008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Comic Sans MS" pitchFamily="32" charset="0"/>
                  <a:ea typeface="ＭＳ Ｐゴシック" pitchFamily="32" charset="-128"/>
                  <a:cs typeface="+mn-cs"/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45028050-38DE-4D67-A0A5-01401BF9E0B7}"/>
                  </a:ext>
                </a:extLst>
              </p:cNvPr>
              <p:cNvSpPr/>
              <p:nvPr/>
            </p:nvSpPr>
            <p:spPr bwMode="auto">
              <a:xfrm>
                <a:off x="7378449" y="1114936"/>
                <a:ext cx="84683" cy="72008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Comic Sans MS" pitchFamily="32" charset="0"/>
                  <a:ea typeface="ＭＳ Ｐゴシック" pitchFamily="32" charset="-128"/>
                  <a:cs typeface="+mn-cs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1771F18-3E3A-4CF1-810E-438631C90E36}"/>
                  </a:ext>
                </a:extLst>
              </p:cNvPr>
              <p:cNvSpPr/>
              <p:nvPr/>
            </p:nvSpPr>
            <p:spPr bwMode="auto">
              <a:xfrm>
                <a:off x="7524079" y="1117836"/>
                <a:ext cx="84683" cy="72008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Comic Sans MS" pitchFamily="32" charset="0"/>
                  <a:ea typeface="ＭＳ Ｐゴシック" pitchFamily="32" charset="-128"/>
                  <a:cs typeface="+mn-cs"/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5F4BA3F-9B63-4CFD-8785-794FD90A8ED7}"/>
                  </a:ext>
                </a:extLst>
              </p:cNvPr>
              <p:cNvSpPr/>
              <p:nvPr/>
            </p:nvSpPr>
            <p:spPr bwMode="auto">
              <a:xfrm>
                <a:off x="7691287" y="1108740"/>
                <a:ext cx="84683" cy="72008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Comic Sans MS" pitchFamily="32" charset="0"/>
                  <a:ea typeface="ＭＳ Ｐゴシック" pitchFamily="32" charset="-128"/>
                  <a:cs typeface="+mn-cs"/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53AEA030-6F18-46CB-9F30-3624A3B8E9C5}"/>
                  </a:ext>
                </a:extLst>
              </p:cNvPr>
              <p:cNvSpPr/>
              <p:nvPr/>
            </p:nvSpPr>
            <p:spPr bwMode="auto">
              <a:xfrm>
                <a:off x="7905378" y="1107854"/>
                <a:ext cx="84683" cy="72008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Comic Sans MS" pitchFamily="32" charset="0"/>
                  <a:ea typeface="ＭＳ Ｐゴシック" pitchFamily="32" charset="-128"/>
                  <a:cs typeface="+mn-cs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87E12A8-7A07-4D1F-8EB3-E2EE598A8010}"/>
                  </a:ext>
                </a:extLst>
              </p:cNvPr>
              <p:cNvSpPr/>
              <p:nvPr/>
            </p:nvSpPr>
            <p:spPr bwMode="auto">
              <a:xfrm>
                <a:off x="8072586" y="1098758"/>
                <a:ext cx="84683" cy="72008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Comic Sans MS" pitchFamily="32" charset="0"/>
                  <a:ea typeface="ＭＳ Ｐゴシック" pitchFamily="32" charset="-128"/>
                  <a:cs typeface="+mn-cs"/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6DF6C92F-E2CB-4362-991E-711EC5BD912B}"/>
                  </a:ext>
                </a:extLst>
              </p:cNvPr>
              <p:cNvSpPr/>
              <p:nvPr/>
            </p:nvSpPr>
            <p:spPr bwMode="auto">
              <a:xfrm>
                <a:off x="8218216" y="1101658"/>
                <a:ext cx="84683" cy="72008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Comic Sans MS" pitchFamily="32" charset="0"/>
                  <a:ea typeface="ＭＳ Ｐゴシック" pitchFamily="32" charset="-128"/>
                  <a:cs typeface="+mn-cs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D83C47C-6B2A-47B8-A232-4002ABDCDD94}"/>
                  </a:ext>
                </a:extLst>
              </p:cNvPr>
              <p:cNvSpPr/>
              <p:nvPr/>
            </p:nvSpPr>
            <p:spPr bwMode="auto">
              <a:xfrm>
                <a:off x="8385424" y="1092562"/>
                <a:ext cx="84683" cy="72008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Comic Sans MS" pitchFamily="32" charset="0"/>
                  <a:ea typeface="ＭＳ Ｐゴシック" pitchFamily="32" charset="-128"/>
                  <a:cs typeface="+mn-cs"/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E09229E7-200A-4A16-8645-DCDE691CB6B9}"/>
                  </a:ext>
                </a:extLst>
              </p:cNvPr>
              <p:cNvSpPr/>
              <p:nvPr/>
            </p:nvSpPr>
            <p:spPr bwMode="auto">
              <a:xfrm>
                <a:off x="8604694" y="1098758"/>
                <a:ext cx="84683" cy="72008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Comic Sans MS" pitchFamily="32" charset="0"/>
                  <a:ea typeface="ＭＳ Ｐゴシック" pitchFamily="32" charset="-128"/>
                  <a:cs typeface="+mn-cs"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3A41C59-4EC3-484E-8F2C-BD90CE1E0720}"/>
                  </a:ext>
                </a:extLst>
              </p:cNvPr>
              <p:cNvSpPr/>
              <p:nvPr/>
            </p:nvSpPr>
            <p:spPr bwMode="auto">
              <a:xfrm>
                <a:off x="8771902" y="1089662"/>
                <a:ext cx="84683" cy="72008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Comic Sans MS" pitchFamily="32" charset="0"/>
                  <a:ea typeface="ＭＳ Ｐゴシック" pitchFamily="32" charset="-128"/>
                  <a:cs typeface="+mn-cs"/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27D565DB-263E-494A-AAF6-6B9128B52905}"/>
                  </a:ext>
                </a:extLst>
              </p:cNvPr>
              <p:cNvSpPr/>
              <p:nvPr/>
            </p:nvSpPr>
            <p:spPr bwMode="auto">
              <a:xfrm>
                <a:off x="8917532" y="1092562"/>
                <a:ext cx="84683" cy="72008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Comic Sans MS" pitchFamily="32" charset="0"/>
                  <a:ea typeface="ＭＳ Ｐゴシック" pitchFamily="32" charset="-128"/>
                  <a:cs typeface="+mn-cs"/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09551E7-F19B-47D9-8B4D-ED864839F770}"/>
                  </a:ext>
                </a:extLst>
              </p:cNvPr>
              <p:cNvSpPr/>
              <p:nvPr/>
            </p:nvSpPr>
            <p:spPr bwMode="auto">
              <a:xfrm>
                <a:off x="9084740" y="1083466"/>
                <a:ext cx="84683" cy="72008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Comic Sans MS" pitchFamily="32" charset="0"/>
                  <a:ea typeface="ＭＳ Ｐゴシック" pitchFamily="32" charset="-128"/>
                  <a:cs typeface="+mn-cs"/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172FF6-6586-48C9-8F8B-8261F51A3506}"/>
                </a:ext>
              </a:extLst>
            </p:cNvPr>
            <p:cNvSpPr txBox="1"/>
            <p:nvPr/>
          </p:nvSpPr>
          <p:spPr>
            <a:xfrm>
              <a:off x="5950466" y="1711303"/>
              <a:ext cx="3452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1BF8111-1A97-42E5-9862-60952B63E5CE}"/>
              </a:ext>
            </a:extLst>
          </p:cNvPr>
          <p:cNvGrpSpPr/>
          <p:nvPr/>
        </p:nvGrpSpPr>
        <p:grpSpPr>
          <a:xfrm>
            <a:off x="6317183" y="360478"/>
            <a:ext cx="2657498" cy="488542"/>
            <a:chOff x="6359600" y="139090"/>
            <a:chExt cx="2657498" cy="48854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2842320-36F2-4177-A7A4-235E97D4558A}"/>
                </a:ext>
              </a:extLst>
            </p:cNvPr>
            <p:cNvCxnSpPr/>
            <p:nvPr/>
          </p:nvCxnSpPr>
          <p:spPr bwMode="auto">
            <a:xfrm>
              <a:off x="6359600" y="598408"/>
              <a:ext cx="1264045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F1DE87B-B68B-4C18-B1F5-AD98BE536D42}"/>
                </a:ext>
              </a:extLst>
            </p:cNvPr>
            <p:cNvSpPr txBox="1"/>
            <p:nvPr/>
          </p:nvSpPr>
          <p:spPr>
            <a:xfrm>
              <a:off x="6654534" y="165967"/>
              <a:ext cx="8019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  <a:sym typeface="Symbol" panose="05050102010706020507" pitchFamily="18" charset="2"/>
                </a:rPr>
                <a:t></a:t>
              </a:r>
              <a:r>
                <a:rPr kumimoji="0" lang="en-I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n</a:t>
              </a: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/</a:t>
              </a: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2</a:t>
              </a: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  <a:sym typeface="Symbol" panose="05050102010706020507" pitchFamily="18" charset="2"/>
                </a:rPr>
                <a:t></a:t>
              </a:r>
              <a:endPara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CA4AEF4-22F0-4040-A2CA-3A54A098732B}"/>
                </a:ext>
              </a:extLst>
            </p:cNvPr>
            <p:cNvSpPr txBox="1"/>
            <p:nvPr/>
          </p:nvSpPr>
          <p:spPr>
            <a:xfrm>
              <a:off x="8130437" y="139090"/>
              <a:ext cx="8019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  <a:sym typeface="Symbol" panose="05050102010706020507" pitchFamily="18" charset="2"/>
                </a:rPr>
                <a:t></a:t>
              </a:r>
              <a:r>
                <a:rPr kumimoji="0" lang="en-I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n</a:t>
              </a: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/</a:t>
              </a: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2</a:t>
              </a: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  <a:sym typeface="Symbol" panose="05050102010706020507" pitchFamily="18" charset="2"/>
                </a:rPr>
                <a:t></a:t>
              </a:r>
              <a:endPara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36616A1-7E4B-41D8-AA5A-A566038E5BED}"/>
                </a:ext>
              </a:extLst>
            </p:cNvPr>
            <p:cNvCxnSpPr/>
            <p:nvPr/>
          </p:nvCxnSpPr>
          <p:spPr bwMode="auto">
            <a:xfrm>
              <a:off x="7753053" y="598408"/>
              <a:ext cx="1264045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B0F0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7327A3D-9C27-4CAF-9E6A-2D1C0B046B70}"/>
              </a:ext>
            </a:extLst>
          </p:cNvPr>
          <p:cNvGrpSpPr/>
          <p:nvPr/>
        </p:nvGrpSpPr>
        <p:grpSpPr>
          <a:xfrm>
            <a:off x="6359525" y="991427"/>
            <a:ext cx="2685357" cy="469171"/>
            <a:chOff x="6353337" y="1176830"/>
            <a:chExt cx="2685357" cy="469171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F8206D5-3F5A-4EFE-B446-572018B7600E}"/>
                </a:ext>
              </a:extLst>
            </p:cNvPr>
            <p:cNvCxnSpPr/>
            <p:nvPr/>
          </p:nvCxnSpPr>
          <p:spPr bwMode="auto">
            <a:xfrm>
              <a:off x="6353337" y="1362141"/>
              <a:ext cx="126404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81A07A53-C07A-4383-97DB-168B38D08854}"/>
                </a:ext>
              </a:extLst>
            </p:cNvPr>
            <p:cNvCxnSpPr/>
            <p:nvPr/>
          </p:nvCxnSpPr>
          <p:spPr bwMode="auto">
            <a:xfrm>
              <a:off x="7774649" y="1327341"/>
              <a:ext cx="1264045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B0F0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D669C55-1BBD-43A4-8B84-BA131DDDECB1}"/>
                </a:ext>
              </a:extLst>
            </p:cNvPr>
            <p:cNvSpPr txBox="1"/>
            <p:nvPr/>
          </p:nvSpPr>
          <p:spPr>
            <a:xfrm>
              <a:off x="8250651" y="1176830"/>
              <a:ext cx="468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  <a:r>
                <a:rPr kumimoji="0" lang="en-IN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8F5E2FF-48EA-4B2B-9961-F346A5316998}"/>
                </a:ext>
              </a:extLst>
            </p:cNvPr>
            <p:cNvSpPr txBox="1"/>
            <p:nvPr/>
          </p:nvSpPr>
          <p:spPr>
            <a:xfrm>
              <a:off x="6782177" y="1184336"/>
              <a:ext cx="468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1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  <a:r>
                <a:rPr kumimoji="0" lang="en-IN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1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15B992D-8809-4E1C-9D76-6284A95F9FA8}"/>
              </a:ext>
            </a:extLst>
          </p:cNvPr>
          <p:cNvGrpSpPr/>
          <p:nvPr/>
        </p:nvGrpSpPr>
        <p:grpSpPr>
          <a:xfrm>
            <a:off x="6359525" y="1720097"/>
            <a:ext cx="2685357" cy="522147"/>
            <a:chOff x="6350481" y="1901453"/>
            <a:chExt cx="2685357" cy="522147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B697F87-99E9-4A3F-8DB4-3D59C6FB2B43}"/>
                </a:ext>
              </a:extLst>
            </p:cNvPr>
            <p:cNvCxnSpPr/>
            <p:nvPr/>
          </p:nvCxnSpPr>
          <p:spPr bwMode="auto">
            <a:xfrm>
              <a:off x="6350481" y="2086764"/>
              <a:ext cx="126404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DA900A1-20A3-4059-B64C-7CD388DB30EC}"/>
                </a:ext>
              </a:extLst>
            </p:cNvPr>
            <p:cNvCxnSpPr/>
            <p:nvPr/>
          </p:nvCxnSpPr>
          <p:spPr bwMode="auto">
            <a:xfrm>
              <a:off x="7771793" y="2051964"/>
              <a:ext cx="1264045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B0F0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FD4C57D-D68C-472B-88DA-0408D7AAA9CC}"/>
                </a:ext>
              </a:extLst>
            </p:cNvPr>
            <p:cNvSpPr txBox="1"/>
            <p:nvPr/>
          </p:nvSpPr>
          <p:spPr>
            <a:xfrm>
              <a:off x="8247795" y="1901453"/>
              <a:ext cx="468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b</a:t>
              </a:r>
              <a:r>
                <a:rPr kumimoji="0" lang="en-IN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042037C-1469-49DD-B4B5-1EB0406B7D71}"/>
                </a:ext>
              </a:extLst>
            </p:cNvPr>
            <p:cNvSpPr txBox="1"/>
            <p:nvPr/>
          </p:nvSpPr>
          <p:spPr>
            <a:xfrm>
              <a:off x="6779998" y="1961935"/>
              <a:ext cx="468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1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b</a:t>
              </a:r>
              <a:r>
                <a:rPr kumimoji="0" lang="en-IN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1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</a:t>
              </a:r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1DDE655-63F4-4EB3-8B86-8DFED375D8FD}"/>
              </a:ext>
            </a:extLst>
          </p:cNvPr>
          <p:cNvSpPr/>
          <p:nvPr/>
        </p:nvSpPr>
        <p:spPr bwMode="auto">
          <a:xfrm>
            <a:off x="5509024" y="2509536"/>
            <a:ext cx="3548533" cy="1404360"/>
          </a:xfrm>
          <a:prstGeom prst="round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Comic Sans MS" pitchFamily="32" charset="0"/>
              <a:ea typeface="ＭＳ Ｐゴシック" pitchFamily="32" charset="-128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5A0514-DB7C-4A76-BA23-CF1C3EFF06BB}"/>
              </a:ext>
            </a:extLst>
          </p:cNvPr>
          <p:cNvSpPr txBox="1"/>
          <p:nvPr/>
        </p:nvSpPr>
        <p:spPr>
          <a:xfrm>
            <a:off x="5623823" y="2501579"/>
            <a:ext cx="1695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</a:t>
            </a:r>
            <a:r>
              <a:rPr kumimoji="0" lang="en-I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</a:t>
            </a:r>
            <a:r>
              <a:rPr kumimoji="0" lang="en-I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</a:t>
            </a:r>
            <a:r>
              <a:rPr kumimoji="0" lang="en-I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</a:t>
            </a:r>
            <a:r>
              <a:rPr kumimoji="0" lang="en-I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AB1D792-ADA3-4EFA-A92B-8A94DC495561}"/>
              </a:ext>
            </a:extLst>
          </p:cNvPr>
          <p:cNvSpPr txBox="1"/>
          <p:nvPr/>
        </p:nvSpPr>
        <p:spPr>
          <a:xfrm>
            <a:off x="5477339" y="2823552"/>
            <a:ext cx="41352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</a:t>
            </a:r>
            <a:r>
              <a:rPr kumimoji="0" lang="en-IN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</a:t>
            </a:r>
            <a:r>
              <a:rPr kumimoji="0" lang="en-IN" sz="2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+ </a:t>
            </a:r>
            <a:r>
              <a:rPr kumimoji="0" lang="en-IN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</a:t>
            </a:r>
            <a:r>
              <a:rPr kumimoji="0" lang="en-IN" sz="2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 (</a:t>
            </a:r>
            <a:r>
              <a:rPr kumimoji="0" lang="en-IN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</a:t>
            </a:r>
            <a:r>
              <a:rPr kumimoji="0" lang="en-IN" sz="2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+ </a:t>
            </a:r>
            <a:r>
              <a:rPr kumimoji="0" lang="en-IN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</a:t>
            </a:r>
            <a:r>
              <a:rPr kumimoji="0" lang="en-IN" sz="2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  ̶  </a:t>
            </a:r>
            <a:r>
              <a:rPr kumimoji="0" lang="en-IN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</a:t>
            </a:r>
            <a:r>
              <a:rPr kumimoji="0" lang="en-IN" sz="2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IN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</a:t>
            </a:r>
            <a:r>
              <a:rPr kumimoji="0" lang="en-IN" sz="2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 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̶  </a:t>
            </a:r>
            <a:r>
              <a:rPr kumimoji="0" lang="en-IN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</a:t>
            </a:r>
            <a:r>
              <a:rPr kumimoji="0" lang="en-IN" sz="2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IN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</a:t>
            </a:r>
            <a:r>
              <a:rPr kumimoji="0" lang="en-IN" sz="2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endParaRPr kumimoji="0" lang="en-IN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FCDC556-2531-4CF7-8F28-1C7A175F74CD}"/>
              </a:ext>
            </a:extLst>
          </p:cNvPr>
          <p:cNvGrpSpPr/>
          <p:nvPr/>
        </p:nvGrpSpPr>
        <p:grpSpPr>
          <a:xfrm>
            <a:off x="1213257" y="1342450"/>
            <a:ext cx="2744605" cy="402756"/>
            <a:chOff x="1213257" y="1342450"/>
            <a:chExt cx="2744605" cy="40275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1E255D3-AAA1-4D88-B77B-2E04F21DFC23}"/>
                </a:ext>
              </a:extLst>
            </p:cNvPr>
            <p:cNvSpPr/>
            <p:nvPr/>
          </p:nvSpPr>
          <p:spPr bwMode="auto">
            <a:xfrm>
              <a:off x="1213257" y="1344109"/>
              <a:ext cx="465982" cy="39831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mic Sans MS" pitchFamily="32" charset="0"/>
                <a:ea typeface="ＭＳ Ｐゴシック" pitchFamily="32" charset="-128"/>
                <a:cs typeface="+mn-cs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4B0BC72-5F34-49EF-838B-526ADEC7B254}"/>
                </a:ext>
              </a:extLst>
            </p:cNvPr>
            <p:cNvSpPr/>
            <p:nvPr/>
          </p:nvSpPr>
          <p:spPr bwMode="auto">
            <a:xfrm>
              <a:off x="2267744" y="1346896"/>
              <a:ext cx="465982" cy="39831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mic Sans MS" pitchFamily="32" charset="0"/>
                <a:ea typeface="ＭＳ Ｐゴシック" pitchFamily="32" charset="-128"/>
                <a:cs typeface="+mn-cs"/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5C9F9E5-BC17-4495-8854-7175AC30CFEA}"/>
                </a:ext>
              </a:extLst>
            </p:cNvPr>
            <p:cNvSpPr/>
            <p:nvPr/>
          </p:nvSpPr>
          <p:spPr bwMode="auto">
            <a:xfrm>
              <a:off x="3491880" y="1342450"/>
              <a:ext cx="465982" cy="39831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mic Sans MS" pitchFamily="32" charset="0"/>
                <a:ea typeface="ＭＳ Ｐゴシック" pitchFamily="32" charset="-128"/>
                <a:cs typeface="+mn-cs"/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3F397841-87E5-49E5-A982-D2C2AA882083}"/>
                </a:ext>
              </a:extLst>
            </p:cNvPr>
            <p:cNvSpPr/>
            <p:nvPr/>
          </p:nvSpPr>
          <p:spPr bwMode="auto">
            <a:xfrm>
              <a:off x="2841635" y="1342450"/>
              <a:ext cx="465982" cy="39831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mic Sans MS" pitchFamily="32" charset="0"/>
                <a:ea typeface="ＭＳ Ｐゴシック" pitchFamily="32" charset="-128"/>
                <a:cs typeface="+mn-cs"/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C76FC5AD-D6CD-42A9-A711-0F46380F517E}"/>
              </a:ext>
            </a:extLst>
          </p:cNvPr>
          <p:cNvSpPr/>
          <p:nvPr/>
        </p:nvSpPr>
        <p:spPr bwMode="auto">
          <a:xfrm>
            <a:off x="467144" y="1759583"/>
            <a:ext cx="5150127" cy="6037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Comic Sans MS" pitchFamily="32" charset="0"/>
              <a:ea typeface="ＭＳ Ｐゴシック" pitchFamily="32" charset="-128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E9C5D87-2A75-4C74-9BA4-2A8B411DDA0A}"/>
              </a:ext>
            </a:extLst>
          </p:cNvPr>
          <p:cNvSpPr/>
          <p:nvPr/>
        </p:nvSpPr>
        <p:spPr bwMode="auto">
          <a:xfrm>
            <a:off x="-7252" y="1342635"/>
            <a:ext cx="5150127" cy="6037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Comic Sans MS" pitchFamily="32" charset="0"/>
              <a:ea typeface="ＭＳ Ｐゴシック" pitchFamily="32" charset="-128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022DCF4-2980-4C52-9712-1D2CA05AEAD0}"/>
              </a:ext>
            </a:extLst>
          </p:cNvPr>
          <p:cNvSpPr/>
          <p:nvPr/>
        </p:nvSpPr>
        <p:spPr bwMode="auto">
          <a:xfrm>
            <a:off x="0" y="1342450"/>
            <a:ext cx="5963786" cy="110678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Comic Sans MS" pitchFamily="32" charset="0"/>
              <a:ea typeface="ＭＳ Ｐゴシック" pitchFamily="32" charset="-128"/>
              <a:cs typeface="+mn-cs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201687E-6BFA-4CF7-9760-9C82F6197A22}"/>
              </a:ext>
            </a:extLst>
          </p:cNvPr>
          <p:cNvSpPr txBox="1"/>
          <p:nvPr/>
        </p:nvSpPr>
        <p:spPr>
          <a:xfrm>
            <a:off x="5008778" y="6174356"/>
            <a:ext cx="4135221" cy="646331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Ref: Jon Kleinberg and 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Éva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Tardos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, Algorithm Design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Slides by Kevin </a:t>
            </a:r>
            <a:r>
              <a:rPr kumimoji="1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Wayn</a:t>
            </a:r>
            <a:br>
              <a:rPr kumimoji="1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</a:br>
            <a:r>
              <a:rPr kumimoji="1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Copyright © 2005 Pearson-Addison Wesley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 panose="030F07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35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  <p:bldP spid="14" grpId="0"/>
      <p:bldP spid="9" grpId="0" animBg="1"/>
      <p:bldP spid="10" grpId="0"/>
      <p:bldP spid="67" grpId="0"/>
      <p:bldP spid="13" grpId="0" animBg="1"/>
      <p:bldP spid="79" grpId="0" animBg="1"/>
      <p:bldP spid="64" grpId="0" animBg="1"/>
      <p:bldP spid="82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>
            <a:extLst>
              <a:ext uri="{FF2B5EF4-FFF2-40B4-BE49-F238E27FC236}">
                <a16:creationId xmlns:a16="http://schemas.microsoft.com/office/drawing/2014/main" id="{A2626862-EB56-4375-8C74-21CD304B71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935679-74CA-4125-A959-E7B07403F1F3}" type="slidenum">
              <a:rPr kumimoji="1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2D9A3059-BE84-4A40-82B7-C764293666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3608" y="496977"/>
            <a:ext cx="6768752" cy="457200"/>
          </a:xfrm>
        </p:spPr>
        <p:txBody>
          <a:bodyPr/>
          <a:lstStyle/>
          <a:p>
            <a:pPr algn="l"/>
            <a:r>
              <a:rPr kumimoji="0" lang="en-US" altLang="en-US" sz="2800" dirty="0"/>
              <a:t>Multiplication of two </a:t>
            </a:r>
            <a:r>
              <a:rPr kumimoji="0" lang="en-US" altLang="en-US" sz="2800" i="1" dirty="0"/>
              <a:t>n</a:t>
            </a:r>
            <a:r>
              <a:rPr kumimoji="0" lang="en-US" altLang="en-US" sz="2800" dirty="0"/>
              <a:t>-bit integers </a:t>
            </a:r>
            <a:r>
              <a:rPr kumimoji="0" lang="en-US" altLang="en-US" sz="2800" i="1" dirty="0"/>
              <a:t>a</a:t>
            </a:r>
            <a:r>
              <a:rPr kumimoji="0" lang="en-US" altLang="en-US" sz="2800" dirty="0"/>
              <a:t>, </a:t>
            </a:r>
            <a:r>
              <a:rPr kumimoji="0" lang="en-US" altLang="en-US" sz="2800" i="1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6A3C7D-4B43-43C8-851E-4A49637856AC}"/>
              </a:ext>
            </a:extLst>
          </p:cNvPr>
          <p:cNvSpPr txBox="1"/>
          <p:nvPr/>
        </p:nvSpPr>
        <p:spPr>
          <a:xfrm>
            <a:off x="467544" y="2478704"/>
            <a:ext cx="83469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Theorem: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[Sch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anose="02020603050405020304" pitchFamily="18" charset="0"/>
              </a:rPr>
              <a:t>önhage and Strassen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]  It is possible to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panose="020B0600070205080204" pitchFamily="34" charset="-128"/>
                <a:cs typeface="+mn-cs"/>
              </a:rPr>
              <a:t>multiply two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rPr>
              <a:t>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panose="020B0600070205080204" pitchFamily="34" charset="-128"/>
                <a:cs typeface="+mn-cs"/>
              </a:rPr>
              <a:t>-bit integers in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rPr>
              <a:t>O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rPr>
              <a:t>n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rPr>
              <a:t>log</a:t>
            </a:r>
            <a:r>
              <a:rPr kumimoji="0" lang="en-US" alt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rPr>
              <a:t>n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rPr>
              <a:t>log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rPr>
              <a:t>log</a:t>
            </a:r>
            <a:r>
              <a:rPr kumimoji="0" lang="en-US" alt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rPr>
              <a:t>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rPr>
              <a:t>)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panose="020B0600070205080204" pitchFamily="34" charset="-128"/>
                <a:cs typeface="+mn-cs"/>
              </a:rPr>
              <a:t> bit operations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201687E-6BFA-4CF7-9760-9C82F6197A22}"/>
              </a:ext>
            </a:extLst>
          </p:cNvPr>
          <p:cNvSpPr txBox="1"/>
          <p:nvPr/>
        </p:nvSpPr>
        <p:spPr>
          <a:xfrm>
            <a:off x="2339752" y="5901556"/>
            <a:ext cx="6624736" cy="707886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Ref: D. E. Knuth, The Art of Computer Programming,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Vol. 2: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Seminumerical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 Algorithms, </a:t>
            </a:r>
            <a:r>
              <a:rPr kumimoji="1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Addison Wesley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 panose="030F07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835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711200" y="266700"/>
            <a:ext cx="7605216" cy="353988"/>
          </a:xfrm>
          <a:noFill/>
          <a:ln/>
        </p:spPr>
        <p:txBody>
          <a:bodyPr/>
          <a:lstStyle/>
          <a:p>
            <a:r>
              <a:rPr lang="en-US" dirty="0"/>
              <a:t>Execution Cycle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933450" y="1003300"/>
            <a:ext cx="7753350" cy="785813"/>
            <a:chOff x="588" y="632"/>
            <a:chExt cx="4884" cy="495"/>
          </a:xfrm>
        </p:grpSpPr>
        <p:sp>
          <p:nvSpPr>
            <p:cNvPr id="81923" name="Rectangle 3"/>
            <p:cNvSpPr>
              <a:spLocks noChangeArrowheads="1"/>
            </p:cNvSpPr>
            <p:nvPr/>
          </p:nvSpPr>
          <p:spPr bwMode="auto">
            <a:xfrm>
              <a:off x="588" y="720"/>
              <a:ext cx="992" cy="40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63500" tIns="25400" rIns="63500" bIns="25400">
              <a:spAutoFit/>
            </a:bodyPr>
            <a:lstStyle/>
            <a:p>
              <a:pPr marL="342900" indent="-342900" algn="ctr">
                <a:lnSpc>
                  <a:spcPct val="86000"/>
                </a:lnSpc>
                <a:spcBef>
                  <a:spcPct val="40000"/>
                </a:spcBef>
              </a:pPr>
              <a:r>
                <a:rPr lang="en-US" sz="1800" b="1" i="1">
                  <a:latin typeface="Arial" charset="0"/>
                </a:rPr>
                <a:t>Instruction</a:t>
              </a:r>
            </a:p>
            <a:p>
              <a:pPr marL="342900" indent="-342900" algn="ctr">
                <a:lnSpc>
                  <a:spcPct val="86000"/>
                </a:lnSpc>
                <a:spcBef>
                  <a:spcPct val="40000"/>
                </a:spcBef>
              </a:pPr>
              <a:r>
                <a:rPr lang="en-US" sz="1800" b="1" i="1">
                  <a:latin typeface="Arial" charset="0"/>
                </a:rPr>
                <a:t>Fetch</a:t>
              </a:r>
            </a:p>
          </p:txBody>
        </p:sp>
        <p:sp>
          <p:nvSpPr>
            <p:cNvPr id="81940" name="Rectangle 20"/>
            <p:cNvSpPr>
              <a:spLocks noChangeArrowheads="1"/>
            </p:cNvSpPr>
            <p:nvPr/>
          </p:nvSpPr>
          <p:spPr bwMode="auto">
            <a:xfrm>
              <a:off x="1976" y="632"/>
              <a:ext cx="3496" cy="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63500" tIns="25400" rIns="63500" bIns="25400">
              <a:spAutoFit/>
            </a:bodyPr>
            <a:lstStyle/>
            <a:p>
              <a:pPr marL="342900" indent="-342900" algn="just">
                <a:lnSpc>
                  <a:spcPct val="97000"/>
                </a:lnSpc>
                <a:spcBef>
                  <a:spcPct val="49000"/>
                </a:spcBef>
              </a:pPr>
              <a:r>
                <a:rPr lang="en-US" sz="1800" b="1">
                  <a:latin typeface="Arial" charset="0"/>
                </a:rPr>
                <a:t>Obtain instruction from memory</a:t>
              </a:r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933450" y="1778000"/>
            <a:ext cx="7677150" cy="950913"/>
            <a:chOff x="588" y="1120"/>
            <a:chExt cx="4836" cy="599"/>
          </a:xfrm>
        </p:grpSpPr>
        <p:sp>
          <p:nvSpPr>
            <p:cNvPr id="81924" name="Rectangle 4"/>
            <p:cNvSpPr>
              <a:spLocks noChangeArrowheads="1"/>
            </p:cNvSpPr>
            <p:nvPr/>
          </p:nvSpPr>
          <p:spPr bwMode="auto">
            <a:xfrm>
              <a:off x="588" y="1312"/>
              <a:ext cx="992" cy="40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63500" tIns="25400" rIns="63500" bIns="25400">
              <a:spAutoFit/>
            </a:bodyPr>
            <a:lstStyle/>
            <a:p>
              <a:pPr marL="342900" indent="-342900" algn="ctr">
                <a:lnSpc>
                  <a:spcPct val="86000"/>
                </a:lnSpc>
                <a:spcBef>
                  <a:spcPct val="40000"/>
                </a:spcBef>
              </a:pPr>
              <a:r>
                <a:rPr lang="en-US" sz="1800" b="1" i="1">
                  <a:latin typeface="Arial" charset="0"/>
                </a:rPr>
                <a:t>Instruction</a:t>
              </a:r>
            </a:p>
            <a:p>
              <a:pPr marL="342900" indent="-342900" algn="ctr">
                <a:lnSpc>
                  <a:spcPct val="86000"/>
                </a:lnSpc>
                <a:spcBef>
                  <a:spcPct val="40000"/>
                </a:spcBef>
              </a:pPr>
              <a:r>
                <a:rPr lang="en-US" sz="1800" b="1" i="1">
                  <a:latin typeface="Arial" charset="0"/>
                </a:rPr>
                <a:t>Decode</a:t>
              </a:r>
            </a:p>
          </p:txBody>
        </p:sp>
        <p:sp>
          <p:nvSpPr>
            <p:cNvPr id="81929" name="Line 9"/>
            <p:cNvSpPr>
              <a:spLocks noChangeShapeType="1"/>
            </p:cNvSpPr>
            <p:nvPr/>
          </p:nvSpPr>
          <p:spPr bwMode="auto">
            <a:xfrm>
              <a:off x="1056" y="1120"/>
              <a:ext cx="0" cy="18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81941" name="Rectangle 21"/>
            <p:cNvSpPr>
              <a:spLocks noChangeArrowheads="1"/>
            </p:cNvSpPr>
            <p:nvPr/>
          </p:nvSpPr>
          <p:spPr bwMode="auto">
            <a:xfrm>
              <a:off x="1976" y="1256"/>
              <a:ext cx="3448" cy="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63500" tIns="25400" rIns="63500" bIns="25400">
              <a:spAutoFit/>
            </a:bodyPr>
            <a:lstStyle/>
            <a:p>
              <a:pPr marL="342900" indent="-342900" algn="just">
                <a:lnSpc>
                  <a:spcPct val="97000"/>
                </a:lnSpc>
                <a:spcBef>
                  <a:spcPct val="49000"/>
                </a:spcBef>
              </a:pPr>
              <a:r>
                <a:rPr lang="en-US" sz="1800" b="1">
                  <a:latin typeface="Arial" charset="0"/>
                </a:rPr>
                <a:t>Determine required actions and instruction size</a:t>
              </a:r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933450" y="2714625"/>
            <a:ext cx="7524750" cy="950913"/>
            <a:chOff x="588" y="1710"/>
            <a:chExt cx="4740" cy="599"/>
          </a:xfrm>
        </p:grpSpPr>
        <p:sp>
          <p:nvSpPr>
            <p:cNvPr id="81925" name="Rectangle 5"/>
            <p:cNvSpPr>
              <a:spLocks noChangeArrowheads="1"/>
            </p:cNvSpPr>
            <p:nvPr/>
          </p:nvSpPr>
          <p:spPr bwMode="auto">
            <a:xfrm>
              <a:off x="588" y="1902"/>
              <a:ext cx="992" cy="40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63500" tIns="25400" rIns="63500" bIns="25400">
              <a:spAutoFit/>
            </a:bodyPr>
            <a:lstStyle/>
            <a:p>
              <a:pPr marL="342900" indent="-342900" algn="ctr">
                <a:lnSpc>
                  <a:spcPct val="86000"/>
                </a:lnSpc>
                <a:spcBef>
                  <a:spcPct val="40000"/>
                </a:spcBef>
              </a:pPr>
              <a:r>
                <a:rPr lang="en-US" sz="1800" b="1" i="1">
                  <a:latin typeface="Arial" charset="0"/>
                </a:rPr>
                <a:t>Operand</a:t>
              </a:r>
            </a:p>
            <a:p>
              <a:pPr marL="342900" indent="-342900" algn="ctr">
                <a:lnSpc>
                  <a:spcPct val="86000"/>
                </a:lnSpc>
                <a:spcBef>
                  <a:spcPct val="40000"/>
                </a:spcBef>
              </a:pPr>
              <a:r>
                <a:rPr lang="en-US" sz="1800" b="1" i="1">
                  <a:latin typeface="Arial" charset="0"/>
                </a:rPr>
                <a:t>Fetch</a:t>
              </a:r>
            </a:p>
          </p:txBody>
        </p:sp>
        <p:sp>
          <p:nvSpPr>
            <p:cNvPr id="81931" name="Line 11"/>
            <p:cNvSpPr>
              <a:spLocks noChangeShapeType="1"/>
            </p:cNvSpPr>
            <p:nvPr/>
          </p:nvSpPr>
          <p:spPr bwMode="auto">
            <a:xfrm>
              <a:off x="1056" y="1710"/>
              <a:ext cx="0" cy="18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81942" name="Rectangle 22"/>
            <p:cNvSpPr>
              <a:spLocks noChangeArrowheads="1"/>
            </p:cNvSpPr>
            <p:nvPr/>
          </p:nvSpPr>
          <p:spPr bwMode="auto">
            <a:xfrm>
              <a:off x="1976" y="1880"/>
              <a:ext cx="3352" cy="3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63500" tIns="25400" rIns="63500" bIns="25400">
              <a:spAutoFit/>
            </a:bodyPr>
            <a:lstStyle/>
            <a:p>
              <a:pPr marL="342900" indent="-342900" algn="just">
                <a:lnSpc>
                  <a:spcPct val="97000"/>
                </a:lnSpc>
                <a:spcBef>
                  <a:spcPct val="49000"/>
                </a:spcBef>
              </a:pPr>
              <a:r>
                <a:rPr lang="en-US" sz="1800" b="1">
                  <a:latin typeface="Arial" charset="0"/>
                </a:rPr>
                <a:t>Locate and obtain operand data from memory/register</a:t>
              </a:r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933450" y="3654425"/>
            <a:ext cx="7524750" cy="609600"/>
            <a:chOff x="588" y="2302"/>
            <a:chExt cx="4740" cy="384"/>
          </a:xfrm>
        </p:grpSpPr>
        <p:sp>
          <p:nvSpPr>
            <p:cNvPr id="81926" name="Rectangle 6"/>
            <p:cNvSpPr>
              <a:spLocks noChangeArrowheads="1"/>
            </p:cNvSpPr>
            <p:nvPr/>
          </p:nvSpPr>
          <p:spPr bwMode="auto">
            <a:xfrm>
              <a:off x="588" y="2494"/>
              <a:ext cx="99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63500" tIns="25400" rIns="63500" bIns="25400">
              <a:spAutoFit/>
            </a:bodyPr>
            <a:lstStyle/>
            <a:p>
              <a:pPr marL="342900" indent="-342900" algn="ctr">
                <a:lnSpc>
                  <a:spcPct val="88000"/>
                </a:lnSpc>
                <a:spcBef>
                  <a:spcPct val="43000"/>
                </a:spcBef>
              </a:pPr>
              <a:r>
                <a:rPr lang="en-US" sz="1800" b="1" i="1">
                  <a:latin typeface="Arial" charset="0"/>
                </a:rPr>
                <a:t>Execute</a:t>
              </a:r>
            </a:p>
          </p:txBody>
        </p:sp>
        <p:sp>
          <p:nvSpPr>
            <p:cNvPr id="81930" name="Line 10"/>
            <p:cNvSpPr>
              <a:spLocks noChangeShapeType="1"/>
            </p:cNvSpPr>
            <p:nvPr/>
          </p:nvSpPr>
          <p:spPr bwMode="auto">
            <a:xfrm>
              <a:off x="1056" y="2302"/>
              <a:ext cx="0" cy="18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81943" name="Rectangle 23"/>
            <p:cNvSpPr>
              <a:spLocks noChangeArrowheads="1"/>
            </p:cNvSpPr>
            <p:nvPr/>
          </p:nvSpPr>
          <p:spPr bwMode="auto">
            <a:xfrm>
              <a:off x="1976" y="2456"/>
              <a:ext cx="3352" cy="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63500" tIns="25400" rIns="63500" bIns="25400">
              <a:spAutoFit/>
            </a:bodyPr>
            <a:lstStyle/>
            <a:p>
              <a:pPr marL="342900" indent="-342900" algn="just">
                <a:lnSpc>
                  <a:spcPct val="97000"/>
                </a:lnSpc>
                <a:spcBef>
                  <a:spcPct val="49000"/>
                </a:spcBef>
              </a:pPr>
              <a:r>
                <a:rPr lang="en-US" sz="1800" b="1">
                  <a:latin typeface="Arial" charset="0"/>
                </a:rPr>
                <a:t>Compute result value or status</a:t>
              </a:r>
            </a:p>
          </p:txBody>
        </p:sp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933450" y="4232275"/>
            <a:ext cx="7448550" cy="1298575"/>
            <a:chOff x="588" y="2666"/>
            <a:chExt cx="4692" cy="818"/>
          </a:xfrm>
        </p:grpSpPr>
        <p:sp>
          <p:nvSpPr>
            <p:cNvPr id="81932" name="Line 12"/>
            <p:cNvSpPr>
              <a:spLocks noChangeShapeType="1"/>
            </p:cNvSpPr>
            <p:nvPr/>
          </p:nvSpPr>
          <p:spPr bwMode="auto">
            <a:xfrm>
              <a:off x="1056" y="3302"/>
              <a:ext cx="0" cy="18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grpSp>
          <p:nvGrpSpPr>
            <p:cNvPr id="7" name="Group 30"/>
            <p:cNvGrpSpPr>
              <a:grpSpLocks/>
            </p:cNvGrpSpPr>
            <p:nvPr/>
          </p:nvGrpSpPr>
          <p:grpSpPr bwMode="auto">
            <a:xfrm>
              <a:off x="588" y="2666"/>
              <a:ext cx="4692" cy="643"/>
              <a:chOff x="588" y="2666"/>
              <a:chExt cx="4692" cy="643"/>
            </a:xfrm>
          </p:grpSpPr>
          <p:sp>
            <p:nvSpPr>
              <p:cNvPr id="81927" name="Rectangle 7"/>
              <p:cNvSpPr>
                <a:spLocks noChangeArrowheads="1"/>
              </p:cNvSpPr>
              <p:nvPr/>
            </p:nvSpPr>
            <p:spPr bwMode="auto">
              <a:xfrm>
                <a:off x="588" y="2902"/>
                <a:ext cx="992" cy="40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63500" tIns="25400" rIns="63500" bIns="25400">
                <a:spAutoFit/>
              </a:bodyPr>
              <a:lstStyle/>
              <a:p>
                <a:pPr marL="342900" indent="-342900" algn="ctr">
                  <a:lnSpc>
                    <a:spcPct val="86000"/>
                  </a:lnSpc>
                  <a:spcBef>
                    <a:spcPct val="40000"/>
                  </a:spcBef>
                </a:pPr>
                <a:r>
                  <a:rPr lang="en-US" sz="1800" b="1" i="1">
                    <a:latin typeface="Arial" charset="0"/>
                  </a:rPr>
                  <a:t>Result</a:t>
                </a:r>
              </a:p>
              <a:p>
                <a:pPr marL="342900" indent="-342900" algn="ctr">
                  <a:lnSpc>
                    <a:spcPct val="86000"/>
                  </a:lnSpc>
                  <a:spcBef>
                    <a:spcPct val="40000"/>
                  </a:spcBef>
                </a:pPr>
                <a:r>
                  <a:rPr lang="en-US" sz="1800" b="1" i="1">
                    <a:latin typeface="Arial" charset="0"/>
                  </a:rPr>
                  <a:t>Store</a:t>
                </a:r>
              </a:p>
            </p:txBody>
          </p:sp>
          <p:sp>
            <p:nvSpPr>
              <p:cNvPr id="81933" name="Line 13"/>
              <p:cNvSpPr>
                <a:spLocks noChangeShapeType="1"/>
              </p:cNvSpPr>
              <p:nvPr/>
            </p:nvSpPr>
            <p:spPr bwMode="auto">
              <a:xfrm>
                <a:off x="1056" y="2666"/>
                <a:ext cx="0" cy="226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1944" name="Rectangle 24"/>
              <p:cNvSpPr>
                <a:spLocks noChangeArrowheads="1"/>
              </p:cNvSpPr>
              <p:nvPr/>
            </p:nvSpPr>
            <p:spPr bwMode="auto">
              <a:xfrm>
                <a:off x="1976" y="2936"/>
                <a:ext cx="3304" cy="36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63500" tIns="25400" rIns="63500" bIns="25400">
                <a:spAutoFit/>
              </a:bodyPr>
              <a:lstStyle/>
              <a:p>
                <a:pPr marL="342900" indent="-342900" algn="just">
                  <a:lnSpc>
                    <a:spcPct val="97000"/>
                  </a:lnSpc>
                  <a:spcBef>
                    <a:spcPct val="49000"/>
                  </a:spcBef>
                </a:pPr>
                <a:r>
                  <a:rPr lang="en-US" sz="1800" b="1">
                    <a:latin typeface="Arial" charset="0"/>
                  </a:rPr>
                  <a:t>Deposit results in register/memory for later use</a:t>
                </a:r>
              </a:p>
            </p:txBody>
          </p:sp>
        </p:grpSp>
      </p:grp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609600" y="980728"/>
            <a:ext cx="7696200" cy="5343872"/>
            <a:chOff x="384" y="528"/>
            <a:chExt cx="4848" cy="3456"/>
          </a:xfrm>
        </p:grpSpPr>
        <p:sp>
          <p:nvSpPr>
            <p:cNvPr id="81928" name="Rectangle 8"/>
            <p:cNvSpPr>
              <a:spLocks noChangeArrowheads="1"/>
            </p:cNvSpPr>
            <p:nvPr/>
          </p:nvSpPr>
          <p:spPr bwMode="auto">
            <a:xfrm>
              <a:off x="588" y="3494"/>
              <a:ext cx="992" cy="40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63500" tIns="25400" rIns="63500" bIns="25400">
              <a:spAutoFit/>
            </a:bodyPr>
            <a:lstStyle/>
            <a:p>
              <a:pPr marL="342900" indent="-342900" algn="ctr">
                <a:lnSpc>
                  <a:spcPct val="86000"/>
                </a:lnSpc>
                <a:spcBef>
                  <a:spcPct val="40000"/>
                </a:spcBef>
              </a:pPr>
              <a:r>
                <a:rPr lang="en-US" sz="1800" b="1" i="1">
                  <a:latin typeface="Arial" charset="0"/>
                </a:rPr>
                <a:t>Next</a:t>
              </a:r>
            </a:p>
            <a:p>
              <a:pPr marL="342900" indent="-342900" algn="ctr">
                <a:lnSpc>
                  <a:spcPct val="86000"/>
                </a:lnSpc>
                <a:spcBef>
                  <a:spcPct val="40000"/>
                </a:spcBef>
              </a:pPr>
              <a:r>
                <a:rPr lang="en-US" sz="1800" b="1" i="1">
                  <a:latin typeface="Arial" charset="0"/>
                </a:rPr>
                <a:t>Instruction</a:t>
              </a:r>
            </a:p>
          </p:txBody>
        </p:sp>
        <p:sp>
          <p:nvSpPr>
            <p:cNvPr id="81934" name="Line 14"/>
            <p:cNvSpPr>
              <a:spLocks noChangeShapeType="1"/>
            </p:cNvSpPr>
            <p:nvPr/>
          </p:nvSpPr>
          <p:spPr bwMode="auto">
            <a:xfrm>
              <a:off x="1056" y="3894"/>
              <a:ext cx="0" cy="9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81935" name="Line 15"/>
            <p:cNvSpPr>
              <a:spLocks noChangeShapeType="1"/>
            </p:cNvSpPr>
            <p:nvPr/>
          </p:nvSpPr>
          <p:spPr bwMode="auto">
            <a:xfrm flipH="1">
              <a:off x="384" y="3984"/>
              <a:ext cx="672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81936" name="Line 16"/>
            <p:cNvSpPr>
              <a:spLocks noChangeShapeType="1"/>
            </p:cNvSpPr>
            <p:nvPr/>
          </p:nvSpPr>
          <p:spPr bwMode="auto">
            <a:xfrm flipV="1">
              <a:off x="384" y="528"/>
              <a:ext cx="0" cy="3456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81937" name="Line 17"/>
            <p:cNvSpPr>
              <a:spLocks noChangeShapeType="1"/>
            </p:cNvSpPr>
            <p:nvPr/>
          </p:nvSpPr>
          <p:spPr bwMode="auto">
            <a:xfrm>
              <a:off x="384" y="528"/>
              <a:ext cx="672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81938" name="Line 18"/>
            <p:cNvSpPr>
              <a:spLocks noChangeShapeType="1"/>
            </p:cNvSpPr>
            <p:nvPr/>
          </p:nvSpPr>
          <p:spPr bwMode="auto">
            <a:xfrm>
              <a:off x="1056" y="528"/>
              <a:ext cx="0" cy="18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81945" name="Rectangle 25"/>
            <p:cNvSpPr>
              <a:spLocks noChangeArrowheads="1"/>
            </p:cNvSpPr>
            <p:nvPr/>
          </p:nvSpPr>
          <p:spPr bwMode="auto">
            <a:xfrm>
              <a:off x="1976" y="3560"/>
              <a:ext cx="3256" cy="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63500" tIns="25400" rIns="63500" bIns="25400">
              <a:spAutoFit/>
            </a:bodyPr>
            <a:lstStyle/>
            <a:p>
              <a:pPr marL="342900" indent="-342900" algn="just">
                <a:lnSpc>
                  <a:spcPct val="97000"/>
                </a:lnSpc>
                <a:spcBef>
                  <a:spcPct val="49000"/>
                </a:spcBef>
              </a:pPr>
              <a:r>
                <a:rPr lang="en-US" sz="1800" b="1">
                  <a:latin typeface="Arial" charset="0"/>
                </a:rPr>
                <a:t>Determine successor instruction</a:t>
              </a: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BD0110E7-300B-4B91-A5E6-3A6DBBC3CE7E}"/>
              </a:ext>
            </a:extLst>
          </p:cNvPr>
          <p:cNvSpPr/>
          <p:nvPr/>
        </p:nvSpPr>
        <p:spPr bwMode="auto">
          <a:xfrm>
            <a:off x="467544" y="3789040"/>
            <a:ext cx="2669345" cy="689541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411284-980A-407C-80A6-330F1A25B791}"/>
              </a:ext>
            </a:extLst>
          </p:cNvPr>
          <p:cNvSpPr txBox="1"/>
          <p:nvPr/>
        </p:nvSpPr>
        <p:spPr>
          <a:xfrm>
            <a:off x="3629745" y="6196261"/>
            <a:ext cx="5118719" cy="46166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computer</a:t>
            </a:r>
            <a:r>
              <a:rPr lang="en-IN" dirty="0"/>
              <a:t> </a:t>
            </a:r>
            <a:r>
              <a:rPr lang="en-IN" dirty="0">
                <a:solidFill>
                  <a:schemeClr val="bg1"/>
                </a:solidFill>
              </a:rPr>
              <a:t>arithmetic, ALU design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3AE22F72-169D-499E-B579-DAAEFDE6C866}"/>
              </a:ext>
            </a:extLst>
          </p:cNvPr>
          <p:cNvCxnSpPr/>
          <p:nvPr/>
        </p:nvCxnSpPr>
        <p:spPr bwMode="auto">
          <a:xfrm rot="16200000" flipH="1">
            <a:off x="2473702" y="4519186"/>
            <a:ext cx="1820333" cy="1512168"/>
          </a:xfrm>
          <a:prstGeom prst="curvedConnector3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B1A0205-264F-4A85-B2DC-745BED2213D8}"/>
              </a:ext>
            </a:extLst>
          </p:cNvPr>
          <p:cNvSpPr/>
          <p:nvPr/>
        </p:nvSpPr>
        <p:spPr bwMode="auto">
          <a:xfrm>
            <a:off x="467543" y="2052291"/>
            <a:ext cx="2669345" cy="784312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FD72D4F3-BBC7-46E1-9422-4FDC3F6E79BB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2718124" y="2896446"/>
            <a:ext cx="3486686" cy="3091298"/>
          </a:xfrm>
          <a:prstGeom prst="curvedConnector3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CE71258-FB9E-4B5C-AE5D-025A0EF4E0B2}"/>
              </a:ext>
            </a:extLst>
          </p:cNvPr>
          <p:cNvSpPr txBox="1"/>
          <p:nvPr/>
        </p:nvSpPr>
        <p:spPr>
          <a:xfrm>
            <a:off x="5945233" y="4963815"/>
            <a:ext cx="2376264" cy="76944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1"/>
                </a:solidFill>
              </a:rPr>
              <a:t>operand-address computation 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36" grpId="0" animBg="1"/>
      <p:bldP spid="1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5.8|24|11.8|1|14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S3339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553E00"/>
      </a:accent2>
      <a:accent3>
        <a:srgbClr val="FFFFFF"/>
      </a:accent3>
      <a:accent4>
        <a:srgbClr val="000000"/>
      </a:accent4>
      <a:accent5>
        <a:srgbClr val="AAAAAA"/>
      </a:accent5>
      <a:accent6>
        <a:srgbClr val="4C3700"/>
      </a:accent6>
      <a:hlink>
        <a:srgbClr val="3D5500"/>
      </a:hlink>
      <a:folHlink>
        <a:srgbClr val="005528"/>
      </a:folHlink>
    </a:clrScheme>
    <a:fontScheme name="CS333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S3339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3339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_cod4e">
  <a:themeElements>
    <a:clrScheme name="1_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1_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3_CS3339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553E00"/>
      </a:accent2>
      <a:accent3>
        <a:srgbClr val="FFFFFF"/>
      </a:accent3>
      <a:accent4>
        <a:srgbClr val="000000"/>
      </a:accent4>
      <a:accent5>
        <a:srgbClr val="AAAAAA"/>
      </a:accent5>
      <a:accent6>
        <a:srgbClr val="4C3700"/>
      </a:accent6>
      <a:hlink>
        <a:srgbClr val="3D5500"/>
      </a:hlink>
      <a:folHlink>
        <a:srgbClr val="005528"/>
      </a:folHlink>
    </a:clrScheme>
    <a:fontScheme name="CS333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CS333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333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2_cod4e">
  <a:themeElements>
    <a:clrScheme name="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Training">
  <a:themeElements>
    <a:clrScheme name="Training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BCBCB"/>
      </a:accent1>
      <a:accent2>
        <a:srgbClr val="969696"/>
      </a:accent2>
      <a:accent3>
        <a:srgbClr val="FFFFFF"/>
      </a:accent3>
      <a:accent4>
        <a:srgbClr val="000000"/>
      </a:accent4>
      <a:accent5>
        <a:srgbClr val="E2E2E2"/>
      </a:accent5>
      <a:accent6>
        <a:srgbClr val="878787"/>
      </a:accent6>
      <a:hlink>
        <a:srgbClr val="5F5F5F"/>
      </a:hlink>
      <a:folHlink>
        <a:srgbClr val="EAEAEA"/>
      </a:folHlink>
    </a:clrScheme>
    <a:fontScheme name="Training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rain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CCFF"/>
        </a:accent1>
        <a:accent2>
          <a:srgbClr val="FFFF00"/>
        </a:accent2>
        <a:accent3>
          <a:srgbClr val="AAAAFF"/>
        </a:accent3>
        <a:accent4>
          <a:srgbClr val="DADADA"/>
        </a:accent4>
        <a:accent5>
          <a:srgbClr val="AAE2FF"/>
        </a:accent5>
        <a:accent6>
          <a:srgbClr val="E7E700"/>
        </a:accent6>
        <a:hlink>
          <a:srgbClr val="FF0033"/>
        </a:hlink>
        <a:folHlink>
          <a:srgbClr val="33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ain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00CCCC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00B9B9"/>
        </a:accent6>
        <a:hlink>
          <a:srgbClr val="CC99FF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ain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5F5F5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ain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FFFF0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E7E700"/>
        </a:accent6>
        <a:hlink>
          <a:srgbClr val="6600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ain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FFFF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E7E700"/>
        </a:accent6>
        <a:hlink>
          <a:srgbClr val="CC0000"/>
        </a:hlink>
        <a:folHlink>
          <a:srgbClr val="CC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4_CS3339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553E00"/>
      </a:accent2>
      <a:accent3>
        <a:srgbClr val="FFFFFF"/>
      </a:accent3>
      <a:accent4>
        <a:srgbClr val="000000"/>
      </a:accent4>
      <a:accent5>
        <a:srgbClr val="AAAAAA"/>
      </a:accent5>
      <a:accent6>
        <a:srgbClr val="4C3700"/>
      </a:accent6>
      <a:hlink>
        <a:srgbClr val="3D5500"/>
      </a:hlink>
      <a:folHlink>
        <a:srgbClr val="005528"/>
      </a:folHlink>
    </a:clrScheme>
    <a:fontScheme name="CS333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CS333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333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2_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6_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alg-design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Comic Sans MS" pitchFamily="32" charset="0"/>
            <a:ea typeface="ＭＳ Ｐゴシック" pitchFamily="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Comic Sans MS" pitchFamily="32" charset="0"/>
            <a:ea typeface="ＭＳ Ｐゴシック" pitchFamily="32" charset="-128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d4e">
  <a:themeElements>
    <a:clrScheme name="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Default Design">
  <a:themeElements>
    <a:clrScheme name="">
      <a:dk1>
        <a:srgbClr val="000000"/>
      </a:dk1>
      <a:lt1>
        <a:srgbClr val="CCEC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E2F4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Kia-Lectures1">
  <a:themeElements>
    <a:clrScheme name="Kia-Lectures1 4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FFFF66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B8"/>
      </a:accent5>
      <a:accent6>
        <a:srgbClr val="2D2DB9"/>
      </a:accent6>
      <a:hlink>
        <a:srgbClr val="66FFFF"/>
      </a:hlink>
      <a:folHlink>
        <a:srgbClr val="9900CC"/>
      </a:folHlink>
    </a:clrScheme>
    <a:fontScheme name="Kia-Lectures1">
      <a:majorFont>
        <a:latin typeface="Times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 Unicode" pitchFamily="34" charset="0"/>
          </a:defRPr>
        </a:defPPr>
      </a:lstStyle>
    </a:lnDef>
  </a:objectDefaults>
  <a:extraClrSchemeLst>
    <a:extraClrScheme>
      <a:clrScheme name="Kia-Lectures1 1">
        <a:dk1>
          <a:srgbClr val="000000"/>
        </a:dk1>
        <a:lt1>
          <a:srgbClr val="FFFF99"/>
        </a:lt1>
        <a:dk2>
          <a:srgbClr val="FF0000"/>
        </a:dk2>
        <a:lt2>
          <a:srgbClr val="808080"/>
        </a:lt2>
        <a:accent1>
          <a:srgbClr val="FFCCFF"/>
        </a:accent1>
        <a:accent2>
          <a:srgbClr val="3333CC"/>
        </a:accent2>
        <a:accent3>
          <a:srgbClr val="FFFFCA"/>
        </a:accent3>
        <a:accent4>
          <a:srgbClr val="000000"/>
        </a:accent4>
        <a:accent5>
          <a:srgbClr val="FFE2FF"/>
        </a:accent5>
        <a:accent6>
          <a:srgbClr val="2D2DB9"/>
        </a:accent6>
        <a:hlink>
          <a:srgbClr val="CCCCFF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ia-Lectures1 2">
        <a:dk1>
          <a:srgbClr val="808080"/>
        </a:dk1>
        <a:lt1>
          <a:srgbClr val="FFFF00"/>
        </a:lt1>
        <a:dk2>
          <a:srgbClr val="0000CC"/>
        </a:dk2>
        <a:lt2>
          <a:srgbClr val="FF33CC"/>
        </a:lt2>
        <a:accent1>
          <a:srgbClr val="666699"/>
        </a:accent1>
        <a:accent2>
          <a:srgbClr val="FFFFFF"/>
        </a:accent2>
        <a:accent3>
          <a:srgbClr val="AAAAE2"/>
        </a:accent3>
        <a:accent4>
          <a:srgbClr val="DADA00"/>
        </a:accent4>
        <a:accent5>
          <a:srgbClr val="B8B8CA"/>
        </a:accent5>
        <a:accent6>
          <a:srgbClr val="E7E7E7"/>
        </a:accent6>
        <a:hlink>
          <a:srgbClr val="33CC33"/>
        </a:hlink>
        <a:folHlink>
          <a:srgbClr val="00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ia-Lectures1 3">
        <a:dk1>
          <a:srgbClr val="808080"/>
        </a:dk1>
        <a:lt1>
          <a:srgbClr val="FFFFFF"/>
        </a:lt1>
        <a:dk2>
          <a:srgbClr val="000000"/>
        </a:dk2>
        <a:lt2>
          <a:srgbClr val="0099FF"/>
        </a:lt2>
        <a:accent1>
          <a:srgbClr val="000099"/>
        </a:accent1>
        <a:accent2>
          <a:srgbClr val="FFFF00"/>
        </a:accent2>
        <a:accent3>
          <a:srgbClr val="AAAAAA"/>
        </a:accent3>
        <a:accent4>
          <a:srgbClr val="DADADA"/>
        </a:accent4>
        <a:accent5>
          <a:srgbClr val="AAAACA"/>
        </a:accent5>
        <a:accent6>
          <a:srgbClr val="E7E700"/>
        </a:accent6>
        <a:hlink>
          <a:srgbClr val="CC0099"/>
        </a:hlink>
        <a:folHlink>
          <a:srgbClr val="66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ia-Lectures1 4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FFFF66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B8"/>
        </a:accent5>
        <a:accent6>
          <a:srgbClr val="2D2DB9"/>
        </a:accent6>
        <a:hlink>
          <a:srgbClr val="66FFFF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2_CS3339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553E00"/>
      </a:accent2>
      <a:accent3>
        <a:srgbClr val="FFFFFF"/>
      </a:accent3>
      <a:accent4>
        <a:srgbClr val="000000"/>
      </a:accent4>
      <a:accent5>
        <a:srgbClr val="AAAAAA"/>
      </a:accent5>
      <a:accent6>
        <a:srgbClr val="4C3700"/>
      </a:accent6>
      <a:hlink>
        <a:srgbClr val="3D5500"/>
      </a:hlink>
      <a:folHlink>
        <a:srgbClr val="005528"/>
      </a:folHlink>
    </a:clrScheme>
    <a:fontScheme name="CS333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S3339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3339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3_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00"/>
    </a:lt1>
    <a:dk2>
      <a:srgbClr val="3333CC"/>
    </a:dk2>
    <a:lt2>
      <a:srgbClr val="FFFF00"/>
    </a:lt2>
    <a:accent1>
      <a:srgbClr val="00CC99"/>
    </a:accent1>
    <a:accent2>
      <a:srgbClr val="3333CC"/>
    </a:accent2>
    <a:accent3>
      <a:srgbClr val="ADADE2"/>
    </a:accent3>
    <a:accent4>
      <a:srgbClr val="DADA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00"/>
    </a:lt1>
    <a:dk2>
      <a:srgbClr val="3333CC"/>
    </a:dk2>
    <a:lt2>
      <a:srgbClr val="FFFF00"/>
    </a:lt2>
    <a:accent1>
      <a:srgbClr val="00CC99"/>
    </a:accent1>
    <a:accent2>
      <a:srgbClr val="3333CC"/>
    </a:accent2>
    <a:accent3>
      <a:srgbClr val="ADADE2"/>
    </a:accent3>
    <a:accent4>
      <a:srgbClr val="DADA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00"/>
    </a:lt1>
    <a:dk2>
      <a:srgbClr val="3333CC"/>
    </a:dk2>
    <a:lt2>
      <a:srgbClr val="FFFF00"/>
    </a:lt2>
    <a:accent1>
      <a:srgbClr val="00CC99"/>
    </a:accent1>
    <a:accent2>
      <a:srgbClr val="3333CC"/>
    </a:accent2>
    <a:accent3>
      <a:srgbClr val="ADADE2"/>
    </a:accent3>
    <a:accent4>
      <a:srgbClr val="DADA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00"/>
    </a:lt1>
    <a:dk2>
      <a:srgbClr val="3333CC"/>
    </a:dk2>
    <a:lt2>
      <a:srgbClr val="FFFF00"/>
    </a:lt2>
    <a:accent1>
      <a:srgbClr val="00CC99"/>
    </a:accent1>
    <a:accent2>
      <a:srgbClr val="3333CC"/>
    </a:accent2>
    <a:accent3>
      <a:srgbClr val="ADADE2"/>
    </a:accent3>
    <a:accent4>
      <a:srgbClr val="DADA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00"/>
    </a:lt1>
    <a:dk2>
      <a:srgbClr val="3333CC"/>
    </a:dk2>
    <a:lt2>
      <a:srgbClr val="FFFF00"/>
    </a:lt2>
    <a:accent1>
      <a:srgbClr val="00CC99"/>
    </a:accent1>
    <a:accent2>
      <a:srgbClr val="3333CC"/>
    </a:accent2>
    <a:accent3>
      <a:srgbClr val="ADADE2"/>
    </a:accent3>
    <a:accent4>
      <a:srgbClr val="DADA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00"/>
    </a:lt1>
    <a:dk2>
      <a:srgbClr val="3333CC"/>
    </a:dk2>
    <a:lt2>
      <a:srgbClr val="FFFF00"/>
    </a:lt2>
    <a:accent1>
      <a:srgbClr val="00CC99"/>
    </a:accent1>
    <a:accent2>
      <a:srgbClr val="3333CC"/>
    </a:accent2>
    <a:accent3>
      <a:srgbClr val="ADADE2"/>
    </a:accent3>
    <a:accent4>
      <a:srgbClr val="DADA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00"/>
    </a:lt1>
    <a:dk2>
      <a:srgbClr val="3333CC"/>
    </a:dk2>
    <a:lt2>
      <a:srgbClr val="FFFF00"/>
    </a:lt2>
    <a:accent1>
      <a:srgbClr val="00CC99"/>
    </a:accent1>
    <a:accent2>
      <a:srgbClr val="3333CC"/>
    </a:accent2>
    <a:accent3>
      <a:srgbClr val="ADADE2"/>
    </a:accent3>
    <a:accent4>
      <a:srgbClr val="DADA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Macintosh HD:Desktop Folder:CS3339</Template>
  <TotalTime>20606</TotalTime>
  <Pages>93</Pages>
  <Words>6956</Words>
  <Application>Microsoft Office PowerPoint</Application>
  <PresentationFormat>On-screen Show (4:3)</PresentationFormat>
  <Paragraphs>1906</Paragraphs>
  <Slides>87</Slides>
  <Notes>42</Notes>
  <HiddenSlides>1</HiddenSlides>
  <MMClips>0</MMClips>
  <ScaleCrop>false</ScaleCrop>
  <HeadingPairs>
    <vt:vector size="8" baseType="variant">
      <vt:variant>
        <vt:lpstr>Fonts Used</vt:lpstr>
      </vt:variant>
      <vt:variant>
        <vt:i4>19</vt:i4>
      </vt:variant>
      <vt:variant>
        <vt:lpstr>Theme</vt:lpstr>
      </vt:variant>
      <vt:variant>
        <vt:i4>19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87</vt:i4>
      </vt:variant>
    </vt:vector>
  </HeadingPairs>
  <TitlesOfParts>
    <vt:vector size="129" baseType="lpstr">
      <vt:lpstr>Arial</vt:lpstr>
      <vt:lpstr>Arial</vt:lpstr>
      <vt:lpstr>Arial Black</vt:lpstr>
      <vt:lpstr>Blackadder ITC</vt:lpstr>
      <vt:lpstr>Calibri</vt:lpstr>
      <vt:lpstr>Comic Sans MS</vt:lpstr>
      <vt:lpstr>Corbel</vt:lpstr>
      <vt:lpstr>Courier New</vt:lpstr>
      <vt:lpstr>Impact</vt:lpstr>
      <vt:lpstr>Lucida Console</vt:lpstr>
      <vt:lpstr>Lucida Sans Unicode</vt:lpstr>
      <vt:lpstr>Monotype Sorts</vt:lpstr>
      <vt:lpstr>Sans</vt:lpstr>
      <vt:lpstr>Symbol</vt:lpstr>
      <vt:lpstr>Tahoma</vt:lpstr>
      <vt:lpstr>Times</vt:lpstr>
      <vt:lpstr>Times New Roman</vt:lpstr>
      <vt:lpstr>Verdana</vt:lpstr>
      <vt:lpstr>Wingdings</vt:lpstr>
      <vt:lpstr>CS3339</vt:lpstr>
      <vt:lpstr>Default Design</vt:lpstr>
      <vt:lpstr>cod4e</vt:lpstr>
      <vt:lpstr>Blank Presentation</vt:lpstr>
      <vt:lpstr>2_Default Design</vt:lpstr>
      <vt:lpstr>Kia-Lectures1</vt:lpstr>
      <vt:lpstr>1_Blank Presentation</vt:lpstr>
      <vt:lpstr>2_CS3339</vt:lpstr>
      <vt:lpstr>3_Soaring</vt:lpstr>
      <vt:lpstr>9_Default Design</vt:lpstr>
      <vt:lpstr>1_cod4e</vt:lpstr>
      <vt:lpstr>3_CS3339</vt:lpstr>
      <vt:lpstr>2_cod4e</vt:lpstr>
      <vt:lpstr>Training</vt:lpstr>
      <vt:lpstr>4_CS3339</vt:lpstr>
      <vt:lpstr>2_Soaring</vt:lpstr>
      <vt:lpstr>6_Soaring</vt:lpstr>
      <vt:lpstr>1_Default Design</vt:lpstr>
      <vt:lpstr>alg-design</vt:lpstr>
      <vt:lpstr>MSDraw.Drawing.8.2</vt:lpstr>
      <vt:lpstr>Visio</vt:lpstr>
      <vt:lpstr>Document</vt:lpstr>
      <vt:lpstr>Equation</vt:lpstr>
      <vt:lpstr>CS 31007                         Autumn 2021                  COMPUTER ORGANIZATION AND ARCHITECTURE</vt:lpstr>
      <vt:lpstr>PowerPoint Presentation</vt:lpstr>
      <vt:lpstr>So far covered …</vt:lpstr>
      <vt:lpstr>Observed so far …</vt:lpstr>
      <vt:lpstr>What is inside?</vt:lpstr>
      <vt:lpstr>Arithmetic for Computers</vt:lpstr>
      <vt:lpstr>What determines the execution time of a machine/assembly-level program P when it is run on a machine M? </vt:lpstr>
      <vt:lpstr>Clock Timing</vt:lpstr>
      <vt:lpstr>Execution Cycle</vt:lpstr>
      <vt:lpstr>MIPS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Adders?</vt:lpstr>
      <vt:lpstr>Review: 1-bit adder</vt:lpstr>
      <vt:lpstr>n-bit Ripple-Carry Adder (RCA)</vt:lpstr>
      <vt:lpstr>4-bit Ripple-Carry Addition: Example</vt:lpstr>
      <vt:lpstr>Subtraction using 2’s complement</vt:lpstr>
      <vt:lpstr>Multi-bit Adder</vt:lpstr>
      <vt:lpstr>Ripple-Carry Adder</vt:lpstr>
      <vt:lpstr>PowerPoint Presentation</vt:lpstr>
      <vt:lpstr>CS 31007                         Autumn 2021                  COMPUTER ORGANIZATION AND ARCHITECTURE</vt:lpstr>
      <vt:lpstr>PowerPoint Presentation</vt:lpstr>
      <vt:lpstr>Carry-Lookahead Adder</vt:lpstr>
      <vt:lpstr>Carry-Lookahead Adder</vt:lpstr>
      <vt:lpstr>PowerPoint Presentation</vt:lpstr>
      <vt:lpstr>Carry-Lookahead Adder</vt:lpstr>
      <vt:lpstr>Carry-Lookahead Adder</vt:lpstr>
      <vt:lpstr>Carry-Lookahead Adder</vt:lpstr>
      <vt:lpstr>Carry-Lookahead Adder</vt:lpstr>
      <vt:lpstr>PowerPoint Presentation</vt:lpstr>
      <vt:lpstr>PowerPoint Presentation</vt:lpstr>
      <vt:lpstr>PowerPoint Presentation</vt:lpstr>
      <vt:lpstr>PowerPoint Presentation</vt:lpstr>
      <vt:lpstr>Carry Lookahead Adder</vt:lpstr>
      <vt:lpstr>Carry Generation Logic</vt:lpstr>
      <vt:lpstr>PowerPoint Presentation</vt:lpstr>
      <vt:lpstr>PowerPoint Presentation</vt:lpstr>
      <vt:lpstr>Carry Lookahead Adder: Analysis</vt:lpstr>
      <vt:lpstr>Full Carry Lookahead</vt:lpstr>
      <vt:lpstr>PowerPoint Presentation</vt:lpstr>
      <vt:lpstr>12-Bit Hybrid Adder (CLA + RCA)</vt:lpstr>
      <vt:lpstr>  CLA principle can be used recursively to build bigger adders =&gt; Carry-Lookahead Tree (CLT)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CS 31007                         Autumn 2021                  COMPUTER ORGANIZATION AND ARCHITECTURE</vt:lpstr>
      <vt:lpstr>PowerPoint Presentation</vt:lpstr>
      <vt:lpstr>PowerPoint Presentation</vt:lpstr>
      <vt:lpstr>Why so fuss about prefix computation?</vt:lpstr>
      <vt:lpstr>Prefix tree: Basic idea</vt:lpstr>
      <vt:lpstr>Prefix Tree: Logarithmic-Delay</vt:lpstr>
      <vt:lpstr>Brent-Kung Parallel-Prefix Adder (log-delay)</vt:lpstr>
      <vt:lpstr>Brent-Kung: Carry-Generation Tree for 8-Bit Adder</vt:lpstr>
      <vt:lpstr>Other Tree-Based Prefix Adders</vt:lpstr>
      <vt:lpstr>Adder Design</vt:lpstr>
      <vt:lpstr>Adding multiple numbers</vt:lpstr>
      <vt:lpstr>Carry-Save Addition: Adding multiple operands</vt:lpstr>
      <vt:lpstr>CARRY-SAVE ADDER (addition of multiple operands)</vt:lpstr>
      <vt:lpstr>Adding m, n-bit numbers with CSA and log-adder</vt:lpstr>
      <vt:lpstr>Integer Multiplication</vt:lpstr>
      <vt:lpstr>Multiplication</vt:lpstr>
      <vt:lpstr>CARRY-SAVE ADDER (addition of multiple operands)</vt:lpstr>
      <vt:lpstr>CS 31007                         Autumn 2021                  COMPUTER ORGANIZATION AND ARCHITECTURE</vt:lpstr>
      <vt:lpstr>Unsigned Multiplication</vt:lpstr>
      <vt:lpstr>PowerPoint Presentation</vt:lpstr>
      <vt:lpstr>4-Bit Array Multiplier Using Carry-Save Adders </vt:lpstr>
      <vt:lpstr>Array Multiplier Using Carry-Save Adders</vt:lpstr>
      <vt:lpstr>16-bit Array Multiplier using Carry Sav-Adder</vt:lpstr>
      <vt:lpstr>Multiplication (Shift and Repeated Additions) </vt:lpstr>
      <vt:lpstr>Explanations</vt:lpstr>
      <vt:lpstr>Multiplication Hardware</vt:lpstr>
      <vt:lpstr>An Optimized Version of Multiplier</vt:lpstr>
      <vt:lpstr>Optimized Multiplication:  Implementation</vt:lpstr>
      <vt:lpstr>Multiplication Example</vt:lpstr>
      <vt:lpstr>Signed Multiplication</vt:lpstr>
      <vt:lpstr>Multiplication: A Fundamental Question</vt:lpstr>
      <vt:lpstr>Integer Multiplication</vt:lpstr>
      <vt:lpstr>Integer Multiplication</vt:lpstr>
      <vt:lpstr>Integer Multiplication</vt:lpstr>
      <vt:lpstr>Karatsuba multiplication algorithm for two n-bit integers a, b</vt:lpstr>
      <vt:lpstr>Multiplication of two n-bit integers a, 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Lectures for 2nd Edition</dc:title>
  <dc:creator>Tod Amon</dc:creator>
  <cp:lastModifiedBy>Sunanda Mandal</cp:lastModifiedBy>
  <cp:revision>245</cp:revision>
  <cp:lastPrinted>1997-08-28T16:06:06Z</cp:lastPrinted>
  <dcterms:created xsi:type="dcterms:W3CDTF">1997-08-27T20:06:46Z</dcterms:created>
  <dcterms:modified xsi:type="dcterms:W3CDTF">2021-10-04T04:42:39Z</dcterms:modified>
</cp:coreProperties>
</file>