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3" r:id="rId7"/>
    <p:sldId id="259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RAJIB_NEW\OTHERS\HARBAUER%20INDIA%20PVT%20LTD\IOT%20execel%20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Bhagalpur : Functional,</a:t>
            </a:r>
            <a:r>
              <a:rPr lang="en-IN" baseline="0" dirty="0"/>
              <a:t> non-functional &amp; offline schemes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4198038519272616"/>
          <c:w val="0.96786628325491775"/>
          <c:h val="0.85801961480727384"/>
        </c:manualLayout>
      </c:layout>
      <c:pie3DChart>
        <c:varyColors val="1"/>
        <c:ser>
          <c:idx val="0"/>
          <c:order val="0"/>
          <c:spPr>
            <a:solidFill>
              <a:srgbClr val="00B05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2F9-4419-8B93-92DB5C54A2A7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2F9-4419-8B93-92DB5C54A2A7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2F9-4419-8B93-92DB5C54A2A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2F9-4419-8B93-92DB5C54A2A7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2F9-4419-8B93-92DB5C54A2A7}"/>
                </c:ext>
              </c:extLst>
            </c:dLbl>
            <c:dLbl>
              <c:idx val="1"/>
              <c:layout>
                <c:manualLayout>
                  <c:x val="-0.11287939838873688"/>
                  <c:y val="-0.27500706332598474"/>
                </c:manualLayout>
              </c:layout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F9-4419-8B93-92DB5C54A2A7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2F9-4419-8B93-92DB5C54A2A7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82F9-4419-8B93-92DB5C54A2A7}"/>
                </c:ext>
              </c:extLst>
            </c:dLbl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Sheet2!$A$1:$A$4</c:f>
              <c:strCache>
                <c:ptCount val="4"/>
                <c:pt idx="0">
                  <c:v>Scheme Status</c:v>
                </c:pt>
                <c:pt idx="1">
                  <c:v>Functional </c:v>
                </c:pt>
                <c:pt idx="2">
                  <c:v>Non Functional</c:v>
                </c:pt>
                <c:pt idx="3">
                  <c:v>offline</c:v>
                </c:pt>
              </c:strCache>
            </c:strRef>
          </c:cat>
          <c:val>
            <c:numRef>
              <c:f>Sheet2!$B$1:$B$4</c:f>
              <c:numCache>
                <c:formatCode>General</c:formatCode>
                <c:ptCount val="4"/>
                <c:pt idx="1">
                  <c:v>4384</c:v>
                </c:pt>
                <c:pt idx="2">
                  <c:v>250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F9-4419-8B93-92DB5C54A2A7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DISTRICT-WISE</a:t>
            </a:r>
            <a:r>
              <a:rPr lang="en-US" baseline="0" dirty="0"/>
              <a:t> </a:t>
            </a:r>
            <a:r>
              <a:rPr lang="en-US" dirty="0"/>
              <a:t>AVERAGE MOTOR RUNNING (HOURS)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Sheet2!$B$69</c:f>
              <c:strCache>
                <c:ptCount val="1"/>
                <c:pt idx="0">
                  <c:v>AVERAGE MOTOR RUNNING (HOURS)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47D7-4D70-AF75-F70193687727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7D7-4D70-AF75-F70193687727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47D7-4D70-AF75-F7019368772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7D7-4D70-AF75-F70193687727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47D7-4D70-AF75-F70193687727}"/>
              </c:ext>
            </c:extLst>
          </c:dPt>
          <c:dPt>
            <c:idx val="5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7D7-4D70-AF75-F701936877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Sheet2!$A$70:$A$75</c:f>
              <c:strCache>
                <c:ptCount val="6"/>
                <c:pt idx="0">
                  <c:v>BHAGALPUR</c:v>
                </c:pt>
                <c:pt idx="1">
                  <c:v>BHOJPUR</c:v>
                </c:pt>
                <c:pt idx="2">
                  <c:v>GAYA</c:v>
                </c:pt>
                <c:pt idx="3">
                  <c:v>NALANDA</c:v>
                </c:pt>
                <c:pt idx="4">
                  <c:v>NAWADA</c:v>
                </c:pt>
                <c:pt idx="5">
                  <c:v>ROHTAS</c:v>
                </c:pt>
              </c:strCache>
            </c:strRef>
          </c:cat>
          <c:val>
            <c:numRef>
              <c:f>Sheet2!$B$70:$B$75</c:f>
              <c:numCache>
                <c:formatCode>General</c:formatCode>
                <c:ptCount val="6"/>
                <c:pt idx="0">
                  <c:v>450</c:v>
                </c:pt>
                <c:pt idx="1">
                  <c:v>450</c:v>
                </c:pt>
                <c:pt idx="2">
                  <c:v>350</c:v>
                </c:pt>
                <c:pt idx="3">
                  <c:v>450</c:v>
                </c:pt>
                <c:pt idx="4">
                  <c:v>450</c:v>
                </c:pt>
                <c:pt idx="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7-4D70-AF75-F701936877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21935984"/>
        <c:axId val="1921936816"/>
        <c:axId val="0"/>
      </c:bar3DChart>
      <c:catAx>
        <c:axId val="192193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6816"/>
        <c:crosses val="autoZero"/>
        <c:auto val="1"/>
        <c:lblAlgn val="ctr"/>
        <c:lblOffset val="100"/>
        <c:noMultiLvlLbl val="0"/>
      </c:catAx>
      <c:valAx>
        <c:axId val="192193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DISTRICT-WISE</a:t>
            </a:r>
            <a:r>
              <a:rPr lang="en-US" baseline="0" dirty="0"/>
              <a:t> </a:t>
            </a:r>
            <a:r>
              <a:rPr lang="en-US" dirty="0"/>
              <a:t>AVERAGE MOTOR RUNNING (HOURS)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21935984"/>
        <c:axId val="1921936816"/>
        <c:axId val="0"/>
      </c:bar3DChart>
      <c:catAx>
        <c:axId val="192193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6816"/>
        <c:crosses val="autoZero"/>
        <c:auto val="1"/>
        <c:lblAlgn val="ctr"/>
        <c:lblOffset val="100"/>
        <c:noMultiLvlLbl val="0"/>
      </c:catAx>
      <c:valAx>
        <c:axId val="192193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4.228511059552028E-2"/>
          <c:y val="1.3124664261787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Sheet2!$B$114</c:f>
              <c:strCache>
                <c:ptCount val="1"/>
                <c:pt idx="0">
                  <c:v>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Sheet2!$A$115:$A$119</c:f>
              <c:strCache>
                <c:ptCount val="5"/>
                <c:pt idx="0">
                  <c:v>Target Installed Device</c:v>
                </c:pt>
                <c:pt idx="1">
                  <c:v>Installed IOT Devices</c:v>
                </c:pt>
                <c:pt idx="2">
                  <c:v>Functional </c:v>
                </c:pt>
                <c:pt idx="3">
                  <c:v>Non Functional</c:v>
                </c:pt>
                <c:pt idx="4">
                  <c:v>Offline</c:v>
                </c:pt>
              </c:strCache>
            </c:strRef>
          </c:cat>
          <c:val>
            <c:numRef>
              <c:f>Sheet2!$B$115:$B$119</c:f>
              <c:numCache>
                <c:formatCode>General</c:formatCode>
                <c:ptCount val="5"/>
                <c:pt idx="0">
                  <c:v>6000</c:v>
                </c:pt>
                <c:pt idx="1">
                  <c:v>5280</c:v>
                </c:pt>
                <c:pt idx="2">
                  <c:v>4750</c:v>
                </c:pt>
                <c:pt idx="3">
                  <c:v>50</c:v>
                </c:pt>
                <c:pt idx="4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3-4963-97A8-EF1B82F79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1936400"/>
        <c:axId val="1921940144"/>
        <c:axId val="0"/>
      </c:bar3DChart>
      <c:catAx>
        <c:axId val="192193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40144"/>
        <c:crosses val="autoZero"/>
        <c:auto val="1"/>
        <c:lblAlgn val="ctr"/>
        <c:lblOffset val="100"/>
        <c:noMultiLvlLbl val="0"/>
      </c:catAx>
      <c:valAx>
        <c:axId val="192194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DISTRICT-WISE</a:t>
            </a:r>
            <a:r>
              <a:rPr lang="en-US" baseline="0" dirty="0"/>
              <a:t> </a:t>
            </a:r>
            <a:r>
              <a:rPr lang="en-US" dirty="0"/>
              <a:t>AVERAGE MOTOR RUNNING (HOURS)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21935984"/>
        <c:axId val="1921936816"/>
        <c:axId val="0"/>
      </c:bar3DChart>
      <c:catAx>
        <c:axId val="1921935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6816"/>
        <c:crosses val="autoZero"/>
        <c:auto val="1"/>
        <c:lblAlgn val="ctr"/>
        <c:lblOffset val="100"/>
        <c:noMultiLvlLbl val="0"/>
      </c:catAx>
      <c:valAx>
        <c:axId val="192193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3664072385780147E-2"/>
          <c:y val="3.8455748636962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Sheet2!$B$105</c:f>
              <c:strCache>
                <c:ptCount val="1"/>
                <c:pt idx="0">
                  <c:v>Nos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Sheet2!$A$106:$A$110</c:f>
              <c:strCache>
                <c:ptCount val="5"/>
                <c:pt idx="0">
                  <c:v>Target Installed Device</c:v>
                </c:pt>
                <c:pt idx="1">
                  <c:v>Installed IOT Devices</c:v>
                </c:pt>
                <c:pt idx="2">
                  <c:v>Functional </c:v>
                </c:pt>
                <c:pt idx="3">
                  <c:v>Non Functional</c:v>
                </c:pt>
                <c:pt idx="4">
                  <c:v>Offline</c:v>
                </c:pt>
              </c:strCache>
            </c:strRef>
          </c:cat>
          <c:val>
            <c:numRef>
              <c:f>Sheet2!$B$106:$B$110</c:f>
              <c:numCache>
                <c:formatCode>General</c:formatCode>
                <c:ptCount val="5"/>
                <c:pt idx="0">
                  <c:v>1999</c:v>
                </c:pt>
                <c:pt idx="1">
                  <c:v>838</c:v>
                </c:pt>
                <c:pt idx="2">
                  <c:v>739</c:v>
                </c:pt>
                <c:pt idx="3">
                  <c:v>1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9-4F71-9C78-7F3CC935B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21931824"/>
        <c:axId val="1921932240"/>
        <c:axId val="0"/>
      </c:bar3DChart>
      <c:catAx>
        <c:axId val="192193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2240"/>
        <c:crosses val="autoZero"/>
        <c:auto val="1"/>
        <c:lblAlgn val="ctr"/>
        <c:lblOffset val="100"/>
        <c:noMultiLvlLbl val="0"/>
      </c:catAx>
      <c:valAx>
        <c:axId val="192193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1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152A5-F7DD-4FC7-AABE-1E7112812BE2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47B6-FC10-4F41-81E7-96FEE6FEF5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A47B6-FC10-4F41-81E7-96FEE6FEF5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9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A47B6-FC10-4F41-81E7-96FEE6FEF5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7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A47B6-FC10-4F41-81E7-96FEE6FEF5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9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CCFC-822F-1C95-5FD4-EE246A1D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21E97-57BF-BD84-2BBC-04402837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49E8A-7073-B676-1EDA-A8C58A6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0CDA-6234-8D36-AE7F-8543E48F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57D7-9DD3-B010-2D9B-C746E8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9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A025-A0D2-2458-CA6F-B60782E4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EB1C8-8E6C-9CE6-017A-11F3A2B1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BFF9-CA3F-C5E5-D42C-3271460B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4ED2-3BAD-B07E-82AF-86088F04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70F7-119A-26B7-2237-599670E1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7F26-7A1B-2FB0-F7FB-58F28744B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88D3C-AF57-E7CE-B332-777167E8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A4A0-08EB-8A46-0700-A498BBA3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A697-FE10-2352-28D9-73FB602B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0EAA-E847-42FF-E72F-AF3155B2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6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09F0-FF40-6ED5-62F4-4F1E24C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91A4-54C8-86FB-4DCF-E4B827EC8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ECD15-54A0-83D6-04BF-9125AE8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B3C8-090F-FC47-0286-71546B1D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1EEF-9E92-6FE9-320A-2C0A1019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65E4-CCEB-AE6D-EFEC-8E2060A4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A3D9F-0B5E-F620-B51B-B6C974515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9D38-CAEB-B37A-6D48-48A6B8E3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64DC-4E0C-C8DC-5EF9-614E9F59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137C-3498-9194-0F3E-BEB6399A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9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678B-8BB3-44F1-1C82-091984A2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A9AF-76F3-A002-B56D-ECA22BADE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CE6DB-722E-C3DD-AA94-70D42878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BA65F-52AE-4CE1-166D-1C749E82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CA8F-8906-A5B0-3961-30387AE1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BEE2-3B05-1A9A-B4BE-374FF88A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7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12CC-4A96-BD25-4578-9D617B84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2EB2D-EF46-C9F6-9C6A-358A0984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B8F6-262B-C24C-3AED-9F99E4A48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952-09EA-6922-35AC-6DC623589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16CE2-1A1A-1AC9-CA96-2208B0E0C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CF970-4DFF-2762-1F25-2F0B44A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13AB5-5BD5-62BB-3D30-CB016F04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EBE40-8F94-555A-DFD8-E503BD62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8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388C-CD1E-8DFE-8B26-2B04E1D2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B4DF1-B11C-3C4E-C7AA-1BE9A93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BD6A-B190-229D-B735-17B8FAFD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016B2-C1C9-7063-AF16-594C9020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2EAC8-262D-A126-C648-424A46E0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FC4F3-0561-117F-D6CD-6CB0A7A4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0E08-CFD5-4C20-4543-7200688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08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DA53-7808-899C-2501-128F61F3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34E2-5DB2-0702-B959-2873C6B8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3BC86-10FA-5548-7A0B-DF3E4E2C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88B49-7500-8CC9-6235-D4F5822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C7DB-37CE-5F78-13C3-7F36CA77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1242-087B-A0F6-3CD6-6310274D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4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54C1-3553-4365-0191-1F4FC9AC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CDF40-1096-385C-64CA-A6CFD1A96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9E960-9236-B1FB-EA3A-21DEFA68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A74C-4A5E-FD45-A884-3285A052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51482-A356-729A-E42C-56E55BAB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D7FFC-AF48-0BB8-49F1-82A20F35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25C9D-F891-B5F3-117D-C7957D1E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C742-98D0-89B4-3043-9FBCD8A9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8EB5-9EF1-BB4E-CC3D-8048626E3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314E-481D-4856-9523-A516235CF82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F411-46C7-7E50-38B3-C38552EE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739-AB2F-50F2-453E-F068F196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0444-AE85-416F-B0DB-0040A35CD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0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8F20-523B-B5EE-FC6A-92C803F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</a:rPr>
              <a:t>HARBAUER INDIA PVT Ltd IOT Dashboard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57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07045C-0CF0-072E-7D3E-F546BEE0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526" y="0"/>
            <a:ext cx="9144000" cy="376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Repository System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BBDC41-1E7C-1844-CF9F-D86AC2189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66505"/>
              </p:ext>
            </p:extLst>
          </p:nvPr>
        </p:nvGraphicFramePr>
        <p:xfrm>
          <a:off x="345460" y="844097"/>
          <a:ext cx="11441646" cy="5109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3421">
                  <a:extLst>
                    <a:ext uri="{9D8B030D-6E8A-4147-A177-3AD203B41FA5}">
                      <a16:colId xmlns:a16="http://schemas.microsoft.com/office/drawing/2014/main" val="4173646815"/>
                    </a:ext>
                  </a:extLst>
                </a:gridCol>
                <a:gridCol w="776952">
                  <a:extLst>
                    <a:ext uri="{9D8B030D-6E8A-4147-A177-3AD203B41FA5}">
                      <a16:colId xmlns:a16="http://schemas.microsoft.com/office/drawing/2014/main" val="2301410728"/>
                    </a:ext>
                  </a:extLst>
                </a:gridCol>
                <a:gridCol w="915986">
                  <a:extLst>
                    <a:ext uri="{9D8B030D-6E8A-4147-A177-3AD203B41FA5}">
                      <a16:colId xmlns:a16="http://schemas.microsoft.com/office/drawing/2014/main" val="2458221067"/>
                    </a:ext>
                  </a:extLst>
                </a:gridCol>
                <a:gridCol w="842380">
                  <a:extLst>
                    <a:ext uri="{9D8B030D-6E8A-4147-A177-3AD203B41FA5}">
                      <a16:colId xmlns:a16="http://schemas.microsoft.com/office/drawing/2014/main" val="2369480534"/>
                    </a:ext>
                  </a:extLst>
                </a:gridCol>
                <a:gridCol w="498885">
                  <a:extLst>
                    <a:ext uri="{9D8B030D-6E8A-4147-A177-3AD203B41FA5}">
                      <a16:colId xmlns:a16="http://schemas.microsoft.com/office/drawing/2014/main" val="3824624225"/>
                    </a:ext>
                  </a:extLst>
                </a:gridCol>
                <a:gridCol w="1831971">
                  <a:extLst>
                    <a:ext uri="{9D8B030D-6E8A-4147-A177-3AD203B41FA5}">
                      <a16:colId xmlns:a16="http://schemas.microsoft.com/office/drawing/2014/main" val="2021600035"/>
                    </a:ext>
                  </a:extLst>
                </a:gridCol>
                <a:gridCol w="776952">
                  <a:extLst>
                    <a:ext uri="{9D8B030D-6E8A-4147-A177-3AD203B41FA5}">
                      <a16:colId xmlns:a16="http://schemas.microsoft.com/office/drawing/2014/main" val="1820251688"/>
                    </a:ext>
                  </a:extLst>
                </a:gridCol>
                <a:gridCol w="719703">
                  <a:extLst>
                    <a:ext uri="{9D8B030D-6E8A-4147-A177-3AD203B41FA5}">
                      <a16:colId xmlns:a16="http://schemas.microsoft.com/office/drawing/2014/main" val="848651053"/>
                    </a:ext>
                  </a:extLst>
                </a:gridCol>
                <a:gridCol w="1071378">
                  <a:extLst>
                    <a:ext uri="{9D8B030D-6E8A-4147-A177-3AD203B41FA5}">
                      <a16:colId xmlns:a16="http://schemas.microsoft.com/office/drawing/2014/main" val="4180761571"/>
                    </a:ext>
                  </a:extLst>
                </a:gridCol>
                <a:gridCol w="875093">
                  <a:extLst>
                    <a:ext uri="{9D8B030D-6E8A-4147-A177-3AD203B41FA5}">
                      <a16:colId xmlns:a16="http://schemas.microsoft.com/office/drawing/2014/main" val="2449953544"/>
                    </a:ext>
                  </a:extLst>
                </a:gridCol>
                <a:gridCol w="989593">
                  <a:extLst>
                    <a:ext uri="{9D8B030D-6E8A-4147-A177-3AD203B41FA5}">
                      <a16:colId xmlns:a16="http://schemas.microsoft.com/office/drawing/2014/main" val="1336002273"/>
                    </a:ext>
                  </a:extLst>
                </a:gridCol>
                <a:gridCol w="842380">
                  <a:extLst>
                    <a:ext uri="{9D8B030D-6E8A-4147-A177-3AD203B41FA5}">
                      <a16:colId xmlns:a16="http://schemas.microsoft.com/office/drawing/2014/main" val="1227823744"/>
                    </a:ext>
                  </a:extLst>
                </a:gridCol>
                <a:gridCol w="776952">
                  <a:extLst>
                    <a:ext uri="{9D8B030D-6E8A-4147-A177-3AD203B41FA5}">
                      <a16:colId xmlns:a16="http://schemas.microsoft.com/office/drawing/2014/main" val="2183777177"/>
                    </a:ext>
                  </a:extLst>
                </a:gridCol>
              </a:tblGrid>
              <a:tr h="42906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SL. No.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District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Block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Panchayat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Ward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Scheme Name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Scheme ID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Scheme Type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Scheme Code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Device ID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Status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Motor Running Hours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Electricity Availability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206959809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SHERGHATI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BELA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BELA WARD NO - 6,7,8,9,11,12 (A4EEA48)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A4EEA48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M1_A4EEA48_50E2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00158D0007A150E2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OFFLINE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773507295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GAYA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NEEMCHAK BATHANI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BATHANI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 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M1_NFMIS034_BD0F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00158D000608BD0F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278713648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GAYA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FATEHPUR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MORHE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MOHRE WARD NO 3(F643324)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F643324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M1_F643324_3FC9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00158D0007133FC9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3375306361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IMAMGANJ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SIDHPUR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 err="1">
                          <a:effectLst/>
                        </a:rPr>
                        <a:t>sidhpur</a:t>
                      </a:r>
                      <a:r>
                        <a:rPr lang="en-US" sz="1050" b="1" u="none" strike="noStrike" dirty="0">
                          <a:effectLst/>
                        </a:rPr>
                        <a:t> WARD NO - 1,2,3,7,14,15 (73A1009)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73A1009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M1_73A1009_8DD2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00158D0007AF8DD2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 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556520299"/>
                  </a:ext>
                </a:extLst>
              </a:tr>
              <a:tr h="396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5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BARACHATTI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BUMER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BUMER WARD NO - 1,3,4,6,8,9,10,11,12 (C8380DB)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C8380DB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M1_C8380DB_624F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00158D0007133F37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3850691154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6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GURUA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MANDA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MANDA WARD NO - 9 (ED322B7)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ED322B7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M1_ED322B7_3F00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00158D0007133F00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2751275448"/>
                  </a:ext>
                </a:extLst>
              </a:tr>
              <a:tr h="39606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IMAMGANJ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PAKRIGURIA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PAKARI GURIYA WARD NO - 1,3,4,5,6,7 (404BFF4)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404BFF4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M1_404BFF4_3E41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00158D0007133E41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268137320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FATEHPUR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LODHWE SOUTH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SOUTH LOTHE WARD NO - 14 (78BF19C)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78BF19C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M1_78BF19C_4010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00158D00038B4010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391470643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TIKARI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BHORI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BHORI WARD NO - 8(F7A49B9)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F7A49B9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M1_F7A49B9_8EEB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00158D0003878EEB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1549599890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KONCH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GAUHARPUR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GAUHARPUR WARD NO - 8 (5FE3A46)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5FE3A46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M1_5FE3A46_DF20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00158D0004ACDF20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520858671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AMAS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SAWN KALA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BINDRABAN RWSS WARD-2 (7A58821)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7A58821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M1_7A58821_0A1E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00158D0003000A1E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3305989115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12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IMAMGANJ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LAWABAR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u="none" strike="noStrike">
                          <a:effectLst/>
                        </a:rPr>
                        <a:t>LAWABAR WARD NO - 1,3,9,12 (E0E93F7)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E0E93F7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MINI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M1_E0E93F7_73D8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00158D00078F73D8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2143219213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KONCH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TINERI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7A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TINERI WARD NO - 7(A) (651401C)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651401C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M1_651401C_DFA4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00158D000282DFA4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Yes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2045618382"/>
                  </a:ext>
                </a:extLst>
              </a:tr>
              <a:tr h="30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14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BODH GAYA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GAPHA KHURD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13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>
                          <a:effectLst/>
                        </a:rPr>
                        <a:t>GAFA KHURD WARD NO -13 (6E075B7)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6E075B7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PWS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M1_6E075B7_28AE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00158D00034728AE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FUNCTIONAL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>
                          <a:effectLst/>
                        </a:rPr>
                        <a:t> </a:t>
                      </a:r>
                      <a:endParaRPr lang="en-IN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1" u="none" strike="noStrike" dirty="0">
                          <a:effectLst/>
                        </a:rPr>
                        <a:t>Yes</a:t>
                      </a:r>
                      <a:endParaRPr lang="en-IN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78" marR="3978" marT="3978" marB="0" anchor="ctr"/>
                </a:tc>
                <a:extLst>
                  <a:ext uri="{0D108BD9-81ED-4DB2-BD59-A6C34878D82A}">
                    <a16:rowId xmlns:a16="http://schemas.microsoft.com/office/drawing/2014/main" val="312531360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0562C-B589-1E6C-03EF-DA314F6DC5F6}"/>
              </a:ext>
            </a:extLst>
          </p:cNvPr>
          <p:cNvSpPr/>
          <p:nvPr/>
        </p:nvSpPr>
        <p:spPr>
          <a:xfrm>
            <a:off x="2066191" y="463970"/>
            <a:ext cx="104009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C0DA9-9170-CE10-2B4C-2F4042ECA2FA}"/>
              </a:ext>
            </a:extLst>
          </p:cNvPr>
          <p:cNvSpPr/>
          <p:nvPr/>
        </p:nvSpPr>
        <p:spPr>
          <a:xfrm>
            <a:off x="3780298" y="454487"/>
            <a:ext cx="130404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Panchayat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1F4B2-E692-FB46-6C76-D749B09FD48A}"/>
              </a:ext>
            </a:extLst>
          </p:cNvPr>
          <p:cNvSpPr/>
          <p:nvPr/>
        </p:nvSpPr>
        <p:spPr>
          <a:xfrm>
            <a:off x="284922" y="454487"/>
            <a:ext cx="104009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District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78B65A-2AC7-1571-038E-BDDF5EB3ED59}"/>
              </a:ext>
            </a:extLst>
          </p:cNvPr>
          <p:cNvSpPr/>
          <p:nvPr/>
        </p:nvSpPr>
        <p:spPr>
          <a:xfrm>
            <a:off x="5602021" y="431423"/>
            <a:ext cx="1699966" cy="32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Name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F159BA-9D57-2B15-AF39-130068BC6C0D}"/>
              </a:ext>
            </a:extLst>
          </p:cNvPr>
          <p:cNvSpPr/>
          <p:nvPr/>
        </p:nvSpPr>
        <p:spPr>
          <a:xfrm>
            <a:off x="10156739" y="447697"/>
            <a:ext cx="104009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64120E-D7B1-3666-DCF6-08472FEC00D3}"/>
              </a:ext>
            </a:extLst>
          </p:cNvPr>
          <p:cNvSpPr/>
          <p:nvPr/>
        </p:nvSpPr>
        <p:spPr>
          <a:xfrm>
            <a:off x="7879380" y="431423"/>
            <a:ext cx="1699966" cy="32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Type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82CCC-74B2-344F-59D3-507714FF398B}"/>
              </a:ext>
            </a:extLst>
          </p:cNvPr>
          <p:cNvSpPr/>
          <p:nvPr/>
        </p:nvSpPr>
        <p:spPr>
          <a:xfrm>
            <a:off x="2525566" y="6091564"/>
            <a:ext cx="7533920" cy="6599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Note: There will be 2 levels of Logins: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1. Administrator -&gt; Will have access to upload and download the excels data in a specified format.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2. Client -&gt; Will have access to download data in a specified excel format.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1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4576B-8B41-A769-CD13-AB758D29F333}"/>
              </a:ext>
            </a:extLst>
          </p:cNvPr>
          <p:cNvSpPr txBox="1"/>
          <p:nvPr/>
        </p:nvSpPr>
        <p:spPr>
          <a:xfrm>
            <a:off x="3320592" y="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Analytical Scheme Data Representation 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5BD57A-A8E1-FC56-8008-F9DF04FB93D2}"/>
              </a:ext>
            </a:extLst>
          </p:cNvPr>
          <p:cNvSpPr/>
          <p:nvPr/>
        </p:nvSpPr>
        <p:spPr>
          <a:xfrm>
            <a:off x="591623" y="2881828"/>
            <a:ext cx="2044824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Functional = 4384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2D7465-F139-4A83-FBE3-5DE1B2FE6B5E}"/>
              </a:ext>
            </a:extLst>
          </p:cNvPr>
          <p:cNvSpPr/>
          <p:nvPr/>
        </p:nvSpPr>
        <p:spPr>
          <a:xfrm>
            <a:off x="608923" y="3646902"/>
            <a:ext cx="2120239" cy="474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Non Functional = 5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46A25-1E9A-C516-3A26-7CD5D48E67F0}"/>
              </a:ext>
            </a:extLst>
          </p:cNvPr>
          <p:cNvSpPr/>
          <p:nvPr/>
        </p:nvSpPr>
        <p:spPr>
          <a:xfrm>
            <a:off x="608923" y="4592998"/>
            <a:ext cx="1869254" cy="356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Offline = 385</a:t>
            </a:r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C610C39-66CA-EAC4-1B07-283991DF6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287933"/>
              </p:ext>
            </p:extLst>
          </p:nvPr>
        </p:nvGraphicFramePr>
        <p:xfrm>
          <a:off x="2993721" y="369332"/>
          <a:ext cx="8694917" cy="5624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1995E-7FBC-96D0-4A5E-920E50BF7A69}"/>
              </a:ext>
            </a:extLst>
          </p:cNvPr>
          <p:cNvSpPr/>
          <p:nvPr/>
        </p:nvSpPr>
        <p:spPr>
          <a:xfrm>
            <a:off x="591623" y="2073942"/>
            <a:ext cx="2044824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Bhagalpur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33F811B-025C-AF8C-3667-7D15CA29728E}"/>
              </a:ext>
            </a:extLst>
          </p:cNvPr>
          <p:cNvSpPr/>
          <p:nvPr/>
        </p:nvSpPr>
        <p:spPr>
          <a:xfrm>
            <a:off x="2688185" y="1881526"/>
            <a:ext cx="264559" cy="47418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A7337-E01A-D26B-BDA3-FAEC2EEE09FE}"/>
              </a:ext>
            </a:extLst>
          </p:cNvPr>
          <p:cNvSpPr txBox="1"/>
          <p:nvPr/>
        </p:nvSpPr>
        <p:spPr>
          <a:xfrm>
            <a:off x="834887" y="1749287"/>
            <a:ext cx="156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8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4576B-8B41-A769-CD13-AB758D29F333}"/>
              </a:ext>
            </a:extLst>
          </p:cNvPr>
          <p:cNvSpPr txBox="1"/>
          <p:nvPr/>
        </p:nvSpPr>
        <p:spPr>
          <a:xfrm>
            <a:off x="3220569" y="1660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Analytical Data Representation : Monthly 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6DE815-6D32-BD72-2807-691D4116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73308"/>
              </p:ext>
            </p:extLst>
          </p:nvPr>
        </p:nvGraphicFramePr>
        <p:xfrm>
          <a:off x="324783" y="1189441"/>
          <a:ext cx="5401314" cy="4356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5544">
                  <a:extLst>
                    <a:ext uri="{9D8B030D-6E8A-4147-A177-3AD203B41FA5}">
                      <a16:colId xmlns:a16="http://schemas.microsoft.com/office/drawing/2014/main" val="2979727413"/>
                    </a:ext>
                  </a:extLst>
                </a:gridCol>
                <a:gridCol w="2905770">
                  <a:extLst>
                    <a:ext uri="{9D8B030D-6E8A-4147-A177-3AD203B41FA5}">
                      <a16:colId xmlns:a16="http://schemas.microsoft.com/office/drawing/2014/main" val="2062411985"/>
                    </a:ext>
                  </a:extLst>
                </a:gridCol>
              </a:tblGrid>
              <a:tr h="1627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DISTRICT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AVERAGE MOTOR RUNNING (HOURS)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721387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BHAGALPUR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7501931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BHOJPUR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2743519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GAYA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350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9389915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NALANDA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7888638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NAWADA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450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642418"/>
                  </a:ext>
                </a:extLst>
              </a:tr>
              <a:tr h="4548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ROHTAS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350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083693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34B48A-AF95-CFF8-6F3B-244DD4A83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392036"/>
              </p:ext>
            </p:extLst>
          </p:nvPr>
        </p:nvGraphicFramePr>
        <p:xfrm>
          <a:off x="5726097" y="1098274"/>
          <a:ext cx="6011911" cy="466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8850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4576B-8B41-A769-CD13-AB758D29F333}"/>
              </a:ext>
            </a:extLst>
          </p:cNvPr>
          <p:cNvSpPr txBox="1"/>
          <p:nvPr/>
        </p:nvSpPr>
        <p:spPr>
          <a:xfrm>
            <a:off x="3439230" y="765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Analytical Data Representation : Monthly 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34B48A-AF95-CFF8-6F3B-244DD4A83A02}"/>
              </a:ext>
            </a:extLst>
          </p:cNvPr>
          <p:cNvGraphicFramePr>
            <a:graphicFrameLocks/>
          </p:cNvGraphicFramePr>
          <p:nvPr/>
        </p:nvGraphicFramePr>
        <p:xfrm>
          <a:off x="5636750" y="318052"/>
          <a:ext cx="5842946" cy="285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C2BADA-9410-EA52-C4A2-00FA68988F9F}"/>
              </a:ext>
            </a:extLst>
          </p:cNvPr>
          <p:cNvSpPr/>
          <p:nvPr/>
        </p:nvSpPr>
        <p:spPr>
          <a:xfrm>
            <a:off x="5220343" y="400567"/>
            <a:ext cx="2044824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District : All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70E870F-D5F8-0FB4-23BB-FED6205B8963}"/>
              </a:ext>
            </a:extLst>
          </p:cNvPr>
          <p:cNvSpPr/>
          <p:nvPr/>
        </p:nvSpPr>
        <p:spPr>
          <a:xfrm>
            <a:off x="7293948" y="385560"/>
            <a:ext cx="337930" cy="49035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2D5C54-5FE9-D4FE-F3EA-778951BC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53848"/>
              </p:ext>
            </p:extLst>
          </p:nvPr>
        </p:nvGraphicFramePr>
        <p:xfrm>
          <a:off x="387626" y="1744203"/>
          <a:ext cx="5708374" cy="3225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5913">
                  <a:extLst>
                    <a:ext uri="{9D8B030D-6E8A-4147-A177-3AD203B41FA5}">
                      <a16:colId xmlns:a16="http://schemas.microsoft.com/office/drawing/2014/main" val="3051977724"/>
                    </a:ext>
                  </a:extLst>
                </a:gridCol>
                <a:gridCol w="2422461">
                  <a:extLst>
                    <a:ext uri="{9D8B030D-6E8A-4147-A177-3AD203B41FA5}">
                      <a16:colId xmlns:a16="http://schemas.microsoft.com/office/drawing/2014/main" val="294587282"/>
                    </a:ext>
                  </a:extLst>
                </a:gridCol>
              </a:tblGrid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Device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Nos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15643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Target Installed Device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512788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Installed IOT Devices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5280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3807141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Functional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810004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Non Functional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50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1992183"/>
                  </a:ext>
                </a:extLst>
              </a:tr>
              <a:tr h="5375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Offline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480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025318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400735-F7A9-48D8-027E-8F7EF3E2B5AF}"/>
              </a:ext>
            </a:extLst>
          </p:cNvPr>
          <p:cNvSpPr/>
          <p:nvPr/>
        </p:nvSpPr>
        <p:spPr>
          <a:xfrm>
            <a:off x="4471527" y="851093"/>
            <a:ext cx="3898302" cy="3937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District-Wise (All)  IOT Device Details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5F0EA0F-3220-B618-40EF-9F6E085A3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9938"/>
              </p:ext>
            </p:extLst>
          </p:nvPr>
        </p:nvGraphicFramePr>
        <p:xfrm>
          <a:off x="6589444" y="1314103"/>
          <a:ext cx="5187145" cy="483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5181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4576B-8B41-A769-CD13-AB758D29F333}"/>
              </a:ext>
            </a:extLst>
          </p:cNvPr>
          <p:cNvSpPr txBox="1"/>
          <p:nvPr/>
        </p:nvSpPr>
        <p:spPr>
          <a:xfrm>
            <a:off x="3439230" y="7657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Analytical Data Representation : Monthly 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34B48A-AF95-CFF8-6F3B-244DD4A83A02}"/>
              </a:ext>
            </a:extLst>
          </p:cNvPr>
          <p:cNvGraphicFramePr>
            <a:graphicFrameLocks/>
          </p:cNvGraphicFramePr>
          <p:nvPr/>
        </p:nvGraphicFramePr>
        <p:xfrm>
          <a:off x="5636750" y="318052"/>
          <a:ext cx="5842946" cy="2852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C2BADA-9410-EA52-C4A2-00FA68988F9F}"/>
              </a:ext>
            </a:extLst>
          </p:cNvPr>
          <p:cNvSpPr/>
          <p:nvPr/>
        </p:nvSpPr>
        <p:spPr>
          <a:xfrm>
            <a:off x="5220343" y="400567"/>
            <a:ext cx="2044824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Bhagalpur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70E870F-D5F8-0FB4-23BB-FED6205B8963}"/>
              </a:ext>
            </a:extLst>
          </p:cNvPr>
          <p:cNvSpPr/>
          <p:nvPr/>
        </p:nvSpPr>
        <p:spPr>
          <a:xfrm>
            <a:off x="7293948" y="385560"/>
            <a:ext cx="337930" cy="49035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2D5C54-5FE9-D4FE-F3EA-778951BC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31023"/>
              </p:ext>
            </p:extLst>
          </p:nvPr>
        </p:nvGraphicFramePr>
        <p:xfrm>
          <a:off x="387626" y="1744203"/>
          <a:ext cx="5708374" cy="2957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85913">
                  <a:extLst>
                    <a:ext uri="{9D8B030D-6E8A-4147-A177-3AD203B41FA5}">
                      <a16:colId xmlns:a16="http://schemas.microsoft.com/office/drawing/2014/main" val="3051977724"/>
                    </a:ext>
                  </a:extLst>
                </a:gridCol>
                <a:gridCol w="2422461">
                  <a:extLst>
                    <a:ext uri="{9D8B030D-6E8A-4147-A177-3AD203B41FA5}">
                      <a16:colId xmlns:a16="http://schemas.microsoft.com/office/drawing/2014/main" val="294587282"/>
                    </a:ext>
                  </a:extLst>
                </a:gridCol>
              </a:tblGrid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Device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Nos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15643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Target Installed Device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1999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512788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Installed IOT Devices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838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3807141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Functional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739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810004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Non Functional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1992183"/>
                  </a:ext>
                </a:extLst>
              </a:tr>
              <a:tr h="4928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Offline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9025318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69AD64C-1DB4-9BCA-7FB3-DE9022013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613852"/>
              </p:ext>
            </p:extLst>
          </p:nvPr>
        </p:nvGraphicFramePr>
        <p:xfrm>
          <a:off x="6420678" y="1081565"/>
          <a:ext cx="5221357" cy="462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400735-F7A9-48D8-027E-8F7EF3E2B5AF}"/>
              </a:ext>
            </a:extLst>
          </p:cNvPr>
          <p:cNvSpPr/>
          <p:nvPr/>
        </p:nvSpPr>
        <p:spPr>
          <a:xfrm>
            <a:off x="4520141" y="826444"/>
            <a:ext cx="3476396" cy="3937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District-Wise IOT Device Details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B7DA8E-3CC4-4D5B-6E5E-8185338E63B9}"/>
              </a:ext>
            </a:extLst>
          </p:cNvPr>
          <p:cNvSpPr/>
          <p:nvPr/>
        </p:nvSpPr>
        <p:spPr>
          <a:xfrm>
            <a:off x="3031435" y="5705061"/>
            <a:ext cx="6042991" cy="8348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data will change based on the District Filter.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3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E82516-C638-5033-5D34-B7F089606B2C}"/>
              </a:ext>
            </a:extLst>
          </p:cNvPr>
          <p:cNvSpPr txBox="1"/>
          <p:nvPr/>
        </p:nvSpPr>
        <p:spPr>
          <a:xfrm>
            <a:off x="2971801" y="1358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State Summary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DE2A9-0056-C94C-4EE7-DCAB06DA896A}"/>
              </a:ext>
            </a:extLst>
          </p:cNvPr>
          <p:cNvSpPr/>
          <p:nvPr/>
        </p:nvSpPr>
        <p:spPr>
          <a:xfrm>
            <a:off x="736082" y="505177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Scheme : 4774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86E52E-B3E4-2549-8728-648119EECBD8}"/>
              </a:ext>
            </a:extLst>
          </p:cNvPr>
          <p:cNvSpPr/>
          <p:nvPr/>
        </p:nvSpPr>
        <p:spPr>
          <a:xfrm>
            <a:off x="4467526" y="505176"/>
            <a:ext cx="3366148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 Scheme : 91.83%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FFDA51-CB81-CB32-5AE5-CA6820FE91A0}"/>
              </a:ext>
            </a:extLst>
          </p:cNvPr>
          <p:cNvSpPr/>
          <p:nvPr/>
        </p:nvSpPr>
        <p:spPr>
          <a:xfrm>
            <a:off x="8238247" y="505176"/>
            <a:ext cx="3450990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Functional Scheme : 8.17%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EDB44-2E48-0266-F43A-A85F7BBAF3EB}"/>
              </a:ext>
            </a:extLst>
          </p:cNvPr>
          <p:cNvSpPr/>
          <p:nvPr/>
        </p:nvSpPr>
        <p:spPr>
          <a:xfrm>
            <a:off x="8305803" y="2362368"/>
            <a:ext cx="3320586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Requirement: 422737.7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152F4A-B3E6-53C5-DEFC-EBA7E746C315}"/>
              </a:ext>
            </a:extLst>
          </p:cNvPr>
          <p:cNvSpPr/>
          <p:nvPr/>
        </p:nvSpPr>
        <p:spPr>
          <a:xfrm>
            <a:off x="4533513" y="2355015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Consumption: 0.07%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E81016-2AA1-D018-3FD7-C77B1FDC3906}"/>
              </a:ext>
            </a:extLst>
          </p:cNvPr>
          <p:cNvSpPr/>
          <p:nvPr/>
        </p:nvSpPr>
        <p:spPr>
          <a:xfrm>
            <a:off x="736083" y="1129143"/>
            <a:ext cx="3381858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Running Hours : 0.01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2E9D6D-97A5-64EC-A82B-D34F0EAFBDAE}"/>
              </a:ext>
            </a:extLst>
          </p:cNvPr>
          <p:cNvSpPr/>
          <p:nvPr/>
        </p:nvSpPr>
        <p:spPr>
          <a:xfrm>
            <a:off x="736083" y="1763496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Households : 64500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807EEA-5806-B8B7-8EBA-48414D7FED21}"/>
              </a:ext>
            </a:extLst>
          </p:cNvPr>
          <p:cNvSpPr/>
          <p:nvPr/>
        </p:nvSpPr>
        <p:spPr>
          <a:xfrm>
            <a:off x="4517023" y="1738402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Coverage : 100%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AC2F9-CFC0-B5A1-61A3-CDD2456C46E5}"/>
              </a:ext>
            </a:extLst>
          </p:cNvPr>
          <p:cNvSpPr/>
          <p:nvPr/>
        </p:nvSpPr>
        <p:spPr>
          <a:xfrm>
            <a:off x="4451815" y="1121789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Electricity Hours : 0.01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EA6BA1-851D-3ADC-DBF7-F8AF54DE50D4}"/>
              </a:ext>
            </a:extLst>
          </p:cNvPr>
          <p:cNvSpPr/>
          <p:nvPr/>
        </p:nvSpPr>
        <p:spPr>
          <a:xfrm>
            <a:off x="8238247" y="1129143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FHTC : 954800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E7C3F1C-B488-FA48-5C59-1F2F09786F9D}"/>
              </a:ext>
            </a:extLst>
          </p:cNvPr>
          <p:cNvSpPr/>
          <p:nvPr/>
        </p:nvSpPr>
        <p:spPr>
          <a:xfrm>
            <a:off x="8272812" y="1738401"/>
            <a:ext cx="3381859" cy="381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LPCD : 0.06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0883DF-B7C7-42E6-A3CC-7F10F4EC9058}"/>
              </a:ext>
            </a:extLst>
          </p:cNvPr>
          <p:cNvSpPr/>
          <p:nvPr/>
        </p:nvSpPr>
        <p:spPr>
          <a:xfrm>
            <a:off x="754937" y="2397849"/>
            <a:ext cx="3381858" cy="368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Wards : 64500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8D569C-AC3F-7498-3982-026580B0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49" y="3154751"/>
            <a:ext cx="7192650" cy="37833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6595EB-BB40-4A0A-DB69-B4EDE7038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13" y="5390941"/>
            <a:ext cx="476859" cy="56428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DD59E8-44E9-B9C6-E0FA-40E91551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373" y="4641731"/>
            <a:ext cx="476859" cy="5642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77ECB3-D326-1DE7-45D9-F0AFCC241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587" y="4353612"/>
            <a:ext cx="476859" cy="5642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CA73AF-6F7C-D879-10EB-DCCC4818C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61" y="5390941"/>
            <a:ext cx="476859" cy="5642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E60FDD-9815-4645-7BAC-A45B01AFE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50" y="4620237"/>
            <a:ext cx="476859" cy="56428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36841F-6D19-3F94-328D-BD927E51B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052" y="5231654"/>
            <a:ext cx="476859" cy="564282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E0D214-2BA1-9869-20F4-54FBD3DC93EA}"/>
              </a:ext>
            </a:extLst>
          </p:cNvPr>
          <p:cNvSpPr/>
          <p:nvPr/>
        </p:nvSpPr>
        <p:spPr>
          <a:xfrm>
            <a:off x="3882093" y="6366319"/>
            <a:ext cx="4273844" cy="5034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District wise IOT Device Installed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E0FDC38-1432-09E7-B809-6C3349033C8A}"/>
              </a:ext>
            </a:extLst>
          </p:cNvPr>
          <p:cNvSpPr/>
          <p:nvPr/>
        </p:nvSpPr>
        <p:spPr>
          <a:xfrm>
            <a:off x="8155937" y="1008668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643350-539F-EE28-CA8F-76BC9626AED6}"/>
              </a:ext>
            </a:extLst>
          </p:cNvPr>
          <p:cNvSpPr/>
          <p:nvPr/>
        </p:nvSpPr>
        <p:spPr>
          <a:xfrm>
            <a:off x="613227" y="1632480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1DF853-D1CD-EFD2-0ABD-76295E2E0453}"/>
              </a:ext>
            </a:extLst>
          </p:cNvPr>
          <p:cNvSpPr/>
          <p:nvPr/>
        </p:nvSpPr>
        <p:spPr>
          <a:xfrm>
            <a:off x="4384582" y="1614906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A81196E-39B0-6A94-CAC1-139C97B15EAD}"/>
              </a:ext>
            </a:extLst>
          </p:cNvPr>
          <p:cNvSpPr/>
          <p:nvPr/>
        </p:nvSpPr>
        <p:spPr>
          <a:xfrm>
            <a:off x="8149054" y="1614905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F8C28A-BD9B-200C-6B0A-B6A3B1AFA573}"/>
              </a:ext>
            </a:extLst>
          </p:cNvPr>
          <p:cNvSpPr/>
          <p:nvPr/>
        </p:nvSpPr>
        <p:spPr>
          <a:xfrm>
            <a:off x="4394168" y="2291146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B8EEE6-E479-92A8-B27C-BB2E7FB4B11A}"/>
              </a:ext>
            </a:extLst>
          </p:cNvPr>
          <p:cNvSpPr/>
          <p:nvPr/>
        </p:nvSpPr>
        <p:spPr>
          <a:xfrm>
            <a:off x="8149054" y="2315536"/>
            <a:ext cx="3627568" cy="6433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5F4C06A-577C-7F8D-3E42-10DE05EF4076}"/>
              </a:ext>
            </a:extLst>
          </p:cNvPr>
          <p:cNvSpPr/>
          <p:nvPr/>
        </p:nvSpPr>
        <p:spPr>
          <a:xfrm>
            <a:off x="9646762" y="3778332"/>
            <a:ext cx="2007909" cy="16016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highlighted Filters in RED, are Static Data as provided from PHED.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07045C-0CF0-072E-7D3E-F546BEE0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3285"/>
            <a:ext cx="9144000" cy="376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Water Quality Data Repository System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0562C-B589-1E6C-03EF-DA314F6DC5F6}"/>
              </a:ext>
            </a:extLst>
          </p:cNvPr>
          <p:cNvSpPr/>
          <p:nvPr/>
        </p:nvSpPr>
        <p:spPr>
          <a:xfrm>
            <a:off x="2155643" y="3477819"/>
            <a:ext cx="104009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8C0DA9-9170-CE10-2B4C-2F4042ECA2FA}"/>
              </a:ext>
            </a:extLst>
          </p:cNvPr>
          <p:cNvSpPr/>
          <p:nvPr/>
        </p:nvSpPr>
        <p:spPr>
          <a:xfrm>
            <a:off x="3869750" y="3468336"/>
            <a:ext cx="130404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Panchayat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1F4B2-E692-FB46-6C76-D749B09FD48A}"/>
              </a:ext>
            </a:extLst>
          </p:cNvPr>
          <p:cNvSpPr/>
          <p:nvPr/>
        </p:nvSpPr>
        <p:spPr>
          <a:xfrm>
            <a:off x="374374" y="3468336"/>
            <a:ext cx="1040090" cy="29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District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78B65A-2AC7-1571-038E-BDDF5EB3ED59}"/>
              </a:ext>
            </a:extLst>
          </p:cNvPr>
          <p:cNvSpPr/>
          <p:nvPr/>
        </p:nvSpPr>
        <p:spPr>
          <a:xfrm>
            <a:off x="5691473" y="3445272"/>
            <a:ext cx="1699966" cy="32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Name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F159BA-9D57-2B15-AF39-130068BC6C0D}"/>
              </a:ext>
            </a:extLst>
          </p:cNvPr>
          <p:cNvSpPr/>
          <p:nvPr/>
        </p:nvSpPr>
        <p:spPr>
          <a:xfrm>
            <a:off x="9887180" y="3429000"/>
            <a:ext cx="2109350" cy="32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Date Range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64120E-D7B1-3666-DCF6-08472FEC00D3}"/>
              </a:ext>
            </a:extLst>
          </p:cNvPr>
          <p:cNvSpPr/>
          <p:nvPr/>
        </p:nvSpPr>
        <p:spPr>
          <a:xfrm>
            <a:off x="7968832" y="3445272"/>
            <a:ext cx="1699966" cy="32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Scheme Type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B82CCC-74B2-344F-59D3-507714FF398B}"/>
              </a:ext>
            </a:extLst>
          </p:cNvPr>
          <p:cNvSpPr/>
          <p:nvPr/>
        </p:nvSpPr>
        <p:spPr>
          <a:xfrm>
            <a:off x="2525566" y="6394030"/>
            <a:ext cx="7433443" cy="3574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Will have access to download data in a specified excel format.</a:t>
            </a:r>
            <a:endParaRPr lang="en-IN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3DDF8B-64F3-D48E-8810-475C34E86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326796"/>
              </p:ext>
            </p:extLst>
          </p:nvPr>
        </p:nvGraphicFramePr>
        <p:xfrm>
          <a:off x="374374" y="3857945"/>
          <a:ext cx="11622157" cy="2414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284">
                  <a:extLst>
                    <a:ext uri="{9D8B030D-6E8A-4147-A177-3AD203B41FA5}">
                      <a16:colId xmlns:a16="http://schemas.microsoft.com/office/drawing/2014/main" val="2967185557"/>
                    </a:ext>
                  </a:extLst>
                </a:gridCol>
                <a:gridCol w="796380">
                  <a:extLst>
                    <a:ext uri="{9D8B030D-6E8A-4147-A177-3AD203B41FA5}">
                      <a16:colId xmlns:a16="http://schemas.microsoft.com/office/drawing/2014/main" val="880128563"/>
                    </a:ext>
                  </a:extLst>
                </a:gridCol>
                <a:gridCol w="1057691">
                  <a:extLst>
                    <a:ext uri="{9D8B030D-6E8A-4147-A177-3AD203B41FA5}">
                      <a16:colId xmlns:a16="http://schemas.microsoft.com/office/drawing/2014/main" val="18916197"/>
                    </a:ext>
                  </a:extLst>
                </a:gridCol>
                <a:gridCol w="995474">
                  <a:extLst>
                    <a:ext uri="{9D8B030D-6E8A-4147-A177-3AD203B41FA5}">
                      <a16:colId xmlns:a16="http://schemas.microsoft.com/office/drawing/2014/main" val="1959922466"/>
                    </a:ext>
                  </a:extLst>
                </a:gridCol>
                <a:gridCol w="597284">
                  <a:extLst>
                    <a:ext uri="{9D8B030D-6E8A-4147-A177-3AD203B41FA5}">
                      <a16:colId xmlns:a16="http://schemas.microsoft.com/office/drawing/2014/main" val="2473243847"/>
                    </a:ext>
                  </a:extLst>
                </a:gridCol>
                <a:gridCol w="1468324">
                  <a:extLst>
                    <a:ext uri="{9D8B030D-6E8A-4147-A177-3AD203B41FA5}">
                      <a16:colId xmlns:a16="http://schemas.microsoft.com/office/drawing/2014/main" val="579082829"/>
                    </a:ext>
                  </a:extLst>
                </a:gridCol>
                <a:gridCol w="746605">
                  <a:extLst>
                    <a:ext uri="{9D8B030D-6E8A-4147-A177-3AD203B41FA5}">
                      <a16:colId xmlns:a16="http://schemas.microsoft.com/office/drawing/2014/main" val="383920863"/>
                    </a:ext>
                  </a:extLst>
                </a:gridCol>
                <a:gridCol w="759049">
                  <a:extLst>
                    <a:ext uri="{9D8B030D-6E8A-4147-A177-3AD203B41FA5}">
                      <a16:colId xmlns:a16="http://schemas.microsoft.com/office/drawing/2014/main" val="1051033121"/>
                    </a:ext>
                  </a:extLst>
                </a:gridCol>
                <a:gridCol w="1306560">
                  <a:extLst>
                    <a:ext uri="{9D8B030D-6E8A-4147-A177-3AD203B41FA5}">
                      <a16:colId xmlns:a16="http://schemas.microsoft.com/office/drawing/2014/main" val="3900787138"/>
                    </a:ext>
                  </a:extLst>
                </a:gridCol>
                <a:gridCol w="1169681">
                  <a:extLst>
                    <a:ext uri="{9D8B030D-6E8A-4147-A177-3AD203B41FA5}">
                      <a16:colId xmlns:a16="http://schemas.microsoft.com/office/drawing/2014/main" val="3575761949"/>
                    </a:ext>
                  </a:extLst>
                </a:gridCol>
                <a:gridCol w="920813">
                  <a:extLst>
                    <a:ext uri="{9D8B030D-6E8A-4147-A177-3AD203B41FA5}">
                      <a16:colId xmlns:a16="http://schemas.microsoft.com/office/drawing/2014/main" val="3674881894"/>
                    </a:ext>
                  </a:extLst>
                </a:gridCol>
                <a:gridCol w="597284">
                  <a:extLst>
                    <a:ext uri="{9D8B030D-6E8A-4147-A177-3AD203B41FA5}">
                      <a16:colId xmlns:a16="http://schemas.microsoft.com/office/drawing/2014/main" val="3960494781"/>
                    </a:ext>
                  </a:extLst>
                </a:gridCol>
                <a:gridCol w="609728">
                  <a:extLst>
                    <a:ext uri="{9D8B030D-6E8A-4147-A177-3AD203B41FA5}">
                      <a16:colId xmlns:a16="http://schemas.microsoft.com/office/drawing/2014/main" val="843594575"/>
                    </a:ext>
                  </a:extLst>
                </a:gridCol>
              </a:tblGrid>
              <a:tr h="4003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SL. No.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Division /District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Block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Panchayat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Ward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Scheme Name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Scheme 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Scheme Type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Scheme Code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Device ID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Free Residual Chlorine    (mg/l)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Iron (mg/l)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Arsenic (mg/l)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4119288808"/>
                  </a:ext>
                </a:extLst>
              </a:tr>
              <a:tr h="2668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GAYA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SHERGHATI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BELA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BELA WARD NO - 6,7,8,9,11,12 (A4EEA48)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A4EEA48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MINI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M1_A4EEA48_50E2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00158D0007A150E2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3765212256"/>
                  </a:ext>
                </a:extLst>
              </a:tr>
              <a:tr h="2668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GAYA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NEEMCHAK BATHANI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BATHANI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M1_NFMIS034_BD0F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00158D000608BD0F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245750310"/>
                  </a:ext>
                </a:extLst>
              </a:tr>
              <a:tr h="2668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AYA</a:t>
                      </a: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FATEHPUR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MORHE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3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MOHRE WARD NO 3(F643324)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F643324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PWS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M1_F643324_3FC9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00158D0007133FC9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3622194397"/>
                  </a:ext>
                </a:extLst>
              </a:tr>
              <a:tr h="2668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4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GAYA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IMAMGANJ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SIDHPUR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sidhpur WARD NO - 1,2,3,7,14,15 (73A1009)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73A1009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MINI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M1_73A1009_8DD2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00158D0007AF8DD2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312277114"/>
                  </a:ext>
                </a:extLst>
              </a:tr>
              <a:tr h="4003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GAYA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BARACHATTI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BUMER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BUMER WARD NO - 1,3,4,6,8,9,10,11,12 (C8380DB)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C8380DB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MINI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M1_C8380DB_624F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00158D0007133F37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0.01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628859879"/>
                  </a:ext>
                </a:extLst>
              </a:tr>
              <a:tr h="26689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GAYA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GURUA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MANDA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MANDA WARD NO - 9 (ED322B7)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ED322B7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MINI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M1_ED322B7_3F00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00158D0007133F00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0.5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>
                          <a:effectLst/>
                        </a:rPr>
                        <a:t>1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u="none" strike="noStrike" dirty="0">
                          <a:effectLst/>
                        </a:rPr>
                        <a:t>0.01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873644417"/>
                  </a:ext>
                </a:extLst>
              </a:tr>
            </a:tbl>
          </a:graphicData>
        </a:graphic>
      </p:graphicFrame>
      <p:sp>
        <p:nvSpPr>
          <p:cNvPr id="12" name="Subtitle 2">
            <a:extLst>
              <a:ext uri="{FF2B5EF4-FFF2-40B4-BE49-F238E27FC236}">
                <a16:creationId xmlns:a16="http://schemas.microsoft.com/office/drawing/2014/main" id="{C88565C5-4853-3A69-61D5-C5C50C1DA8EE}"/>
              </a:ext>
            </a:extLst>
          </p:cNvPr>
          <p:cNvSpPr txBox="1">
            <a:spLocks/>
          </p:cNvSpPr>
          <p:nvPr/>
        </p:nvSpPr>
        <p:spPr>
          <a:xfrm>
            <a:off x="1414464" y="-2570"/>
            <a:ext cx="9144000" cy="376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Water Quality Mobile Application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7BEE9-D48E-A3D3-2439-25A5E733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43" y="495083"/>
            <a:ext cx="2743200" cy="257531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C69562-85DC-4E37-F383-2B7946B31223}"/>
              </a:ext>
            </a:extLst>
          </p:cNvPr>
          <p:cNvSpPr/>
          <p:nvPr/>
        </p:nvSpPr>
        <p:spPr>
          <a:xfrm>
            <a:off x="4645915" y="715939"/>
            <a:ext cx="7082260" cy="15023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Water Quality Mobile Application which will be used to Data Collection from Water Source by the Field Managers/ End Users.</a:t>
            </a:r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5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8F20-523B-B5EE-FC6A-92C803F04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i="0" dirty="0">
                <a:effectLst/>
              </a:rPr>
              <a:t>THANK YOU.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96275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837</Words>
  <Application>Microsoft Office PowerPoint</Application>
  <PresentationFormat>Widescreen</PresentationFormat>
  <Paragraphs>382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HARBAUER INDIA PVT Ltd IOT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HARBAUER INDIA PVT Ltd IOT Dashboard</dc:title>
  <dc:creator>rajib.sarkar sunandaei.com</dc:creator>
  <cp:lastModifiedBy>rajib.sarkar sunandaei.com</cp:lastModifiedBy>
  <cp:revision>35</cp:revision>
  <dcterms:created xsi:type="dcterms:W3CDTF">2024-05-13T06:38:01Z</dcterms:created>
  <dcterms:modified xsi:type="dcterms:W3CDTF">2024-05-27T11:14:14Z</dcterms:modified>
</cp:coreProperties>
</file>