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81" r:id="rId5"/>
    <p:sldId id="361" r:id="rId6"/>
    <p:sldId id="362" r:id="rId7"/>
    <p:sldId id="363" r:id="rId8"/>
    <p:sldId id="364" r:id="rId9"/>
    <p:sldId id="365" r:id="rId10"/>
    <p:sldId id="366" r:id="rId11"/>
    <p:sldId id="3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D1027-E3D1-4936-98A5-4B5F090B0E39}" v="2" dt="2024-10-13T10:30:20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" y="57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3200" dirty="0"/>
              <a:t>DA421: Fairness in AI Models</a:t>
            </a:r>
            <a:br>
              <a:rPr lang="it-IT" sz="3200" dirty="0"/>
            </a:br>
            <a:br>
              <a:rPr lang="it-IT" sz="3200" dirty="0"/>
            </a:br>
            <a:r>
              <a:rPr lang="it-IT" sz="3200" dirty="0"/>
              <a:t>Assignment 01 – Situation testing using kNN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Name: Kaki Hephzi Sunanda</a:t>
            </a:r>
          </a:p>
          <a:p>
            <a:r>
              <a:rPr lang="en-US" dirty="0"/>
              <a:t>Roll Number: 210150018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4AD1-1C2D-05C7-2AE8-501E0511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7245-234C-91DA-3A5E-B82DB4BF7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Detect and correct bias in the adult dataset, particularly focusing on sensitive attributes like race and marital status.</a:t>
            </a:r>
          </a:p>
          <a:p>
            <a:pPr lvl="1"/>
            <a:r>
              <a:rPr lang="en-GB" dirty="0"/>
              <a:t>Implement situation testing using k-NN.</a:t>
            </a:r>
          </a:p>
          <a:p>
            <a:pPr lvl="1"/>
            <a:r>
              <a:rPr lang="en-GB" dirty="0"/>
              <a:t>Apply DiscoverN() and PreventionN() algorithms for bias detection and correction.</a:t>
            </a:r>
          </a:p>
          <a:p>
            <a:pPr lvl="1"/>
            <a:r>
              <a:rPr lang="en-GB" dirty="0"/>
              <a:t>Evaluate multiple classifiers (Naive Bayes, Logistic Regression, Decision Trees) before and after t-correction.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A7B9-90D6-E52E-40A2-DE8516AF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3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029D-A6B7-3F0B-AD9B-22FD9E47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967C-FA27-F302-4FA1-411AED339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/>
              <a:t>Dataset : Adult (Census Income) dataset.</a:t>
            </a:r>
          </a:p>
          <a:p>
            <a:pPr lvl="1"/>
            <a:r>
              <a:rPr lang="en-GB" dirty="0"/>
              <a:t>The dataset was sampled to 50%, ensuring that the proportions of the demographic attributes were maintained.</a:t>
            </a:r>
            <a:endParaRPr lang="en-IN" dirty="0"/>
          </a:p>
          <a:p>
            <a:pPr lvl="1"/>
            <a:r>
              <a:rPr lang="en-GB" dirty="0"/>
              <a:t>Nominal attributes were encoded into numerical representations.</a:t>
            </a:r>
            <a:endParaRPr lang="en-IN" dirty="0"/>
          </a:p>
          <a:p>
            <a:pPr lvl="1"/>
            <a:r>
              <a:rPr lang="en-IN" dirty="0"/>
              <a:t>Situation testing using </a:t>
            </a:r>
            <a:r>
              <a:rPr lang="en-IN" dirty="0" err="1"/>
              <a:t>kNN</a:t>
            </a:r>
            <a:r>
              <a:rPr lang="en-IN" dirty="0"/>
              <a:t> :</a:t>
            </a:r>
          </a:p>
          <a:p>
            <a:pPr lvl="2"/>
            <a:r>
              <a:rPr lang="en-GB" dirty="0"/>
              <a:t>k-NN algorithm was used to calculate the bias for each tuple based on sensitive attribute.</a:t>
            </a:r>
            <a:endParaRPr lang="en-IN" dirty="0"/>
          </a:p>
          <a:p>
            <a:pPr lvl="2"/>
            <a:r>
              <a:rPr lang="en-GB" dirty="0"/>
              <a:t>Different values of k (e.g., k = 8, 16, 32) were tested to determine bias.</a:t>
            </a:r>
            <a:endParaRPr lang="en-IN" dirty="0"/>
          </a:p>
          <a:p>
            <a:pPr lvl="2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9706B-A47B-BAB1-488F-05B7D2BE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9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11375-5A0A-57A0-0376-EFF63BC3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44F35-430A-AEF1-F973-09CA45888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1705"/>
            <a:ext cx="5178513" cy="3852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C104E1-C262-B7B3-8EA8-9ABA903D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1704"/>
            <a:ext cx="5262245" cy="3852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CD39E3-B7C1-5236-2E3E-98E1875D73C5}"/>
              </a:ext>
            </a:extLst>
          </p:cNvPr>
          <p:cNvSpPr txBox="1"/>
          <p:nvPr/>
        </p:nvSpPr>
        <p:spPr>
          <a:xfrm>
            <a:off x="838200" y="1134794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Bias distribution for Experiment 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940B8-4332-049B-C39C-1747FC330804}"/>
              </a:ext>
            </a:extLst>
          </p:cNvPr>
          <p:cNvSpPr txBox="1"/>
          <p:nvPr/>
        </p:nvSpPr>
        <p:spPr>
          <a:xfrm>
            <a:off x="6096000" y="1134794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Bias distribution for Experiment 2:</a:t>
            </a:r>
          </a:p>
        </p:txBody>
      </p:sp>
    </p:spTree>
    <p:extLst>
      <p:ext uri="{BB962C8B-B14F-4D97-AF65-F5344CB8AC3E}">
        <p14:creationId xmlns:p14="http://schemas.microsoft.com/office/powerpoint/2010/main" val="318495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321C-96CC-8579-1305-FEEB170A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AC4B7-F397-D067-3CD0-6D8629FF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Application of DiscoverN and PreventionN Algorithms</a:t>
            </a:r>
          </a:p>
          <a:p>
            <a:pPr lvl="1"/>
            <a:r>
              <a:rPr lang="en-GB" dirty="0"/>
              <a:t>DiscoverN: To label the dataset (t-</a:t>
            </a:r>
            <a:r>
              <a:rPr lang="en-GB" dirty="0" err="1"/>
              <a:t>labeled</a:t>
            </a:r>
            <a:r>
              <a:rPr lang="en-GB" dirty="0"/>
              <a:t>) for discrimination.</a:t>
            </a:r>
          </a:p>
          <a:p>
            <a:pPr lvl="1"/>
            <a:r>
              <a:rPr lang="en-GB" dirty="0"/>
              <a:t>PreventionN: To correct the bias (t-corrected) by modifying certain decisions.</a:t>
            </a:r>
          </a:p>
          <a:p>
            <a:r>
              <a:rPr lang="en-IN" dirty="0"/>
              <a:t>Classification:</a:t>
            </a:r>
          </a:p>
          <a:p>
            <a:pPr lvl="1"/>
            <a:r>
              <a:rPr lang="en-GB" dirty="0"/>
              <a:t>Naive Bayes, Logistic Regression, and Decision Tree (C4.5) were implemented on both the t-</a:t>
            </a:r>
            <a:r>
              <a:rPr lang="en-GB" dirty="0" err="1"/>
              <a:t>labeled</a:t>
            </a:r>
            <a:r>
              <a:rPr lang="en-GB" dirty="0"/>
              <a:t> and t-corrected datasets.</a:t>
            </a:r>
          </a:p>
          <a:p>
            <a:pPr lvl="1"/>
            <a:r>
              <a:rPr lang="en-GB" dirty="0"/>
              <a:t>Evaluation metrics: Accuracy and 0.10-discrimination were calculated to compare results.</a:t>
            </a:r>
          </a:p>
          <a:p>
            <a:pPr lvl="1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C7B6C-208B-46B1-98E9-6CE82B98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9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8C4A8-4D3E-D646-AEEF-34B12745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49466-6C3D-5911-1521-A4660666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66" y="276507"/>
            <a:ext cx="7288464" cy="1506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0288DE-0554-396B-C0F6-1E1B3626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40" y="4134916"/>
            <a:ext cx="6222920" cy="18111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3E96B3-CFB8-DEEE-40F7-5B3884D8C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966" y="2191134"/>
            <a:ext cx="7288464" cy="153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9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3C33-3252-2B41-FDB5-7E8BA145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720F-C76D-0E32-FBF6-E9742A68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/>
              <a:t>Naive Bayes </a:t>
            </a:r>
            <a:r>
              <a:rPr lang="en-GB" sz="2400" dirty="0"/>
              <a:t>shows a significant reduction in 0.10-discrimination after applying the correction in both experiments.</a:t>
            </a:r>
          </a:p>
          <a:p>
            <a:r>
              <a:rPr lang="en-GB" sz="2400" dirty="0"/>
              <a:t>Despite improvements in accuracy, both Decision Tree and Logistic Regression show an increase in 0.10-discrimination after correction.</a:t>
            </a:r>
          </a:p>
          <a:p>
            <a:r>
              <a:rPr lang="en-GB" sz="2400" dirty="0"/>
              <a:t>Overfitting in Decision Tree and Logistic Regression models likely caused low discrimination before correction, which increased after correction.</a:t>
            </a:r>
          </a:p>
          <a:p>
            <a:r>
              <a:rPr lang="en-GB" sz="2400" dirty="0"/>
              <a:t>The structure of the dataset itself after t-correction could introduce complexity, leading to bias.</a:t>
            </a:r>
            <a:endParaRPr lang="en-IN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784C-29BE-ECBB-1B54-CAA431D6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D734-9070-BDA9-FC13-2A759794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1A95D-79AC-E248-4657-9F0C2FFC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426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279</TotalTime>
  <Words>350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Segoe UI</vt:lpstr>
      <vt:lpstr>AccentBoxVTI</vt:lpstr>
      <vt:lpstr>DA421: Fairness in AI Models  Assignment 01 – Situation testing using kNN</vt:lpstr>
      <vt:lpstr>Objective</vt:lpstr>
      <vt:lpstr>Methodology</vt:lpstr>
      <vt:lpstr>PowerPoint Presentation</vt:lpstr>
      <vt:lpstr>Methodology</vt:lpstr>
      <vt:lpstr>PowerPoint Presentation</vt:lpstr>
      <vt:lpstr>Results &amp; Observations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Sunanda Kaki Hephzi</dc:creator>
  <cp:lastModifiedBy>Sunanda Kaki Hephzi</cp:lastModifiedBy>
  <cp:revision>3</cp:revision>
  <dcterms:created xsi:type="dcterms:W3CDTF">2024-10-13T09:32:30Z</dcterms:created>
  <dcterms:modified xsi:type="dcterms:W3CDTF">2024-10-15T08:47:35Z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