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0" r:id="rId6"/>
    <p:sldId id="262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4A4"/>
    <a:srgbClr val="EFA9A8"/>
    <a:srgbClr val="F2B0AE"/>
    <a:srgbClr val="FFA3A4"/>
    <a:srgbClr val="F06A18"/>
    <a:srgbClr val="FD5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DD038-AC16-4A5C-84AD-C9BC179D170A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E81F5-6F0B-4225-A1F6-77938469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34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E81F5-6F0B-4225-A1F6-779384695C1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0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E81F5-6F0B-4225-A1F6-779384695C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FC5C-81BD-EA50-4DE0-B09B07445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E8C7D-E808-61E0-EC1B-D63847473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6939-219E-9CE9-A6E3-48CB2903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EF20-64A4-4C8A-2519-341F810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A72D-182E-E8B6-9E3E-3E503ED3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2D2F-64D0-1074-D79A-0DF48C1F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9DAF-1448-5C9F-DE01-0DF7C4D65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83B4-E6F2-66D9-6D64-208D9423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C437-A07F-D5F9-33F8-04CBA806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B0DE-A5E1-1F84-1B38-3DA66EFF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0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78742-0B38-A289-04F8-0C14EDB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CDE97-F62D-360A-5BE9-298C8B6F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54E8-3D1F-F235-BF6F-A6E7E7B5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2277-DE19-49FC-ED8B-EBC7A6E0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5E9F-80F3-BACA-08C0-5E5E3C0E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5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0460-F083-503F-0664-629A384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C2C5-55C9-5C1F-25C3-0511E1BA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98C2-2B4B-AA52-AB4A-E8269850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C3C4-8CF6-A568-C281-C6894AE7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DBB2-E683-6731-F3BD-50A60B7A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7B4A-0C64-9B9C-2C08-F0FEC73F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A2EC-460F-B571-F789-878EEB2E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0CC7C-C4A1-7F07-B4BB-C20BE842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9F46-B31C-7385-A13F-0ABB027E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8A62-7C2E-5B82-EA74-1D93D7DB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2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4BD0-ED8F-8D15-1FF0-FF2A2CE5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A81D-7359-D908-4932-425816BB8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203E1-9B2B-F07E-FB29-F80B13415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AAE3-7C75-AAA5-8218-35941B75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AA1AD-FB7C-AFE3-8F5E-7E90D3ED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7A52D-0CFC-F8F2-849A-E3598A00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5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4584-53BB-4964-4C82-AD8A73EB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2C9C-E1AB-D6AB-0760-A21591F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714C4-AC26-A36A-8FA6-0F9264C0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B1EFE-C30C-1A78-E258-DFC7098A6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2FA1-D2FE-E4A7-AFB4-BF84A3450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09AD4-4262-66F0-0A3B-6A032178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48564-B7B1-6E20-7BEC-25EC8E11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813E1-4D0A-24B3-2084-4149B94A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9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A735-DF7B-A74B-AD19-37D57683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99613-822B-4532-A803-6A857FC1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1FB27-7716-D8E8-35FC-B5860211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DEB8D-EC8C-429E-3938-95072703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B2B2B-4D4E-EDAC-E1E1-7DE3AF4B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E1E29-4BE6-C514-21FA-9567AABA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8A35-B482-D38E-B0AB-6566A849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D0E-3D92-211B-E4DE-78CC1D78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BA5E-AF55-19E9-D348-244524591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0BB0-E9DC-6CDE-BF3D-747E142B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7DB2-6CAD-D08B-F274-7CCE6CF1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D880D-EE10-5007-4D89-42644ACF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7D09E-5DBF-90BF-9C48-E4B3D42D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B25A-3286-3A67-029D-58F33F00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BD2FB-5B60-5F72-52B4-F881EABC6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533F3-5846-06E6-E2C8-8DB8C1625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AC75-79EE-B0A5-B0EF-D9594B4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9FA34-6FB6-151B-0582-2EF9107A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0EAA-CD4B-B98E-4411-E4F7C48F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11254-88F6-7DB5-9DF5-E9F9E9B9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8AD4E-A7F8-B4CF-A46E-4ADDCF94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3C0F-807A-F957-BE58-7D92B1B35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0090-36B5-4EFD-9BED-1989F7B80A36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5A66-53BE-7D4F-E177-B4660D58D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53A2-3F57-FD9B-BBE2-3EAD20CD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F46B-8466-4BC3-BFA9-EE70DC685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DCF77-0C45-3523-9A1D-C65DF051D308}"/>
              </a:ext>
            </a:extLst>
          </p:cNvPr>
          <p:cNvCxnSpPr/>
          <p:nvPr/>
        </p:nvCxnSpPr>
        <p:spPr>
          <a:xfrm>
            <a:off x="4683760" y="0"/>
            <a:ext cx="0" cy="7172960"/>
          </a:xfrm>
          <a:prstGeom prst="line">
            <a:avLst/>
          </a:prstGeom>
          <a:ln>
            <a:solidFill>
              <a:srgbClr val="FFA3A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318E52-9CB5-3B83-9270-7F0FDE595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0" y="1348322"/>
            <a:ext cx="5527040" cy="55270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EAF097-404C-9D9E-863D-1068D12BB5E8}"/>
              </a:ext>
            </a:extLst>
          </p:cNvPr>
          <p:cNvCxnSpPr/>
          <p:nvPr/>
        </p:nvCxnSpPr>
        <p:spPr>
          <a:xfrm>
            <a:off x="4795520" y="0"/>
            <a:ext cx="0" cy="7091680"/>
          </a:xfrm>
          <a:prstGeom prst="line">
            <a:avLst/>
          </a:prstGeom>
          <a:ln>
            <a:solidFill>
              <a:srgbClr val="FFA3A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5747E6-828B-4503-7AED-D517A36459C4}"/>
              </a:ext>
            </a:extLst>
          </p:cNvPr>
          <p:cNvSpPr txBox="1"/>
          <p:nvPr/>
        </p:nvSpPr>
        <p:spPr>
          <a:xfrm>
            <a:off x="5499786" y="4467956"/>
            <a:ext cx="599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DA4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mothers with real-time health monitoring for a safer pregnancy journey</a:t>
            </a:r>
            <a:endParaRPr lang="en-IN" sz="2400" b="1" dirty="0">
              <a:solidFill>
                <a:srgbClr val="FDA4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8D0DF-13C3-7C41-4FF7-4EAF16228D5F}"/>
              </a:ext>
            </a:extLst>
          </p:cNvPr>
          <p:cNvSpPr txBox="1"/>
          <p:nvPr/>
        </p:nvSpPr>
        <p:spPr>
          <a:xfrm>
            <a:off x="6282723" y="994378"/>
            <a:ext cx="4425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err="1">
                <a:solidFill>
                  <a:srgbClr val="FDA4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MaternaCare</a:t>
            </a:r>
            <a:endParaRPr lang="en-IN" sz="4000" b="1" spc="50" dirty="0">
              <a:ln w="0"/>
              <a:solidFill>
                <a:srgbClr val="FDA4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E3AB4-F6EF-C1C4-B2DF-8352BD62F809}"/>
              </a:ext>
            </a:extLst>
          </p:cNvPr>
          <p:cNvSpPr/>
          <p:nvPr/>
        </p:nvSpPr>
        <p:spPr>
          <a:xfrm>
            <a:off x="4166887" y="4467956"/>
            <a:ext cx="1064834" cy="1041722"/>
          </a:xfrm>
          <a:prstGeom prst="rect">
            <a:avLst/>
          </a:prstGeom>
          <a:solidFill>
            <a:srgbClr val="FDA4A4"/>
          </a:solidFill>
          <a:ln>
            <a:solidFill>
              <a:srgbClr val="FDA4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645E86-8CFE-C764-C0DF-0EFB8CBD7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57" y="502161"/>
            <a:ext cx="1692320" cy="16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6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E68CEDB-A644-D00D-676A-EC1613AE1C5A}"/>
              </a:ext>
            </a:extLst>
          </p:cNvPr>
          <p:cNvGrpSpPr/>
          <p:nvPr/>
        </p:nvGrpSpPr>
        <p:grpSpPr>
          <a:xfrm>
            <a:off x="821802" y="877347"/>
            <a:ext cx="11370197" cy="697960"/>
            <a:chOff x="821802" y="877347"/>
            <a:chExt cx="11370197" cy="6979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F457C9-EDEE-2B18-8A04-F9A4B5C53D5E}"/>
                </a:ext>
              </a:extLst>
            </p:cNvPr>
            <p:cNvSpPr/>
            <p:nvPr/>
          </p:nvSpPr>
          <p:spPr>
            <a:xfrm>
              <a:off x="821802" y="1400567"/>
              <a:ext cx="11370197" cy="174740"/>
            </a:xfrm>
            <a:prstGeom prst="rect">
              <a:avLst/>
            </a:prstGeom>
            <a:solidFill>
              <a:srgbClr val="FDA4A4"/>
            </a:solidFill>
            <a:ln>
              <a:solidFill>
                <a:srgbClr val="FDA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A05CDD-3F48-0459-55C3-43AEF0457D0A}"/>
                </a:ext>
              </a:extLst>
            </p:cNvPr>
            <p:cNvSpPr txBox="1"/>
            <p:nvPr/>
          </p:nvSpPr>
          <p:spPr>
            <a:xfrm>
              <a:off x="1261641" y="877347"/>
              <a:ext cx="16808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solidFill>
                    <a:srgbClr val="FFA3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81974B-BC04-1DD3-1FE0-8E7D04231938}"/>
              </a:ext>
            </a:extLst>
          </p:cNvPr>
          <p:cNvGrpSpPr/>
          <p:nvPr/>
        </p:nvGrpSpPr>
        <p:grpSpPr>
          <a:xfrm>
            <a:off x="725672" y="2781226"/>
            <a:ext cx="6821719" cy="3344668"/>
            <a:chOff x="817112" y="2643455"/>
            <a:chExt cx="6821719" cy="334466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F964F4-BB99-2826-D8F5-E49236430BA0}"/>
                </a:ext>
              </a:extLst>
            </p:cNvPr>
            <p:cNvGrpSpPr/>
            <p:nvPr/>
          </p:nvGrpSpPr>
          <p:grpSpPr>
            <a:xfrm>
              <a:off x="817112" y="2643455"/>
              <a:ext cx="6821719" cy="2430629"/>
              <a:chOff x="821802" y="2643455"/>
              <a:chExt cx="9166895" cy="2430629"/>
            </a:xfrm>
          </p:grpSpPr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0C767F41-996C-4B7B-124F-0D7F85C9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845" y="2643455"/>
                <a:ext cx="9120852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FFA3A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Fetal Distress</a:t>
                </a:r>
                <a:r>
                  <a:rPr lang="en-US" altLang="en-US" sz="2000" dirty="0">
                    <a:solidFill>
                      <a:srgbClr val="FFA3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Detection of </a:t>
                </a:r>
                <a:r>
                  <a:rPr lang="en-US" b="1" dirty="0"/>
                  <a:t>fetal distress</a:t>
                </a:r>
                <a:r>
                  <a:rPr lang="en-US" dirty="0"/>
                  <a:t> through abnormal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or reduced fetal movements, enabling timely medical intervention</a:t>
                </a:r>
                <a:r>
                  <a:rPr lang="en-US" sz="2000" dirty="0"/>
                  <a:t>.</a:t>
                </a:r>
                <a:endParaRPr lang="en-IN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A3A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445A9-4ECC-AE4A-0951-2E865BF7F49F}"/>
                  </a:ext>
                </a:extLst>
              </p:cNvPr>
              <p:cNvSpPr txBox="1"/>
              <p:nvPr/>
            </p:nvSpPr>
            <p:spPr>
              <a:xfrm>
                <a:off x="821802" y="3499801"/>
                <a:ext cx="817199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>
                    <a:solidFill>
                      <a:srgbClr val="FFA3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Healthcare Inaccessibility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/>
                  <a:t>ack of timely access to medical</a:t>
                </a:r>
              </a:p>
              <a:p>
                <a:r>
                  <a:rPr lang="en-US" dirty="0"/>
                  <a:t> services, often due to factors like geographic location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64395B-C5ED-515F-1E2B-B247BE78BAC2}"/>
                  </a:ext>
                </a:extLst>
              </p:cNvPr>
              <p:cNvSpPr txBox="1"/>
              <p:nvPr/>
            </p:nvSpPr>
            <p:spPr>
              <a:xfrm>
                <a:off x="856615" y="4396976"/>
                <a:ext cx="639130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>
                    <a:solidFill>
                      <a:srgbClr val="FFA3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Delayed Interventions </a:t>
                </a:r>
                <a:r>
                  <a:rPr lang="en-US" dirty="0"/>
                  <a:t>postponement or lack of timely medical</a:t>
                </a:r>
              </a:p>
              <a:p>
                <a:r>
                  <a:rPr lang="en-US" dirty="0"/>
                  <a:t> treatment or action in response to a health issue</a:t>
                </a:r>
                <a:endParaRPr lang="en-IN" b="1" dirty="0">
                  <a:solidFill>
                    <a:srgbClr val="FFA3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C041E2-B078-9764-944D-71E523B351DF}"/>
                </a:ext>
              </a:extLst>
            </p:cNvPr>
            <p:cNvSpPr txBox="1"/>
            <p:nvPr/>
          </p:nvSpPr>
          <p:spPr>
            <a:xfrm>
              <a:off x="817112" y="5311015"/>
              <a:ext cx="680417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>
                  <a:solidFill>
                    <a:srgbClr val="FFA3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Missed Pregnancy  </a:t>
              </a:r>
              <a:r>
                <a:rPr lang="en-US" dirty="0"/>
                <a:t>refers to the failure to detect early symptoms or</a:t>
              </a:r>
            </a:p>
            <a:p>
              <a:r>
                <a:rPr lang="en-US" dirty="0"/>
                <a:t> warning signs of potential complications during pregnancy</a:t>
              </a:r>
              <a:endParaRPr lang="en-IN" b="1" dirty="0">
                <a:solidFill>
                  <a:srgbClr val="FFA3A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CF35EE0-52E7-0C6E-2A0D-2786D2333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16" y="1944500"/>
            <a:ext cx="5708899" cy="49236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EB9B449-F710-5436-8A47-230CC3E9756B}"/>
              </a:ext>
            </a:extLst>
          </p:cNvPr>
          <p:cNvSpPr txBox="1"/>
          <p:nvPr/>
        </p:nvSpPr>
        <p:spPr>
          <a:xfrm>
            <a:off x="751579" y="1940411"/>
            <a:ext cx="625611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A3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 </a:t>
            </a:r>
            <a:r>
              <a:rPr lang="en-US" dirty="0"/>
              <a:t>One in five pregnancies worldwide faces complications, leading to potential risks for both mothers and babies.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A3A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6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73BEDD-00E5-7232-E7AF-E624EEBB086F}"/>
              </a:ext>
            </a:extLst>
          </p:cNvPr>
          <p:cNvGrpSpPr/>
          <p:nvPr/>
        </p:nvGrpSpPr>
        <p:grpSpPr>
          <a:xfrm>
            <a:off x="821802" y="877347"/>
            <a:ext cx="11370197" cy="697960"/>
            <a:chOff x="821802" y="877347"/>
            <a:chExt cx="11370197" cy="6979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CD0485-CC26-0B00-0202-923B22EE16A8}"/>
                </a:ext>
              </a:extLst>
            </p:cNvPr>
            <p:cNvSpPr/>
            <p:nvPr/>
          </p:nvSpPr>
          <p:spPr>
            <a:xfrm>
              <a:off x="821802" y="1400567"/>
              <a:ext cx="11370197" cy="174740"/>
            </a:xfrm>
            <a:prstGeom prst="rect">
              <a:avLst/>
            </a:prstGeom>
            <a:solidFill>
              <a:srgbClr val="FDA4A4"/>
            </a:solidFill>
            <a:ln>
              <a:solidFill>
                <a:srgbClr val="FDA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A01EBC-4A2F-CC4D-D65A-3BB18A8E8DEE}"/>
                </a:ext>
              </a:extLst>
            </p:cNvPr>
            <p:cNvSpPr txBox="1"/>
            <p:nvPr/>
          </p:nvSpPr>
          <p:spPr>
            <a:xfrm>
              <a:off x="1261641" y="877347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solidFill>
                    <a:srgbClr val="FFA3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16DACE-ED79-C945-8933-98D054CF4E5B}"/>
              </a:ext>
            </a:extLst>
          </p:cNvPr>
          <p:cNvSpPr txBox="1"/>
          <p:nvPr/>
        </p:nvSpPr>
        <p:spPr>
          <a:xfrm>
            <a:off x="592567" y="3034015"/>
            <a:ext cx="4943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wearable pregnancy belt that provides real-time </a:t>
            </a:r>
          </a:p>
          <a:p>
            <a:r>
              <a:rPr lang="en-US" dirty="0"/>
              <a:t>monitoring for both the mother and fetus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B11396-1AD8-79C6-DCD6-B2911E4B0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9" y="1731714"/>
            <a:ext cx="1145894" cy="11458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84257C-C12D-CF02-4868-802664E51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42" y="1731714"/>
            <a:ext cx="1145894" cy="1145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826EB-45C7-1B57-F19C-04142A0C1B50}"/>
              </a:ext>
            </a:extLst>
          </p:cNvPr>
          <p:cNvSpPr txBox="1"/>
          <p:nvPr/>
        </p:nvSpPr>
        <p:spPr>
          <a:xfrm>
            <a:off x="6096000" y="3034014"/>
            <a:ext cx="5674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ability to identify potential health risks or abnormalities in </a:t>
            </a:r>
          </a:p>
          <a:p>
            <a:r>
              <a:rPr lang="en-US" dirty="0"/>
              <a:t>both the mother and fetus at an early stage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BBE9CE-B175-599E-3632-FB6680662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69" y="3680345"/>
            <a:ext cx="2284434" cy="2411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AF0805-7F5C-0F04-AAF9-2FC48DD3E0CD}"/>
              </a:ext>
            </a:extLst>
          </p:cNvPr>
          <p:cNvSpPr txBox="1"/>
          <p:nvPr/>
        </p:nvSpPr>
        <p:spPr>
          <a:xfrm>
            <a:off x="592567" y="5442044"/>
            <a:ext cx="5001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/>
              <a:t>Healthcare Access in Remote Areas</a:t>
            </a:r>
            <a:r>
              <a:rPr lang="en-US" dirty="0"/>
              <a:t> enables timely </a:t>
            </a:r>
          </a:p>
          <a:p>
            <a:r>
              <a:rPr lang="en-US" dirty="0"/>
              <a:t>medical support in underserved locations.</a:t>
            </a:r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9577D1-10E4-0C4B-9C6A-86CCE3DCB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35" y="3835224"/>
            <a:ext cx="2628160" cy="2101588"/>
          </a:xfrm>
          <a:prstGeom prst="rect">
            <a:avLst/>
          </a:prstGeom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35CA803E-70F9-50A7-9383-2E223D816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19042"/>
            <a:ext cx="4902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Convenience and Comfort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 easy use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pleasant experience, prioritizing user well-being.</a:t>
            </a:r>
          </a:p>
        </p:txBody>
      </p:sp>
    </p:spTree>
    <p:extLst>
      <p:ext uri="{BB962C8B-B14F-4D97-AF65-F5344CB8AC3E}">
        <p14:creationId xmlns:p14="http://schemas.microsoft.com/office/powerpoint/2010/main" val="39633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4DEF08-7F26-C4CC-0E03-92662F0BED1D}"/>
              </a:ext>
            </a:extLst>
          </p:cNvPr>
          <p:cNvGrpSpPr/>
          <p:nvPr/>
        </p:nvGrpSpPr>
        <p:grpSpPr>
          <a:xfrm>
            <a:off x="-3287209" y="3088365"/>
            <a:ext cx="15294495" cy="1000956"/>
            <a:chOff x="1261641" y="669256"/>
            <a:chExt cx="15294495" cy="10009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011EE5-CAC9-68C8-9295-3E5B411B7C3A}"/>
                </a:ext>
              </a:extLst>
            </p:cNvPr>
            <p:cNvSpPr/>
            <p:nvPr/>
          </p:nvSpPr>
          <p:spPr>
            <a:xfrm>
              <a:off x="4525219" y="669256"/>
              <a:ext cx="12030917" cy="1000956"/>
            </a:xfrm>
            <a:prstGeom prst="rect">
              <a:avLst/>
            </a:prstGeom>
            <a:solidFill>
              <a:srgbClr val="FDA4A4"/>
            </a:solidFill>
            <a:ln>
              <a:solidFill>
                <a:srgbClr val="FDA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AE1659-B14F-857E-362C-1117D977E614}"/>
                </a:ext>
              </a:extLst>
            </p:cNvPr>
            <p:cNvSpPr txBox="1"/>
            <p:nvPr/>
          </p:nvSpPr>
          <p:spPr>
            <a:xfrm>
              <a:off x="1261641" y="877347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3200" b="1" dirty="0">
                <a:solidFill>
                  <a:srgbClr val="FFA3A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491E19F-4730-2063-765F-8472313D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19" y="48709"/>
            <a:ext cx="6760581" cy="6760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515203-BB63-74CC-F31E-E9458D8A48D0}"/>
              </a:ext>
            </a:extLst>
          </p:cNvPr>
          <p:cNvSpPr txBox="1"/>
          <p:nvPr/>
        </p:nvSpPr>
        <p:spPr>
          <a:xfrm>
            <a:off x="184714" y="2503590"/>
            <a:ext cx="7737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A3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product</a:t>
            </a:r>
          </a:p>
        </p:txBody>
      </p:sp>
    </p:spTree>
    <p:extLst>
      <p:ext uri="{BB962C8B-B14F-4D97-AF65-F5344CB8AC3E}">
        <p14:creationId xmlns:p14="http://schemas.microsoft.com/office/powerpoint/2010/main" val="133865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4A1BE23-28EF-8D0E-FA0E-C74EA4DF3812}"/>
              </a:ext>
            </a:extLst>
          </p:cNvPr>
          <p:cNvGrpSpPr/>
          <p:nvPr/>
        </p:nvGrpSpPr>
        <p:grpSpPr>
          <a:xfrm>
            <a:off x="821802" y="910261"/>
            <a:ext cx="11370197" cy="665046"/>
            <a:chOff x="821802" y="910261"/>
            <a:chExt cx="11370197" cy="6650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E45864-3933-9B85-6B70-4DD2A5ABED3B}"/>
                </a:ext>
              </a:extLst>
            </p:cNvPr>
            <p:cNvSpPr/>
            <p:nvPr/>
          </p:nvSpPr>
          <p:spPr>
            <a:xfrm>
              <a:off x="821802" y="1400567"/>
              <a:ext cx="11370197" cy="174740"/>
            </a:xfrm>
            <a:prstGeom prst="rect">
              <a:avLst/>
            </a:prstGeom>
            <a:solidFill>
              <a:srgbClr val="FDA4A4"/>
            </a:solidFill>
            <a:ln>
              <a:solidFill>
                <a:srgbClr val="FDA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71C98E-3751-552F-E6CA-3F593EB81DD2}"/>
                </a:ext>
              </a:extLst>
            </p:cNvPr>
            <p:cNvSpPr txBox="1"/>
            <p:nvPr/>
          </p:nvSpPr>
          <p:spPr>
            <a:xfrm>
              <a:off x="1221128" y="910261"/>
              <a:ext cx="60998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800" b="1" dirty="0">
                  <a:solidFill>
                    <a:srgbClr val="FFA3A4"/>
                  </a:solidFill>
                </a:rPr>
                <a:t>Core Capabilities</a:t>
              </a:r>
              <a:endParaRPr lang="en-IN" sz="2800" b="1" dirty="0">
                <a:solidFill>
                  <a:srgbClr val="FFA3A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15F053-E437-89A5-18E0-7FC97412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37" y="2769243"/>
            <a:ext cx="783539" cy="783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A905CE-7F65-BF31-3DF2-5D2AD9A8DC0F}"/>
              </a:ext>
            </a:extLst>
          </p:cNvPr>
          <p:cNvSpPr txBox="1"/>
          <p:nvPr/>
        </p:nvSpPr>
        <p:spPr>
          <a:xfrm>
            <a:off x="1105382" y="2065613"/>
            <a:ext cx="6099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A3A4"/>
                </a:solidFill>
              </a:rPr>
              <a:t>Maternal and Fetal Health Tracking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F92DD-2206-CF94-32CB-3D6CA29F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38" y="2731332"/>
            <a:ext cx="783539" cy="783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3891B8-8429-6553-4012-585240C32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39" y="2703665"/>
            <a:ext cx="847722" cy="914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1E9F20-1830-C20A-BE10-28ED8763C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76" y="2316942"/>
            <a:ext cx="1494268" cy="16123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C5E3EB-A944-10F9-D91E-0A4A3F19B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024" y="2644853"/>
            <a:ext cx="901827" cy="9018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387DB4-358E-6778-F1FA-44E39DDF7990}"/>
              </a:ext>
            </a:extLst>
          </p:cNvPr>
          <p:cNvSpPr txBox="1"/>
          <p:nvPr/>
        </p:nvSpPr>
        <p:spPr>
          <a:xfrm>
            <a:off x="1221128" y="4731453"/>
            <a:ext cx="196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A3A4"/>
                </a:solidFill>
              </a:rPr>
              <a:t>AI Innovations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5D4C2B-2D53-E076-F48D-A34281D67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3628" y="2377636"/>
            <a:ext cx="4181188" cy="41811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A96886-D445-F53F-4786-8F3D968D9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70" y="4731453"/>
            <a:ext cx="1494268" cy="14942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EB5B30-3399-4468-D004-C6CD16FA3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2" y="5000086"/>
            <a:ext cx="914693" cy="9146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8CD37B-6C78-6076-B3CE-1341E80C1FFB}"/>
              </a:ext>
            </a:extLst>
          </p:cNvPr>
          <p:cNvSpPr txBox="1"/>
          <p:nvPr/>
        </p:nvSpPr>
        <p:spPr>
          <a:xfrm>
            <a:off x="1265254" y="3780480"/>
            <a:ext cx="193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Heart rate of </a:t>
            </a:r>
          </a:p>
          <a:p>
            <a:r>
              <a:rPr lang="en-IN" dirty="0"/>
              <a:t>Both fetus and mother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3CA4A-E82C-A8B3-127D-BFFB787E187B}"/>
              </a:ext>
            </a:extLst>
          </p:cNvPr>
          <p:cNvSpPr txBox="1"/>
          <p:nvPr/>
        </p:nvSpPr>
        <p:spPr>
          <a:xfrm>
            <a:off x="3334220" y="3780480"/>
            <a:ext cx="164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Blood pressure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5C210-94F5-0038-F6D8-B193E39D94F3}"/>
              </a:ext>
            </a:extLst>
          </p:cNvPr>
          <p:cNvSpPr txBox="1"/>
          <p:nvPr/>
        </p:nvSpPr>
        <p:spPr>
          <a:xfrm>
            <a:off x="5262165" y="3797671"/>
            <a:ext cx="2324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Body and environment</a:t>
            </a:r>
          </a:p>
          <a:p>
            <a:r>
              <a:rPr lang="en-IN" dirty="0"/>
              <a:t> temperature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0E447-44DC-AA9F-EE69-86F55C5D6927}"/>
              </a:ext>
            </a:extLst>
          </p:cNvPr>
          <p:cNvSpPr txBox="1"/>
          <p:nvPr/>
        </p:nvSpPr>
        <p:spPr>
          <a:xfrm>
            <a:off x="7955537" y="3780480"/>
            <a:ext cx="756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Stress</a:t>
            </a:r>
          </a:p>
          <a:p>
            <a:r>
              <a:rPr lang="en-IN" dirty="0"/>
              <a:t>Levels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8CF6A-7159-ED62-2D1C-526390530A13}"/>
              </a:ext>
            </a:extLst>
          </p:cNvPr>
          <p:cNvSpPr txBox="1"/>
          <p:nvPr/>
        </p:nvSpPr>
        <p:spPr>
          <a:xfrm>
            <a:off x="9744549" y="3799519"/>
            <a:ext cx="1336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Contraction </a:t>
            </a:r>
          </a:p>
          <a:p>
            <a:r>
              <a:rPr lang="en-IN" dirty="0"/>
              <a:t>Monitoring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285B25-DBFF-5278-B841-62EBA00A26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50" y="4983685"/>
            <a:ext cx="951320" cy="9513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B2B04A-8DD8-CC4E-3979-2EDC50F2DDD9}"/>
              </a:ext>
            </a:extLst>
          </p:cNvPr>
          <p:cNvSpPr txBox="1"/>
          <p:nvPr/>
        </p:nvSpPr>
        <p:spPr>
          <a:xfrm>
            <a:off x="1245128" y="6354255"/>
            <a:ext cx="200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Predictive 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774005-D324-FD5A-2565-B772FFE8453B}"/>
              </a:ext>
            </a:extLst>
          </p:cNvPr>
          <p:cNvSpPr txBox="1"/>
          <p:nvPr/>
        </p:nvSpPr>
        <p:spPr>
          <a:xfrm>
            <a:off x="3600698" y="6235659"/>
            <a:ext cx="141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Personalized </a:t>
            </a:r>
          </a:p>
          <a:p>
            <a:r>
              <a:rPr lang="en-IN" dirty="0"/>
              <a:t>Wellness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FA97FE-A518-30B5-0285-EA49034FD9CF}"/>
              </a:ext>
            </a:extLst>
          </p:cNvPr>
          <p:cNvSpPr txBox="1"/>
          <p:nvPr/>
        </p:nvSpPr>
        <p:spPr>
          <a:xfrm>
            <a:off x="5555802" y="6235659"/>
            <a:ext cx="17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Multilingual &amp; </a:t>
            </a:r>
          </a:p>
          <a:p>
            <a:r>
              <a:rPr lang="en-IN" dirty="0"/>
              <a:t>Voice-Assistance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9FDCAD-294D-5D48-96B3-E2E68C6B09D2}"/>
              </a:ext>
            </a:extLst>
          </p:cNvPr>
          <p:cNvSpPr txBox="1"/>
          <p:nvPr/>
        </p:nvSpPr>
        <p:spPr>
          <a:xfrm>
            <a:off x="7586776" y="6148073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Fetal Movement </a:t>
            </a:r>
          </a:p>
          <a:p>
            <a:r>
              <a:rPr lang="en-IN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189106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88D1DC-1763-8248-F946-70A27F68C1F5}"/>
              </a:ext>
            </a:extLst>
          </p:cNvPr>
          <p:cNvGrpSpPr/>
          <p:nvPr/>
        </p:nvGrpSpPr>
        <p:grpSpPr>
          <a:xfrm>
            <a:off x="821802" y="910261"/>
            <a:ext cx="11370197" cy="665046"/>
            <a:chOff x="821802" y="910261"/>
            <a:chExt cx="11370197" cy="6650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537876-169D-8C5B-AEA5-DF9CEA826F99}"/>
                </a:ext>
              </a:extLst>
            </p:cNvPr>
            <p:cNvSpPr/>
            <p:nvPr/>
          </p:nvSpPr>
          <p:spPr>
            <a:xfrm>
              <a:off x="821802" y="1400567"/>
              <a:ext cx="11370197" cy="174740"/>
            </a:xfrm>
            <a:prstGeom prst="rect">
              <a:avLst/>
            </a:prstGeom>
            <a:solidFill>
              <a:srgbClr val="FDA4A4"/>
            </a:solidFill>
            <a:ln>
              <a:solidFill>
                <a:srgbClr val="FDA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179BBF-4907-BCFD-5E91-9F92F34CAB5E}"/>
                </a:ext>
              </a:extLst>
            </p:cNvPr>
            <p:cNvSpPr txBox="1"/>
            <p:nvPr/>
          </p:nvSpPr>
          <p:spPr>
            <a:xfrm>
              <a:off x="1221128" y="910261"/>
              <a:ext cx="60998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800" b="1" dirty="0">
                  <a:solidFill>
                    <a:srgbClr val="FFA3A4"/>
                  </a:solidFill>
                </a:rPr>
                <a:t>Market Adoption</a:t>
              </a:r>
              <a:endParaRPr lang="en-IN" sz="2800" b="1" dirty="0">
                <a:solidFill>
                  <a:srgbClr val="FFA3A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1F3A293-7BAF-B41C-C74D-18F104A5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7" y="2265985"/>
            <a:ext cx="1163015" cy="11630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F60A20-ED17-D0DA-FFAE-96EFC5D3B442}"/>
              </a:ext>
            </a:extLst>
          </p:cNvPr>
          <p:cNvSpPr txBox="1"/>
          <p:nvPr/>
        </p:nvSpPr>
        <p:spPr>
          <a:xfrm>
            <a:off x="2581155" y="2081319"/>
            <a:ext cx="9074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DA4A4"/>
                </a:solidFill>
              </a:rPr>
              <a:t>RURAL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Essential healthcare solution for underserved regions, where access to prenatal care is limited.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Demographic</a:t>
            </a:r>
            <a:r>
              <a:rPr lang="en-US" dirty="0"/>
              <a:t>: Pregnant women in remote areas, rural healthcare organizations, and government health initiatives.</a:t>
            </a:r>
          </a:p>
          <a:p>
            <a:endParaRPr lang="en-IN" b="1" dirty="0">
              <a:solidFill>
                <a:srgbClr val="FDA4A4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36E27A-71AF-97EA-B8FA-ED8F20F0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5" y="4249325"/>
            <a:ext cx="2013918" cy="1487041"/>
          </a:xfrm>
          <a:prstGeom prst="rect">
            <a:avLst/>
          </a:prstGeom>
        </p:spPr>
      </p:pic>
      <p:sp>
        <p:nvSpPr>
          <p:cNvPr id="26" name="Rectangle 2">
            <a:extLst>
              <a:ext uri="{FF2B5EF4-FFF2-40B4-BE49-F238E27FC236}">
                <a16:creationId xmlns:a16="http://schemas.microsoft.com/office/drawing/2014/main" id="{D6822A12-32EE-B6F3-5A89-CB579CB9E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155" y="4064659"/>
            <a:ext cx="938481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solidFill>
                  <a:srgbClr val="FDA4A4"/>
                </a:solidFill>
              </a:rPr>
              <a:t>Urban </a:t>
            </a:r>
            <a:endParaRPr lang="en-US" altLang="en-US" sz="2000" b="1" dirty="0">
              <a:solidFill>
                <a:srgbClr val="FDA4A4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Tech-savvy and premium segment, looking for advanced prenatal 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solutions that integrate AI and real-time health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Demographic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Expecting mothers, healthcare providers, and hospitals in metropolitan cities. </a:t>
            </a:r>
          </a:p>
        </p:txBody>
      </p:sp>
    </p:spTree>
    <p:extLst>
      <p:ext uri="{BB962C8B-B14F-4D97-AF65-F5344CB8AC3E}">
        <p14:creationId xmlns:p14="http://schemas.microsoft.com/office/powerpoint/2010/main" val="282216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1C29A7-5FE7-22B2-7875-F558D6A58B7B}"/>
              </a:ext>
            </a:extLst>
          </p:cNvPr>
          <p:cNvGrpSpPr/>
          <p:nvPr/>
        </p:nvGrpSpPr>
        <p:grpSpPr>
          <a:xfrm>
            <a:off x="821802" y="910261"/>
            <a:ext cx="11370197" cy="665046"/>
            <a:chOff x="821802" y="910261"/>
            <a:chExt cx="11370197" cy="6650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BB37EE-E64E-A9FF-E7CB-C42BCCD614F4}"/>
                </a:ext>
              </a:extLst>
            </p:cNvPr>
            <p:cNvSpPr/>
            <p:nvPr/>
          </p:nvSpPr>
          <p:spPr>
            <a:xfrm>
              <a:off x="821802" y="1400567"/>
              <a:ext cx="11370197" cy="174740"/>
            </a:xfrm>
            <a:prstGeom prst="rect">
              <a:avLst/>
            </a:prstGeom>
            <a:solidFill>
              <a:srgbClr val="FDA4A4"/>
            </a:solidFill>
            <a:ln>
              <a:solidFill>
                <a:srgbClr val="FDA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C7E8CE-1726-D983-A307-D277609167D0}"/>
                </a:ext>
              </a:extLst>
            </p:cNvPr>
            <p:cNvSpPr txBox="1"/>
            <p:nvPr/>
          </p:nvSpPr>
          <p:spPr>
            <a:xfrm>
              <a:off x="1221128" y="910261"/>
              <a:ext cx="60998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800" b="1" dirty="0">
                  <a:solidFill>
                    <a:srgbClr val="FDA4A4"/>
                  </a:solidFill>
                </a:rPr>
                <a:t>Competitive Advantages</a:t>
              </a:r>
              <a:endParaRPr lang="en-IN" sz="2800" b="1" dirty="0">
                <a:solidFill>
                  <a:srgbClr val="FDA4A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907382-C82C-897D-B849-A52F75E7F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792" y="-690027"/>
            <a:ext cx="4181188" cy="4181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255680-052D-C42F-6B34-13FF7FDEB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22" y="3639494"/>
            <a:ext cx="581423" cy="80959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68E8318-717E-F595-CFD3-6AB66093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10" y="5457433"/>
            <a:ext cx="846972" cy="8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B6B985-3D64-E912-1A47-B3A632293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82" y="2711207"/>
            <a:ext cx="2490830" cy="2666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BC25E9-DFE8-4486-1341-ECE497ACE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26" y="5334397"/>
            <a:ext cx="1093519" cy="11788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4D9CB0-0CF0-9AAE-94B2-3E0EFDC6A001}"/>
              </a:ext>
            </a:extLst>
          </p:cNvPr>
          <p:cNvSpPr txBox="1"/>
          <p:nvPr/>
        </p:nvSpPr>
        <p:spPr>
          <a:xfrm>
            <a:off x="2773680" y="2244311"/>
            <a:ext cx="2573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Fetal Movement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5A475-0E00-7B5F-A1A3-828B1AD46397}"/>
              </a:ext>
            </a:extLst>
          </p:cNvPr>
          <p:cNvSpPr txBox="1"/>
          <p:nvPr/>
        </p:nvSpPr>
        <p:spPr>
          <a:xfrm>
            <a:off x="2773680" y="3629830"/>
            <a:ext cx="208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Body water content </a:t>
            </a:r>
          </a:p>
          <a:p>
            <a:r>
              <a:rPr lang="en-IN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E868B-CDC9-450C-9AAC-626FB02486D8}"/>
              </a:ext>
            </a:extLst>
          </p:cNvPr>
          <p:cNvSpPr txBox="1"/>
          <p:nvPr/>
        </p:nvSpPr>
        <p:spPr>
          <a:xfrm>
            <a:off x="8198787" y="2244311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Dual Monitoring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BE77D-40CD-358E-A812-56421153FBD1}"/>
              </a:ext>
            </a:extLst>
          </p:cNvPr>
          <p:cNvSpPr txBox="1"/>
          <p:nvPr/>
        </p:nvSpPr>
        <p:spPr>
          <a:xfrm>
            <a:off x="2723063" y="5624573"/>
            <a:ext cx="269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Smart Alerts &amp; Emergency </a:t>
            </a:r>
          </a:p>
          <a:p>
            <a:r>
              <a:rPr lang="en-IN" dirty="0"/>
              <a:t>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60A6F1-0289-68AA-15F0-2FE46002B31D}"/>
              </a:ext>
            </a:extLst>
          </p:cNvPr>
          <p:cNvSpPr txBox="1"/>
          <p:nvPr/>
        </p:nvSpPr>
        <p:spPr>
          <a:xfrm>
            <a:off x="8198787" y="5696253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Biodegradable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9E5DB5-24C2-98E8-FC51-D6D553815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19" y="1757162"/>
            <a:ext cx="1535331" cy="16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7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DBDB22-AFE4-2D93-1573-FA34DBEB7ECA}"/>
              </a:ext>
            </a:extLst>
          </p:cNvPr>
          <p:cNvGrpSpPr/>
          <p:nvPr/>
        </p:nvGrpSpPr>
        <p:grpSpPr>
          <a:xfrm>
            <a:off x="821802" y="910261"/>
            <a:ext cx="11370197" cy="665046"/>
            <a:chOff x="821802" y="910261"/>
            <a:chExt cx="11370197" cy="6650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AB6DF9-9660-3005-6117-FC93AD4A4387}"/>
                </a:ext>
              </a:extLst>
            </p:cNvPr>
            <p:cNvSpPr/>
            <p:nvPr/>
          </p:nvSpPr>
          <p:spPr>
            <a:xfrm>
              <a:off x="821802" y="1400567"/>
              <a:ext cx="11370197" cy="174740"/>
            </a:xfrm>
            <a:prstGeom prst="rect">
              <a:avLst/>
            </a:prstGeom>
            <a:solidFill>
              <a:srgbClr val="FDA4A4"/>
            </a:solidFill>
            <a:ln>
              <a:solidFill>
                <a:srgbClr val="FDA4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7D0C5A-977A-622E-739C-E3A812FEE606}"/>
                </a:ext>
              </a:extLst>
            </p:cNvPr>
            <p:cNvSpPr txBox="1"/>
            <p:nvPr/>
          </p:nvSpPr>
          <p:spPr>
            <a:xfrm>
              <a:off x="1221128" y="910261"/>
              <a:ext cx="60998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800" b="1" dirty="0">
                  <a:solidFill>
                    <a:srgbClr val="FDA4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Presented by</a:t>
              </a:r>
            </a:p>
          </p:txBody>
        </p:sp>
      </p:grp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A5662CA4-970A-5DED-416B-1E8D3C5016EC}"/>
              </a:ext>
            </a:extLst>
          </p:cNvPr>
          <p:cNvSpPr/>
          <p:nvPr/>
        </p:nvSpPr>
        <p:spPr>
          <a:xfrm>
            <a:off x="1150712" y="2223167"/>
            <a:ext cx="2811688" cy="1769714"/>
          </a:xfrm>
          <a:prstGeom prst="round2DiagRect">
            <a:avLst/>
          </a:prstGeom>
          <a:ln>
            <a:solidFill>
              <a:srgbClr val="FDA4A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/>
              <a:t>Sai Keerthana</a:t>
            </a:r>
          </a:p>
          <a:p>
            <a:r>
              <a:rPr lang="en-IN" dirty="0"/>
              <a:t>6304665742</a:t>
            </a:r>
          </a:p>
          <a:p>
            <a:r>
              <a:rPr lang="en-IN" dirty="0"/>
              <a:t>Chandrakantha Patil English medium school</a:t>
            </a:r>
          </a:p>
          <a:p>
            <a:r>
              <a:rPr lang="en-IN" dirty="0"/>
              <a:t>Kalaburagi</a:t>
            </a:r>
          </a:p>
        </p:txBody>
      </p:sp>
    </p:spTree>
    <p:extLst>
      <p:ext uri="{BB962C8B-B14F-4D97-AF65-F5344CB8AC3E}">
        <p14:creationId xmlns:p14="http://schemas.microsoft.com/office/powerpoint/2010/main" val="141945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309</Words>
  <Application>Microsoft Office PowerPoint</Application>
  <PresentationFormat>Widescreen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sunandamanne72@gmail.com</dc:creator>
  <cp:lastModifiedBy>sunandamanne72@gmail.com</cp:lastModifiedBy>
  <cp:revision>12</cp:revision>
  <dcterms:created xsi:type="dcterms:W3CDTF">2024-11-22T15:04:04Z</dcterms:created>
  <dcterms:modified xsi:type="dcterms:W3CDTF">2024-12-08T16:32:36Z</dcterms:modified>
</cp:coreProperties>
</file>