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6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9981-B3FB-4A50-B5F5-EDAB3861F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94383-C0D4-4839-A5D1-0027F9946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B66C8-A839-4EDC-8EF1-0F0C2C17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D183-8C10-4623-AADB-31B2F6150E1A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6B86A-F31B-4976-9E13-BDAF1C73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0FD6F-A80D-4780-8DB1-2BC30709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A148-6D21-4046-AB7E-ABBA50E5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34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A88B-D639-41F4-80B9-01F9C96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9683E-8950-4CDB-82EE-11F7B529B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7561A-1C8B-4F4D-BD09-480BE314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D183-8C10-4623-AADB-31B2F6150E1A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CD2EF-C213-4AD1-9AB8-52C6A3CB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9D815-FADC-4513-AF1F-B39A8022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A148-6D21-4046-AB7E-ABBA50E5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96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36477-FADA-4824-8059-9F94C517E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22207-7943-4A04-A966-05BFF8A7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7BC5B-0AD8-4723-B219-7D4885CF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D183-8C10-4623-AADB-31B2F6150E1A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FE2A5-E244-4B51-AB9E-980C35EB9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03C0F-9230-4A2B-919F-441FB591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A148-6D21-4046-AB7E-ABBA50E5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94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21FA-891F-4BE0-AEE2-3363C761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C30C-974E-4B25-9A52-D18EF1B9A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10F97-B37F-40FB-85D8-5B8673FB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D183-8C10-4623-AADB-31B2F6150E1A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8D7C-0AE6-48B4-8AA6-6E7D7952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B2ABC-A08B-4321-BCA2-551A3B10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A148-6D21-4046-AB7E-ABBA50E5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82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82A4-6DE5-4E2C-9841-D621B71F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9B148-8E17-4932-82A9-C34D2471C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1A72-384D-4990-91EA-ADFC3CB9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D183-8C10-4623-AADB-31B2F6150E1A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15F05-B0FA-4870-9A64-CBC5C996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5F01-8978-4267-AEFC-59FBB9D5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A148-6D21-4046-AB7E-ABBA50E5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6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FC4D-84A4-4FCB-B02D-0D1B36B7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AF709-E1FA-464B-806C-3BBD9A25C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F35E4-F484-4470-8391-E21A59073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9EDB9-0431-4625-868D-B4E09B43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D183-8C10-4623-AADB-31B2F6150E1A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62A21-18D8-458D-B6AF-DDD68EB6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908EE-7A35-4D4C-A797-5A83A450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A148-6D21-4046-AB7E-ABBA50E5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21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2381-E8A1-463C-BA14-FF378733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F4748-6E38-4ED0-9D24-B35E00C9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69B73-8D74-4571-AD1F-28867E604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2B0BD-E4EF-4A69-BD59-C4B76360F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161A9-6940-4239-ADED-254518793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57E36-4A09-4A5C-A932-9E1BE8A5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D183-8C10-4623-AADB-31B2F6150E1A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9BF28-3674-4B4F-BACA-7CF5EDA6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8DC17-5E5D-43C2-B9CA-EF85A9D0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A148-6D21-4046-AB7E-ABBA50E5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68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1B23-76B1-4504-AF9F-375FCD6D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E3EAC-F996-4EAC-B806-D5E41E1C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D183-8C10-4623-AADB-31B2F6150E1A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7726C-3B61-46BE-830A-FA9369B2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CA068-25D8-4615-8FFB-050028B7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A148-6D21-4046-AB7E-ABBA50E5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85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ECD6E-9FDC-474D-9FC5-7352D42F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D183-8C10-4623-AADB-31B2F6150E1A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D8AF2-5906-48CA-AAB0-F7F060F6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EC8D6-E77E-4920-A02F-B220DEAD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A148-6D21-4046-AB7E-ABBA50E5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18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4AC5-29C6-4378-A151-65F84F50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4B2BE-DF9A-4262-B524-258CF6839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8A346-83E4-431F-B9D4-EC6571306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0FCC1-E3B2-42E4-B4E2-984EFD2B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D183-8C10-4623-AADB-31B2F6150E1A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1BDAD-C077-43C8-882A-6EF7EEF9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598DA-BADF-44C2-A94E-27277145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A148-6D21-4046-AB7E-ABBA50E5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27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5629-516E-48B6-A0FB-36D3B039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ACF09-05D8-44A4-AC1A-B137DDED4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A29E2-C07A-40C9-8A64-2BB327F9C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0B2DA-F178-4A89-BB6E-90CD82A2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D183-8C10-4623-AADB-31B2F6150E1A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218E0-4DA2-4FC6-AA6A-775BB04E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A5E51-4D3D-4555-8002-558AEFE3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A148-6D21-4046-AB7E-ABBA50E5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72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307B9-59DF-4B9B-8C3B-845665EE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E389F-5A4B-4CE6-8933-0AB020C12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782A5-FD04-4718-BA14-BDD613794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AD183-8C10-4623-AADB-31B2F6150E1A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D38F1-C8C6-419D-91D3-12770219B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53B46-BDB8-4EA4-989B-3D36E68AA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A148-6D21-4046-AB7E-ABBA50E5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02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5CD8-8768-411E-8CF4-E71619A3D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MVC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75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A97D-C8FA-4B6F-80DF-E87E304E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the MVC design pattern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82496-8A71-41AA-875C-E282CC934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= classes(objects)</a:t>
            </a:r>
          </a:p>
          <a:p>
            <a:r>
              <a:rPr lang="en-US" dirty="0"/>
              <a:t>View = web page(Razor HTML)</a:t>
            </a:r>
          </a:p>
          <a:p>
            <a:r>
              <a:rPr lang="en-US" dirty="0"/>
              <a:t>Controller = connects models, business logic and web pages.</a:t>
            </a:r>
          </a:p>
          <a:p>
            <a:r>
              <a:rPr lang="en-US" dirty="0"/>
              <a:t>The MVC design pattern helps to enforce separation of concerns to help you avoid mixing presentation logic, business logic and data access logic together.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03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99B0-6197-49F6-BC78-D533BCF5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View Controller Design Pattern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C7919-2D34-4F9A-8FFB-A7C3F1C02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85"/>
            <a:ext cx="10515600" cy="4978478"/>
          </a:xfrm>
        </p:spPr>
        <p:txBody>
          <a:bodyPr>
            <a:normAutofit/>
          </a:bodyPr>
          <a:lstStyle/>
          <a:p>
            <a:r>
              <a:rPr lang="en-US" sz="2400" dirty="0"/>
              <a:t>Model : manages the behavior and data</a:t>
            </a:r>
          </a:p>
          <a:p>
            <a:r>
              <a:rPr lang="en-US" sz="2400" dirty="0"/>
              <a:t>View : manages the display of data</a:t>
            </a:r>
          </a:p>
          <a:p>
            <a:r>
              <a:rPr lang="en-US" sz="2400" dirty="0"/>
              <a:t>Controller : handles page events and navigation between pages.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336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D22D-CE1E-4825-8F2C-6A56EDCF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 Website looks like Using MVC?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9E45F2-9C7A-4FF0-BF87-831142E9D00F}"/>
              </a:ext>
            </a:extLst>
          </p:cNvPr>
          <p:cNvSpPr/>
          <p:nvPr/>
        </p:nvSpPr>
        <p:spPr>
          <a:xfrm>
            <a:off x="1189608" y="1819922"/>
            <a:ext cx="1029809" cy="48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E4C0E97-F9CE-42CB-B183-7081F0F09937}"/>
              </a:ext>
            </a:extLst>
          </p:cNvPr>
          <p:cNvSpPr/>
          <p:nvPr/>
        </p:nvSpPr>
        <p:spPr>
          <a:xfrm>
            <a:off x="2308194" y="1970843"/>
            <a:ext cx="3249227" cy="2308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9BC36-F620-4603-8909-0391866BC5D0}"/>
              </a:ext>
            </a:extLst>
          </p:cNvPr>
          <p:cNvSpPr/>
          <p:nvPr/>
        </p:nvSpPr>
        <p:spPr>
          <a:xfrm>
            <a:off x="5604772" y="1819922"/>
            <a:ext cx="1029809" cy="48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323AB-80B6-4AFC-946A-A8E695D29BFD}"/>
              </a:ext>
            </a:extLst>
          </p:cNvPr>
          <p:cNvSpPr txBox="1"/>
          <p:nvPr/>
        </p:nvSpPr>
        <p:spPr>
          <a:xfrm>
            <a:off x="2219417" y="1694726"/>
            <a:ext cx="307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600" dirty="0"/>
              <a:t>www.site.com/orders?date=today</a:t>
            </a:r>
            <a:endParaRPr lang="en-IN" sz="16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E130D0A-4F81-46C2-8370-DB60B7DD7A60}"/>
              </a:ext>
            </a:extLst>
          </p:cNvPr>
          <p:cNvSpPr/>
          <p:nvPr/>
        </p:nvSpPr>
        <p:spPr>
          <a:xfrm rot="1368610">
            <a:off x="6626785" y="2250811"/>
            <a:ext cx="1845351" cy="15883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428B83-C010-489D-B86C-7C434836B105}"/>
              </a:ext>
            </a:extLst>
          </p:cNvPr>
          <p:cNvSpPr/>
          <p:nvPr/>
        </p:nvSpPr>
        <p:spPr>
          <a:xfrm>
            <a:off x="8294000" y="2707689"/>
            <a:ext cx="1577969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en-IN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14FC0D4-6182-42BC-ACAF-DA7B93A3141C}"/>
              </a:ext>
            </a:extLst>
          </p:cNvPr>
          <p:cNvSpPr/>
          <p:nvPr/>
        </p:nvSpPr>
        <p:spPr>
          <a:xfrm rot="1356293">
            <a:off x="8558075" y="3248991"/>
            <a:ext cx="159798" cy="105644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27BF3B-96C7-4494-B048-5522BEF1AC53}"/>
              </a:ext>
            </a:extLst>
          </p:cNvPr>
          <p:cNvSpPr/>
          <p:nvPr/>
        </p:nvSpPr>
        <p:spPr>
          <a:xfrm>
            <a:off x="7814488" y="4285898"/>
            <a:ext cx="1330523" cy="47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8D8F4-F5CB-4ED0-B81E-128B4E9624C5}"/>
              </a:ext>
            </a:extLst>
          </p:cNvPr>
          <p:cNvSpPr txBox="1"/>
          <p:nvPr/>
        </p:nvSpPr>
        <p:spPr>
          <a:xfrm>
            <a:off x="8501530" y="2372060"/>
            <a:ext cx="337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600" i="1" dirty="0"/>
              <a:t>routes(</a:t>
            </a:r>
            <a:r>
              <a:rPr lang="en-US" sz="1600" i="1" dirty="0" err="1"/>
              <a:t>name:”Orders</a:t>
            </a:r>
            <a:r>
              <a:rPr lang="en-US" sz="1600" i="1" dirty="0"/>
              <a:t>”, url:”{Orders}”)</a:t>
            </a:r>
            <a:endParaRPr lang="en-IN" sz="1600" i="1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5E5C162-D9D8-4368-B8A7-1EE33943EB83}"/>
              </a:ext>
            </a:extLst>
          </p:cNvPr>
          <p:cNvSpPr/>
          <p:nvPr/>
        </p:nvSpPr>
        <p:spPr>
          <a:xfrm>
            <a:off x="3515557" y="1694726"/>
            <a:ext cx="1780471" cy="369332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37373B-9C96-410B-A92F-58F9767175A2}"/>
              </a:ext>
            </a:extLst>
          </p:cNvPr>
          <p:cNvSpPr txBox="1"/>
          <p:nvPr/>
        </p:nvSpPr>
        <p:spPr>
          <a:xfrm>
            <a:off x="9018278" y="3976899"/>
            <a:ext cx="3300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B050"/>
                </a:solidFill>
                <a:highlight>
                  <a:srgbClr val="00FF00"/>
                </a:highlight>
              </a:rPr>
              <a:t>Orders </a:t>
            </a:r>
            <a:r>
              <a:rPr lang="en-US" sz="1600" i="1" dirty="0" err="1">
                <a:solidFill>
                  <a:srgbClr val="00B050"/>
                </a:solidFill>
                <a:highlight>
                  <a:srgbClr val="00FF00"/>
                </a:highlight>
              </a:rPr>
              <a:t>oList</a:t>
            </a:r>
            <a:r>
              <a:rPr lang="en-US" sz="1600" i="1" dirty="0">
                <a:solidFill>
                  <a:srgbClr val="00B050"/>
                </a:solidFill>
                <a:highlight>
                  <a:srgbClr val="00FF00"/>
                </a:highlight>
              </a:rPr>
              <a:t> </a:t>
            </a:r>
            <a:r>
              <a:rPr lang="en-US" sz="1600" i="1" dirty="0"/>
              <a:t>= </a:t>
            </a:r>
            <a:r>
              <a:rPr lang="en-US" sz="1600" i="1" dirty="0" err="1"/>
              <a:t>Store.getOrders</a:t>
            </a:r>
            <a:r>
              <a:rPr lang="en-US" sz="1600" i="1" dirty="0"/>
              <a:t>(today)</a:t>
            </a:r>
            <a:endParaRPr lang="en-IN" sz="1600" i="1" dirty="0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B6593567-D7BB-4B96-BBB9-696924567413}"/>
              </a:ext>
            </a:extLst>
          </p:cNvPr>
          <p:cNvSpPr/>
          <p:nvPr/>
        </p:nvSpPr>
        <p:spPr>
          <a:xfrm>
            <a:off x="6690661" y="4354501"/>
            <a:ext cx="1017970" cy="14648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E00674-54BB-423B-B8C2-87B877557C59}"/>
              </a:ext>
            </a:extLst>
          </p:cNvPr>
          <p:cNvSpPr/>
          <p:nvPr/>
        </p:nvSpPr>
        <p:spPr>
          <a:xfrm>
            <a:off x="5337631" y="4315453"/>
            <a:ext cx="1330523" cy="47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A314AC-1D97-4A4E-B2DE-516880AF7115}"/>
              </a:ext>
            </a:extLst>
          </p:cNvPr>
          <p:cNvSpPr txBox="1"/>
          <p:nvPr/>
        </p:nvSpPr>
        <p:spPr>
          <a:xfrm>
            <a:off x="4835768" y="4832124"/>
            <a:ext cx="40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Select * from orders where Date = ‘today’</a:t>
            </a:r>
            <a:endParaRPr lang="en-IN" sz="1600" i="1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0733D73-C31E-4B8E-8CAC-BBC13BF6C930}"/>
              </a:ext>
            </a:extLst>
          </p:cNvPr>
          <p:cNvSpPr/>
          <p:nvPr/>
        </p:nvSpPr>
        <p:spPr>
          <a:xfrm>
            <a:off x="6690661" y="4552026"/>
            <a:ext cx="1017970" cy="1464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F575948-9E96-46A3-BB4B-E4E0C0A89252}"/>
              </a:ext>
            </a:extLst>
          </p:cNvPr>
          <p:cNvSpPr/>
          <p:nvPr/>
        </p:nvSpPr>
        <p:spPr>
          <a:xfrm rot="17612481">
            <a:off x="8567884" y="3695814"/>
            <a:ext cx="1014812" cy="1474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121A29A6-24FA-45BE-A100-35A804AE6656}"/>
              </a:ext>
            </a:extLst>
          </p:cNvPr>
          <p:cNvSpPr/>
          <p:nvPr/>
        </p:nvSpPr>
        <p:spPr>
          <a:xfrm>
            <a:off x="6913521" y="2794658"/>
            <a:ext cx="1330523" cy="13501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DD4446-A10E-481B-A9D2-A9BE8A906C65}"/>
              </a:ext>
            </a:extLst>
          </p:cNvPr>
          <p:cNvSpPr/>
          <p:nvPr/>
        </p:nvSpPr>
        <p:spPr>
          <a:xfrm>
            <a:off x="5761806" y="2536382"/>
            <a:ext cx="1151715" cy="473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813602-0BEB-4FA8-8050-71BDDD4CAACA}"/>
              </a:ext>
            </a:extLst>
          </p:cNvPr>
          <p:cNvSpPr txBox="1"/>
          <p:nvPr/>
        </p:nvSpPr>
        <p:spPr>
          <a:xfrm>
            <a:off x="4799678" y="3017116"/>
            <a:ext cx="3075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Get View(“showOrders.html”,</a:t>
            </a:r>
            <a:r>
              <a:rPr lang="en-US" sz="1600" i="1" dirty="0" err="1">
                <a:solidFill>
                  <a:srgbClr val="00B050"/>
                </a:solidFill>
                <a:highlight>
                  <a:srgbClr val="00FF00"/>
                </a:highlight>
              </a:rPr>
              <a:t>oList</a:t>
            </a:r>
            <a:r>
              <a:rPr lang="en-US" sz="1600" i="1" dirty="0"/>
              <a:t>)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255163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C367-4F27-49BA-B275-9EC9EFE5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9477"/>
          </a:xfrm>
        </p:spPr>
        <p:txBody>
          <a:bodyPr>
            <a:normAutofit fontScale="90000"/>
          </a:bodyPr>
          <a:lstStyle/>
          <a:p>
            <a:r>
              <a:rPr lang="en-US" dirty="0"/>
              <a:t>Explanation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9FCBD-8500-404A-B2C0-0AB2AFA392CA}"/>
              </a:ext>
            </a:extLst>
          </p:cNvPr>
          <p:cNvSpPr txBox="1"/>
          <p:nvPr/>
        </p:nvSpPr>
        <p:spPr>
          <a:xfrm>
            <a:off x="838200" y="1229896"/>
            <a:ext cx="11353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user sends a request to Router, Router will then send this information to the controller.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controller then says to Model that he looking at the routes details containing name as Orders and it has specific URL and then it creates a list of all the orders.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So, it gets the list of orders from the store for the date=‘today’.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SQL  Query will be executed and it will be returned to  the Model, then Model will pass it to the Controller.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Now Controller has list of orders data. It will then send the data off to the View.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View will then generate the list of data that will be in HTML format and then send it to the browser to render.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And so when we get back to the User, we have fully formed Web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So, all of these in the background are called every time you click something on a website generating a dynamically produced web page that would show you todays orders.</a:t>
            </a:r>
          </a:p>
        </p:txBody>
      </p:sp>
    </p:spTree>
    <p:extLst>
      <p:ext uri="{BB962C8B-B14F-4D97-AF65-F5344CB8AC3E}">
        <p14:creationId xmlns:p14="http://schemas.microsoft.com/office/powerpoint/2010/main" val="321343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46A4-6A3D-4A9B-9905-E6D6621C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 fontScale="90000"/>
          </a:bodyPr>
          <a:lstStyle/>
          <a:p>
            <a:r>
              <a:rPr lang="en-US" dirty="0"/>
              <a:t>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A214-0532-4F59-A360-2DBC1F844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565"/>
            <a:ext cx="10515600" cy="5129398"/>
          </a:xfrm>
        </p:spPr>
        <p:txBody>
          <a:bodyPr>
            <a:normAutofit/>
          </a:bodyPr>
          <a:lstStyle/>
          <a:p>
            <a:r>
              <a:rPr lang="en-US" sz="2400" dirty="0"/>
              <a:t>View is a piece of HTML CSS code or similar.</a:t>
            </a:r>
          </a:p>
          <a:p>
            <a:r>
              <a:rPr lang="en-US" sz="2400" dirty="0"/>
              <a:t>Usually gets a list of data from the controller.</a:t>
            </a:r>
          </a:p>
          <a:p>
            <a:r>
              <a:rPr lang="en-US" sz="2400" dirty="0"/>
              <a:t>It dynamically creates the page using C# and HTML  language in a template.</a:t>
            </a:r>
          </a:p>
          <a:p>
            <a:r>
              <a:rPr lang="en-US" sz="2400" dirty="0"/>
              <a:t>That language is called Razor(ASP.NET).</a:t>
            </a:r>
          </a:p>
          <a:p>
            <a:endParaRPr lang="en-IN" sz="2400" dirty="0"/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D1B6C41D-EA36-4836-B617-04671798A4E5}"/>
              </a:ext>
            </a:extLst>
          </p:cNvPr>
          <p:cNvSpPr/>
          <p:nvPr/>
        </p:nvSpPr>
        <p:spPr>
          <a:xfrm rot="18423942">
            <a:off x="8632486" y="819081"/>
            <a:ext cx="982778" cy="825412"/>
          </a:xfrm>
          <a:prstGeom prst="halfFrame">
            <a:avLst>
              <a:gd name="adj1" fmla="val 11805"/>
              <a:gd name="adj2" fmla="val 10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61245349-719D-4E6A-9A5A-BE4D8D481397}"/>
              </a:ext>
            </a:extLst>
          </p:cNvPr>
          <p:cNvSpPr/>
          <p:nvPr/>
        </p:nvSpPr>
        <p:spPr>
          <a:xfrm rot="8066778">
            <a:off x="9528568" y="844609"/>
            <a:ext cx="982778" cy="825412"/>
          </a:xfrm>
          <a:prstGeom prst="halfFrame">
            <a:avLst>
              <a:gd name="adj1" fmla="val 11805"/>
              <a:gd name="adj2" fmla="val 10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755ED2FF-ABA9-4AFF-9D66-B4EAEBBBF2ED}"/>
              </a:ext>
            </a:extLst>
          </p:cNvPr>
          <p:cNvSpPr/>
          <p:nvPr/>
        </p:nvSpPr>
        <p:spPr>
          <a:xfrm>
            <a:off x="9271105" y="411173"/>
            <a:ext cx="692458" cy="1641228"/>
          </a:xfrm>
          <a:prstGeom prst="diagStripe">
            <a:avLst>
              <a:gd name="adj" fmla="val 83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24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18E2-61B0-4C8A-8B16-E9B690F0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5F8A9-24D9-47AA-816D-8991A8DA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162"/>
            <a:ext cx="11353800" cy="5806838"/>
          </a:xfrm>
        </p:spPr>
        <p:txBody>
          <a:bodyPr>
            <a:normAutofit/>
          </a:bodyPr>
          <a:lstStyle/>
          <a:p>
            <a:r>
              <a:rPr lang="en-US" sz="2000" dirty="0"/>
              <a:t>Model is always Data related.</a:t>
            </a:r>
          </a:p>
          <a:p>
            <a:r>
              <a:rPr lang="en-US" sz="2000" dirty="0"/>
              <a:t>It consists of classes / objects with properties.</a:t>
            </a:r>
          </a:p>
          <a:p>
            <a:r>
              <a:rPr lang="en-US" sz="2000" dirty="0"/>
              <a:t>Uses SQL statements.</a:t>
            </a:r>
          </a:p>
          <a:p>
            <a:r>
              <a:rPr lang="en-US" sz="2000" dirty="0"/>
              <a:t>Model is usually supplied by the database , which it then supplies the controller with lists of objects, then sent to the View to render on the browser.</a:t>
            </a:r>
          </a:p>
          <a:p>
            <a:r>
              <a:rPr lang="en-US" sz="2000" dirty="0"/>
              <a:t>To create new model, right-click-&gt;Add-&gt;Class-&gt;</a:t>
            </a:r>
            <a:r>
              <a:rPr lang="en-US" sz="2000" dirty="0" err="1"/>
              <a:t>Joke.cs</a:t>
            </a:r>
            <a:endParaRPr lang="en-US" sz="2000" dirty="0"/>
          </a:p>
          <a:p>
            <a:r>
              <a:rPr lang="en-US" sz="2000" dirty="0"/>
              <a:t>Now to create a database we need to use Database migrations.</a:t>
            </a:r>
          </a:p>
          <a:p>
            <a:r>
              <a:rPr lang="en-US" sz="2000" dirty="0"/>
              <a:t>Open Package manager Console from Tools-&gt;NuGet Package Manager-&gt;Package Manager Console, opens at the bottom window.</a:t>
            </a:r>
          </a:p>
          <a:p>
            <a:r>
              <a:rPr lang="en-US" sz="2000" dirty="0"/>
              <a:t>It is used to install new dependencies. However, we are going to use it for database management.</a:t>
            </a:r>
          </a:p>
          <a:p>
            <a:r>
              <a:rPr lang="en-US" sz="2000" dirty="0"/>
              <a:t>&gt;</a:t>
            </a:r>
            <a:r>
              <a:rPr lang="en-US" sz="2000" b="1" dirty="0"/>
              <a:t>add-migration “</a:t>
            </a:r>
            <a:r>
              <a:rPr lang="en-US" sz="2000" b="1" dirty="0" err="1"/>
              <a:t>initialsetup</a:t>
            </a:r>
            <a:r>
              <a:rPr lang="en-US" sz="2000" b="1" dirty="0"/>
              <a:t>”.</a:t>
            </a:r>
          </a:p>
          <a:p>
            <a:r>
              <a:rPr lang="en-US" sz="2000" b="1" dirty="0"/>
              <a:t>&gt;update-database</a:t>
            </a:r>
          </a:p>
          <a:p>
            <a:r>
              <a:rPr lang="en-US" sz="2000" dirty="0"/>
              <a:t>Then check into SQL Server Object explorer on LHS.</a:t>
            </a:r>
            <a:endParaRPr lang="en-IN" sz="2000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A12D1D07-C72A-4246-B3DD-D44C29FDAA6B}"/>
              </a:ext>
            </a:extLst>
          </p:cNvPr>
          <p:cNvSpPr/>
          <p:nvPr/>
        </p:nvSpPr>
        <p:spPr>
          <a:xfrm>
            <a:off x="8948692" y="672159"/>
            <a:ext cx="1198485" cy="15916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212232D8-7AF0-4480-A38F-17C8F4460222}"/>
              </a:ext>
            </a:extLst>
          </p:cNvPr>
          <p:cNvSpPr/>
          <p:nvPr/>
        </p:nvSpPr>
        <p:spPr>
          <a:xfrm rot="10800000">
            <a:off x="8948691" y="1051162"/>
            <a:ext cx="1198485" cy="472200"/>
          </a:xfrm>
          <a:prstGeom prst="blockArc">
            <a:avLst>
              <a:gd name="adj1" fmla="val 10675046"/>
              <a:gd name="adj2" fmla="val 0"/>
              <a:gd name="adj3" fmla="val 25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D9C37BC9-CD87-4F49-8C11-6D2B25A595A2}"/>
              </a:ext>
            </a:extLst>
          </p:cNvPr>
          <p:cNvSpPr/>
          <p:nvPr/>
        </p:nvSpPr>
        <p:spPr>
          <a:xfrm rot="10800000">
            <a:off x="8948690" y="1467981"/>
            <a:ext cx="1198485" cy="472200"/>
          </a:xfrm>
          <a:prstGeom prst="blockArc">
            <a:avLst>
              <a:gd name="adj1" fmla="val 10675046"/>
              <a:gd name="adj2" fmla="val 0"/>
              <a:gd name="adj3" fmla="val 25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38F2AEC6-7F7D-4C33-B46B-4C246FAE3C44}"/>
              </a:ext>
            </a:extLst>
          </p:cNvPr>
          <p:cNvSpPr/>
          <p:nvPr/>
        </p:nvSpPr>
        <p:spPr>
          <a:xfrm rot="10800000">
            <a:off x="8939811" y="727540"/>
            <a:ext cx="1198485" cy="472200"/>
          </a:xfrm>
          <a:prstGeom prst="blockArc">
            <a:avLst>
              <a:gd name="adj1" fmla="val 10675046"/>
              <a:gd name="adj2" fmla="val 0"/>
              <a:gd name="adj3" fmla="val 25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F24939-D143-4A66-A20D-77EC677BF741}"/>
              </a:ext>
            </a:extLst>
          </p:cNvPr>
          <p:cNvSpPr/>
          <p:nvPr/>
        </p:nvSpPr>
        <p:spPr>
          <a:xfrm flipH="1">
            <a:off x="10040644" y="1119841"/>
            <a:ext cx="97651" cy="798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F6EA70-6050-435A-BEEC-35CEAC655D45}"/>
              </a:ext>
            </a:extLst>
          </p:cNvPr>
          <p:cNvSpPr/>
          <p:nvPr/>
        </p:nvSpPr>
        <p:spPr>
          <a:xfrm flipH="1">
            <a:off x="10040638" y="1467981"/>
            <a:ext cx="78430" cy="553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39A514-8461-4A87-BFB6-E3A621FF9F09}"/>
              </a:ext>
            </a:extLst>
          </p:cNvPr>
          <p:cNvSpPr/>
          <p:nvPr/>
        </p:nvSpPr>
        <p:spPr>
          <a:xfrm flipH="1">
            <a:off x="10050991" y="1933061"/>
            <a:ext cx="78430" cy="1018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25EAFA-B4BF-44E7-9DD4-F8EA18DCF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889" y="4714245"/>
            <a:ext cx="3344411" cy="1949764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1BD9C3-88AD-4ECF-8BF0-C0077C7399EB}"/>
              </a:ext>
            </a:extLst>
          </p:cNvPr>
          <p:cNvSpPr/>
          <p:nvPr/>
        </p:nvSpPr>
        <p:spPr>
          <a:xfrm>
            <a:off x="6693763" y="5713201"/>
            <a:ext cx="1642369" cy="187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55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5F71-820B-454C-8A55-DFDBD3B3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9" y="62855"/>
            <a:ext cx="10515600" cy="620296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Relation Mapper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8E3B-6FCA-4F2A-8B72-20489B01E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9" y="756533"/>
            <a:ext cx="11424821" cy="6101467"/>
          </a:xfrm>
        </p:spPr>
        <p:txBody>
          <a:bodyPr>
            <a:normAutofit/>
          </a:bodyPr>
          <a:lstStyle/>
          <a:p>
            <a:r>
              <a:rPr lang="en-US" sz="2000" dirty="0"/>
              <a:t>In ORM, each table is represented as class object.</a:t>
            </a:r>
          </a:p>
          <a:p>
            <a:r>
              <a:rPr lang="en-US" sz="2000" dirty="0"/>
              <a:t>Here Mapping is between class and table.</a:t>
            </a:r>
            <a:endParaRPr lang="en-IN" sz="2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854092-E493-44D0-8EA0-15E503360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62091"/>
              </p:ext>
            </p:extLst>
          </p:nvPr>
        </p:nvGraphicFramePr>
        <p:xfrm>
          <a:off x="1074197" y="1555464"/>
          <a:ext cx="4279036" cy="15273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0794">
                  <a:extLst>
                    <a:ext uri="{9D8B030D-6E8A-4147-A177-3AD203B41FA5}">
                      <a16:colId xmlns:a16="http://schemas.microsoft.com/office/drawing/2014/main" val="1540449811"/>
                    </a:ext>
                  </a:extLst>
                </a:gridCol>
                <a:gridCol w="1240667">
                  <a:extLst>
                    <a:ext uri="{9D8B030D-6E8A-4147-A177-3AD203B41FA5}">
                      <a16:colId xmlns:a16="http://schemas.microsoft.com/office/drawing/2014/main" val="149350101"/>
                    </a:ext>
                  </a:extLst>
                </a:gridCol>
                <a:gridCol w="1865221">
                  <a:extLst>
                    <a:ext uri="{9D8B030D-6E8A-4147-A177-3AD203B41FA5}">
                      <a16:colId xmlns:a16="http://schemas.microsoft.com/office/drawing/2014/main" val="2346222967"/>
                    </a:ext>
                  </a:extLst>
                </a:gridCol>
                <a:gridCol w="582354">
                  <a:extLst>
                    <a:ext uri="{9D8B030D-6E8A-4147-A177-3AD203B41FA5}">
                      <a16:colId xmlns:a16="http://schemas.microsoft.com/office/drawing/2014/main" val="1035579052"/>
                    </a:ext>
                  </a:extLst>
                </a:gridCol>
              </a:tblGrid>
              <a:tr h="33820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249900"/>
                  </a:ext>
                </a:extLst>
              </a:tr>
              <a:tr h="387182">
                <a:tc>
                  <a:txBody>
                    <a:bodyPr/>
                    <a:lstStyle/>
                    <a:p>
                      <a:r>
                        <a:rPr lang="en-US" sz="1400" dirty="0"/>
                        <a:t>101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George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(402)-923-1146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86013"/>
                  </a:ext>
                </a:extLst>
              </a:tr>
              <a:tr h="387182">
                <a:tc>
                  <a:txBody>
                    <a:bodyPr/>
                    <a:lstStyle/>
                    <a:p>
                      <a:r>
                        <a:rPr lang="en-US" sz="1400" dirty="0"/>
                        <a:t>102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Victoria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(233)-552-0982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16218"/>
                  </a:ext>
                </a:extLst>
              </a:tr>
              <a:tr h="387182"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Sherry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(917)-295-2955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80945"/>
                  </a:ext>
                </a:extLst>
              </a:tr>
            </a:tbl>
          </a:graphicData>
        </a:graphic>
      </p:graphicFrame>
      <p:sp>
        <p:nvSpPr>
          <p:cNvPr id="6" name="Pentagon 5">
            <a:extLst>
              <a:ext uri="{FF2B5EF4-FFF2-40B4-BE49-F238E27FC236}">
                <a16:creationId xmlns:a16="http://schemas.microsoft.com/office/drawing/2014/main" id="{8A5534B0-2AE9-4EC0-8818-A3B4CF94AD6A}"/>
              </a:ext>
            </a:extLst>
          </p:cNvPr>
          <p:cNvSpPr/>
          <p:nvPr/>
        </p:nvSpPr>
        <p:spPr>
          <a:xfrm>
            <a:off x="6924582" y="1686756"/>
            <a:ext cx="1083076" cy="1100831"/>
          </a:xfrm>
          <a:prstGeom prst="pen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ORM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496A313-F13D-4DD2-AE5C-138804C11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733030"/>
              </p:ext>
            </p:extLst>
          </p:nvPr>
        </p:nvGraphicFramePr>
        <p:xfrm>
          <a:off x="9799960" y="1311789"/>
          <a:ext cx="2051728" cy="201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728">
                  <a:extLst>
                    <a:ext uri="{9D8B030D-6E8A-4147-A177-3AD203B41FA5}">
                      <a16:colId xmlns:a16="http://schemas.microsoft.com/office/drawing/2014/main" val="906704002"/>
                    </a:ext>
                  </a:extLst>
                </a:gridCol>
              </a:tblGrid>
              <a:tr h="402931">
                <a:tc>
                  <a:txBody>
                    <a:bodyPr/>
                    <a:lstStyle/>
                    <a:p>
                      <a:r>
                        <a:rPr lang="en-US" dirty="0"/>
                        <a:t>Class Person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25447"/>
                  </a:ext>
                </a:extLst>
              </a:tr>
              <a:tr h="40293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int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15078"/>
                  </a:ext>
                </a:extLst>
              </a:tr>
              <a:tr h="40293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String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424880"/>
                  </a:ext>
                </a:extLst>
              </a:tr>
              <a:tr h="40293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String Phone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805252"/>
                  </a:ext>
                </a:extLst>
              </a:tr>
              <a:tr h="40293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int 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04540"/>
                  </a:ext>
                </a:extLst>
              </a:tr>
            </a:tbl>
          </a:graphicData>
        </a:graphic>
      </p:graphicFrame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F31E7BA-6B83-4AA5-99A0-69103584B4AF}"/>
              </a:ext>
            </a:extLst>
          </p:cNvPr>
          <p:cNvCxnSpPr>
            <a:stCxn id="6" idx="5"/>
          </p:cNvCxnSpPr>
          <p:nvPr/>
        </p:nvCxnSpPr>
        <p:spPr>
          <a:xfrm>
            <a:off x="8007657" y="2107235"/>
            <a:ext cx="1792303" cy="4584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285AFB9-EA90-493A-AB74-0D70DCE863A8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353235" y="2107235"/>
            <a:ext cx="1571348" cy="45841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FC0DEF-8143-40F5-A73A-3DDD0242F991}"/>
              </a:ext>
            </a:extLst>
          </p:cNvPr>
          <p:cNvSpPr txBox="1"/>
          <p:nvPr/>
        </p:nvSpPr>
        <p:spPr>
          <a:xfrm>
            <a:off x="787152" y="3196030"/>
            <a:ext cx="11404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b="1" dirty="0"/>
              <a:t>two options </a:t>
            </a:r>
            <a:r>
              <a:rPr lang="en-US" dirty="0"/>
              <a:t>for creating Database system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Object Relational Mapper(ORM) </a:t>
            </a:r>
            <a:r>
              <a:rPr lang="en-US" dirty="0"/>
              <a:t>is a popular tool but its not the only way, the other one is DAO.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Access Object(DAO), </a:t>
            </a:r>
            <a:r>
              <a:rPr lang="en-US" dirty="0"/>
              <a:t>which is a traditional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DAO, manually create tables and is a Traditional method of database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your own SQL 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people that manage databases like DBA’s(database Managers), Company usually prefer old fashioned method i.e. DAO, because it provides more visibility on finding problems and its not so automated.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ORM are sometimes preferred by programmers.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allows the computer to generate database tables based on classes defined in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ORM is said to be called for a way of writing SQL statements without writing SQL 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Here, database is updated using migrations.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“Entity” is the name of ORM that we are using right now. It is Microsoft’s ORM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ORM is very good for simple applications such as, JokesApp.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82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790A-2470-479F-A875-8236C8B4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Controller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BACB3-B3C8-4E18-A406-6C6AD4000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397" y="2334937"/>
            <a:ext cx="4462966" cy="28628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53222D-B6B0-480D-8F12-82414E945ACD}"/>
              </a:ext>
            </a:extLst>
          </p:cNvPr>
          <p:cNvSpPr txBox="1"/>
          <p:nvPr/>
        </p:nvSpPr>
        <p:spPr>
          <a:xfrm>
            <a:off x="905521" y="1242872"/>
            <a:ext cx="1105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Create new  controller, right-click Controllers folder-&gt;Add-&gt;Controller-&gt;Select MVC Controller using  Entity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follow the steps as shown  below: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EC905-918A-4D5B-9FC8-2497F204E8F3}"/>
              </a:ext>
            </a:extLst>
          </p:cNvPr>
          <p:cNvSpPr txBox="1"/>
          <p:nvPr/>
        </p:nvSpPr>
        <p:spPr>
          <a:xfrm>
            <a:off x="1260629" y="5415379"/>
            <a:ext cx="7476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creating </a:t>
            </a:r>
            <a:r>
              <a:rPr lang="en-US" dirty="0" err="1"/>
              <a:t>JokesController</a:t>
            </a:r>
            <a:r>
              <a:rPr lang="en-US" dirty="0"/>
              <a:t> file, Jokes folder generate under View folder.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38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807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 to MVC</vt:lpstr>
      <vt:lpstr>Introduction to the MVC design pattern</vt:lpstr>
      <vt:lpstr>Model View Controller Design Pattern</vt:lpstr>
      <vt:lpstr>What a Website looks like Using MVC?</vt:lpstr>
      <vt:lpstr>Explanation</vt:lpstr>
      <vt:lpstr>View</vt:lpstr>
      <vt:lpstr>Model</vt:lpstr>
      <vt:lpstr>Object Relation Mapper</vt:lpstr>
      <vt:lpstr>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MVC</dc:title>
  <dc:creator>Sunanda Naik</dc:creator>
  <cp:lastModifiedBy>Sunanda Naik</cp:lastModifiedBy>
  <cp:revision>13</cp:revision>
  <dcterms:created xsi:type="dcterms:W3CDTF">2021-07-24T10:22:50Z</dcterms:created>
  <dcterms:modified xsi:type="dcterms:W3CDTF">2021-07-24T13:43:22Z</dcterms:modified>
</cp:coreProperties>
</file>