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E85A-DD37-458D-9999-C898B43BFD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B050D1-F757-43F3-8944-CEF39669FB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55F861-E762-4037-9FE8-35590E1986C6}"/>
              </a:ext>
            </a:extLst>
          </p:cNvPr>
          <p:cNvSpPr>
            <a:spLocks noGrp="1"/>
          </p:cNvSpPr>
          <p:nvPr>
            <p:ph type="dt" sz="half" idx="10"/>
          </p:nvPr>
        </p:nvSpPr>
        <p:spPr/>
        <p:txBody>
          <a:bodyPr/>
          <a:lstStyle/>
          <a:p>
            <a:fld id="{E1AD356F-EA17-430A-A1F2-40DBF9574B29}" type="datetimeFigureOut">
              <a:rPr lang="en-IN" smtClean="0"/>
              <a:t>24-07-2021</a:t>
            </a:fld>
            <a:endParaRPr lang="en-IN"/>
          </a:p>
        </p:txBody>
      </p:sp>
      <p:sp>
        <p:nvSpPr>
          <p:cNvPr id="5" name="Footer Placeholder 4">
            <a:extLst>
              <a:ext uri="{FF2B5EF4-FFF2-40B4-BE49-F238E27FC236}">
                <a16:creationId xmlns:a16="http://schemas.microsoft.com/office/drawing/2014/main" id="{630DA15F-A750-4F12-B8E1-D446D9F68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64BD23-6481-4CFF-A50A-5EBF8010E35A}"/>
              </a:ext>
            </a:extLst>
          </p:cNvPr>
          <p:cNvSpPr>
            <a:spLocks noGrp="1"/>
          </p:cNvSpPr>
          <p:nvPr>
            <p:ph type="sldNum" sz="quarter" idx="12"/>
          </p:nvPr>
        </p:nvSpPr>
        <p:spPr/>
        <p:txBody>
          <a:bodyPr/>
          <a:lstStyle/>
          <a:p>
            <a:fld id="{79B8FE05-05E0-4044-9BC9-9EF76F78A3C7}" type="slidenum">
              <a:rPr lang="en-IN" smtClean="0"/>
              <a:t>‹#›</a:t>
            </a:fld>
            <a:endParaRPr lang="en-IN"/>
          </a:p>
        </p:txBody>
      </p:sp>
    </p:spTree>
    <p:extLst>
      <p:ext uri="{BB962C8B-B14F-4D97-AF65-F5344CB8AC3E}">
        <p14:creationId xmlns:p14="http://schemas.microsoft.com/office/powerpoint/2010/main" val="231119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FD69-30FE-421A-BABB-3BD2E531BB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89923D-FB7A-4D81-9C33-F09C904F07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A809D6-3B90-4D8E-BCD4-8CA84A17154D}"/>
              </a:ext>
            </a:extLst>
          </p:cNvPr>
          <p:cNvSpPr>
            <a:spLocks noGrp="1"/>
          </p:cNvSpPr>
          <p:nvPr>
            <p:ph type="dt" sz="half" idx="10"/>
          </p:nvPr>
        </p:nvSpPr>
        <p:spPr/>
        <p:txBody>
          <a:bodyPr/>
          <a:lstStyle/>
          <a:p>
            <a:fld id="{E1AD356F-EA17-430A-A1F2-40DBF9574B29}" type="datetimeFigureOut">
              <a:rPr lang="en-IN" smtClean="0"/>
              <a:t>24-07-2021</a:t>
            </a:fld>
            <a:endParaRPr lang="en-IN"/>
          </a:p>
        </p:txBody>
      </p:sp>
      <p:sp>
        <p:nvSpPr>
          <p:cNvPr id="5" name="Footer Placeholder 4">
            <a:extLst>
              <a:ext uri="{FF2B5EF4-FFF2-40B4-BE49-F238E27FC236}">
                <a16:creationId xmlns:a16="http://schemas.microsoft.com/office/drawing/2014/main" id="{ACAFA769-A794-4FA1-AA0E-AA9BBE004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EE3235-EB40-4AE5-A462-86E93BC3CC23}"/>
              </a:ext>
            </a:extLst>
          </p:cNvPr>
          <p:cNvSpPr>
            <a:spLocks noGrp="1"/>
          </p:cNvSpPr>
          <p:nvPr>
            <p:ph type="sldNum" sz="quarter" idx="12"/>
          </p:nvPr>
        </p:nvSpPr>
        <p:spPr/>
        <p:txBody>
          <a:bodyPr/>
          <a:lstStyle/>
          <a:p>
            <a:fld id="{79B8FE05-05E0-4044-9BC9-9EF76F78A3C7}" type="slidenum">
              <a:rPr lang="en-IN" smtClean="0"/>
              <a:t>‹#›</a:t>
            </a:fld>
            <a:endParaRPr lang="en-IN"/>
          </a:p>
        </p:txBody>
      </p:sp>
    </p:spTree>
    <p:extLst>
      <p:ext uri="{BB962C8B-B14F-4D97-AF65-F5344CB8AC3E}">
        <p14:creationId xmlns:p14="http://schemas.microsoft.com/office/powerpoint/2010/main" val="3549687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AAE43E-38CB-4381-818C-E1CAA50BD2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C59916-0660-4660-AB65-8C676AC7F3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B837CD-BE8F-4EA6-8353-1E5A9C128A7A}"/>
              </a:ext>
            </a:extLst>
          </p:cNvPr>
          <p:cNvSpPr>
            <a:spLocks noGrp="1"/>
          </p:cNvSpPr>
          <p:nvPr>
            <p:ph type="dt" sz="half" idx="10"/>
          </p:nvPr>
        </p:nvSpPr>
        <p:spPr/>
        <p:txBody>
          <a:bodyPr/>
          <a:lstStyle/>
          <a:p>
            <a:fld id="{E1AD356F-EA17-430A-A1F2-40DBF9574B29}" type="datetimeFigureOut">
              <a:rPr lang="en-IN" smtClean="0"/>
              <a:t>24-07-2021</a:t>
            </a:fld>
            <a:endParaRPr lang="en-IN"/>
          </a:p>
        </p:txBody>
      </p:sp>
      <p:sp>
        <p:nvSpPr>
          <p:cNvPr id="5" name="Footer Placeholder 4">
            <a:extLst>
              <a:ext uri="{FF2B5EF4-FFF2-40B4-BE49-F238E27FC236}">
                <a16:creationId xmlns:a16="http://schemas.microsoft.com/office/drawing/2014/main" id="{F6A00F0E-FCA3-491F-8668-D0ABA8160A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DB1C58-AA12-4449-B5FF-7AF14CFB7E60}"/>
              </a:ext>
            </a:extLst>
          </p:cNvPr>
          <p:cNvSpPr>
            <a:spLocks noGrp="1"/>
          </p:cNvSpPr>
          <p:nvPr>
            <p:ph type="sldNum" sz="quarter" idx="12"/>
          </p:nvPr>
        </p:nvSpPr>
        <p:spPr/>
        <p:txBody>
          <a:bodyPr/>
          <a:lstStyle/>
          <a:p>
            <a:fld id="{79B8FE05-05E0-4044-9BC9-9EF76F78A3C7}" type="slidenum">
              <a:rPr lang="en-IN" smtClean="0"/>
              <a:t>‹#›</a:t>
            </a:fld>
            <a:endParaRPr lang="en-IN"/>
          </a:p>
        </p:txBody>
      </p:sp>
    </p:spTree>
    <p:extLst>
      <p:ext uri="{BB962C8B-B14F-4D97-AF65-F5344CB8AC3E}">
        <p14:creationId xmlns:p14="http://schemas.microsoft.com/office/powerpoint/2010/main" val="115254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93F7-2196-4588-9BF9-22AE601E30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AA5D70-64E6-438A-B474-15011CDAB3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698EB-DB68-49BC-B5F0-274D9D7CADCC}"/>
              </a:ext>
            </a:extLst>
          </p:cNvPr>
          <p:cNvSpPr>
            <a:spLocks noGrp="1"/>
          </p:cNvSpPr>
          <p:nvPr>
            <p:ph type="dt" sz="half" idx="10"/>
          </p:nvPr>
        </p:nvSpPr>
        <p:spPr/>
        <p:txBody>
          <a:bodyPr/>
          <a:lstStyle/>
          <a:p>
            <a:fld id="{E1AD356F-EA17-430A-A1F2-40DBF9574B29}" type="datetimeFigureOut">
              <a:rPr lang="en-IN" smtClean="0"/>
              <a:t>24-07-2021</a:t>
            </a:fld>
            <a:endParaRPr lang="en-IN"/>
          </a:p>
        </p:txBody>
      </p:sp>
      <p:sp>
        <p:nvSpPr>
          <p:cNvPr id="5" name="Footer Placeholder 4">
            <a:extLst>
              <a:ext uri="{FF2B5EF4-FFF2-40B4-BE49-F238E27FC236}">
                <a16:creationId xmlns:a16="http://schemas.microsoft.com/office/drawing/2014/main" id="{8E18A5D4-48FC-4C14-B986-428045B44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CC0F91-E52B-4345-A9F9-87E6E3EBEC12}"/>
              </a:ext>
            </a:extLst>
          </p:cNvPr>
          <p:cNvSpPr>
            <a:spLocks noGrp="1"/>
          </p:cNvSpPr>
          <p:nvPr>
            <p:ph type="sldNum" sz="quarter" idx="12"/>
          </p:nvPr>
        </p:nvSpPr>
        <p:spPr/>
        <p:txBody>
          <a:bodyPr/>
          <a:lstStyle/>
          <a:p>
            <a:fld id="{79B8FE05-05E0-4044-9BC9-9EF76F78A3C7}" type="slidenum">
              <a:rPr lang="en-IN" smtClean="0"/>
              <a:t>‹#›</a:t>
            </a:fld>
            <a:endParaRPr lang="en-IN"/>
          </a:p>
        </p:txBody>
      </p:sp>
    </p:spTree>
    <p:extLst>
      <p:ext uri="{BB962C8B-B14F-4D97-AF65-F5344CB8AC3E}">
        <p14:creationId xmlns:p14="http://schemas.microsoft.com/office/powerpoint/2010/main" val="2587752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1ACE-A2C4-4BE1-BCA8-D24DA31BB4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642F9E-D93C-4C26-81C3-49C9CF899E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E65693-5836-458C-BDDE-94461D495769}"/>
              </a:ext>
            </a:extLst>
          </p:cNvPr>
          <p:cNvSpPr>
            <a:spLocks noGrp="1"/>
          </p:cNvSpPr>
          <p:nvPr>
            <p:ph type="dt" sz="half" idx="10"/>
          </p:nvPr>
        </p:nvSpPr>
        <p:spPr/>
        <p:txBody>
          <a:bodyPr/>
          <a:lstStyle/>
          <a:p>
            <a:fld id="{E1AD356F-EA17-430A-A1F2-40DBF9574B29}" type="datetimeFigureOut">
              <a:rPr lang="en-IN" smtClean="0"/>
              <a:t>24-07-2021</a:t>
            </a:fld>
            <a:endParaRPr lang="en-IN"/>
          </a:p>
        </p:txBody>
      </p:sp>
      <p:sp>
        <p:nvSpPr>
          <p:cNvPr id="5" name="Footer Placeholder 4">
            <a:extLst>
              <a:ext uri="{FF2B5EF4-FFF2-40B4-BE49-F238E27FC236}">
                <a16:creationId xmlns:a16="http://schemas.microsoft.com/office/drawing/2014/main" id="{E9A4BE0C-6761-4FAD-93E0-565FFE2ACB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F0F75D-148A-4843-B30D-583980703672}"/>
              </a:ext>
            </a:extLst>
          </p:cNvPr>
          <p:cNvSpPr>
            <a:spLocks noGrp="1"/>
          </p:cNvSpPr>
          <p:nvPr>
            <p:ph type="sldNum" sz="quarter" idx="12"/>
          </p:nvPr>
        </p:nvSpPr>
        <p:spPr/>
        <p:txBody>
          <a:bodyPr/>
          <a:lstStyle/>
          <a:p>
            <a:fld id="{79B8FE05-05E0-4044-9BC9-9EF76F78A3C7}" type="slidenum">
              <a:rPr lang="en-IN" smtClean="0"/>
              <a:t>‹#›</a:t>
            </a:fld>
            <a:endParaRPr lang="en-IN"/>
          </a:p>
        </p:txBody>
      </p:sp>
    </p:spTree>
    <p:extLst>
      <p:ext uri="{BB962C8B-B14F-4D97-AF65-F5344CB8AC3E}">
        <p14:creationId xmlns:p14="http://schemas.microsoft.com/office/powerpoint/2010/main" val="246951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44BD-3408-48E5-AD7B-5D811A139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B3E103-CDD1-4E59-8639-7B852004B8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995F70-EBB0-43A5-B04E-A1686E8DE3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D391B9-280D-4AA5-94DE-54A6D7163672}"/>
              </a:ext>
            </a:extLst>
          </p:cNvPr>
          <p:cNvSpPr>
            <a:spLocks noGrp="1"/>
          </p:cNvSpPr>
          <p:nvPr>
            <p:ph type="dt" sz="half" idx="10"/>
          </p:nvPr>
        </p:nvSpPr>
        <p:spPr/>
        <p:txBody>
          <a:bodyPr/>
          <a:lstStyle/>
          <a:p>
            <a:fld id="{E1AD356F-EA17-430A-A1F2-40DBF9574B29}" type="datetimeFigureOut">
              <a:rPr lang="en-IN" smtClean="0"/>
              <a:t>24-07-2021</a:t>
            </a:fld>
            <a:endParaRPr lang="en-IN"/>
          </a:p>
        </p:txBody>
      </p:sp>
      <p:sp>
        <p:nvSpPr>
          <p:cNvPr id="6" name="Footer Placeholder 5">
            <a:extLst>
              <a:ext uri="{FF2B5EF4-FFF2-40B4-BE49-F238E27FC236}">
                <a16:creationId xmlns:a16="http://schemas.microsoft.com/office/drawing/2014/main" id="{B804205E-4B71-49F6-ACC3-14E99A3E1C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222C1E-8CED-42EF-9FA8-CEDF91D38181}"/>
              </a:ext>
            </a:extLst>
          </p:cNvPr>
          <p:cNvSpPr>
            <a:spLocks noGrp="1"/>
          </p:cNvSpPr>
          <p:nvPr>
            <p:ph type="sldNum" sz="quarter" idx="12"/>
          </p:nvPr>
        </p:nvSpPr>
        <p:spPr/>
        <p:txBody>
          <a:bodyPr/>
          <a:lstStyle/>
          <a:p>
            <a:fld id="{79B8FE05-05E0-4044-9BC9-9EF76F78A3C7}" type="slidenum">
              <a:rPr lang="en-IN" smtClean="0"/>
              <a:t>‹#›</a:t>
            </a:fld>
            <a:endParaRPr lang="en-IN"/>
          </a:p>
        </p:txBody>
      </p:sp>
    </p:spTree>
    <p:extLst>
      <p:ext uri="{BB962C8B-B14F-4D97-AF65-F5344CB8AC3E}">
        <p14:creationId xmlns:p14="http://schemas.microsoft.com/office/powerpoint/2010/main" val="238224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EDB5-29B2-44F3-89D2-B8DAE7AE62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18AA4C-9BDA-460E-AD38-985483BEF1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8EEFBD-CACD-4B17-BF30-A7D1DB7A85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115952-9ECC-4BA4-BE49-0B3D40F4BB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727D57-10B4-45F3-9E09-1A726FF3A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C6928C-149D-4590-BEEA-6036666E82CD}"/>
              </a:ext>
            </a:extLst>
          </p:cNvPr>
          <p:cNvSpPr>
            <a:spLocks noGrp="1"/>
          </p:cNvSpPr>
          <p:nvPr>
            <p:ph type="dt" sz="half" idx="10"/>
          </p:nvPr>
        </p:nvSpPr>
        <p:spPr/>
        <p:txBody>
          <a:bodyPr/>
          <a:lstStyle/>
          <a:p>
            <a:fld id="{E1AD356F-EA17-430A-A1F2-40DBF9574B29}" type="datetimeFigureOut">
              <a:rPr lang="en-IN" smtClean="0"/>
              <a:t>24-07-2021</a:t>
            </a:fld>
            <a:endParaRPr lang="en-IN"/>
          </a:p>
        </p:txBody>
      </p:sp>
      <p:sp>
        <p:nvSpPr>
          <p:cNvPr id="8" name="Footer Placeholder 7">
            <a:extLst>
              <a:ext uri="{FF2B5EF4-FFF2-40B4-BE49-F238E27FC236}">
                <a16:creationId xmlns:a16="http://schemas.microsoft.com/office/drawing/2014/main" id="{B157E37A-3296-4166-892B-C9FE3EC2E4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A29504-1CD6-49D6-A172-6DECFC0E6482}"/>
              </a:ext>
            </a:extLst>
          </p:cNvPr>
          <p:cNvSpPr>
            <a:spLocks noGrp="1"/>
          </p:cNvSpPr>
          <p:nvPr>
            <p:ph type="sldNum" sz="quarter" idx="12"/>
          </p:nvPr>
        </p:nvSpPr>
        <p:spPr/>
        <p:txBody>
          <a:bodyPr/>
          <a:lstStyle/>
          <a:p>
            <a:fld id="{79B8FE05-05E0-4044-9BC9-9EF76F78A3C7}" type="slidenum">
              <a:rPr lang="en-IN" smtClean="0"/>
              <a:t>‹#›</a:t>
            </a:fld>
            <a:endParaRPr lang="en-IN"/>
          </a:p>
        </p:txBody>
      </p:sp>
    </p:spTree>
    <p:extLst>
      <p:ext uri="{BB962C8B-B14F-4D97-AF65-F5344CB8AC3E}">
        <p14:creationId xmlns:p14="http://schemas.microsoft.com/office/powerpoint/2010/main" val="184495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7AACF-2D88-4350-ADA3-17209138E5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F6432F-BF51-4511-8638-221A63A67F2F}"/>
              </a:ext>
            </a:extLst>
          </p:cNvPr>
          <p:cNvSpPr>
            <a:spLocks noGrp="1"/>
          </p:cNvSpPr>
          <p:nvPr>
            <p:ph type="dt" sz="half" idx="10"/>
          </p:nvPr>
        </p:nvSpPr>
        <p:spPr/>
        <p:txBody>
          <a:bodyPr/>
          <a:lstStyle/>
          <a:p>
            <a:fld id="{E1AD356F-EA17-430A-A1F2-40DBF9574B29}" type="datetimeFigureOut">
              <a:rPr lang="en-IN" smtClean="0"/>
              <a:t>24-07-2021</a:t>
            </a:fld>
            <a:endParaRPr lang="en-IN"/>
          </a:p>
        </p:txBody>
      </p:sp>
      <p:sp>
        <p:nvSpPr>
          <p:cNvPr id="4" name="Footer Placeholder 3">
            <a:extLst>
              <a:ext uri="{FF2B5EF4-FFF2-40B4-BE49-F238E27FC236}">
                <a16:creationId xmlns:a16="http://schemas.microsoft.com/office/drawing/2014/main" id="{D433F63D-15AE-4E2D-A859-84BFC03452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C5FACB-AB85-44FE-8BF0-DDB4DEFB37FA}"/>
              </a:ext>
            </a:extLst>
          </p:cNvPr>
          <p:cNvSpPr>
            <a:spLocks noGrp="1"/>
          </p:cNvSpPr>
          <p:nvPr>
            <p:ph type="sldNum" sz="quarter" idx="12"/>
          </p:nvPr>
        </p:nvSpPr>
        <p:spPr/>
        <p:txBody>
          <a:bodyPr/>
          <a:lstStyle/>
          <a:p>
            <a:fld id="{79B8FE05-05E0-4044-9BC9-9EF76F78A3C7}" type="slidenum">
              <a:rPr lang="en-IN" smtClean="0"/>
              <a:t>‹#›</a:t>
            </a:fld>
            <a:endParaRPr lang="en-IN"/>
          </a:p>
        </p:txBody>
      </p:sp>
    </p:spTree>
    <p:extLst>
      <p:ext uri="{BB962C8B-B14F-4D97-AF65-F5344CB8AC3E}">
        <p14:creationId xmlns:p14="http://schemas.microsoft.com/office/powerpoint/2010/main" val="137729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A0D516-8FEF-4513-9FA7-26E17995C3DB}"/>
              </a:ext>
            </a:extLst>
          </p:cNvPr>
          <p:cNvSpPr>
            <a:spLocks noGrp="1"/>
          </p:cNvSpPr>
          <p:nvPr>
            <p:ph type="dt" sz="half" idx="10"/>
          </p:nvPr>
        </p:nvSpPr>
        <p:spPr/>
        <p:txBody>
          <a:bodyPr/>
          <a:lstStyle/>
          <a:p>
            <a:fld id="{E1AD356F-EA17-430A-A1F2-40DBF9574B29}" type="datetimeFigureOut">
              <a:rPr lang="en-IN" smtClean="0"/>
              <a:t>24-07-2021</a:t>
            </a:fld>
            <a:endParaRPr lang="en-IN"/>
          </a:p>
        </p:txBody>
      </p:sp>
      <p:sp>
        <p:nvSpPr>
          <p:cNvPr id="3" name="Footer Placeholder 2">
            <a:extLst>
              <a:ext uri="{FF2B5EF4-FFF2-40B4-BE49-F238E27FC236}">
                <a16:creationId xmlns:a16="http://schemas.microsoft.com/office/drawing/2014/main" id="{C10B19F1-77A3-46AB-BF8D-FF61A52DDB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D0F71F-9E31-4719-A51B-C86189589527}"/>
              </a:ext>
            </a:extLst>
          </p:cNvPr>
          <p:cNvSpPr>
            <a:spLocks noGrp="1"/>
          </p:cNvSpPr>
          <p:nvPr>
            <p:ph type="sldNum" sz="quarter" idx="12"/>
          </p:nvPr>
        </p:nvSpPr>
        <p:spPr/>
        <p:txBody>
          <a:bodyPr/>
          <a:lstStyle/>
          <a:p>
            <a:fld id="{79B8FE05-05E0-4044-9BC9-9EF76F78A3C7}" type="slidenum">
              <a:rPr lang="en-IN" smtClean="0"/>
              <a:t>‹#›</a:t>
            </a:fld>
            <a:endParaRPr lang="en-IN"/>
          </a:p>
        </p:txBody>
      </p:sp>
    </p:spTree>
    <p:extLst>
      <p:ext uri="{BB962C8B-B14F-4D97-AF65-F5344CB8AC3E}">
        <p14:creationId xmlns:p14="http://schemas.microsoft.com/office/powerpoint/2010/main" val="930939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6235F-260A-4E18-A01A-6306835D71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3F8A71-73D3-47AE-881A-02DA27A825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342E24-6479-4FCD-99A5-9C8BDF801C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9F8ECB-3125-4AF1-AF6F-E05A84080360}"/>
              </a:ext>
            </a:extLst>
          </p:cNvPr>
          <p:cNvSpPr>
            <a:spLocks noGrp="1"/>
          </p:cNvSpPr>
          <p:nvPr>
            <p:ph type="dt" sz="half" idx="10"/>
          </p:nvPr>
        </p:nvSpPr>
        <p:spPr/>
        <p:txBody>
          <a:bodyPr/>
          <a:lstStyle/>
          <a:p>
            <a:fld id="{E1AD356F-EA17-430A-A1F2-40DBF9574B29}" type="datetimeFigureOut">
              <a:rPr lang="en-IN" smtClean="0"/>
              <a:t>24-07-2021</a:t>
            </a:fld>
            <a:endParaRPr lang="en-IN"/>
          </a:p>
        </p:txBody>
      </p:sp>
      <p:sp>
        <p:nvSpPr>
          <p:cNvPr id="6" name="Footer Placeholder 5">
            <a:extLst>
              <a:ext uri="{FF2B5EF4-FFF2-40B4-BE49-F238E27FC236}">
                <a16:creationId xmlns:a16="http://schemas.microsoft.com/office/drawing/2014/main" id="{42078932-995D-4C05-B905-32086A74B8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729C79-370C-44FD-AE90-6C6FDD62488E}"/>
              </a:ext>
            </a:extLst>
          </p:cNvPr>
          <p:cNvSpPr>
            <a:spLocks noGrp="1"/>
          </p:cNvSpPr>
          <p:nvPr>
            <p:ph type="sldNum" sz="quarter" idx="12"/>
          </p:nvPr>
        </p:nvSpPr>
        <p:spPr/>
        <p:txBody>
          <a:bodyPr/>
          <a:lstStyle/>
          <a:p>
            <a:fld id="{79B8FE05-05E0-4044-9BC9-9EF76F78A3C7}" type="slidenum">
              <a:rPr lang="en-IN" smtClean="0"/>
              <a:t>‹#›</a:t>
            </a:fld>
            <a:endParaRPr lang="en-IN"/>
          </a:p>
        </p:txBody>
      </p:sp>
    </p:spTree>
    <p:extLst>
      <p:ext uri="{BB962C8B-B14F-4D97-AF65-F5344CB8AC3E}">
        <p14:creationId xmlns:p14="http://schemas.microsoft.com/office/powerpoint/2010/main" val="2426892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02A8-8B16-49A6-B1BE-0C801A51A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6AF6ED-E38E-40E0-B831-A3F5D1C53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2CE450-AA9F-43AE-8115-3F5C4B006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8E7D4D-D88D-4179-B77C-515AAC77B660}"/>
              </a:ext>
            </a:extLst>
          </p:cNvPr>
          <p:cNvSpPr>
            <a:spLocks noGrp="1"/>
          </p:cNvSpPr>
          <p:nvPr>
            <p:ph type="dt" sz="half" idx="10"/>
          </p:nvPr>
        </p:nvSpPr>
        <p:spPr/>
        <p:txBody>
          <a:bodyPr/>
          <a:lstStyle/>
          <a:p>
            <a:fld id="{E1AD356F-EA17-430A-A1F2-40DBF9574B29}" type="datetimeFigureOut">
              <a:rPr lang="en-IN" smtClean="0"/>
              <a:t>24-07-2021</a:t>
            </a:fld>
            <a:endParaRPr lang="en-IN"/>
          </a:p>
        </p:txBody>
      </p:sp>
      <p:sp>
        <p:nvSpPr>
          <p:cNvPr id="6" name="Footer Placeholder 5">
            <a:extLst>
              <a:ext uri="{FF2B5EF4-FFF2-40B4-BE49-F238E27FC236}">
                <a16:creationId xmlns:a16="http://schemas.microsoft.com/office/drawing/2014/main" id="{4E4356F9-5BBD-4140-BE19-BE73A95834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5BB5E8-0843-4275-83A7-5322337E443B}"/>
              </a:ext>
            </a:extLst>
          </p:cNvPr>
          <p:cNvSpPr>
            <a:spLocks noGrp="1"/>
          </p:cNvSpPr>
          <p:nvPr>
            <p:ph type="sldNum" sz="quarter" idx="12"/>
          </p:nvPr>
        </p:nvSpPr>
        <p:spPr/>
        <p:txBody>
          <a:bodyPr/>
          <a:lstStyle/>
          <a:p>
            <a:fld id="{79B8FE05-05E0-4044-9BC9-9EF76F78A3C7}" type="slidenum">
              <a:rPr lang="en-IN" smtClean="0"/>
              <a:t>‹#›</a:t>
            </a:fld>
            <a:endParaRPr lang="en-IN"/>
          </a:p>
        </p:txBody>
      </p:sp>
    </p:spTree>
    <p:extLst>
      <p:ext uri="{BB962C8B-B14F-4D97-AF65-F5344CB8AC3E}">
        <p14:creationId xmlns:p14="http://schemas.microsoft.com/office/powerpoint/2010/main" val="881739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5DF772-8328-492C-9DFC-B610A55265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0EB739-5A0C-4D3F-ABB2-0AE7EFC0B3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E5644-60F8-4956-BD9B-A21D610905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D356F-EA17-430A-A1F2-40DBF9574B29}" type="datetimeFigureOut">
              <a:rPr lang="en-IN" smtClean="0"/>
              <a:t>24-07-2021</a:t>
            </a:fld>
            <a:endParaRPr lang="en-IN"/>
          </a:p>
        </p:txBody>
      </p:sp>
      <p:sp>
        <p:nvSpPr>
          <p:cNvPr id="5" name="Footer Placeholder 4">
            <a:extLst>
              <a:ext uri="{FF2B5EF4-FFF2-40B4-BE49-F238E27FC236}">
                <a16:creationId xmlns:a16="http://schemas.microsoft.com/office/drawing/2014/main" id="{91E67EF4-DE26-471D-8C15-0AC8C699E3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A9D1C2-0E69-45A3-8D15-B9123477C6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8FE05-05E0-4044-9BC9-9EF76F78A3C7}" type="slidenum">
              <a:rPr lang="en-IN" smtClean="0"/>
              <a:t>‹#›</a:t>
            </a:fld>
            <a:endParaRPr lang="en-IN"/>
          </a:p>
        </p:txBody>
      </p:sp>
    </p:spTree>
    <p:extLst>
      <p:ext uri="{BB962C8B-B14F-4D97-AF65-F5344CB8AC3E}">
        <p14:creationId xmlns:p14="http://schemas.microsoft.com/office/powerpoint/2010/main" val="342560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domain.com/Index" TargetMode="External"/><Relationship Id="rId2" Type="http://schemas.openxmlformats.org/officeDocument/2006/relationships/hyperlink" Target="http://www.domain.com/" TargetMode="External"/><Relationship Id="rId1" Type="http://schemas.openxmlformats.org/officeDocument/2006/relationships/slideLayout" Target="../slideLayouts/slideLayout2.xml"/><Relationship Id="rId4" Type="http://schemas.openxmlformats.org/officeDocument/2006/relationships/hyperlink" Target="http://www.domain.com/accoun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6628-4CE3-419A-AB19-0222BC2EEA71}"/>
              </a:ext>
            </a:extLst>
          </p:cNvPr>
          <p:cNvSpPr>
            <a:spLocks noGrp="1"/>
          </p:cNvSpPr>
          <p:nvPr>
            <p:ph type="ctrTitle"/>
          </p:nvPr>
        </p:nvSpPr>
        <p:spPr/>
        <p:txBody>
          <a:bodyPr/>
          <a:lstStyle/>
          <a:p>
            <a:r>
              <a:rPr lang="en-US" dirty="0"/>
              <a:t>Razor Pages</a:t>
            </a:r>
            <a:endParaRPr lang="en-IN" dirty="0"/>
          </a:p>
        </p:txBody>
      </p:sp>
    </p:spTree>
    <p:extLst>
      <p:ext uri="{BB962C8B-B14F-4D97-AF65-F5344CB8AC3E}">
        <p14:creationId xmlns:p14="http://schemas.microsoft.com/office/powerpoint/2010/main" val="900306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1119-E87B-4D73-840E-9CDD869ED825}"/>
              </a:ext>
            </a:extLst>
          </p:cNvPr>
          <p:cNvSpPr>
            <a:spLocks noGrp="1"/>
          </p:cNvSpPr>
          <p:nvPr>
            <p:ph type="title"/>
          </p:nvPr>
        </p:nvSpPr>
        <p:spPr>
          <a:xfrm>
            <a:off x="838200" y="365126"/>
            <a:ext cx="10515600" cy="407232"/>
          </a:xfrm>
        </p:spPr>
        <p:txBody>
          <a:bodyPr>
            <a:normAutofit fontScale="90000"/>
          </a:bodyPr>
          <a:lstStyle/>
          <a:p>
            <a:r>
              <a:rPr lang="en-US" dirty="0"/>
              <a:t>The Main Method</a:t>
            </a:r>
            <a:endParaRPr lang="en-IN" dirty="0"/>
          </a:p>
        </p:txBody>
      </p:sp>
      <p:sp>
        <p:nvSpPr>
          <p:cNvPr id="3" name="Content Placeholder 2">
            <a:extLst>
              <a:ext uri="{FF2B5EF4-FFF2-40B4-BE49-F238E27FC236}">
                <a16:creationId xmlns:a16="http://schemas.microsoft.com/office/drawing/2014/main" id="{F9651186-B52A-438F-822F-051E5AF9798B}"/>
              </a:ext>
            </a:extLst>
          </p:cNvPr>
          <p:cNvSpPr>
            <a:spLocks noGrp="1"/>
          </p:cNvSpPr>
          <p:nvPr>
            <p:ph idx="1"/>
          </p:nvPr>
        </p:nvSpPr>
        <p:spPr>
          <a:xfrm>
            <a:off x="838200" y="1047565"/>
            <a:ext cx="10515600" cy="5129398"/>
          </a:xfrm>
        </p:spPr>
        <p:txBody>
          <a:bodyPr>
            <a:normAutofit/>
          </a:bodyPr>
          <a:lstStyle/>
          <a:p>
            <a:r>
              <a:rPr lang="en-US" sz="2400" dirty="0"/>
              <a:t>In classic ASP.NET, code in the ‘</a:t>
            </a:r>
            <a:r>
              <a:rPr lang="en-US" sz="2400" dirty="0" err="1"/>
              <a:t>system.web</a:t>
            </a:r>
            <a:r>
              <a:rPr lang="en-US" sz="2400" dirty="0"/>
              <a:t>’ assembly took care of starting the application and </a:t>
            </a:r>
            <a:r>
              <a:rPr lang="en-US" sz="2400" dirty="0" err="1"/>
              <a:t>global.asax</a:t>
            </a:r>
            <a:r>
              <a:rPr lang="en-US" sz="2400" dirty="0"/>
              <a:t> had the methods in which you could provide custom logic.</a:t>
            </a:r>
          </a:p>
          <a:p>
            <a:r>
              <a:rPr lang="en-US" sz="2400" dirty="0"/>
              <a:t>In </a:t>
            </a:r>
            <a:r>
              <a:rPr lang="en-US" sz="2400" dirty="0" err="1"/>
              <a:t>Asp.Net</a:t>
            </a:r>
            <a:r>
              <a:rPr lang="en-US" sz="2400" dirty="0"/>
              <a:t> Core application, no </a:t>
            </a:r>
            <a:r>
              <a:rPr lang="en-US" sz="2400" dirty="0" err="1"/>
              <a:t>global.asax</a:t>
            </a:r>
            <a:r>
              <a:rPr lang="en-US" sz="2400" dirty="0"/>
              <a:t> required anymore and Startup is defined by you.</a:t>
            </a:r>
          </a:p>
          <a:p>
            <a:r>
              <a:rPr lang="en-US" sz="2400" dirty="0"/>
              <a:t>The program class contains the Main Method, which defines the entry point for the application.</a:t>
            </a:r>
          </a:p>
          <a:p>
            <a:r>
              <a:rPr lang="en-US" sz="2400" dirty="0"/>
              <a:t>When runtime executes the application, it looks for this Main Method and calls it.</a:t>
            </a:r>
          </a:p>
          <a:p>
            <a:r>
              <a:rPr lang="en-US" sz="2400" dirty="0"/>
              <a:t>The application initially starts as a command line application.</a:t>
            </a:r>
          </a:p>
          <a:p>
            <a:r>
              <a:rPr lang="en-US" sz="2400" dirty="0"/>
              <a:t>The Main Method configures ASP.NET Core and starts it. </a:t>
            </a:r>
            <a:endParaRPr lang="en-IN" sz="2400" dirty="0"/>
          </a:p>
        </p:txBody>
      </p:sp>
    </p:spTree>
    <p:extLst>
      <p:ext uri="{BB962C8B-B14F-4D97-AF65-F5344CB8AC3E}">
        <p14:creationId xmlns:p14="http://schemas.microsoft.com/office/powerpoint/2010/main" val="714789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6B7C683C-4CA8-408F-BF61-16133522A9C5}"/>
              </a:ext>
            </a:extLst>
          </p:cNvPr>
          <p:cNvSpPr/>
          <p:nvPr/>
        </p:nvSpPr>
        <p:spPr>
          <a:xfrm>
            <a:off x="8103964" y="3024461"/>
            <a:ext cx="736846" cy="13449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Auth</a:t>
            </a:r>
            <a:endParaRPr lang="en-IN" dirty="0"/>
          </a:p>
        </p:txBody>
      </p:sp>
      <p:sp>
        <p:nvSpPr>
          <p:cNvPr id="18" name="Rectangle: Rounded Corners 17">
            <a:extLst>
              <a:ext uri="{FF2B5EF4-FFF2-40B4-BE49-F238E27FC236}">
                <a16:creationId xmlns:a16="http://schemas.microsoft.com/office/drawing/2014/main" id="{F4D89341-6C6E-456D-BBC3-2E516AFE7E52}"/>
              </a:ext>
            </a:extLst>
          </p:cNvPr>
          <p:cNvSpPr/>
          <p:nvPr/>
        </p:nvSpPr>
        <p:spPr>
          <a:xfrm>
            <a:off x="9704388" y="3036160"/>
            <a:ext cx="736846" cy="13449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Auth</a:t>
            </a:r>
            <a:endParaRPr lang="en-IN" dirty="0"/>
          </a:p>
        </p:txBody>
      </p:sp>
      <p:sp>
        <p:nvSpPr>
          <p:cNvPr id="13" name="Rectangle: Rounded Corners 12">
            <a:extLst>
              <a:ext uri="{FF2B5EF4-FFF2-40B4-BE49-F238E27FC236}">
                <a16:creationId xmlns:a16="http://schemas.microsoft.com/office/drawing/2014/main" id="{6C439E22-8FBD-419E-B127-28C178B6FD64}"/>
              </a:ext>
            </a:extLst>
          </p:cNvPr>
          <p:cNvSpPr/>
          <p:nvPr/>
        </p:nvSpPr>
        <p:spPr>
          <a:xfrm>
            <a:off x="6831915" y="3036161"/>
            <a:ext cx="736846" cy="13449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Auth</a:t>
            </a:r>
            <a:endParaRPr lang="en-IN" dirty="0"/>
          </a:p>
        </p:txBody>
      </p:sp>
      <p:sp>
        <p:nvSpPr>
          <p:cNvPr id="2" name="Title 1">
            <a:extLst>
              <a:ext uri="{FF2B5EF4-FFF2-40B4-BE49-F238E27FC236}">
                <a16:creationId xmlns:a16="http://schemas.microsoft.com/office/drawing/2014/main" id="{6EF04DFC-2FDC-418E-AD2B-820D52E857D7}"/>
              </a:ext>
            </a:extLst>
          </p:cNvPr>
          <p:cNvSpPr>
            <a:spLocks noGrp="1"/>
          </p:cNvSpPr>
          <p:nvPr>
            <p:ph type="title"/>
          </p:nvPr>
        </p:nvSpPr>
        <p:spPr>
          <a:xfrm>
            <a:off x="838200" y="365126"/>
            <a:ext cx="10515600" cy="315912"/>
          </a:xfrm>
        </p:spPr>
        <p:txBody>
          <a:bodyPr>
            <a:normAutofit fontScale="90000"/>
          </a:bodyPr>
          <a:lstStyle/>
          <a:p>
            <a:r>
              <a:rPr lang="en-US" dirty="0"/>
              <a:t>ASP.NET Core Pipeline</a:t>
            </a:r>
            <a:endParaRPr lang="en-IN" dirty="0"/>
          </a:p>
        </p:txBody>
      </p:sp>
      <p:sp>
        <p:nvSpPr>
          <p:cNvPr id="4" name="Rectangle: Rounded Corners 3">
            <a:extLst>
              <a:ext uri="{FF2B5EF4-FFF2-40B4-BE49-F238E27FC236}">
                <a16:creationId xmlns:a16="http://schemas.microsoft.com/office/drawing/2014/main" id="{97356253-95C6-474E-84DF-248E67E66BFF}"/>
              </a:ext>
            </a:extLst>
          </p:cNvPr>
          <p:cNvSpPr/>
          <p:nvPr/>
        </p:nvSpPr>
        <p:spPr>
          <a:xfrm>
            <a:off x="985421" y="2210540"/>
            <a:ext cx="1944210" cy="331137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Browser</a:t>
            </a:r>
            <a:endParaRPr lang="en-IN" dirty="0">
              <a:solidFill>
                <a:schemeClr val="tx1"/>
              </a:solidFill>
            </a:endParaRPr>
          </a:p>
        </p:txBody>
      </p:sp>
      <p:sp>
        <p:nvSpPr>
          <p:cNvPr id="6" name="Cylinder 5">
            <a:extLst>
              <a:ext uri="{FF2B5EF4-FFF2-40B4-BE49-F238E27FC236}">
                <a16:creationId xmlns:a16="http://schemas.microsoft.com/office/drawing/2014/main" id="{2A1A6916-4C94-4A2F-8DB7-33B804A112B7}"/>
              </a:ext>
            </a:extLst>
          </p:cNvPr>
          <p:cNvSpPr/>
          <p:nvPr/>
        </p:nvSpPr>
        <p:spPr>
          <a:xfrm rot="16200000">
            <a:off x="8077008" y="1640145"/>
            <a:ext cx="941033" cy="4540929"/>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C430FC43-919F-437F-8ACF-66C4D18531F9}"/>
              </a:ext>
            </a:extLst>
          </p:cNvPr>
          <p:cNvCxnSpPr>
            <a:cxnSpLocks/>
          </p:cNvCxnSpPr>
          <p:nvPr/>
        </p:nvCxnSpPr>
        <p:spPr>
          <a:xfrm>
            <a:off x="2929631" y="3622089"/>
            <a:ext cx="86401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BF6402BF-1EF4-4722-87E7-B92620149CD4}"/>
              </a:ext>
            </a:extLst>
          </p:cNvPr>
          <p:cNvCxnSpPr>
            <a:cxnSpLocks/>
          </p:cNvCxnSpPr>
          <p:nvPr/>
        </p:nvCxnSpPr>
        <p:spPr>
          <a:xfrm flipH="1">
            <a:off x="2929631" y="4145872"/>
            <a:ext cx="87800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D5F6DB46-A6A7-458F-966F-5CC320E11D5C}"/>
              </a:ext>
            </a:extLst>
          </p:cNvPr>
          <p:cNvSpPr txBox="1"/>
          <p:nvPr/>
        </p:nvSpPr>
        <p:spPr>
          <a:xfrm>
            <a:off x="2937256" y="3316664"/>
            <a:ext cx="900439" cy="369332"/>
          </a:xfrm>
          <a:prstGeom prst="rect">
            <a:avLst/>
          </a:prstGeom>
          <a:noFill/>
        </p:spPr>
        <p:txBody>
          <a:bodyPr wrap="none" rtlCol="0">
            <a:spAutoFit/>
          </a:bodyPr>
          <a:lstStyle/>
          <a:p>
            <a:r>
              <a:rPr lang="en-US" dirty="0">
                <a:solidFill>
                  <a:srgbClr val="FF0000"/>
                </a:solidFill>
              </a:rPr>
              <a:t>request</a:t>
            </a:r>
            <a:endParaRPr lang="en-IN" dirty="0">
              <a:solidFill>
                <a:srgbClr val="FF0000"/>
              </a:solidFill>
            </a:endParaRPr>
          </a:p>
        </p:txBody>
      </p:sp>
      <p:sp>
        <p:nvSpPr>
          <p:cNvPr id="12" name="TextBox 11">
            <a:extLst>
              <a:ext uri="{FF2B5EF4-FFF2-40B4-BE49-F238E27FC236}">
                <a16:creationId xmlns:a16="http://schemas.microsoft.com/office/drawing/2014/main" id="{2B8163C3-8632-41A9-8E2B-954693A487B9}"/>
              </a:ext>
            </a:extLst>
          </p:cNvPr>
          <p:cNvSpPr txBox="1"/>
          <p:nvPr/>
        </p:nvSpPr>
        <p:spPr>
          <a:xfrm>
            <a:off x="11050946" y="3834694"/>
            <a:ext cx="1037656" cy="369332"/>
          </a:xfrm>
          <a:prstGeom prst="rect">
            <a:avLst/>
          </a:prstGeom>
          <a:noFill/>
        </p:spPr>
        <p:txBody>
          <a:bodyPr wrap="none" rtlCol="0">
            <a:spAutoFit/>
          </a:bodyPr>
          <a:lstStyle/>
          <a:p>
            <a:r>
              <a:rPr lang="en-US" dirty="0">
                <a:solidFill>
                  <a:srgbClr val="FF0000"/>
                </a:solidFill>
              </a:rPr>
              <a:t>response</a:t>
            </a:r>
            <a:endParaRPr lang="en-IN" dirty="0">
              <a:solidFill>
                <a:srgbClr val="FF0000"/>
              </a:solidFill>
            </a:endParaRPr>
          </a:p>
        </p:txBody>
      </p:sp>
      <p:sp>
        <p:nvSpPr>
          <p:cNvPr id="14" name="TextBox 13">
            <a:extLst>
              <a:ext uri="{FF2B5EF4-FFF2-40B4-BE49-F238E27FC236}">
                <a16:creationId xmlns:a16="http://schemas.microsoft.com/office/drawing/2014/main" id="{79104E43-C591-4F2D-A286-FCBD5705AF21}"/>
              </a:ext>
            </a:extLst>
          </p:cNvPr>
          <p:cNvSpPr txBox="1"/>
          <p:nvPr/>
        </p:nvSpPr>
        <p:spPr>
          <a:xfrm>
            <a:off x="6906828" y="3068850"/>
            <a:ext cx="587020" cy="338554"/>
          </a:xfrm>
          <a:prstGeom prst="rect">
            <a:avLst/>
          </a:prstGeom>
          <a:noFill/>
        </p:spPr>
        <p:txBody>
          <a:bodyPr wrap="none" rtlCol="0">
            <a:spAutoFit/>
          </a:bodyPr>
          <a:lstStyle/>
          <a:p>
            <a:r>
              <a:rPr lang="en-US" sz="1600" dirty="0">
                <a:solidFill>
                  <a:schemeClr val="bg1"/>
                </a:solidFill>
              </a:rPr>
              <a:t>Auth</a:t>
            </a:r>
            <a:endParaRPr lang="en-IN" sz="1600" dirty="0">
              <a:solidFill>
                <a:schemeClr val="bg1"/>
              </a:solidFill>
            </a:endParaRPr>
          </a:p>
        </p:txBody>
      </p:sp>
      <p:sp>
        <p:nvSpPr>
          <p:cNvPr id="15" name="TextBox 14">
            <a:extLst>
              <a:ext uri="{FF2B5EF4-FFF2-40B4-BE49-F238E27FC236}">
                <a16:creationId xmlns:a16="http://schemas.microsoft.com/office/drawing/2014/main" id="{052C9CD6-5D4C-4454-A43C-C5A5F7A70352}"/>
              </a:ext>
            </a:extLst>
          </p:cNvPr>
          <p:cNvSpPr txBox="1"/>
          <p:nvPr/>
        </p:nvSpPr>
        <p:spPr>
          <a:xfrm>
            <a:off x="8173730" y="3111020"/>
            <a:ext cx="583621" cy="338554"/>
          </a:xfrm>
          <a:prstGeom prst="rect">
            <a:avLst/>
          </a:prstGeom>
          <a:noFill/>
        </p:spPr>
        <p:txBody>
          <a:bodyPr wrap="none" rtlCol="0">
            <a:spAutoFit/>
          </a:bodyPr>
          <a:lstStyle/>
          <a:p>
            <a:r>
              <a:rPr lang="en-US" sz="1600" dirty="0">
                <a:solidFill>
                  <a:schemeClr val="bg1"/>
                </a:solidFill>
              </a:rPr>
              <a:t>MVC</a:t>
            </a:r>
            <a:endParaRPr lang="en-IN" sz="1600" dirty="0">
              <a:solidFill>
                <a:schemeClr val="bg1"/>
              </a:solidFill>
            </a:endParaRPr>
          </a:p>
        </p:txBody>
      </p:sp>
      <p:sp>
        <p:nvSpPr>
          <p:cNvPr id="16" name="TextBox 15">
            <a:extLst>
              <a:ext uri="{FF2B5EF4-FFF2-40B4-BE49-F238E27FC236}">
                <a16:creationId xmlns:a16="http://schemas.microsoft.com/office/drawing/2014/main" id="{3C998AC5-E261-474B-8128-B4130494D4BC}"/>
              </a:ext>
            </a:extLst>
          </p:cNvPr>
          <p:cNvSpPr txBox="1"/>
          <p:nvPr/>
        </p:nvSpPr>
        <p:spPr>
          <a:xfrm>
            <a:off x="9585826" y="3077727"/>
            <a:ext cx="973970" cy="315912"/>
          </a:xfrm>
          <a:prstGeom prst="rect">
            <a:avLst/>
          </a:prstGeom>
          <a:noFill/>
        </p:spPr>
        <p:txBody>
          <a:bodyPr wrap="square" rtlCol="0">
            <a:spAutoFit/>
          </a:bodyPr>
          <a:lstStyle/>
          <a:p>
            <a:r>
              <a:rPr lang="en-US" sz="1400" dirty="0">
                <a:solidFill>
                  <a:schemeClr val="bg1"/>
                </a:solidFill>
              </a:rPr>
              <a:t>Static Files</a:t>
            </a:r>
            <a:endParaRPr lang="en-IN" sz="1400" dirty="0">
              <a:solidFill>
                <a:schemeClr val="bg1"/>
              </a:solidFill>
            </a:endParaRPr>
          </a:p>
        </p:txBody>
      </p:sp>
      <p:cxnSp>
        <p:nvCxnSpPr>
          <p:cNvPr id="20" name="Straight Arrow Connector 19">
            <a:extLst>
              <a:ext uri="{FF2B5EF4-FFF2-40B4-BE49-F238E27FC236}">
                <a16:creationId xmlns:a16="http://schemas.microsoft.com/office/drawing/2014/main" id="{CB96F57D-988D-4806-96E7-5DBA6D4E045D}"/>
              </a:ext>
            </a:extLst>
          </p:cNvPr>
          <p:cNvCxnSpPr>
            <a:endCxn id="14" idx="0"/>
          </p:cNvCxnSpPr>
          <p:nvPr/>
        </p:nvCxnSpPr>
        <p:spPr>
          <a:xfrm flipH="1">
            <a:off x="7200338" y="2254926"/>
            <a:ext cx="759041" cy="813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2AFAF0B-5A66-46B5-A102-49CAC90E2DD9}"/>
              </a:ext>
            </a:extLst>
          </p:cNvPr>
          <p:cNvCxnSpPr>
            <a:endCxn id="15" idx="0"/>
          </p:cNvCxnSpPr>
          <p:nvPr/>
        </p:nvCxnSpPr>
        <p:spPr>
          <a:xfrm>
            <a:off x="7959379" y="2254926"/>
            <a:ext cx="513008" cy="802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165C956-02FC-4BC2-9CF1-D363E20B00B3}"/>
              </a:ext>
            </a:extLst>
          </p:cNvPr>
          <p:cNvCxnSpPr/>
          <p:nvPr/>
        </p:nvCxnSpPr>
        <p:spPr>
          <a:xfrm>
            <a:off x="7959379" y="2254926"/>
            <a:ext cx="2015231" cy="78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4B4F0D8-DB22-494C-8445-25D986DA83F1}"/>
              </a:ext>
            </a:extLst>
          </p:cNvPr>
          <p:cNvSpPr txBox="1"/>
          <p:nvPr/>
        </p:nvSpPr>
        <p:spPr>
          <a:xfrm>
            <a:off x="6456176" y="1876719"/>
            <a:ext cx="1401025" cy="369332"/>
          </a:xfrm>
          <a:prstGeom prst="rect">
            <a:avLst/>
          </a:prstGeom>
          <a:noFill/>
        </p:spPr>
        <p:txBody>
          <a:bodyPr wrap="none" rtlCol="0">
            <a:spAutoFit/>
          </a:bodyPr>
          <a:lstStyle/>
          <a:p>
            <a:r>
              <a:rPr lang="en-US" dirty="0" err="1"/>
              <a:t>Middlewares</a:t>
            </a:r>
            <a:endParaRPr lang="en-IN" dirty="0"/>
          </a:p>
        </p:txBody>
      </p:sp>
      <p:sp>
        <p:nvSpPr>
          <p:cNvPr id="26" name="Rectangle 25">
            <a:extLst>
              <a:ext uri="{FF2B5EF4-FFF2-40B4-BE49-F238E27FC236}">
                <a16:creationId xmlns:a16="http://schemas.microsoft.com/office/drawing/2014/main" id="{BE339E36-0C81-458E-BF12-CB2589AD38B2}"/>
              </a:ext>
            </a:extLst>
          </p:cNvPr>
          <p:cNvSpPr/>
          <p:nvPr/>
        </p:nvSpPr>
        <p:spPr>
          <a:xfrm>
            <a:off x="3080551" y="3685996"/>
            <a:ext cx="488272" cy="297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IIS</a:t>
            </a:r>
            <a:endParaRPr lang="en-IN" dirty="0"/>
          </a:p>
        </p:txBody>
      </p:sp>
      <p:sp>
        <p:nvSpPr>
          <p:cNvPr id="27" name="Rectangle 26">
            <a:extLst>
              <a:ext uri="{FF2B5EF4-FFF2-40B4-BE49-F238E27FC236}">
                <a16:creationId xmlns:a16="http://schemas.microsoft.com/office/drawing/2014/main" id="{7A581B7F-00D7-4FDB-8C44-51E42B0F7B4C}"/>
              </a:ext>
            </a:extLst>
          </p:cNvPr>
          <p:cNvSpPr/>
          <p:nvPr/>
        </p:nvSpPr>
        <p:spPr>
          <a:xfrm>
            <a:off x="3837694" y="3685995"/>
            <a:ext cx="843379" cy="3054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dotnet</a:t>
            </a:r>
            <a:endParaRPr lang="en-IN" dirty="0"/>
          </a:p>
        </p:txBody>
      </p:sp>
      <p:cxnSp>
        <p:nvCxnSpPr>
          <p:cNvPr id="29" name="Straight Connector 28">
            <a:extLst>
              <a:ext uri="{FF2B5EF4-FFF2-40B4-BE49-F238E27FC236}">
                <a16:creationId xmlns:a16="http://schemas.microsoft.com/office/drawing/2014/main" id="{846887C8-C802-4F20-A88F-856700C13D40}"/>
              </a:ext>
            </a:extLst>
          </p:cNvPr>
          <p:cNvCxnSpPr/>
          <p:nvPr/>
        </p:nvCxnSpPr>
        <p:spPr>
          <a:xfrm>
            <a:off x="4918229" y="2246051"/>
            <a:ext cx="0" cy="3080551"/>
          </a:xfrm>
          <a:prstGeom prst="line">
            <a:avLst/>
          </a:prstGeom>
        </p:spPr>
        <p:style>
          <a:lnRef idx="3">
            <a:schemeClr val="accent3"/>
          </a:lnRef>
          <a:fillRef idx="0">
            <a:schemeClr val="accent3"/>
          </a:fillRef>
          <a:effectRef idx="2">
            <a:schemeClr val="accent3"/>
          </a:effectRef>
          <a:fontRef idx="minor">
            <a:schemeClr val="tx1"/>
          </a:fontRef>
        </p:style>
      </p:cxnSp>
      <p:sp>
        <p:nvSpPr>
          <p:cNvPr id="32" name="Rectangle 31">
            <a:extLst>
              <a:ext uri="{FF2B5EF4-FFF2-40B4-BE49-F238E27FC236}">
                <a16:creationId xmlns:a16="http://schemas.microsoft.com/office/drawing/2014/main" id="{AA9083FA-0237-4A87-A23B-1F42D6C3BED9}"/>
              </a:ext>
            </a:extLst>
          </p:cNvPr>
          <p:cNvSpPr/>
          <p:nvPr/>
        </p:nvSpPr>
        <p:spPr>
          <a:xfrm>
            <a:off x="5060272" y="3708642"/>
            <a:ext cx="1043122" cy="3733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Application</a:t>
            </a:r>
            <a:endParaRPr lang="en-IN" sz="1400" dirty="0"/>
          </a:p>
        </p:txBody>
      </p:sp>
    </p:spTree>
    <p:extLst>
      <p:ext uri="{BB962C8B-B14F-4D97-AF65-F5344CB8AC3E}">
        <p14:creationId xmlns:p14="http://schemas.microsoft.com/office/powerpoint/2010/main" val="2793865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6872-7ED7-4455-AF37-10CFAFD3D99E}"/>
              </a:ext>
            </a:extLst>
          </p:cNvPr>
          <p:cNvSpPr>
            <a:spLocks noGrp="1"/>
          </p:cNvSpPr>
          <p:nvPr>
            <p:ph type="title"/>
          </p:nvPr>
        </p:nvSpPr>
        <p:spPr>
          <a:xfrm>
            <a:off x="838200" y="365125"/>
            <a:ext cx="10515600" cy="442743"/>
          </a:xfrm>
        </p:spPr>
        <p:txBody>
          <a:bodyPr>
            <a:normAutofit fontScale="90000"/>
          </a:bodyPr>
          <a:lstStyle/>
          <a:p>
            <a:r>
              <a:rPr lang="en-US" dirty="0"/>
              <a:t>Middleware in ASP.NET Core</a:t>
            </a:r>
            <a:endParaRPr lang="en-IN" dirty="0"/>
          </a:p>
        </p:txBody>
      </p:sp>
      <p:sp>
        <p:nvSpPr>
          <p:cNvPr id="3" name="Content Placeholder 2">
            <a:extLst>
              <a:ext uri="{FF2B5EF4-FFF2-40B4-BE49-F238E27FC236}">
                <a16:creationId xmlns:a16="http://schemas.microsoft.com/office/drawing/2014/main" id="{30540EFF-6011-49BF-A68C-2DEB57580133}"/>
              </a:ext>
            </a:extLst>
          </p:cNvPr>
          <p:cNvSpPr>
            <a:spLocks noGrp="1"/>
          </p:cNvSpPr>
          <p:nvPr>
            <p:ph idx="1"/>
          </p:nvPr>
        </p:nvSpPr>
        <p:spPr>
          <a:xfrm>
            <a:off x="754602" y="1056443"/>
            <a:ext cx="10599198" cy="5120520"/>
          </a:xfrm>
        </p:spPr>
        <p:txBody>
          <a:bodyPr>
            <a:normAutofit/>
          </a:bodyPr>
          <a:lstStyle/>
          <a:p>
            <a:r>
              <a:rPr lang="en-US" sz="2000" dirty="0"/>
              <a:t>Whenever an http request comes in, somebody must handle that request, so that it eventually results in http response.</a:t>
            </a:r>
          </a:p>
          <a:p>
            <a:r>
              <a:rPr lang="en-US" sz="2000" dirty="0"/>
              <a:t>Those pieces of code that handles request and results in response, make up a pipeline of requests.</a:t>
            </a:r>
          </a:p>
          <a:p>
            <a:r>
              <a:rPr lang="en-US" sz="2000" dirty="0"/>
              <a:t>What we can do is to configure this request pipeline by adding the middleware's which are software components that are assembled into an application pipeline to handle request &amp; response.</a:t>
            </a:r>
          </a:p>
          <a:p>
            <a:r>
              <a:rPr lang="en-US" sz="2000" dirty="0"/>
              <a:t>So typically, a browser is going to send a request to a server &amp; that request is going to be interpreted by the server and handled by some piece of software.</a:t>
            </a:r>
          </a:p>
          <a:p>
            <a:r>
              <a:rPr lang="en-US" sz="2000" dirty="0"/>
              <a:t>Now first that request is attached to something called as the context object. As a part of that it manages the context in our case that would be ASP.NET Core Middleware, which you can essentially think of it as a pipeline which is a series of pipes that is going to determine what is going to happen to that context.</a:t>
            </a:r>
            <a:endParaRPr lang="en-IN" sz="2000" dirty="0"/>
          </a:p>
        </p:txBody>
      </p:sp>
    </p:spTree>
    <p:extLst>
      <p:ext uri="{BB962C8B-B14F-4D97-AF65-F5344CB8AC3E}">
        <p14:creationId xmlns:p14="http://schemas.microsoft.com/office/powerpoint/2010/main" val="84081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0B879-2368-43BF-BE32-44A0F75716E4}"/>
              </a:ext>
            </a:extLst>
          </p:cNvPr>
          <p:cNvSpPr>
            <a:spLocks noGrp="1"/>
          </p:cNvSpPr>
          <p:nvPr>
            <p:ph type="title"/>
          </p:nvPr>
        </p:nvSpPr>
        <p:spPr>
          <a:xfrm>
            <a:off x="838200" y="365126"/>
            <a:ext cx="10515600" cy="315912"/>
          </a:xfrm>
        </p:spPr>
        <p:txBody>
          <a:bodyPr>
            <a:normAutofit fontScale="90000"/>
          </a:bodyPr>
          <a:lstStyle/>
          <a:p>
            <a:r>
              <a:rPr lang="en-US" dirty="0" err="1"/>
              <a:t>AppSettings.json</a:t>
            </a:r>
            <a:endParaRPr lang="en-IN" dirty="0"/>
          </a:p>
        </p:txBody>
      </p:sp>
      <p:sp>
        <p:nvSpPr>
          <p:cNvPr id="3" name="Content Placeholder 2">
            <a:extLst>
              <a:ext uri="{FF2B5EF4-FFF2-40B4-BE49-F238E27FC236}">
                <a16:creationId xmlns:a16="http://schemas.microsoft.com/office/drawing/2014/main" id="{E9E39240-FE31-4CB5-96CC-CB840E7EDE6C}"/>
              </a:ext>
            </a:extLst>
          </p:cNvPr>
          <p:cNvSpPr>
            <a:spLocks noGrp="1"/>
          </p:cNvSpPr>
          <p:nvPr>
            <p:ph idx="1"/>
          </p:nvPr>
        </p:nvSpPr>
        <p:spPr>
          <a:xfrm>
            <a:off x="1020932" y="1509203"/>
            <a:ext cx="10332868" cy="4667759"/>
          </a:xfrm>
        </p:spPr>
        <p:txBody>
          <a:bodyPr>
            <a:normAutofit/>
          </a:bodyPr>
          <a:lstStyle/>
          <a:p>
            <a:r>
              <a:rPr lang="en-US" sz="2000" dirty="0"/>
              <a:t>All of the </a:t>
            </a:r>
            <a:r>
              <a:rPr lang="en-US" sz="2000" dirty="0" err="1"/>
              <a:t>applications’s</a:t>
            </a:r>
            <a:r>
              <a:rPr lang="en-US" sz="2000" dirty="0"/>
              <a:t> settings are contained in a file named </a:t>
            </a:r>
            <a:r>
              <a:rPr lang="en-US" sz="2000" dirty="0" err="1"/>
              <a:t>appsettings.json</a:t>
            </a:r>
            <a:r>
              <a:rPr lang="en-US" sz="2000" dirty="0"/>
              <a:t>.</a:t>
            </a:r>
          </a:p>
          <a:p>
            <a:r>
              <a:rPr lang="en-US" sz="2000" dirty="0"/>
              <a:t>Any changes to the </a:t>
            </a:r>
            <a:r>
              <a:rPr lang="en-US" sz="2000" dirty="0" err="1"/>
              <a:t>appsettings.json</a:t>
            </a:r>
            <a:r>
              <a:rPr lang="en-US" sz="2000" dirty="0"/>
              <a:t> file will require restarting the “Microsoft IIS Administration” service to take effect.</a:t>
            </a:r>
            <a:endParaRPr lang="en-IN" sz="2000" dirty="0"/>
          </a:p>
        </p:txBody>
      </p:sp>
    </p:spTree>
    <p:extLst>
      <p:ext uri="{BB962C8B-B14F-4D97-AF65-F5344CB8AC3E}">
        <p14:creationId xmlns:p14="http://schemas.microsoft.com/office/powerpoint/2010/main" val="370989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4525-AFC0-44CC-8A2B-96DB55DF81E2}"/>
              </a:ext>
            </a:extLst>
          </p:cNvPr>
          <p:cNvSpPr>
            <a:spLocks noGrp="1"/>
          </p:cNvSpPr>
          <p:nvPr>
            <p:ph type="title"/>
          </p:nvPr>
        </p:nvSpPr>
        <p:spPr>
          <a:xfrm>
            <a:off x="838200" y="365126"/>
            <a:ext cx="10515600" cy="424988"/>
          </a:xfrm>
        </p:spPr>
        <p:txBody>
          <a:bodyPr>
            <a:normAutofit fontScale="90000"/>
          </a:bodyPr>
          <a:lstStyle/>
          <a:p>
            <a:r>
              <a:rPr lang="en-US" dirty="0"/>
              <a:t>Razor Pages</a:t>
            </a:r>
            <a:endParaRPr lang="en-IN" dirty="0"/>
          </a:p>
        </p:txBody>
      </p:sp>
      <p:sp>
        <p:nvSpPr>
          <p:cNvPr id="3" name="Content Placeholder 2">
            <a:extLst>
              <a:ext uri="{FF2B5EF4-FFF2-40B4-BE49-F238E27FC236}">
                <a16:creationId xmlns:a16="http://schemas.microsoft.com/office/drawing/2014/main" id="{7792DC35-E878-435E-BC57-D5DAA21784D9}"/>
              </a:ext>
            </a:extLst>
          </p:cNvPr>
          <p:cNvSpPr>
            <a:spLocks noGrp="1"/>
          </p:cNvSpPr>
          <p:nvPr>
            <p:ph idx="1"/>
          </p:nvPr>
        </p:nvSpPr>
        <p:spPr>
          <a:xfrm>
            <a:off x="838200" y="1100831"/>
            <a:ext cx="10515600" cy="5076132"/>
          </a:xfrm>
        </p:spPr>
        <p:txBody>
          <a:bodyPr>
            <a:normAutofit/>
          </a:bodyPr>
          <a:lstStyle/>
          <a:p>
            <a:r>
              <a:rPr lang="en-US" sz="2400" dirty="0"/>
              <a:t>Razor Pages have been introduced in asp.net core 2.0 and since then they have become the default way of coding asp.net core stack.</a:t>
            </a:r>
          </a:p>
          <a:p>
            <a:r>
              <a:rPr lang="en-US" sz="2400" dirty="0"/>
              <a:t>Razor Pages is a new feature of ASP.NET Core MVC that makes coding page-focused scenarios easier and more productive.</a:t>
            </a:r>
          </a:p>
          <a:p>
            <a:r>
              <a:rPr lang="en-US" sz="2400" dirty="0"/>
              <a:t>It provides a simpler way to organize code within asp.net core applications keeping the implementation logic  and view models closer to the view implementation.</a:t>
            </a:r>
          </a:p>
          <a:p>
            <a:r>
              <a:rPr lang="en-US" sz="2400" dirty="0"/>
              <a:t>Razor Pages is not just for simple scenarios, everything that you can do with MVC you can do by using Razor pages like Routing, Models, Action Result, Tag Helpers and so on.</a:t>
            </a:r>
          </a:p>
          <a:p>
            <a:r>
              <a:rPr lang="en-US" sz="2400" dirty="0"/>
              <a:t>Razor Pages have Two parts:</a:t>
            </a:r>
          </a:p>
          <a:p>
            <a:pPr lvl="1">
              <a:buFont typeface="Wingdings" panose="05000000000000000000" pitchFamily="2" charset="2"/>
              <a:buChar char="Ø"/>
            </a:pPr>
            <a:r>
              <a:rPr lang="en-US" sz="2000" dirty="0"/>
              <a:t>Razor Pages (UI/ View)</a:t>
            </a:r>
          </a:p>
          <a:p>
            <a:pPr lvl="1">
              <a:buFont typeface="Wingdings" panose="05000000000000000000" pitchFamily="2" charset="2"/>
              <a:buChar char="Ø"/>
            </a:pPr>
            <a:r>
              <a:rPr lang="en-US" sz="2000" dirty="0"/>
              <a:t>Page Model(Contains Handlers)</a:t>
            </a:r>
            <a:endParaRPr lang="en-IN" sz="2000" dirty="0"/>
          </a:p>
        </p:txBody>
      </p:sp>
    </p:spTree>
    <p:extLst>
      <p:ext uri="{BB962C8B-B14F-4D97-AF65-F5344CB8AC3E}">
        <p14:creationId xmlns:p14="http://schemas.microsoft.com/office/powerpoint/2010/main" val="268609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F2D3-A044-47F9-AA33-A63035AD00C9}"/>
              </a:ext>
            </a:extLst>
          </p:cNvPr>
          <p:cNvSpPr>
            <a:spLocks noGrp="1"/>
          </p:cNvSpPr>
          <p:nvPr>
            <p:ph type="title"/>
          </p:nvPr>
        </p:nvSpPr>
        <p:spPr>
          <a:xfrm>
            <a:off x="838200" y="365126"/>
            <a:ext cx="10515600" cy="315912"/>
          </a:xfrm>
        </p:spPr>
        <p:txBody>
          <a:bodyPr>
            <a:normAutofit fontScale="90000"/>
          </a:bodyPr>
          <a:lstStyle/>
          <a:p>
            <a:r>
              <a:rPr lang="en-US" dirty="0" err="1"/>
              <a:t>Csproj</a:t>
            </a:r>
            <a:r>
              <a:rPr lang="en-US" dirty="0"/>
              <a:t> File</a:t>
            </a:r>
            <a:endParaRPr lang="en-IN" dirty="0"/>
          </a:p>
        </p:txBody>
      </p:sp>
      <p:sp>
        <p:nvSpPr>
          <p:cNvPr id="3" name="Content Placeholder 2">
            <a:extLst>
              <a:ext uri="{FF2B5EF4-FFF2-40B4-BE49-F238E27FC236}">
                <a16:creationId xmlns:a16="http://schemas.microsoft.com/office/drawing/2014/main" id="{C36861AB-EB4F-4F80-974A-CD8D428BA9A0}"/>
              </a:ext>
            </a:extLst>
          </p:cNvPr>
          <p:cNvSpPr>
            <a:spLocks noGrp="1"/>
          </p:cNvSpPr>
          <p:nvPr>
            <p:ph idx="1"/>
          </p:nvPr>
        </p:nvSpPr>
        <p:spPr>
          <a:xfrm>
            <a:off x="838200" y="1127464"/>
            <a:ext cx="10515600" cy="5049499"/>
          </a:xfrm>
        </p:spPr>
        <p:txBody>
          <a:bodyPr>
            <a:normAutofit/>
          </a:bodyPr>
          <a:lstStyle/>
          <a:p>
            <a:r>
              <a:rPr lang="en-US" sz="2400" dirty="0"/>
              <a:t>In order to check the project configuration file, double-click on the Project on right hand side or right click on the Project-&gt;select Edit project files.</a:t>
            </a:r>
          </a:p>
          <a:p>
            <a:r>
              <a:rPr lang="en-US" sz="2400" dirty="0"/>
              <a:t>The filename would be the project name itself and the extension will be ‘.</a:t>
            </a:r>
            <a:r>
              <a:rPr lang="en-US" sz="2400" dirty="0" err="1"/>
              <a:t>csproj</a:t>
            </a:r>
            <a:r>
              <a:rPr lang="en-US" sz="2400" dirty="0"/>
              <a:t>’.</a:t>
            </a:r>
          </a:p>
          <a:p>
            <a:r>
              <a:rPr lang="en-US" sz="2400" dirty="0"/>
              <a:t>This should be netcoreapp3.1 for </a:t>
            </a:r>
            <a:r>
              <a:rPr lang="en-US" sz="2400" dirty="0" err="1"/>
              <a:t>.net</a:t>
            </a:r>
            <a:r>
              <a:rPr lang="en-US" sz="2400" dirty="0"/>
              <a:t> core 3.1</a:t>
            </a:r>
          </a:p>
          <a:p>
            <a:r>
              <a:rPr lang="en-US" sz="2400" dirty="0"/>
              <a:t>In the initial version of ASP.NET Core, we had files  called </a:t>
            </a:r>
            <a:r>
              <a:rPr lang="en-US" sz="2400" dirty="0" err="1"/>
              <a:t>projects.json</a:t>
            </a:r>
            <a:r>
              <a:rPr lang="en-US" sz="2400" dirty="0"/>
              <a:t> &amp; </a:t>
            </a:r>
            <a:r>
              <a:rPr lang="en-US" sz="2400" dirty="0" err="1"/>
              <a:t>xproj</a:t>
            </a:r>
            <a:r>
              <a:rPr lang="en-US" sz="2400" dirty="0"/>
              <a:t>.</a:t>
            </a:r>
          </a:p>
          <a:p>
            <a:r>
              <a:rPr lang="en-US" sz="2400" dirty="0"/>
              <a:t>The new </a:t>
            </a:r>
            <a:r>
              <a:rPr lang="en-US" sz="2400" dirty="0" err="1"/>
              <a:t>csproj</a:t>
            </a:r>
            <a:r>
              <a:rPr lang="en-US" sz="2400" dirty="0"/>
              <a:t> file replaces both the files.</a:t>
            </a:r>
          </a:p>
          <a:p>
            <a:r>
              <a:rPr lang="en-US" sz="2400" dirty="0"/>
              <a:t>Into this </a:t>
            </a:r>
            <a:r>
              <a:rPr lang="en-US" sz="2400" dirty="0" err="1"/>
              <a:t>csproj</a:t>
            </a:r>
            <a:r>
              <a:rPr lang="en-US" sz="2400" dirty="0"/>
              <a:t> file, the </a:t>
            </a:r>
            <a:r>
              <a:rPr lang="en-US" sz="2400" dirty="0" err="1"/>
              <a:t>TargetFramework</a:t>
            </a:r>
            <a:r>
              <a:rPr lang="en-US" sz="2400" dirty="0"/>
              <a:t> is also called as Node.</a:t>
            </a:r>
          </a:p>
          <a:p>
            <a:r>
              <a:rPr lang="en-US" sz="2400" dirty="0"/>
              <a:t>If you want to add more packages into your Solution:</a:t>
            </a:r>
          </a:p>
          <a:p>
            <a:r>
              <a:rPr lang="en-US" sz="2400" dirty="0"/>
              <a:t>Tools-&gt;Package Manager-&gt;manage NuGet package-&gt;Choose any package &amp; select project-&gt;install.</a:t>
            </a:r>
          </a:p>
          <a:p>
            <a:r>
              <a:rPr lang="en-US" sz="2400" dirty="0"/>
              <a:t>This way it adds more </a:t>
            </a:r>
            <a:r>
              <a:rPr lang="en-US" sz="2400" dirty="0" err="1"/>
              <a:t>nuget</a:t>
            </a:r>
            <a:r>
              <a:rPr lang="en-US" sz="2400" dirty="0"/>
              <a:t> packages into your </a:t>
            </a:r>
            <a:r>
              <a:rPr lang="en-US" sz="2400" dirty="0" err="1"/>
              <a:t>csproj</a:t>
            </a:r>
            <a:r>
              <a:rPr lang="en-US" sz="2400" dirty="0"/>
              <a:t> file.</a:t>
            </a:r>
            <a:endParaRPr lang="en-IN" sz="2400" dirty="0"/>
          </a:p>
        </p:txBody>
      </p:sp>
    </p:spTree>
    <p:extLst>
      <p:ext uri="{BB962C8B-B14F-4D97-AF65-F5344CB8AC3E}">
        <p14:creationId xmlns:p14="http://schemas.microsoft.com/office/powerpoint/2010/main" val="1015885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61861-51C2-49C5-942F-32BFD210FB86}"/>
              </a:ext>
            </a:extLst>
          </p:cNvPr>
          <p:cNvSpPr>
            <a:spLocks noGrp="1"/>
          </p:cNvSpPr>
          <p:nvPr>
            <p:ph type="title"/>
          </p:nvPr>
        </p:nvSpPr>
        <p:spPr>
          <a:xfrm>
            <a:off x="838200" y="365126"/>
            <a:ext cx="10515600" cy="460498"/>
          </a:xfrm>
        </p:spPr>
        <p:txBody>
          <a:bodyPr>
            <a:normAutofit fontScale="90000"/>
          </a:bodyPr>
          <a:lstStyle/>
          <a:p>
            <a:r>
              <a:rPr lang="en-US" dirty="0"/>
              <a:t>Where’s the Meta Package?</a:t>
            </a:r>
            <a:endParaRPr lang="en-IN" dirty="0"/>
          </a:p>
        </p:txBody>
      </p:sp>
      <p:sp>
        <p:nvSpPr>
          <p:cNvPr id="3" name="Content Placeholder 2">
            <a:extLst>
              <a:ext uri="{FF2B5EF4-FFF2-40B4-BE49-F238E27FC236}">
                <a16:creationId xmlns:a16="http://schemas.microsoft.com/office/drawing/2014/main" id="{10C9BA35-DA77-4E44-BF1C-03342D2C66B4}"/>
              </a:ext>
            </a:extLst>
          </p:cNvPr>
          <p:cNvSpPr>
            <a:spLocks noGrp="1"/>
          </p:cNvSpPr>
          <p:nvPr>
            <p:ph idx="1"/>
          </p:nvPr>
        </p:nvSpPr>
        <p:spPr>
          <a:xfrm>
            <a:off x="1012054" y="1438183"/>
            <a:ext cx="10341746" cy="4738780"/>
          </a:xfrm>
        </p:spPr>
        <p:txBody>
          <a:bodyPr>
            <a:normAutofit/>
          </a:bodyPr>
          <a:lstStyle/>
          <a:p>
            <a:r>
              <a:rPr lang="en-US" sz="2400" dirty="0"/>
              <a:t>Microsoft “</a:t>
            </a:r>
            <a:r>
              <a:rPr lang="en-US" sz="2400" dirty="0" err="1"/>
              <a:t>AspNetCore.App</a:t>
            </a:r>
            <a:r>
              <a:rPr lang="en-US" sz="2400" dirty="0"/>
              <a:t>” was the metapackage which contained all features of .NET Core.</a:t>
            </a:r>
          </a:p>
          <a:p>
            <a:r>
              <a:rPr lang="en-US" sz="2400" dirty="0"/>
              <a:t>Prior to .NET Core 3, metapackage was included as a NuGet package.</a:t>
            </a:r>
          </a:p>
          <a:p>
            <a:r>
              <a:rPr lang="en-US" sz="2400" dirty="0"/>
              <a:t>With .NET Core 3 onwards, meta package is a part of .NET core installation itself, so you do not have to include that in the project reference anymore.</a:t>
            </a:r>
          </a:p>
          <a:p>
            <a:r>
              <a:rPr lang="en-US" sz="2400" dirty="0"/>
              <a:t>Thus, metapackage has been discontinued now.</a:t>
            </a:r>
            <a:endParaRPr lang="en-IN" sz="2400" dirty="0"/>
          </a:p>
        </p:txBody>
      </p:sp>
    </p:spTree>
    <p:extLst>
      <p:ext uri="{BB962C8B-B14F-4D97-AF65-F5344CB8AC3E}">
        <p14:creationId xmlns:p14="http://schemas.microsoft.com/office/powerpoint/2010/main" val="316272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A18D-655D-4CE5-8F87-BA3D0FE5B182}"/>
              </a:ext>
            </a:extLst>
          </p:cNvPr>
          <p:cNvSpPr>
            <a:spLocks noGrp="1"/>
          </p:cNvSpPr>
          <p:nvPr>
            <p:ph type="title"/>
          </p:nvPr>
        </p:nvSpPr>
        <p:spPr>
          <a:xfrm>
            <a:off x="838200" y="365126"/>
            <a:ext cx="10515600" cy="315912"/>
          </a:xfrm>
        </p:spPr>
        <p:txBody>
          <a:bodyPr>
            <a:normAutofit fontScale="90000"/>
          </a:bodyPr>
          <a:lstStyle/>
          <a:p>
            <a:r>
              <a:rPr lang="en-US" dirty="0"/>
              <a:t>Properties Folder of Project</a:t>
            </a:r>
            <a:endParaRPr lang="en-IN" dirty="0"/>
          </a:p>
        </p:txBody>
      </p:sp>
      <p:sp>
        <p:nvSpPr>
          <p:cNvPr id="3" name="Content Placeholder 2">
            <a:extLst>
              <a:ext uri="{FF2B5EF4-FFF2-40B4-BE49-F238E27FC236}">
                <a16:creationId xmlns:a16="http://schemas.microsoft.com/office/drawing/2014/main" id="{24415715-F6A0-4FA0-BF01-16BB0292BDE3}"/>
              </a:ext>
            </a:extLst>
          </p:cNvPr>
          <p:cNvSpPr>
            <a:spLocks noGrp="1"/>
          </p:cNvSpPr>
          <p:nvPr>
            <p:ph idx="1"/>
          </p:nvPr>
        </p:nvSpPr>
        <p:spPr>
          <a:xfrm>
            <a:off x="838200" y="1136342"/>
            <a:ext cx="10515600" cy="5040621"/>
          </a:xfrm>
        </p:spPr>
        <p:txBody>
          <a:bodyPr>
            <a:normAutofit/>
          </a:bodyPr>
          <a:lstStyle/>
          <a:p>
            <a:r>
              <a:rPr lang="en-US" sz="2400" dirty="0"/>
              <a:t>Under Properties folder of the Project-&gt;</a:t>
            </a:r>
            <a:r>
              <a:rPr lang="en-US" sz="2400" dirty="0" err="1"/>
              <a:t>launchSettings.json</a:t>
            </a:r>
            <a:r>
              <a:rPr lang="en-US" sz="2400" dirty="0"/>
              <a:t> file.</a:t>
            </a:r>
          </a:p>
          <a:p>
            <a:r>
              <a:rPr lang="en-US" sz="2400" dirty="0"/>
              <a:t>This file tells Visual Studio what to do when you press the run button.</a:t>
            </a:r>
          </a:p>
          <a:p>
            <a:r>
              <a:rPr lang="en-US" sz="2400" dirty="0"/>
              <a:t>By default there are few profiles into json file.</a:t>
            </a:r>
          </a:p>
          <a:p>
            <a:r>
              <a:rPr lang="en-US" sz="2400" dirty="0"/>
              <a:t>The first one is </a:t>
            </a:r>
            <a:r>
              <a:rPr lang="en-US" sz="2400" dirty="0" err="1"/>
              <a:t>iisexpress</a:t>
            </a:r>
            <a:r>
              <a:rPr lang="en-US" sz="2400" dirty="0"/>
              <a:t>, which will start application on the browser, it will also set the environment variable to development in this case.</a:t>
            </a:r>
          </a:p>
          <a:p>
            <a:r>
              <a:rPr lang="en-US" sz="2400" dirty="0"/>
              <a:t>Right click on Project-&gt;Properties-&gt;Select Debug.</a:t>
            </a:r>
            <a:endParaRPr lang="en-IN" sz="2400" dirty="0"/>
          </a:p>
        </p:txBody>
      </p:sp>
    </p:spTree>
    <p:extLst>
      <p:ext uri="{BB962C8B-B14F-4D97-AF65-F5344CB8AC3E}">
        <p14:creationId xmlns:p14="http://schemas.microsoft.com/office/powerpoint/2010/main" val="1746152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E25-BE74-447E-9140-C80EB5C8F659}"/>
              </a:ext>
            </a:extLst>
          </p:cNvPr>
          <p:cNvSpPr>
            <a:spLocks noGrp="1"/>
          </p:cNvSpPr>
          <p:nvPr>
            <p:ph type="title"/>
          </p:nvPr>
        </p:nvSpPr>
        <p:spPr>
          <a:xfrm>
            <a:off x="838200" y="365126"/>
            <a:ext cx="10515600" cy="416110"/>
          </a:xfrm>
        </p:spPr>
        <p:txBody>
          <a:bodyPr>
            <a:normAutofit fontScale="90000"/>
          </a:bodyPr>
          <a:lstStyle/>
          <a:p>
            <a:r>
              <a:rPr lang="en-US" dirty="0" err="1"/>
              <a:t>Wwwroot</a:t>
            </a:r>
            <a:r>
              <a:rPr lang="en-US" dirty="0"/>
              <a:t> folder</a:t>
            </a:r>
            <a:endParaRPr lang="en-IN" dirty="0"/>
          </a:p>
        </p:txBody>
      </p:sp>
      <p:sp>
        <p:nvSpPr>
          <p:cNvPr id="3" name="Content Placeholder 2">
            <a:extLst>
              <a:ext uri="{FF2B5EF4-FFF2-40B4-BE49-F238E27FC236}">
                <a16:creationId xmlns:a16="http://schemas.microsoft.com/office/drawing/2014/main" id="{E03224D2-50A1-4B38-BC09-455A7F44343F}"/>
              </a:ext>
            </a:extLst>
          </p:cNvPr>
          <p:cNvSpPr>
            <a:spLocks noGrp="1"/>
          </p:cNvSpPr>
          <p:nvPr>
            <p:ph idx="1"/>
          </p:nvPr>
        </p:nvSpPr>
        <p:spPr>
          <a:xfrm>
            <a:off x="838200" y="1189608"/>
            <a:ext cx="10515600" cy="4987355"/>
          </a:xfrm>
        </p:spPr>
        <p:txBody>
          <a:bodyPr>
            <a:normAutofit/>
          </a:bodyPr>
          <a:lstStyle/>
          <a:p>
            <a:r>
              <a:rPr lang="en-US" sz="2400" dirty="0"/>
              <a:t>This is the new thing which has been introduced in </a:t>
            </a:r>
            <a:r>
              <a:rPr lang="en-US" sz="2400" dirty="0" err="1"/>
              <a:t>Asp.Net</a:t>
            </a:r>
            <a:r>
              <a:rPr lang="en-US" sz="2400" dirty="0"/>
              <a:t> Core and it creates subfolders such as </a:t>
            </a:r>
            <a:r>
              <a:rPr lang="en-US" sz="2400" dirty="0" err="1"/>
              <a:t>css</a:t>
            </a:r>
            <a:r>
              <a:rPr lang="en-US" sz="2400" dirty="0"/>
              <a:t>, </a:t>
            </a:r>
            <a:r>
              <a:rPr lang="en-US" sz="2400" dirty="0" err="1"/>
              <a:t>js,lib</a:t>
            </a:r>
            <a:r>
              <a:rPr lang="en-US" sz="2400" dirty="0"/>
              <a:t> automatically.</a:t>
            </a:r>
          </a:p>
          <a:p>
            <a:r>
              <a:rPr lang="en-US" sz="2400" dirty="0"/>
              <a:t>Into this folder we store all the static files and none of the code files (C#, Razor) will be placed here.</a:t>
            </a:r>
          </a:p>
          <a:p>
            <a:r>
              <a:rPr lang="en-US" sz="2400" dirty="0"/>
              <a:t>This folder is the root folder for our website.</a:t>
            </a:r>
          </a:p>
          <a:p>
            <a:r>
              <a:rPr lang="en-US" sz="2400" dirty="0"/>
              <a:t>This folder has been created with a nice idea of separating code files and the static files.</a:t>
            </a:r>
            <a:endParaRPr lang="en-IN" sz="2400" dirty="0"/>
          </a:p>
        </p:txBody>
      </p:sp>
    </p:spTree>
    <p:extLst>
      <p:ext uri="{BB962C8B-B14F-4D97-AF65-F5344CB8AC3E}">
        <p14:creationId xmlns:p14="http://schemas.microsoft.com/office/powerpoint/2010/main" val="3629269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3DEF-972E-4625-BEA7-CFC976775082}"/>
              </a:ext>
            </a:extLst>
          </p:cNvPr>
          <p:cNvSpPr>
            <a:spLocks noGrp="1"/>
          </p:cNvSpPr>
          <p:nvPr>
            <p:ph type="title"/>
          </p:nvPr>
        </p:nvSpPr>
        <p:spPr>
          <a:xfrm>
            <a:off x="838200" y="365125"/>
            <a:ext cx="10515600" cy="389477"/>
          </a:xfrm>
        </p:spPr>
        <p:txBody>
          <a:bodyPr>
            <a:normAutofit fontScale="90000"/>
          </a:bodyPr>
          <a:lstStyle/>
          <a:p>
            <a:r>
              <a:rPr lang="en-US" dirty="0"/>
              <a:t>Pages folder</a:t>
            </a:r>
            <a:endParaRPr lang="en-IN" dirty="0"/>
          </a:p>
        </p:txBody>
      </p:sp>
      <p:sp>
        <p:nvSpPr>
          <p:cNvPr id="3" name="Content Placeholder 2">
            <a:extLst>
              <a:ext uri="{FF2B5EF4-FFF2-40B4-BE49-F238E27FC236}">
                <a16:creationId xmlns:a16="http://schemas.microsoft.com/office/drawing/2014/main" id="{E17EF41B-1E78-4C58-B4B1-05211659D1C5}"/>
              </a:ext>
            </a:extLst>
          </p:cNvPr>
          <p:cNvSpPr>
            <a:spLocks noGrp="1"/>
          </p:cNvSpPr>
          <p:nvPr>
            <p:ph idx="1"/>
          </p:nvPr>
        </p:nvSpPr>
        <p:spPr>
          <a:xfrm>
            <a:off x="926977" y="1251752"/>
            <a:ext cx="10515600" cy="5156031"/>
          </a:xfrm>
        </p:spPr>
        <p:txBody>
          <a:bodyPr>
            <a:normAutofit/>
          </a:bodyPr>
          <a:lstStyle/>
          <a:p>
            <a:r>
              <a:rPr lang="en-US" sz="2400" dirty="0"/>
              <a:t>Under Pages folder, we have Shared folder which contains two razor files prepended with underscore. i.e. _</a:t>
            </a:r>
            <a:r>
              <a:rPr lang="en-US" sz="2400" dirty="0" err="1"/>
              <a:t>layout.cshtml</a:t>
            </a:r>
            <a:r>
              <a:rPr lang="en-US" sz="2400" dirty="0"/>
              <a:t> &amp; _</a:t>
            </a:r>
            <a:r>
              <a:rPr lang="en-US" sz="2400" dirty="0" err="1"/>
              <a:t>ValidationScriptPartial.cshtml</a:t>
            </a:r>
            <a:r>
              <a:rPr lang="en-US" sz="2400" dirty="0"/>
              <a:t>.</a:t>
            </a:r>
          </a:p>
          <a:p>
            <a:r>
              <a:rPr lang="en-US" sz="2400" dirty="0"/>
              <a:t>These files can be reused for multiple places in your application.</a:t>
            </a:r>
          </a:p>
          <a:p>
            <a:r>
              <a:rPr lang="en-US" sz="2400" dirty="0"/>
              <a:t>Apart from these, we have other files such as </a:t>
            </a:r>
            <a:r>
              <a:rPr lang="en-US" sz="2400" dirty="0" err="1"/>
              <a:t>ViewImports.cshtml</a:t>
            </a:r>
            <a:r>
              <a:rPr lang="en-US" sz="2400" dirty="0"/>
              <a:t> which includes </a:t>
            </a:r>
            <a:r>
              <a:rPr lang="en-US" sz="2400" dirty="0" err="1"/>
              <a:t>TagHelper</a:t>
            </a:r>
            <a:r>
              <a:rPr lang="en-US" sz="2400" dirty="0"/>
              <a:t> since </a:t>
            </a:r>
            <a:r>
              <a:rPr lang="en-US" sz="2400" dirty="0" err="1"/>
              <a:t>Asp.Net</a:t>
            </a:r>
            <a:r>
              <a:rPr lang="en-US" sz="2400" dirty="0"/>
              <a:t> Core 2.0 and further.</a:t>
            </a:r>
          </a:p>
          <a:p>
            <a:r>
              <a:rPr lang="en-US" sz="2400" dirty="0"/>
              <a:t>_</a:t>
            </a:r>
            <a:r>
              <a:rPr lang="en-US" sz="2400" dirty="0" err="1"/>
              <a:t>ViewStart.cshtml</a:t>
            </a:r>
            <a:r>
              <a:rPr lang="en-US" sz="2400" dirty="0"/>
              <a:t> file includes which master page we use such as _Layout.</a:t>
            </a:r>
          </a:p>
        </p:txBody>
      </p:sp>
    </p:spTree>
    <p:extLst>
      <p:ext uri="{BB962C8B-B14F-4D97-AF65-F5344CB8AC3E}">
        <p14:creationId xmlns:p14="http://schemas.microsoft.com/office/powerpoint/2010/main" val="2091364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89AA-1050-4651-A0C8-E10CFB689F87}"/>
              </a:ext>
            </a:extLst>
          </p:cNvPr>
          <p:cNvSpPr>
            <a:spLocks noGrp="1"/>
          </p:cNvSpPr>
          <p:nvPr>
            <p:ph type="title"/>
          </p:nvPr>
        </p:nvSpPr>
        <p:spPr>
          <a:xfrm>
            <a:off x="838200" y="365125"/>
            <a:ext cx="10515600" cy="380599"/>
          </a:xfrm>
        </p:spPr>
        <p:txBody>
          <a:bodyPr>
            <a:normAutofit fontScale="90000"/>
          </a:bodyPr>
          <a:lstStyle/>
          <a:p>
            <a:r>
              <a:rPr lang="en-US" dirty="0"/>
              <a:t>Routing in Razor Pages</a:t>
            </a:r>
            <a:endParaRPr lang="en-IN" dirty="0"/>
          </a:p>
        </p:txBody>
      </p:sp>
      <p:sp>
        <p:nvSpPr>
          <p:cNvPr id="3" name="Content Placeholder 2">
            <a:extLst>
              <a:ext uri="{FF2B5EF4-FFF2-40B4-BE49-F238E27FC236}">
                <a16:creationId xmlns:a16="http://schemas.microsoft.com/office/drawing/2014/main" id="{0AAB9A01-7232-4E33-9063-558E4D74AE85}"/>
              </a:ext>
            </a:extLst>
          </p:cNvPr>
          <p:cNvSpPr>
            <a:spLocks noGrp="1"/>
          </p:cNvSpPr>
          <p:nvPr>
            <p:ph idx="1"/>
          </p:nvPr>
        </p:nvSpPr>
        <p:spPr>
          <a:xfrm>
            <a:off x="838200" y="1225118"/>
            <a:ext cx="11353800" cy="5632882"/>
          </a:xfrm>
        </p:spPr>
        <p:txBody>
          <a:bodyPr>
            <a:normAutofit/>
          </a:bodyPr>
          <a:lstStyle/>
          <a:p>
            <a:r>
              <a:rPr lang="en-US" sz="2400" dirty="0"/>
              <a:t>Routing in Asp.net Razor pages maps URL’s to Physical file on disk.</a:t>
            </a:r>
          </a:p>
          <a:p>
            <a:r>
              <a:rPr lang="en-US" sz="2400" dirty="0"/>
              <a:t>Razor pages needs  a root folder.</a:t>
            </a:r>
          </a:p>
          <a:p>
            <a:r>
              <a:rPr lang="en-US" sz="2400" dirty="0" err="1"/>
              <a:t>Index.cshtml</a:t>
            </a:r>
            <a:r>
              <a:rPr lang="en-US" sz="2400" dirty="0"/>
              <a:t> is a default document.</a:t>
            </a:r>
          </a:p>
          <a:p>
            <a:r>
              <a:rPr lang="en-US" sz="2400" dirty="0"/>
              <a:t>For example:</a:t>
            </a:r>
          </a:p>
          <a:p>
            <a:pPr marL="0" indent="0">
              <a:buNone/>
            </a:pPr>
            <a:endParaRPr lang="en-IN" sz="2400" dirty="0"/>
          </a:p>
        </p:txBody>
      </p:sp>
      <p:graphicFrame>
        <p:nvGraphicFramePr>
          <p:cNvPr id="4" name="Table 4">
            <a:extLst>
              <a:ext uri="{FF2B5EF4-FFF2-40B4-BE49-F238E27FC236}">
                <a16:creationId xmlns:a16="http://schemas.microsoft.com/office/drawing/2014/main" id="{77A2005D-4BA1-4E73-B7AF-CA70414449A8}"/>
              </a:ext>
            </a:extLst>
          </p:cNvPr>
          <p:cNvGraphicFramePr>
            <a:graphicFrameLocks noGrp="1"/>
          </p:cNvGraphicFramePr>
          <p:nvPr>
            <p:extLst>
              <p:ext uri="{D42A27DB-BD31-4B8C-83A1-F6EECF244321}">
                <p14:modId xmlns:p14="http://schemas.microsoft.com/office/powerpoint/2010/main" val="3566637193"/>
              </p:ext>
            </p:extLst>
          </p:nvPr>
        </p:nvGraphicFramePr>
        <p:xfrm>
          <a:off x="1562469" y="3098881"/>
          <a:ext cx="7315200" cy="2164389"/>
        </p:xfrm>
        <a:graphic>
          <a:graphicData uri="http://schemas.openxmlformats.org/drawingml/2006/table">
            <a:tbl>
              <a:tblPr firstRow="1" bandRow="1">
                <a:tableStyleId>{93296810-A885-4BE3-A3E7-6D5BEEA58F35}</a:tableStyleId>
              </a:tblPr>
              <a:tblGrid>
                <a:gridCol w="3657600">
                  <a:extLst>
                    <a:ext uri="{9D8B030D-6E8A-4147-A177-3AD203B41FA5}">
                      <a16:colId xmlns:a16="http://schemas.microsoft.com/office/drawing/2014/main" val="1865570199"/>
                    </a:ext>
                  </a:extLst>
                </a:gridCol>
                <a:gridCol w="3657600">
                  <a:extLst>
                    <a:ext uri="{9D8B030D-6E8A-4147-A177-3AD203B41FA5}">
                      <a16:colId xmlns:a16="http://schemas.microsoft.com/office/drawing/2014/main" val="143005824"/>
                    </a:ext>
                  </a:extLst>
                </a:gridCol>
              </a:tblGrid>
              <a:tr h="508103">
                <a:tc>
                  <a:txBody>
                    <a:bodyPr/>
                    <a:lstStyle/>
                    <a:p>
                      <a:r>
                        <a:rPr lang="en-US" dirty="0"/>
                        <a:t>URL</a:t>
                      </a:r>
                      <a:endParaRPr lang="en-IN" dirty="0"/>
                    </a:p>
                  </a:txBody>
                  <a:tcPr/>
                </a:tc>
                <a:tc>
                  <a:txBody>
                    <a:bodyPr/>
                    <a:lstStyle/>
                    <a:p>
                      <a:r>
                        <a:rPr lang="en-US" dirty="0"/>
                        <a:t>Maps To</a:t>
                      </a:r>
                      <a:endParaRPr lang="en-IN" dirty="0"/>
                    </a:p>
                  </a:txBody>
                  <a:tcPr/>
                </a:tc>
                <a:extLst>
                  <a:ext uri="{0D108BD9-81ED-4DB2-BD59-A6C34878D82A}">
                    <a16:rowId xmlns:a16="http://schemas.microsoft.com/office/drawing/2014/main" val="2882997467"/>
                  </a:ext>
                </a:extLst>
              </a:tr>
              <a:tr h="508103">
                <a:tc>
                  <a:txBody>
                    <a:bodyPr/>
                    <a:lstStyle/>
                    <a:p>
                      <a:r>
                        <a:rPr lang="en-US" dirty="0"/>
                        <a:t> </a:t>
                      </a:r>
                      <a:r>
                        <a:rPr lang="en-US" dirty="0">
                          <a:hlinkClick r:id="rId2"/>
                        </a:rPr>
                        <a:t>www.domain.com</a:t>
                      </a:r>
                      <a:endParaRPr lang="en-IN" dirty="0"/>
                    </a:p>
                  </a:txBody>
                  <a:tcPr/>
                </a:tc>
                <a:tc>
                  <a:txBody>
                    <a:bodyPr/>
                    <a:lstStyle/>
                    <a:p>
                      <a:r>
                        <a:rPr lang="en-US" dirty="0"/>
                        <a:t> /Pages/</a:t>
                      </a:r>
                      <a:r>
                        <a:rPr lang="en-US" dirty="0" err="1"/>
                        <a:t>Index.cshtml</a:t>
                      </a:r>
                      <a:endParaRPr lang="en-IN" dirty="0"/>
                    </a:p>
                  </a:txBody>
                  <a:tcPr/>
                </a:tc>
                <a:extLst>
                  <a:ext uri="{0D108BD9-81ED-4DB2-BD59-A6C34878D82A}">
                    <a16:rowId xmlns:a16="http://schemas.microsoft.com/office/drawing/2014/main" val="3782176702"/>
                  </a:ext>
                </a:extLst>
              </a:tr>
              <a:tr h="508103">
                <a:tc>
                  <a:txBody>
                    <a:bodyPr/>
                    <a:lstStyle/>
                    <a:p>
                      <a:r>
                        <a:rPr lang="en-US" dirty="0"/>
                        <a:t> </a:t>
                      </a:r>
                      <a:r>
                        <a:rPr lang="en-US" dirty="0">
                          <a:hlinkClick r:id="rId3"/>
                        </a:rPr>
                        <a:t>www.domain.com/Index</a:t>
                      </a:r>
                      <a:endParaRPr lang="en-IN" dirty="0"/>
                    </a:p>
                  </a:txBody>
                  <a:tcPr/>
                </a:tc>
                <a:tc>
                  <a:txBody>
                    <a:bodyPr/>
                    <a:lstStyle/>
                    <a:p>
                      <a:r>
                        <a:rPr lang="en-US" dirty="0"/>
                        <a:t>/Pages/</a:t>
                      </a:r>
                      <a:r>
                        <a:rPr lang="en-US" dirty="0" err="1"/>
                        <a:t>Index.cshtml</a:t>
                      </a:r>
                      <a:endParaRPr lang="en-IN" dirty="0"/>
                    </a:p>
                  </a:txBody>
                  <a:tcPr/>
                </a:tc>
                <a:extLst>
                  <a:ext uri="{0D108BD9-81ED-4DB2-BD59-A6C34878D82A}">
                    <a16:rowId xmlns:a16="http://schemas.microsoft.com/office/drawing/2014/main" val="3104354377"/>
                  </a:ext>
                </a:extLst>
              </a:tr>
              <a:tr h="508103">
                <a:tc>
                  <a:txBody>
                    <a:bodyPr/>
                    <a:lstStyle/>
                    <a:p>
                      <a:r>
                        <a:rPr lang="en-US" dirty="0"/>
                        <a:t> </a:t>
                      </a:r>
                      <a:r>
                        <a:rPr lang="en-US" dirty="0">
                          <a:hlinkClick r:id="rId4"/>
                        </a:rPr>
                        <a:t>www.domain.com/account</a:t>
                      </a:r>
                      <a:endParaRPr lang="en-IN" dirty="0"/>
                    </a:p>
                  </a:txBody>
                  <a:tcPr/>
                </a:tc>
                <a:tc>
                  <a:txBody>
                    <a:bodyPr/>
                    <a:lstStyle/>
                    <a:p>
                      <a:r>
                        <a:rPr lang="en-US" dirty="0"/>
                        <a:t>/Pages/</a:t>
                      </a:r>
                      <a:r>
                        <a:rPr lang="en-US" dirty="0" err="1"/>
                        <a:t>account.cshtml</a:t>
                      </a:r>
                      <a:endParaRPr lang="en-US" dirty="0"/>
                    </a:p>
                    <a:p>
                      <a:r>
                        <a:rPr lang="en-US" dirty="0"/>
                        <a:t>/Pages/account/</a:t>
                      </a:r>
                      <a:r>
                        <a:rPr lang="en-US" dirty="0" err="1"/>
                        <a:t>Index.cshtml</a:t>
                      </a:r>
                      <a:endParaRPr lang="en-IN" dirty="0"/>
                    </a:p>
                  </a:txBody>
                  <a:tcPr/>
                </a:tc>
                <a:extLst>
                  <a:ext uri="{0D108BD9-81ED-4DB2-BD59-A6C34878D82A}">
                    <a16:rowId xmlns:a16="http://schemas.microsoft.com/office/drawing/2014/main" val="1676915729"/>
                  </a:ext>
                </a:extLst>
              </a:tr>
            </a:tbl>
          </a:graphicData>
        </a:graphic>
      </p:graphicFrame>
    </p:spTree>
    <p:extLst>
      <p:ext uri="{BB962C8B-B14F-4D97-AF65-F5344CB8AC3E}">
        <p14:creationId xmlns:p14="http://schemas.microsoft.com/office/powerpoint/2010/main" val="150223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DCBA8-AFF3-4409-812A-372DA80D31A2}"/>
              </a:ext>
            </a:extLst>
          </p:cNvPr>
          <p:cNvSpPr>
            <a:spLocks noGrp="1"/>
          </p:cNvSpPr>
          <p:nvPr>
            <p:ph type="title"/>
          </p:nvPr>
        </p:nvSpPr>
        <p:spPr>
          <a:xfrm>
            <a:off x="838200" y="365126"/>
            <a:ext cx="10515600" cy="315912"/>
          </a:xfrm>
        </p:spPr>
        <p:txBody>
          <a:bodyPr>
            <a:normAutofit fontScale="90000"/>
          </a:bodyPr>
          <a:lstStyle/>
          <a:p>
            <a:r>
              <a:rPr lang="en-US" dirty="0" err="1"/>
              <a:t>TagHelpers</a:t>
            </a:r>
            <a:endParaRPr lang="en-IN" dirty="0"/>
          </a:p>
        </p:txBody>
      </p:sp>
      <p:sp>
        <p:nvSpPr>
          <p:cNvPr id="3" name="Content Placeholder 2">
            <a:extLst>
              <a:ext uri="{FF2B5EF4-FFF2-40B4-BE49-F238E27FC236}">
                <a16:creationId xmlns:a16="http://schemas.microsoft.com/office/drawing/2014/main" id="{0416812E-DCEE-4A80-A33B-47EEDA6D88D7}"/>
              </a:ext>
            </a:extLst>
          </p:cNvPr>
          <p:cNvSpPr>
            <a:spLocks noGrp="1"/>
          </p:cNvSpPr>
          <p:nvPr>
            <p:ph idx="1"/>
          </p:nvPr>
        </p:nvSpPr>
        <p:spPr>
          <a:xfrm>
            <a:off x="754602" y="1162975"/>
            <a:ext cx="10599198" cy="5013988"/>
          </a:xfrm>
        </p:spPr>
        <p:txBody>
          <a:bodyPr>
            <a:normAutofit lnSpcReduction="10000"/>
          </a:bodyPr>
          <a:lstStyle/>
          <a:p>
            <a:r>
              <a:rPr lang="en-US" sz="2000" dirty="0" err="1"/>
              <a:t>TagHelpers</a:t>
            </a:r>
            <a:r>
              <a:rPr lang="en-US" sz="2000" dirty="0"/>
              <a:t> enable server-side code to participate in creating and rendering HTML elements in Razor files.</a:t>
            </a:r>
          </a:p>
          <a:p>
            <a:r>
              <a:rPr lang="en-US" sz="2000" dirty="0"/>
              <a:t>Some of the </a:t>
            </a:r>
            <a:r>
              <a:rPr lang="en-US" sz="2000" dirty="0" err="1"/>
              <a:t>TagHelpers</a:t>
            </a:r>
            <a:r>
              <a:rPr lang="en-US" sz="2000" dirty="0"/>
              <a:t> are such as:</a:t>
            </a:r>
          </a:p>
          <a:p>
            <a:r>
              <a:rPr lang="en-US" sz="2000" dirty="0"/>
              <a:t> asp-for</a:t>
            </a:r>
          </a:p>
          <a:p>
            <a:r>
              <a:rPr lang="en-US" sz="2000" dirty="0"/>
              <a:t>asp-area</a:t>
            </a:r>
          </a:p>
          <a:p>
            <a:r>
              <a:rPr lang="en-US" sz="2000" dirty="0"/>
              <a:t> asp-page</a:t>
            </a:r>
          </a:p>
          <a:p>
            <a:r>
              <a:rPr lang="en-US" sz="2000" dirty="0"/>
              <a:t> asp-append-version</a:t>
            </a:r>
          </a:p>
          <a:p>
            <a:r>
              <a:rPr lang="en-US" sz="2000" dirty="0"/>
              <a:t>The best thing here is that we can use our regular HTML tags and </a:t>
            </a:r>
            <a:r>
              <a:rPr lang="en-US" sz="2000" dirty="0" err="1"/>
              <a:t>alongwith</a:t>
            </a:r>
            <a:r>
              <a:rPr lang="en-US" sz="2000" dirty="0"/>
              <a:t> </a:t>
            </a:r>
            <a:r>
              <a:rPr lang="en-US" sz="2000" dirty="0" err="1"/>
              <a:t>TagHelpers</a:t>
            </a:r>
            <a:r>
              <a:rPr lang="en-US" sz="2000" dirty="0"/>
              <a:t>.</a:t>
            </a:r>
          </a:p>
          <a:p>
            <a:r>
              <a:rPr lang="en-US" sz="2000" dirty="0"/>
              <a:t>For Example:</a:t>
            </a:r>
          </a:p>
          <a:p>
            <a:r>
              <a:rPr lang="en-US" sz="2000" b="1" dirty="0"/>
              <a:t>//HTML Helper</a:t>
            </a:r>
          </a:p>
          <a:p>
            <a:r>
              <a:rPr lang="en-US" sz="2000" dirty="0" err="1"/>
              <a:t>Html.helper</a:t>
            </a:r>
            <a:r>
              <a:rPr lang="en-US" sz="2000" dirty="0"/>
              <a:t>(“</a:t>
            </a:r>
            <a:r>
              <a:rPr lang="en-US" sz="2000" dirty="0" err="1"/>
              <a:t>Firstname</a:t>
            </a:r>
            <a:r>
              <a:rPr lang="en-US" sz="2000" dirty="0"/>
              <a:t>”,”</a:t>
            </a:r>
            <a:r>
              <a:rPr lang="en-US" sz="2000" dirty="0" err="1"/>
              <a:t>Firstname</a:t>
            </a:r>
            <a:r>
              <a:rPr lang="en-US" sz="2000" dirty="0"/>
              <a:t> :”, new {@class=“form-control”})</a:t>
            </a:r>
          </a:p>
          <a:p>
            <a:r>
              <a:rPr lang="en-US" sz="2000" b="1" dirty="0"/>
              <a:t>//TAG Helper</a:t>
            </a:r>
          </a:p>
          <a:p>
            <a:r>
              <a:rPr lang="en-US" sz="2000" dirty="0"/>
              <a:t>&lt;label class=“form-control” asp-for=“</a:t>
            </a:r>
            <a:r>
              <a:rPr lang="en-US" sz="2000" dirty="0" err="1"/>
              <a:t>Firstname</a:t>
            </a:r>
            <a:r>
              <a:rPr lang="en-US" sz="2000" dirty="0"/>
              <a:t>”&gt;&lt;/label&gt;</a:t>
            </a:r>
            <a:endParaRPr lang="en-IN" sz="2000" dirty="0"/>
          </a:p>
          <a:p>
            <a:endParaRPr lang="en-IN" sz="2000" dirty="0"/>
          </a:p>
        </p:txBody>
      </p:sp>
    </p:spTree>
    <p:extLst>
      <p:ext uri="{BB962C8B-B14F-4D97-AF65-F5344CB8AC3E}">
        <p14:creationId xmlns:p14="http://schemas.microsoft.com/office/powerpoint/2010/main" val="1907436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1123</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Razor Pages</vt:lpstr>
      <vt:lpstr>Razor Pages</vt:lpstr>
      <vt:lpstr>Csproj File</vt:lpstr>
      <vt:lpstr>Where’s the Meta Package?</vt:lpstr>
      <vt:lpstr>Properties Folder of Project</vt:lpstr>
      <vt:lpstr>Wwwroot folder</vt:lpstr>
      <vt:lpstr>Pages folder</vt:lpstr>
      <vt:lpstr>Routing in Razor Pages</vt:lpstr>
      <vt:lpstr>TagHelpers</vt:lpstr>
      <vt:lpstr>The Main Method</vt:lpstr>
      <vt:lpstr>ASP.NET Core Pipeline</vt:lpstr>
      <vt:lpstr>Middleware in ASP.NET Core</vt:lpstr>
      <vt:lpstr>AppSettings.json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Razor Pages</dc:title>
  <dc:creator>Sunanda Naik</dc:creator>
  <cp:lastModifiedBy>Sunanda Naik</cp:lastModifiedBy>
  <cp:revision>7</cp:revision>
  <dcterms:created xsi:type="dcterms:W3CDTF">2021-07-22T18:33:51Z</dcterms:created>
  <dcterms:modified xsi:type="dcterms:W3CDTF">2021-07-24T10:22:25Z</dcterms:modified>
</cp:coreProperties>
</file>