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CA0C-3005-44A1-923F-C800266A8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04A24-2F85-43B1-A41B-5CE27AA1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914C-50A1-441C-955A-EE91B001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543E-0A1A-463B-865F-0621B702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5CF8-4F9E-482B-80AF-868FBD59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0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FEAC-CE7B-4C80-B922-796EE784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86B6E-192D-46AA-B58E-3CA3DEE5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4822-D2C5-444C-94E7-3B8ABFFF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57FC-570E-493C-A3CF-CB2BDB65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1A53-D573-46DD-8110-8F32A3CA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D146E-3AB9-49F2-A4CF-DC2B8E11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28FBB-64B5-47D8-AB00-721A0B502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2B7F-567C-4DFE-AD15-D99E9E3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332F-6B7D-4C67-8A61-8EE2D30D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2DC6-858C-4C80-92C5-6FE894C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87A8-7048-43C1-A6DF-44B560FF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FAA5-5200-4A8C-B569-BD971581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35BD-7736-4845-B704-1DD2880A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6A48-96D3-4D67-BA98-CE619F1F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1ED0-A35C-4BEA-B40A-68D39B44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0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0CCC-256F-4D66-B023-A7E6D202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2475D-2744-4D58-93A3-3DBC66AA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66C1-372D-434A-B1C9-52D0EA13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F0E7-3DA0-4824-9A33-086C854F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E505-7C34-4522-943E-57E87D06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EEA2-9796-4825-89D4-9F421780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8E1E-FCA3-4363-905F-40F5F52F0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DA3B6-231D-4BD5-9FE2-3D58F6DA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7F0D-53A7-4A74-A512-7015E8AA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3E447-DEA0-4FFC-95F3-361701E7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3E9B-4994-443C-9812-D94BFC00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1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C8D1-64B4-41F2-B938-3C55BEB6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6762-F968-41E3-94C9-1D8FC208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90EDE-1415-4EFD-994B-9E4CAACD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CA626-63D7-4086-BE44-75B285DAF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79A6E-C6A3-4141-BCB5-4BDB85F68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ED4AD-F271-42B1-9D81-C1752576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027A8-A3E9-4D26-AFAE-BD782C73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BBE73-6727-4C5A-97D7-B6DEBC4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3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5511-527A-4C8D-84FC-C59D89B3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04A63-EA5A-40EA-B944-EE69530C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EAD26-CA37-4B38-9FA6-4CED3401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3E584-AF70-43A8-90A2-8C4DD95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3BFEF-0EA9-4269-A223-E751691E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8ED3A-ABDF-4465-B17F-6889C4A0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7A25-FC11-4512-9FAE-9E747859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1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0470-0E63-4D5C-888A-EAEAF9C2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4591-95FF-4A1E-952D-C546A0AF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B64F1-B1F7-49B3-85D3-E0B36DD8A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EEDD-957A-49BB-9910-F9C0D3A6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CFD65-5AE8-421A-9422-25C4FDD5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0DE06-7971-47E9-BA4C-DDDCC07D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8DE8-D1BA-4386-AA35-9C3077BB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EAE64-EED3-4CBC-BF01-4E3775B20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DF003-5F4F-42C1-A6C2-89D682D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0AE69-793E-40FF-AB90-BB3DC10E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299B-B0E8-405A-A8AA-41E0B2DB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6A78-E104-4A07-AB16-4595D74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5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7A2F3-42E7-41E7-9377-9FA9ED2C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1D893-E520-4CFF-A948-D2A8BEC4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5E3D-B4FA-4990-AB0C-29C53920F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6255-9437-4942-8B0F-9DEA0CAC02BD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0264-9051-4F01-B381-AF5D63815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29D9-D836-4D6C-B257-EEFD5971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5E42-3423-4EFD-AC7A-0E3148D41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4851-16A6-4743-84BB-E793193C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JavaScript</a:t>
            </a:r>
            <a:endParaRPr lang="en-IN" dirty="0"/>
          </a:p>
        </p:txBody>
      </p:sp>
      <p:pic>
        <p:nvPicPr>
          <p:cNvPr id="1026" name="Picture 2" descr="JavaScript Illustration">
            <a:extLst>
              <a:ext uri="{FF2B5EF4-FFF2-40B4-BE49-F238E27FC236}">
                <a16:creationId xmlns:a16="http://schemas.microsoft.com/office/drawing/2014/main" id="{56901D1C-731C-46BF-BD4A-1B88B3A42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44" y="3855683"/>
            <a:ext cx="6029419" cy="2261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951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E523-FD2E-47D3-88C2-2615E756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1" y="374004"/>
            <a:ext cx="4710345" cy="567030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A053-4EB8-430C-AC72-306D8B3D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1" y="1245091"/>
            <a:ext cx="6734453" cy="5416457"/>
          </a:xfrm>
        </p:spPr>
        <p:txBody>
          <a:bodyPr>
            <a:normAutofit/>
          </a:bodyPr>
          <a:lstStyle/>
          <a:p>
            <a:r>
              <a:rPr lang="en-US" sz="2000" dirty="0"/>
              <a:t>The syntax of JavaScript is the set of rules that define a correctly structured JavaScript program.</a:t>
            </a:r>
          </a:p>
          <a:p>
            <a:r>
              <a:rPr lang="en-US" sz="2000" dirty="0"/>
              <a:t>A JavaScript consists of JavaScript statements that are placed within the </a:t>
            </a:r>
            <a:r>
              <a:rPr lang="en-US" sz="2000" dirty="0">
                <a:solidFill>
                  <a:srgbClr val="FF0000"/>
                </a:solidFill>
              </a:rPr>
              <a:t>&lt;script&gt;&lt;/script&gt; </a:t>
            </a:r>
            <a:r>
              <a:rPr lang="en-US" sz="2000" dirty="0"/>
              <a:t>HTML tags in a web page, or within the external JavaScript file having .</a:t>
            </a:r>
            <a:r>
              <a:rPr lang="en-US" sz="2000" dirty="0" err="1"/>
              <a:t>js</a:t>
            </a:r>
            <a:r>
              <a:rPr lang="en-US" sz="2000" dirty="0"/>
              <a:t> extension.</a:t>
            </a:r>
          </a:p>
          <a:p>
            <a:r>
              <a:rPr lang="en-US" sz="2000" b="0" i="0" dirty="0">
                <a:effectLst/>
              </a:rPr>
              <a:t>JavaScript is case-sensitive. This means that variables, language keywords, function names, and other identifiers must always be typed with a consistent capitalization of letters.</a:t>
            </a:r>
          </a:p>
          <a:p>
            <a:r>
              <a:rPr lang="en-US" sz="2000" b="0" i="0" dirty="0">
                <a:solidFill>
                  <a:srgbClr val="414141"/>
                </a:solidFill>
                <a:effectLst/>
              </a:rPr>
              <a:t>A comment is simply a line of text that is completely ignored by the JavaScript interpreter. </a:t>
            </a:r>
            <a:endParaRPr lang="en-US" sz="2000" dirty="0">
              <a:solidFill>
                <a:srgbClr val="414141"/>
              </a:solidFill>
            </a:endParaRPr>
          </a:p>
          <a:p>
            <a:r>
              <a:rPr lang="en-US" sz="2000" b="0" i="0" dirty="0">
                <a:solidFill>
                  <a:srgbClr val="414141"/>
                </a:solidFill>
                <a:effectLst/>
              </a:rPr>
              <a:t>JavaScript support single-line as well as multi-line comments.</a:t>
            </a:r>
          </a:p>
          <a:p>
            <a:r>
              <a:rPr lang="en-US" sz="2000" dirty="0"/>
              <a:t>Single-line comments begin with a double forward slash (//), followed by the comment text. </a:t>
            </a:r>
          </a:p>
          <a:p>
            <a:r>
              <a:rPr lang="en-US" sz="2000" dirty="0"/>
              <a:t>Whereas, a multi-line comment begins with a slash and an asterisk (/*) and ends with an asterisk and slash (*/). 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E5BBE-80A4-4035-9C3E-9E3AFB9BE8C4}"/>
              </a:ext>
            </a:extLst>
          </p:cNvPr>
          <p:cNvSpPr txBox="1"/>
          <p:nvPr/>
        </p:nvSpPr>
        <p:spPr>
          <a:xfrm>
            <a:off x="8003959" y="1555810"/>
            <a:ext cx="42945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&lt;html lang="</a:t>
            </a:r>
            <a:r>
              <a:rPr lang="en-IN" sz="1600" dirty="0" err="1"/>
              <a:t>en</a:t>
            </a:r>
            <a:r>
              <a:rPr lang="en-IN" sz="1600" dirty="0"/>
              <a:t>"&gt;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    &lt;meta charset="utf-8"&gt;</a:t>
            </a:r>
          </a:p>
          <a:p>
            <a:r>
              <a:rPr lang="en-IN" sz="1600" dirty="0"/>
              <a:t>    &lt;title&gt;Example of JavaScript Statements&lt;/title&gt;</a:t>
            </a:r>
          </a:p>
          <a:p>
            <a:r>
              <a:rPr lang="en-IN" sz="1600" dirty="0"/>
              <a:t>&lt;/head&gt;</a:t>
            </a:r>
          </a:p>
          <a:p>
            <a:r>
              <a:rPr lang="en-IN" sz="1600" dirty="0"/>
              <a:t>&lt;body&gt;</a:t>
            </a:r>
          </a:p>
          <a:p>
            <a:r>
              <a:rPr lang="en-IN" sz="1600" dirty="0"/>
              <a:t>    &lt;script&gt;</a:t>
            </a:r>
          </a:p>
          <a:p>
            <a:r>
              <a:rPr lang="en-IN" sz="1600" dirty="0"/>
              <a:t>    var x = 5;</a:t>
            </a:r>
          </a:p>
          <a:p>
            <a:r>
              <a:rPr lang="en-IN" sz="1600" dirty="0"/>
              <a:t>    var y = 10;</a:t>
            </a:r>
          </a:p>
          <a:p>
            <a:r>
              <a:rPr lang="en-IN" sz="1600" dirty="0"/>
              <a:t>    var sum = x + y;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(sum); // Prints variable value</a:t>
            </a:r>
          </a:p>
          <a:p>
            <a:r>
              <a:rPr lang="en-IN" sz="1600" dirty="0"/>
              <a:t>    &lt;/script&gt;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606A5F-B474-4787-8C56-272F163EEED1}"/>
              </a:ext>
            </a:extLst>
          </p:cNvPr>
          <p:cNvCxnSpPr/>
          <p:nvPr/>
        </p:nvCxnSpPr>
        <p:spPr>
          <a:xfrm>
            <a:off x="7617041" y="0"/>
            <a:ext cx="0" cy="6738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2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E7ED-1047-4DFF-A8F3-CCCB4757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  <a:endParaRPr lang="en-IN" dirty="0"/>
          </a:p>
        </p:txBody>
      </p:sp>
      <p:pic>
        <p:nvPicPr>
          <p:cNvPr id="1026" name="Picture 2" descr="Image result for folder icon">
            <a:extLst>
              <a:ext uri="{FF2B5EF4-FFF2-40B4-BE49-F238E27FC236}">
                <a16:creationId xmlns:a16="http://schemas.microsoft.com/office/drawing/2014/main" id="{AE7FE5AA-46DD-45FD-BAD4-32750207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4" y="1304277"/>
            <a:ext cx="1615736" cy="16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349BE-EB8A-43A0-8B09-F22399D78DA0}"/>
              </a:ext>
            </a:extLst>
          </p:cNvPr>
          <p:cNvSpPr txBox="1"/>
          <p:nvPr/>
        </p:nvSpPr>
        <p:spPr>
          <a:xfrm>
            <a:off x="997999" y="3013356"/>
            <a:ext cx="204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Without any additional libraries JavaScript is also called as “Vanilla JavaScript”.</a:t>
            </a:r>
            <a:endParaRPr lang="en-IN" sz="1200" dirty="0"/>
          </a:p>
        </p:txBody>
      </p:sp>
      <p:pic>
        <p:nvPicPr>
          <p:cNvPr id="1028" name="Picture 4" descr="Image result for case sensitive">
            <a:extLst>
              <a:ext uri="{FF2B5EF4-FFF2-40B4-BE49-F238E27FC236}">
                <a16:creationId xmlns:a16="http://schemas.microsoft.com/office/drawing/2014/main" id="{8B75DC83-8A9C-4B77-B544-76797A8CA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83" y="1326332"/>
            <a:ext cx="2677487" cy="11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BEEEB-AB78-4737-BC10-A39A673C71C5}"/>
              </a:ext>
            </a:extLst>
          </p:cNvPr>
          <p:cNvSpPr txBox="1"/>
          <p:nvPr/>
        </p:nvSpPr>
        <p:spPr>
          <a:xfrm>
            <a:off x="4122235" y="2665605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Case- sensitive language</a:t>
            </a:r>
            <a:endParaRPr lang="en-IN" dirty="0"/>
          </a:p>
        </p:txBody>
      </p:sp>
      <p:pic>
        <p:nvPicPr>
          <p:cNvPr id="1030" name="Picture 6" descr="Image result for computer with data">
            <a:extLst>
              <a:ext uri="{FF2B5EF4-FFF2-40B4-BE49-F238E27FC236}">
                <a16:creationId xmlns:a16="http://schemas.microsoft.com/office/drawing/2014/main" id="{AC5CC698-A0C3-47A4-A801-FCB73750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15" y="1101802"/>
            <a:ext cx="2296876" cy="1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7CDC5-0A82-43B5-8602-27A631105745}"/>
              </a:ext>
            </a:extLst>
          </p:cNvPr>
          <p:cNvSpPr txBox="1"/>
          <p:nvPr/>
        </p:nvSpPr>
        <p:spPr>
          <a:xfrm>
            <a:off x="8108715" y="3034937"/>
            <a:ext cx="2463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Programming language which helps in making interactive web pages.</a:t>
            </a:r>
            <a:endParaRPr lang="en-IN" sz="1400" dirty="0"/>
          </a:p>
        </p:txBody>
      </p:sp>
      <p:pic>
        <p:nvPicPr>
          <p:cNvPr id="1032" name="Picture 8" descr="Image result for binary interpreter">
            <a:extLst>
              <a:ext uri="{FF2B5EF4-FFF2-40B4-BE49-F238E27FC236}">
                <a16:creationId xmlns:a16="http://schemas.microsoft.com/office/drawing/2014/main" id="{6B328319-7AFD-4351-AD39-F6452518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2" y="4082796"/>
            <a:ext cx="2703845" cy="11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0E425-F21A-4E60-B419-ECC55A6094DA}"/>
              </a:ext>
            </a:extLst>
          </p:cNvPr>
          <p:cNvSpPr txBox="1"/>
          <p:nvPr/>
        </p:nvSpPr>
        <p:spPr>
          <a:xfrm>
            <a:off x="459980" y="5377078"/>
            <a:ext cx="280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Interpreted and executed on the client machine</a:t>
            </a:r>
            <a:endParaRPr lang="en-IN" sz="1400" dirty="0"/>
          </a:p>
        </p:txBody>
      </p:sp>
      <p:pic>
        <p:nvPicPr>
          <p:cNvPr id="1034" name="Picture 10" descr="Image result for html tag">
            <a:extLst>
              <a:ext uri="{FF2B5EF4-FFF2-40B4-BE49-F238E27FC236}">
                <a16:creationId xmlns:a16="http://schemas.microsoft.com/office/drawing/2014/main" id="{C0F86D5D-9DB9-4893-A707-F4AA404D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64" y="3623563"/>
            <a:ext cx="2146618" cy="1908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78BA6-F7F4-4727-928A-648436716303}"/>
              </a:ext>
            </a:extLst>
          </p:cNvPr>
          <p:cNvSpPr txBox="1"/>
          <p:nvPr/>
        </p:nvSpPr>
        <p:spPr>
          <a:xfrm>
            <a:off x="3967849" y="5609285"/>
            <a:ext cx="3395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Used as default scripting language for HTML</a:t>
            </a:r>
            <a:endParaRPr lang="en-IN" sz="1400" dirty="0"/>
          </a:p>
        </p:txBody>
      </p:sp>
      <p:pic>
        <p:nvPicPr>
          <p:cNvPr id="1036" name="Picture 12" descr="Image result for computer">
            <a:extLst>
              <a:ext uri="{FF2B5EF4-FFF2-40B4-BE49-F238E27FC236}">
                <a16:creationId xmlns:a16="http://schemas.microsoft.com/office/drawing/2014/main" id="{BF8B4F68-20CE-4F51-A968-DD92E867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81" y="3890213"/>
            <a:ext cx="2079481" cy="15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C65D4-E452-4EF7-8C5C-676E1F5E44B1}"/>
              </a:ext>
            </a:extLst>
          </p:cNvPr>
          <p:cNvSpPr txBox="1"/>
          <p:nvPr/>
        </p:nvSpPr>
        <p:spPr>
          <a:xfrm>
            <a:off x="8285199" y="5485948"/>
            <a:ext cx="3050358" cy="60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Reduces the load on the server as some operations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136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E86D-0E2C-4DC8-8F28-F98A2235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AA79-9A03-433C-AD1E-014ACAB10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4" y="1340528"/>
            <a:ext cx="10421645" cy="4836435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JavaScript is the most popular and widely used client-side scripting language. </a:t>
            </a:r>
          </a:p>
          <a:p>
            <a:r>
              <a:rPr lang="en-US" sz="2400" b="0" i="0" dirty="0">
                <a:effectLst/>
              </a:rPr>
              <a:t>Client-side scripting refers to scripts that run within your web browser.</a:t>
            </a:r>
            <a:endParaRPr lang="en-US" sz="2400" dirty="0"/>
          </a:p>
          <a:p>
            <a:r>
              <a:rPr lang="en-US" sz="2400" b="0" i="0" dirty="0">
                <a:effectLst/>
              </a:rPr>
              <a:t> JavaScript is designed to add interactivity and dynamic effects to the web pages by manipulating the content returned from a web server.</a:t>
            </a:r>
          </a:p>
          <a:p>
            <a:r>
              <a:rPr lang="en-US" sz="2400" b="0" i="0" dirty="0">
                <a:effectLst/>
              </a:rPr>
              <a:t>JavaScript is an object-oriented language, and it also has some similarities in syntax to Java programming language. </a:t>
            </a:r>
          </a:p>
          <a:p>
            <a:r>
              <a:rPr lang="en-US" sz="2400" b="0" i="0" dirty="0">
                <a:effectLst/>
              </a:rPr>
              <a:t>But, JavaScript is not related to Java in any way.</a:t>
            </a:r>
          </a:p>
          <a:p>
            <a:r>
              <a:rPr lang="en-US" sz="2400" b="0" i="0" dirty="0">
                <a:effectLst/>
              </a:rPr>
              <a:t>JavaScript is the default scripting language for HTML5.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8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C687-4C41-408B-8425-870B5D57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2B8E-16F0-44A3-8D82-3D7836CA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JavaScript was originally developed as Live Script by Netscape in the mid 1990s. </a:t>
            </a:r>
          </a:p>
          <a:p>
            <a:r>
              <a:rPr lang="en-US" sz="2400" b="0" i="0" dirty="0">
                <a:effectLst/>
              </a:rPr>
              <a:t>It was later renamed to JavaScript in 1995, and became an ECMA</a:t>
            </a:r>
            <a:r>
              <a:rPr lang="en-IN" sz="2400" b="0" i="0" dirty="0">
                <a:effectLst/>
              </a:rPr>
              <a:t>(European Computer Manufacturers Association)</a:t>
            </a:r>
            <a:r>
              <a:rPr lang="en-US" sz="2400" b="0" i="0" dirty="0">
                <a:effectLst/>
              </a:rPr>
              <a:t> standard in 1997.</a:t>
            </a:r>
            <a:endParaRPr lang="en-US" sz="2400" dirty="0"/>
          </a:p>
          <a:p>
            <a:r>
              <a:rPr lang="en-US" sz="2400" b="0" i="0" dirty="0">
                <a:effectLst/>
              </a:rPr>
              <a:t>Now JavaScript is the standard client-side scripting language for web-based applications, and it is supported by virtually all web browsers available today, such as Google Chrome, Mozilla Firefox, Apple Safari, etc.</a:t>
            </a:r>
          </a:p>
          <a:p>
            <a:r>
              <a:rPr lang="en-US" sz="2400" b="0" i="0" dirty="0">
                <a:effectLst/>
              </a:rPr>
              <a:t>JavaScript is officially maintained by ECMA (European Computer Manufacturers Association) as ECMAScript. </a:t>
            </a:r>
          </a:p>
          <a:p>
            <a:r>
              <a:rPr lang="en-US" sz="2400" b="0" i="0" dirty="0">
                <a:effectLst/>
              </a:rPr>
              <a:t>ECMAScript 6 (or ES6) is the latest major version of the ECMAScript standard.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241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BA35-4541-477C-B899-310D3283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can do with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CBB1-981A-4B02-9FFC-F36C20AE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2369"/>
            <a:ext cx="10439399" cy="4534594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0" i="0" dirty="0">
                <a:effectLst/>
              </a:rPr>
              <a:t>There are lot more things you can do with JavaScript.</a:t>
            </a:r>
          </a:p>
          <a:p>
            <a:pPr marL="0" indent="0" algn="l" fontAlgn="base">
              <a:buNone/>
            </a:pPr>
            <a:endParaRPr lang="en-US" sz="2400" b="0" i="0" dirty="0">
              <a:effectLst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You can modify the content of a web page by adding or removing elements.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You can change the style and position of the elements on a web page.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You can monitor events like mouse click, hover, etc. and react to it.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You can perform and control transitions and animations.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You can create alert pop-ups to display info or warning messages to the user.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You can perform operations based on user inputs and display the results.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You can validate user inputs before submitting it to the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20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5B9-0F6D-4B05-BDF2-8755F5E4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JavaScript to Your Web Pages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7176-ED10-48F3-9E13-4BF79175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854190"/>
          </a:xfrm>
        </p:spPr>
        <p:txBody>
          <a:bodyPr/>
          <a:lstStyle/>
          <a:p>
            <a:r>
              <a:rPr lang="en-US" dirty="0"/>
              <a:t>There are typically three ways to add JavaScript to a web page: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Embedding the JavaScript code between a pair of &lt;script&gt; and &lt;/script&gt; tag.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an external JavaScript file with the .</a:t>
            </a:r>
            <a:r>
              <a:rPr lang="en-US" dirty="0" err="1"/>
              <a:t>js</a:t>
            </a:r>
            <a:r>
              <a:rPr lang="en-US" dirty="0"/>
              <a:t> extension and then load it within the page through the </a:t>
            </a:r>
            <a:r>
              <a:rPr lang="en-US" dirty="0" err="1"/>
              <a:t>src</a:t>
            </a:r>
            <a:r>
              <a:rPr lang="en-US" dirty="0"/>
              <a:t> attribute of the &lt;script&gt; tag.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Placing the JavaScript code directly inside an HTML tag using the special tag attributes such as onclick, </a:t>
            </a:r>
            <a:r>
              <a:rPr lang="en-US" dirty="0" err="1"/>
              <a:t>onmouseover</a:t>
            </a:r>
            <a:r>
              <a:rPr lang="en-US" dirty="0"/>
              <a:t>, </a:t>
            </a:r>
            <a:r>
              <a:rPr lang="en-US" dirty="0" err="1"/>
              <a:t>onkeypress</a:t>
            </a:r>
            <a:r>
              <a:rPr lang="en-US" dirty="0"/>
              <a:t>, onload,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88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DA18-D8F2-42BF-85D8-8509F5A2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Embedding the JavaScript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3C6D-BD52-413B-8B32-16261C26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296141"/>
            <a:ext cx="10448278" cy="1393794"/>
          </a:xfrm>
        </p:spPr>
        <p:txBody>
          <a:bodyPr>
            <a:normAutofit/>
          </a:bodyPr>
          <a:lstStyle/>
          <a:p>
            <a:r>
              <a:rPr lang="en-US" sz="2000"/>
              <a:t>You can embed the JavaScript code directly within your web pages by placing it between the &lt;script&gt; and &lt;/script&gt; tags. </a:t>
            </a:r>
          </a:p>
          <a:p>
            <a:r>
              <a:rPr lang="en-US" sz="2000"/>
              <a:t>The &lt;script&gt; tag indicates the browser that the contained statements are to be interpreted as executable script and not HTML.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C99C6-8C89-4E7C-95D4-2536624AD801}"/>
              </a:ext>
            </a:extLst>
          </p:cNvPr>
          <p:cNvSpPr txBox="1"/>
          <p:nvPr/>
        </p:nvSpPr>
        <p:spPr>
          <a:xfrm>
            <a:off x="1236215" y="2781331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Embedding JavaScript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 </a:t>
            </a:r>
            <a:r>
              <a:rPr lang="en-IN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Prints: Hello World!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50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F717-33B8-404C-AAED-3CD4EB21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541"/>
          </a:xfrm>
        </p:spPr>
        <p:txBody>
          <a:bodyPr>
            <a:normAutofit fontScale="90000"/>
          </a:bodyPr>
          <a:lstStyle/>
          <a:p>
            <a:r>
              <a:rPr lang="en-US" dirty="0"/>
              <a:t>Calling External JavaScript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B2EB-9C5F-4850-BCF3-7BE66A44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4"/>
            <a:ext cx="10515600" cy="1091953"/>
          </a:xfrm>
        </p:spPr>
        <p:txBody>
          <a:bodyPr>
            <a:normAutofit/>
          </a:bodyPr>
          <a:lstStyle/>
          <a:p>
            <a:r>
              <a:rPr lang="en-US" sz="2000" dirty="0"/>
              <a:t>You can also place your JavaScript code into a separate file with a .</a:t>
            </a:r>
            <a:r>
              <a:rPr lang="en-US" sz="2000" dirty="0" err="1"/>
              <a:t>js</a:t>
            </a:r>
            <a:r>
              <a:rPr lang="en-US" sz="2000" dirty="0"/>
              <a:t> extension, and then call that file in your document through the </a:t>
            </a:r>
            <a:r>
              <a:rPr lang="en-US" sz="2000" dirty="0" err="1"/>
              <a:t>src</a:t>
            </a:r>
            <a:r>
              <a:rPr lang="en-US" sz="2000" dirty="0"/>
              <a:t> attribute of the &lt;script&gt; tag, like this: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F4959"/>
                </a:solidFill>
                <a:effectLst/>
              </a:rPr>
              <a:t>&lt;script </a:t>
            </a:r>
            <a:r>
              <a:rPr lang="en-US" sz="2000" b="0" i="0" dirty="0" err="1">
                <a:solidFill>
                  <a:srgbClr val="2F4959"/>
                </a:solidFill>
                <a:effectLst/>
              </a:rPr>
              <a:t>src</a:t>
            </a:r>
            <a:r>
              <a:rPr lang="en-US" sz="2000" b="0" i="0" dirty="0">
                <a:solidFill>
                  <a:srgbClr val="2F4959"/>
                </a:solidFill>
                <a:effectLst/>
              </a:rPr>
              <a:t>="</a:t>
            </a:r>
            <a:r>
              <a:rPr lang="en-US" sz="2000" b="0" i="0" dirty="0" err="1">
                <a:solidFill>
                  <a:srgbClr val="2F4959"/>
                </a:solidFill>
                <a:effectLst/>
              </a:rPr>
              <a:t>js</a:t>
            </a:r>
            <a:r>
              <a:rPr lang="en-US" sz="2000" b="0" i="0" dirty="0">
                <a:solidFill>
                  <a:srgbClr val="2F4959"/>
                </a:solidFill>
                <a:effectLst/>
              </a:rPr>
              <a:t>/hello.js"&gt;&lt;/script&gt;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1A739-BE4F-4175-97DB-B2F30D0851F4}"/>
              </a:ext>
            </a:extLst>
          </p:cNvPr>
          <p:cNvSpPr txBox="1"/>
          <p:nvPr/>
        </p:nvSpPr>
        <p:spPr>
          <a:xfrm>
            <a:off x="1065320" y="2539015"/>
            <a:ext cx="107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//index.js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B8230-3231-4FB0-9421-D3242A568CC7}"/>
              </a:ext>
            </a:extLst>
          </p:cNvPr>
          <p:cNvSpPr txBox="1"/>
          <p:nvPr/>
        </p:nvSpPr>
        <p:spPr>
          <a:xfrm>
            <a:off x="838200" y="3148045"/>
            <a:ext cx="51379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 function to display a message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sayHello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"Hello World!"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Call function on click of the button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600" b="0" i="0" dirty="0" err="1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myBtn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sayHello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7E130-B641-4DBF-BDBE-BB51BC315B0A}"/>
              </a:ext>
            </a:extLst>
          </p:cNvPr>
          <p:cNvSpPr txBox="1"/>
          <p:nvPr/>
        </p:nvSpPr>
        <p:spPr>
          <a:xfrm>
            <a:off x="6525088" y="2476870"/>
            <a:ext cx="136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//index.html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1D610-DB8D-4D14-995E-B7B2BD080702}"/>
              </a:ext>
            </a:extLst>
          </p:cNvPr>
          <p:cNvSpPr txBox="1"/>
          <p:nvPr/>
        </p:nvSpPr>
        <p:spPr>
          <a:xfrm>
            <a:off x="6600550" y="2959833"/>
            <a:ext cx="52600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sz="1600" b="0" i="0" dirty="0" err="1"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meta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charset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UTF-8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Including External JavaScript File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sz="1600" b="0" i="0" dirty="0" err="1"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myBtn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Me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script </a:t>
            </a:r>
            <a:r>
              <a:rPr lang="en-IN" sz="1600" b="0" i="0" dirty="0" err="1"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sz="1600" b="0" i="0" dirty="0" err="1"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/hello.js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3C409-5D3F-4E68-8292-715E6A24244B}"/>
              </a:ext>
            </a:extLst>
          </p:cNvPr>
          <p:cNvCxnSpPr>
            <a:stCxn id="3" idx="2"/>
          </p:cNvCxnSpPr>
          <p:nvPr/>
        </p:nvCxnSpPr>
        <p:spPr>
          <a:xfrm>
            <a:off x="6096000" y="2299317"/>
            <a:ext cx="0" cy="43145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82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CF03-7BD4-4F24-B4E1-7583516E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Placing JavaScript Code Inline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D577-F32E-4497-9757-FBD49F19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8" y="1154097"/>
            <a:ext cx="10430522" cy="1091953"/>
          </a:xfrm>
        </p:spPr>
        <p:txBody>
          <a:bodyPr>
            <a:normAutofit/>
          </a:bodyPr>
          <a:lstStyle/>
          <a:p>
            <a:r>
              <a:rPr lang="en-US" sz="2400" dirty="0"/>
              <a:t>You can also place JavaScript code inline by inserting it directly inside the HTML tag using the special tag attributes such as onclick, </a:t>
            </a:r>
            <a:r>
              <a:rPr lang="en-US" sz="2400" dirty="0" err="1"/>
              <a:t>onmouseover</a:t>
            </a:r>
            <a:r>
              <a:rPr lang="en-US" sz="2400" dirty="0"/>
              <a:t>, </a:t>
            </a:r>
            <a:r>
              <a:rPr lang="en-US" sz="2400" dirty="0" err="1"/>
              <a:t>onkeypress</a:t>
            </a:r>
            <a:r>
              <a:rPr lang="en-US" sz="2400" dirty="0"/>
              <a:t>, onload, etc.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A998A-0F72-4197-90D4-556A147F45A3}"/>
              </a:ext>
            </a:extLst>
          </p:cNvPr>
          <p:cNvSpPr txBox="1"/>
          <p:nvPr/>
        </p:nvSpPr>
        <p:spPr>
          <a:xfrm>
            <a:off x="1012055" y="2450237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//index.html</a:t>
            </a:r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8AAFE-2121-44EE-AF08-95D238B96C30}"/>
              </a:ext>
            </a:extLst>
          </p:cNvPr>
          <p:cNvSpPr txBox="1"/>
          <p:nvPr/>
        </p:nvSpPr>
        <p:spPr>
          <a:xfrm>
            <a:off x="923278" y="3023755"/>
            <a:ext cx="75193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JavaScript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56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1048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Introduction to JavaScript</vt:lpstr>
      <vt:lpstr>What is JavaScript?</vt:lpstr>
      <vt:lpstr>What is JavaScript ?</vt:lpstr>
      <vt:lpstr>History of JavaScript</vt:lpstr>
      <vt:lpstr>What You can do with JavaScript?</vt:lpstr>
      <vt:lpstr>Adding JavaScript to Your Web Pages</vt:lpstr>
      <vt:lpstr>Embedding the JavaScript Code</vt:lpstr>
      <vt:lpstr>Calling External JavaScript File</vt:lpstr>
      <vt:lpstr>Placing JavaScript Code Inline</vt:lpstr>
      <vt:lpstr>JavaScript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Sunanda Naik</dc:creator>
  <cp:lastModifiedBy>Sunanda Naik</cp:lastModifiedBy>
  <cp:revision>18</cp:revision>
  <dcterms:created xsi:type="dcterms:W3CDTF">2021-02-07T19:09:24Z</dcterms:created>
  <dcterms:modified xsi:type="dcterms:W3CDTF">2021-07-13T06:39:22Z</dcterms:modified>
</cp:coreProperties>
</file>