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7/13/2021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093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0495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9110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131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854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5836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652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099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8615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55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48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7/13/2021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441473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41FBD743-BC09-40BF-BE05-B095DAF0087D}"/>
              </a:ext>
            </a:extLst>
          </p:cNvPr>
          <p:cNvPicPr>
            <a:picLocks noChangeAspect="1"/>
          </p:cNvPicPr>
          <p:nvPr/>
        </p:nvPicPr>
        <p:blipFill rotWithShape="1">
          <a:blip r:embed="rId2">
            <a:alphaModFix amt="50000"/>
          </a:blip>
          <a:srcRect t="6867" r="-1" b="8841"/>
          <a:stretch/>
        </p:blipFill>
        <p:spPr>
          <a:xfrm>
            <a:off x="20" y="10"/>
            <a:ext cx="12188930" cy="6857990"/>
          </a:xfrm>
          <a:prstGeom prst="rect">
            <a:avLst/>
          </a:prstGeom>
        </p:spPr>
      </p:pic>
      <p:sp>
        <p:nvSpPr>
          <p:cNvPr id="2" name="Title 1">
            <a:extLst>
              <a:ext uri="{FF2B5EF4-FFF2-40B4-BE49-F238E27FC236}">
                <a16:creationId xmlns:a16="http://schemas.microsoft.com/office/drawing/2014/main" id="{A62A96F7-1480-4121-B9EA-D5E205E86B83}"/>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10000"/>
              <a:t>JavaScript Events</a:t>
            </a:r>
            <a:endParaRPr lang="en-IN" sz="10000"/>
          </a:p>
        </p:txBody>
      </p:sp>
      <p:sp>
        <p:nvSpPr>
          <p:cNvPr id="1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4786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A7DB-08BA-4C80-8D94-6096EDB66304}"/>
              </a:ext>
            </a:extLst>
          </p:cNvPr>
          <p:cNvSpPr>
            <a:spLocks noGrp="1"/>
          </p:cNvSpPr>
          <p:nvPr>
            <p:ph type="title"/>
          </p:nvPr>
        </p:nvSpPr>
        <p:spPr>
          <a:xfrm>
            <a:off x="758301" y="676656"/>
            <a:ext cx="10515600" cy="575908"/>
          </a:xfrm>
        </p:spPr>
        <p:txBody>
          <a:bodyPr>
            <a:normAutofit fontScale="90000"/>
          </a:bodyPr>
          <a:lstStyle/>
          <a:p>
            <a:r>
              <a:rPr lang="en-IN" b="1" i="0" dirty="0">
                <a:solidFill>
                  <a:srgbClr val="262626"/>
                </a:solidFill>
                <a:effectLst/>
                <a:latin typeface="-apple-system"/>
              </a:rPr>
              <a:t>Understanding Events and Event Handlers</a:t>
            </a:r>
            <a:br>
              <a:rPr lang="en-IN" b="1" i="0" dirty="0">
                <a:solidFill>
                  <a:srgbClr val="262626"/>
                </a:solidFill>
                <a:effectLst/>
                <a:latin typeface="-apple-system"/>
              </a:rPr>
            </a:br>
            <a:endParaRPr lang="en-IN" dirty="0"/>
          </a:p>
        </p:txBody>
      </p:sp>
      <p:sp>
        <p:nvSpPr>
          <p:cNvPr id="3" name="Content Placeholder 2">
            <a:extLst>
              <a:ext uri="{FF2B5EF4-FFF2-40B4-BE49-F238E27FC236}">
                <a16:creationId xmlns:a16="http://schemas.microsoft.com/office/drawing/2014/main" id="{A2DD668A-652E-4506-862D-26CED102C161}"/>
              </a:ext>
            </a:extLst>
          </p:cNvPr>
          <p:cNvSpPr>
            <a:spLocks noGrp="1"/>
          </p:cNvSpPr>
          <p:nvPr>
            <p:ph idx="1"/>
          </p:nvPr>
        </p:nvSpPr>
        <p:spPr>
          <a:xfrm>
            <a:off x="923278" y="1890944"/>
            <a:ext cx="10430522" cy="3258105"/>
          </a:xfrm>
        </p:spPr>
        <p:txBody>
          <a:bodyPr>
            <a:normAutofit/>
          </a:bodyPr>
          <a:lstStyle/>
          <a:p>
            <a:r>
              <a:rPr lang="en-US" sz="2000" b="0" i="0" dirty="0">
                <a:effectLst/>
                <a:latin typeface="Calibri" panose="020F0502020204030204" pitchFamily="34" charset="0"/>
                <a:cs typeface="Calibri" panose="020F0502020204030204" pitchFamily="34" charset="0"/>
              </a:rPr>
              <a:t>An event is something that happens when user interact with the web page, such as when he clicked a link or button, entered text into an input box or </a:t>
            </a:r>
            <a:r>
              <a:rPr lang="en-US" sz="2000" b="0" i="0" dirty="0" err="1">
                <a:effectLst/>
                <a:latin typeface="Calibri" panose="020F0502020204030204" pitchFamily="34" charset="0"/>
                <a:cs typeface="Calibri" panose="020F0502020204030204" pitchFamily="34" charset="0"/>
              </a:rPr>
              <a:t>textarea</a:t>
            </a:r>
            <a:r>
              <a:rPr lang="en-US" sz="2000" b="0" i="0" dirty="0">
                <a:effectLst/>
                <a:latin typeface="Calibri" panose="020F0502020204030204" pitchFamily="34" charset="0"/>
                <a:cs typeface="Calibri" panose="020F0502020204030204" pitchFamily="34" charset="0"/>
              </a:rPr>
              <a:t>, made selection in a select box, pressed key on the keyboard, moved the mouse pointer, submits a form, etc. In some cases, the Browser itself can trigger the events, such as the page load and unload events.</a:t>
            </a:r>
          </a:p>
          <a:p>
            <a:r>
              <a:rPr lang="en-US" sz="2000" dirty="0">
                <a:latin typeface="Calibri" panose="020F0502020204030204" pitchFamily="34" charset="0"/>
                <a:cs typeface="Calibri" panose="020F0502020204030204" pitchFamily="34" charset="0"/>
              </a:rPr>
              <a:t>When an event occur, you can use a JavaScript event handler (or an event listener) to detect them and perform specific task or set of tasks. By convention, the names for event handlers always begin with the word "on", so an event handler for the click event is called onclick, similarly an event handler for the load event is called onload, event handler for the blur event is called </a:t>
            </a:r>
            <a:r>
              <a:rPr lang="en-US" sz="2000" dirty="0" err="1">
                <a:latin typeface="Calibri" panose="020F0502020204030204" pitchFamily="34" charset="0"/>
                <a:cs typeface="Calibri" panose="020F0502020204030204" pitchFamily="34" charset="0"/>
              </a:rPr>
              <a:t>onblur</a:t>
            </a:r>
            <a:r>
              <a:rPr lang="en-US" sz="2000" dirty="0">
                <a:latin typeface="Calibri" panose="020F0502020204030204" pitchFamily="34" charset="0"/>
                <a:cs typeface="Calibri" panose="020F0502020204030204" pitchFamily="34" charset="0"/>
              </a:rPr>
              <a:t>, and so on.</a:t>
            </a:r>
            <a:endParaRPr lang="en-IN"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9589878-10AF-4CB1-B932-258B8519624E}"/>
              </a:ext>
            </a:extLst>
          </p:cNvPr>
          <p:cNvSpPr txBox="1"/>
          <p:nvPr/>
        </p:nvSpPr>
        <p:spPr>
          <a:xfrm>
            <a:off x="1768875" y="5325764"/>
            <a:ext cx="8094215" cy="923330"/>
          </a:xfrm>
          <a:prstGeom prst="rect">
            <a:avLst/>
          </a:prstGeom>
          <a:noFill/>
        </p:spPr>
        <p:txBody>
          <a:bodyPr wrap="square">
            <a:spAutoFit/>
          </a:bodyPr>
          <a:lstStyle/>
          <a:p>
            <a:r>
              <a:rPr lang="en-IN" dirty="0">
                <a:latin typeface="-apple-system"/>
              </a:rPr>
              <a:t>&lt;body&gt;</a:t>
            </a:r>
          </a:p>
          <a:p>
            <a:r>
              <a:rPr lang="en-IN" dirty="0">
                <a:latin typeface="-apple-system"/>
              </a:rPr>
              <a:t>    &lt;button type="button" onclick="alert('Hello World!')"&gt;Click Me&lt;/button&gt;</a:t>
            </a:r>
          </a:p>
          <a:p>
            <a:r>
              <a:rPr lang="en-IN" dirty="0">
                <a:latin typeface="-apple-system"/>
              </a:rPr>
              <a:t>&lt;/body&gt;</a:t>
            </a:r>
          </a:p>
        </p:txBody>
      </p:sp>
    </p:spTree>
    <p:extLst>
      <p:ext uri="{BB962C8B-B14F-4D97-AF65-F5344CB8AC3E}">
        <p14:creationId xmlns:p14="http://schemas.microsoft.com/office/powerpoint/2010/main" val="39594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F4C87-96E7-468A-9FB7-8DAF03A79E9C}"/>
              </a:ext>
            </a:extLst>
          </p:cNvPr>
          <p:cNvSpPr>
            <a:spLocks noGrp="1"/>
          </p:cNvSpPr>
          <p:nvPr>
            <p:ph idx="1"/>
          </p:nvPr>
        </p:nvSpPr>
        <p:spPr>
          <a:xfrm>
            <a:off x="571869" y="757530"/>
            <a:ext cx="11341963" cy="5971743"/>
          </a:xfrm>
        </p:spPr>
        <p:txBody>
          <a:bodyPr>
            <a:normAutofit/>
          </a:bodyPr>
          <a:lstStyle/>
          <a:p>
            <a:r>
              <a:rPr lang="en-US" sz="2000" dirty="0">
                <a:latin typeface="Calibri" panose="020F0502020204030204" pitchFamily="34" charset="0"/>
                <a:cs typeface="Calibri" panose="020F0502020204030204" pitchFamily="34" charset="0"/>
              </a:rPr>
              <a:t>However, to keep the JavaScript separate from HTML, you can set up the event handler in an external JavaScript file or within the &lt;script&gt; and &lt;/script&gt; tags, like this:</a:t>
            </a:r>
            <a:endParaRPr lang="en-IN"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9F0D852-1F73-4683-A88C-A69013B84881}"/>
              </a:ext>
            </a:extLst>
          </p:cNvPr>
          <p:cNvSpPr txBox="1"/>
          <p:nvPr/>
        </p:nvSpPr>
        <p:spPr>
          <a:xfrm>
            <a:off x="987640" y="2136338"/>
            <a:ext cx="8369424" cy="2675359"/>
          </a:xfrm>
          <a:prstGeom prst="rect">
            <a:avLst/>
          </a:prstGeom>
          <a:noFill/>
        </p:spPr>
        <p:txBody>
          <a:bodyPr wrap="square">
            <a:spAutoFit/>
          </a:bodyPr>
          <a:lstStyle/>
          <a:p>
            <a:r>
              <a:rPr lang="en-IN" dirty="0">
                <a:latin typeface="-apple-system"/>
              </a:rPr>
              <a:t>&lt;body&gt;</a:t>
            </a:r>
          </a:p>
          <a:p>
            <a:r>
              <a:rPr lang="en-IN" dirty="0">
                <a:latin typeface="-apple-system"/>
              </a:rPr>
              <a:t>    &lt;button type="button" id="</a:t>
            </a:r>
            <a:r>
              <a:rPr lang="en-IN" dirty="0" err="1">
                <a:latin typeface="-apple-system"/>
              </a:rPr>
              <a:t>myBtn</a:t>
            </a:r>
            <a:r>
              <a:rPr lang="en-IN" dirty="0">
                <a:latin typeface="-apple-system"/>
              </a:rPr>
              <a:t>"&gt;Click Me&lt;/button&gt;</a:t>
            </a:r>
          </a:p>
          <a:p>
            <a:r>
              <a:rPr lang="en-IN" dirty="0">
                <a:latin typeface="-apple-system"/>
              </a:rPr>
              <a:t>    &lt;script&gt;</a:t>
            </a:r>
          </a:p>
          <a:p>
            <a:r>
              <a:rPr lang="en-IN" dirty="0">
                <a:latin typeface="-apple-system"/>
              </a:rPr>
              <a:t>        function </a:t>
            </a:r>
            <a:r>
              <a:rPr lang="en-IN" dirty="0" err="1">
                <a:latin typeface="-apple-system"/>
              </a:rPr>
              <a:t>sayHello</a:t>
            </a:r>
            <a:r>
              <a:rPr lang="en-IN" dirty="0">
                <a:latin typeface="-apple-system"/>
              </a:rPr>
              <a:t>(){</a:t>
            </a:r>
          </a:p>
          <a:p>
            <a:r>
              <a:rPr lang="en-IN" dirty="0">
                <a:latin typeface="-apple-system"/>
              </a:rPr>
              <a:t>            alert('Hello World!');</a:t>
            </a:r>
          </a:p>
          <a:p>
            <a:r>
              <a:rPr lang="en-IN" dirty="0">
                <a:latin typeface="-apple-system"/>
              </a:rPr>
              <a:t>        }</a:t>
            </a:r>
          </a:p>
          <a:p>
            <a:r>
              <a:rPr lang="en-IN" dirty="0">
                <a:latin typeface="-apple-system"/>
              </a:rPr>
              <a:t>        </a:t>
            </a:r>
            <a:r>
              <a:rPr lang="en-IN" dirty="0" err="1">
                <a:latin typeface="-apple-system"/>
              </a:rPr>
              <a:t>document.getElementById</a:t>
            </a:r>
            <a:r>
              <a:rPr lang="en-IN" dirty="0">
                <a:latin typeface="-apple-system"/>
              </a:rPr>
              <a:t>("</a:t>
            </a:r>
            <a:r>
              <a:rPr lang="en-IN" dirty="0" err="1">
                <a:latin typeface="-apple-system"/>
              </a:rPr>
              <a:t>myBtn</a:t>
            </a:r>
            <a:r>
              <a:rPr lang="en-IN" dirty="0">
                <a:latin typeface="-apple-system"/>
              </a:rPr>
              <a:t>").onclick = </a:t>
            </a:r>
            <a:r>
              <a:rPr lang="en-IN" dirty="0" err="1">
                <a:latin typeface="-apple-system"/>
              </a:rPr>
              <a:t>sayHello</a:t>
            </a:r>
            <a:r>
              <a:rPr lang="en-IN" dirty="0">
                <a:latin typeface="-apple-system"/>
              </a:rPr>
              <a:t>;</a:t>
            </a:r>
          </a:p>
          <a:p>
            <a:r>
              <a:rPr lang="en-IN" dirty="0">
                <a:latin typeface="-apple-system"/>
              </a:rPr>
              <a:t>    &lt;/script&gt;</a:t>
            </a:r>
          </a:p>
          <a:p>
            <a:r>
              <a:rPr lang="en-IN" dirty="0">
                <a:latin typeface="-apple-system"/>
              </a:rPr>
              <a:t>&lt;/body&gt;</a:t>
            </a:r>
          </a:p>
        </p:txBody>
      </p:sp>
    </p:spTree>
    <p:extLst>
      <p:ext uri="{BB962C8B-B14F-4D97-AF65-F5344CB8AC3E}">
        <p14:creationId xmlns:p14="http://schemas.microsoft.com/office/powerpoint/2010/main" val="140797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3D7F-D56C-40F2-8EF1-BA07CE86CE75}"/>
              </a:ext>
            </a:extLst>
          </p:cNvPr>
          <p:cNvSpPr>
            <a:spLocks noGrp="1"/>
          </p:cNvSpPr>
          <p:nvPr>
            <p:ph type="title"/>
          </p:nvPr>
        </p:nvSpPr>
        <p:spPr/>
        <p:txBody>
          <a:bodyPr/>
          <a:lstStyle/>
          <a:p>
            <a:r>
              <a:rPr lang="en-US" dirty="0"/>
              <a:t>Mouse Events</a:t>
            </a:r>
            <a:endParaRPr lang="en-IN" dirty="0"/>
          </a:p>
        </p:txBody>
      </p:sp>
      <p:sp>
        <p:nvSpPr>
          <p:cNvPr id="3" name="Content Placeholder 2">
            <a:extLst>
              <a:ext uri="{FF2B5EF4-FFF2-40B4-BE49-F238E27FC236}">
                <a16:creationId xmlns:a16="http://schemas.microsoft.com/office/drawing/2014/main" id="{AA3F93B9-D5A0-4035-9E24-81ED84857E39}"/>
              </a:ext>
            </a:extLst>
          </p:cNvPr>
          <p:cNvSpPr>
            <a:spLocks noGrp="1"/>
          </p:cNvSpPr>
          <p:nvPr>
            <p:ph idx="1"/>
          </p:nvPr>
        </p:nvSpPr>
        <p:spPr>
          <a:xfrm>
            <a:off x="838200" y="1929383"/>
            <a:ext cx="10880324" cy="4719991"/>
          </a:xfrm>
        </p:spPr>
        <p:txBody>
          <a:bodyPr>
            <a:normAutofit/>
          </a:bodyPr>
          <a:lstStyle/>
          <a:p>
            <a:r>
              <a:rPr lang="en-US" sz="2000" b="0" i="0" dirty="0">
                <a:effectLst/>
                <a:latin typeface="-apple-system"/>
              </a:rPr>
              <a:t>A mouse event is triggered when the user click some element, move the mouse pointer over an element, etc. Here're some most important mouse events and their event handler.</a:t>
            </a:r>
          </a:p>
          <a:p>
            <a:r>
              <a:rPr lang="en-IN" sz="2000" b="1" i="0" dirty="0">
                <a:solidFill>
                  <a:srgbClr val="262626"/>
                </a:solidFill>
                <a:effectLst/>
                <a:latin typeface="-apple-system"/>
              </a:rPr>
              <a:t>The Click Event (onclick)</a:t>
            </a:r>
          </a:p>
          <a:p>
            <a:pPr marL="457200" lvl="1" indent="0">
              <a:buNone/>
            </a:pPr>
            <a:r>
              <a:rPr lang="en-US" sz="1600" dirty="0">
                <a:latin typeface="Calibri" panose="020F0502020204030204" pitchFamily="34" charset="0"/>
                <a:cs typeface="Calibri" panose="020F0502020204030204" pitchFamily="34" charset="0"/>
              </a:rPr>
              <a:t>The click event occurs when a user clicks on an element on a web page. Often, these are form elements and links. You can handle a click event with an onclick event handler.</a:t>
            </a:r>
          </a:p>
          <a:p>
            <a:pPr marL="457200" lvl="1"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button </a:t>
            </a:r>
            <a:r>
              <a:rPr lang="en-US" sz="1400" b="0" i="0" dirty="0">
                <a:solidFill>
                  <a:srgbClr val="669900"/>
                </a:solidFill>
                <a:effectLst/>
                <a:latin typeface="Consolas" panose="020B0609020204030204" pitchFamily="49" charset="0"/>
              </a:rPr>
              <a:t>type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button</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onclick</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You have clicked a button!</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Click Me</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button</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p>
          <a:p>
            <a:pPr marL="457200" lvl="1"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a </a:t>
            </a:r>
            <a:r>
              <a:rPr lang="en-US" sz="1400" b="0" i="0" dirty="0" err="1">
                <a:solidFill>
                  <a:srgbClr val="669900"/>
                </a:solidFill>
                <a:effectLst/>
                <a:latin typeface="Consolas" panose="020B0609020204030204" pitchFamily="49" charset="0"/>
              </a:rPr>
              <a:t>href</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onclick</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You have clicked a link!</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Click Me</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a</a:t>
            </a:r>
            <a:r>
              <a:rPr lang="en-US" sz="1400" b="0" i="0" dirty="0">
                <a:solidFill>
                  <a:srgbClr val="5F6364"/>
                </a:solidFill>
                <a:effectLst/>
                <a:latin typeface="Consolas" panose="020B0609020204030204" pitchFamily="49" charset="0"/>
              </a:rPr>
              <a:t>&gt;</a:t>
            </a:r>
          </a:p>
          <a:p>
            <a:r>
              <a:rPr lang="en-US" sz="2400" dirty="0">
                <a:latin typeface="Calibri" panose="020F0502020204030204" pitchFamily="34" charset="0"/>
                <a:cs typeface="Calibri" panose="020F0502020204030204" pitchFamily="34" charset="0"/>
              </a:rPr>
              <a:t>The </a:t>
            </a:r>
            <a:r>
              <a:rPr lang="en-US" sz="2400" dirty="0" err="1">
                <a:latin typeface="Calibri" panose="020F0502020204030204" pitchFamily="34" charset="0"/>
                <a:cs typeface="Calibri" panose="020F0502020204030204" pitchFamily="34" charset="0"/>
              </a:rPr>
              <a:t>Contextmenu</a:t>
            </a:r>
            <a:r>
              <a:rPr lang="en-US" sz="2400" dirty="0">
                <a:latin typeface="Calibri" panose="020F0502020204030204" pitchFamily="34" charset="0"/>
                <a:cs typeface="Calibri" panose="020F0502020204030204" pitchFamily="34" charset="0"/>
              </a:rPr>
              <a:t> Event (</a:t>
            </a:r>
            <a:r>
              <a:rPr lang="en-US" sz="2400" dirty="0" err="1">
                <a:latin typeface="Calibri" panose="020F0502020204030204" pitchFamily="34" charset="0"/>
                <a:cs typeface="Calibri" panose="020F0502020204030204" pitchFamily="34" charset="0"/>
              </a:rPr>
              <a:t>oncontextmenu</a:t>
            </a:r>
            <a:r>
              <a:rPr lang="en-US" sz="2400" dirty="0">
                <a:latin typeface="Calibri" panose="020F0502020204030204" pitchFamily="34" charset="0"/>
                <a:cs typeface="Calibri" panose="020F0502020204030204" pitchFamily="34" charset="0"/>
              </a:rPr>
              <a:t>)</a:t>
            </a:r>
          </a:p>
          <a:p>
            <a:pPr marL="457200" lvl="1" indent="0">
              <a:buNone/>
            </a:pP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contextmenu</a:t>
            </a:r>
            <a:r>
              <a:rPr lang="en-US" sz="1600" dirty="0">
                <a:latin typeface="Calibri" panose="020F0502020204030204" pitchFamily="34" charset="0"/>
                <a:cs typeface="Calibri" panose="020F0502020204030204" pitchFamily="34" charset="0"/>
              </a:rPr>
              <a:t> event occurs when a user clicks the right mouse button on an element to open a context menu. You can handle a </a:t>
            </a:r>
            <a:r>
              <a:rPr lang="en-US" sz="1600" dirty="0" err="1">
                <a:latin typeface="Calibri" panose="020F0502020204030204" pitchFamily="34" charset="0"/>
                <a:cs typeface="Calibri" panose="020F0502020204030204" pitchFamily="34" charset="0"/>
              </a:rPr>
              <a:t>contextmenu</a:t>
            </a:r>
            <a:r>
              <a:rPr lang="en-US" sz="1600" dirty="0">
                <a:latin typeface="Calibri" panose="020F0502020204030204" pitchFamily="34" charset="0"/>
                <a:cs typeface="Calibri" panose="020F0502020204030204" pitchFamily="34" charset="0"/>
              </a:rPr>
              <a:t> event with an </a:t>
            </a:r>
            <a:r>
              <a:rPr lang="en-US" sz="1600" dirty="0" err="1">
                <a:latin typeface="Calibri" panose="020F0502020204030204" pitchFamily="34" charset="0"/>
                <a:cs typeface="Calibri" panose="020F0502020204030204" pitchFamily="34" charset="0"/>
              </a:rPr>
              <a:t>oncontextmenu</a:t>
            </a:r>
            <a:r>
              <a:rPr lang="en-US" sz="1600" dirty="0">
                <a:latin typeface="Calibri" panose="020F0502020204030204" pitchFamily="34" charset="0"/>
                <a:cs typeface="Calibri" panose="020F0502020204030204" pitchFamily="34" charset="0"/>
              </a:rPr>
              <a:t> event handler.</a:t>
            </a:r>
          </a:p>
          <a:p>
            <a:pPr marL="0"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button </a:t>
            </a:r>
            <a:r>
              <a:rPr lang="en-US" sz="1400" b="0" i="0" dirty="0">
                <a:solidFill>
                  <a:srgbClr val="669900"/>
                </a:solidFill>
                <a:effectLst/>
                <a:latin typeface="Consolas" panose="020B0609020204030204" pitchFamily="49" charset="0"/>
              </a:rPr>
              <a:t>type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button</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err="1">
                <a:solidFill>
                  <a:srgbClr val="669900"/>
                </a:solidFill>
                <a:effectLst/>
                <a:latin typeface="Consolas" panose="020B0609020204030204" pitchFamily="49" charset="0"/>
              </a:rPr>
              <a:t>oncontextmenu</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You have right-clicked a button!</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Right Click on Me</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button</a:t>
            </a:r>
            <a:r>
              <a:rPr lang="en-US" sz="1400" b="0" i="0" dirty="0">
                <a:solidFill>
                  <a:srgbClr val="5F6364"/>
                </a:solidFill>
                <a:effectLst/>
                <a:latin typeface="Consolas" panose="020B0609020204030204" pitchFamily="49" charset="0"/>
              </a:rPr>
              <a:t>&gt;</a:t>
            </a:r>
          </a:p>
          <a:p>
            <a:pPr marL="0" indent="0">
              <a:buNone/>
            </a:pPr>
            <a:endParaRPr lang="en-IN" sz="2000" dirty="0"/>
          </a:p>
        </p:txBody>
      </p:sp>
    </p:spTree>
    <p:extLst>
      <p:ext uri="{BB962C8B-B14F-4D97-AF65-F5344CB8AC3E}">
        <p14:creationId xmlns:p14="http://schemas.microsoft.com/office/powerpoint/2010/main" val="393800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B4578-E4D1-4D36-B74B-D59A4E1D47C0}"/>
              </a:ext>
            </a:extLst>
          </p:cNvPr>
          <p:cNvSpPr>
            <a:spLocks noGrp="1"/>
          </p:cNvSpPr>
          <p:nvPr>
            <p:ph idx="1"/>
          </p:nvPr>
        </p:nvSpPr>
        <p:spPr>
          <a:xfrm>
            <a:off x="838200" y="1677880"/>
            <a:ext cx="11040122" cy="4980372"/>
          </a:xfrm>
        </p:spPr>
        <p:txBody>
          <a:bodyPr>
            <a:normAutofit/>
          </a:bodyPr>
          <a:lstStyle/>
          <a:p>
            <a:r>
              <a:rPr lang="en-US" dirty="0">
                <a:latin typeface="Calibri" panose="020F0502020204030204" pitchFamily="34" charset="0"/>
                <a:cs typeface="Calibri" panose="020F0502020204030204" pitchFamily="34" charset="0"/>
              </a:rPr>
              <a:t>The Mouseover Event (</a:t>
            </a:r>
            <a:r>
              <a:rPr lang="en-US" dirty="0" err="1">
                <a:latin typeface="Calibri" panose="020F0502020204030204" pitchFamily="34" charset="0"/>
                <a:cs typeface="Calibri" panose="020F0502020204030204" pitchFamily="34" charset="0"/>
              </a:rPr>
              <a:t>onmouseover</a:t>
            </a:r>
            <a:r>
              <a:rPr lang="en-US" dirty="0">
                <a:latin typeface="Calibri" panose="020F0502020204030204" pitchFamily="34" charset="0"/>
                <a:cs typeface="Calibri" panose="020F0502020204030204" pitchFamily="34" charset="0"/>
              </a:rPr>
              <a:t>)</a:t>
            </a:r>
          </a:p>
          <a:p>
            <a:r>
              <a:rPr lang="en-US" dirty="0"/>
              <a:t>The mouseover event occurs when a user moves the mouse pointer over an element. You can handle the mouseover event with the </a:t>
            </a:r>
            <a:r>
              <a:rPr lang="en-US" dirty="0" err="1"/>
              <a:t>onmouseover</a:t>
            </a:r>
            <a:r>
              <a:rPr lang="en-US" dirty="0"/>
              <a:t> event handler.</a:t>
            </a:r>
          </a:p>
          <a:p>
            <a:pPr marL="457200" lvl="1"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button </a:t>
            </a:r>
            <a:r>
              <a:rPr lang="en-US" sz="1400" b="0" i="0" dirty="0">
                <a:solidFill>
                  <a:srgbClr val="669900"/>
                </a:solidFill>
                <a:effectLst/>
                <a:latin typeface="Consolas" panose="020B0609020204030204" pitchFamily="49" charset="0"/>
              </a:rPr>
              <a:t>type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button</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err="1">
                <a:solidFill>
                  <a:srgbClr val="669900"/>
                </a:solidFill>
                <a:effectLst/>
                <a:latin typeface="Consolas" panose="020B0609020204030204" pitchFamily="49" charset="0"/>
              </a:rPr>
              <a:t>onmouseover</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You have placed mouse pointer over a button!</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Place Mouse Over Me</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button</a:t>
            </a:r>
            <a:r>
              <a:rPr lang="en-US" sz="1400" b="0" i="0" dirty="0">
                <a:solidFill>
                  <a:srgbClr val="5F6364"/>
                </a:solidFill>
                <a:effectLst/>
                <a:latin typeface="Consolas" panose="020B0609020204030204" pitchFamily="49" charset="0"/>
              </a:rPr>
              <a:t>&gt;</a:t>
            </a:r>
            <a:endParaRPr lang="en-US" sz="1400" dirty="0"/>
          </a:p>
          <a:p>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Mouseout</a:t>
            </a:r>
            <a:r>
              <a:rPr lang="en-US" dirty="0">
                <a:latin typeface="Calibri" panose="020F0502020204030204" pitchFamily="34" charset="0"/>
                <a:cs typeface="Calibri" panose="020F0502020204030204" pitchFamily="34" charset="0"/>
              </a:rPr>
              <a:t> Event (</a:t>
            </a:r>
            <a:r>
              <a:rPr lang="en-US" dirty="0" err="1">
                <a:latin typeface="Calibri" panose="020F0502020204030204" pitchFamily="34" charset="0"/>
                <a:cs typeface="Calibri" panose="020F0502020204030204" pitchFamily="34" charset="0"/>
              </a:rPr>
              <a:t>onmouseout</a:t>
            </a:r>
            <a:r>
              <a:rPr lang="en-US" dirty="0">
                <a:latin typeface="Calibri" panose="020F0502020204030204" pitchFamily="34" charset="0"/>
                <a:cs typeface="Calibri" panose="020F0502020204030204" pitchFamily="34" charset="0"/>
              </a:rPr>
              <a:t>)</a:t>
            </a:r>
          </a:p>
          <a:p>
            <a:r>
              <a:rPr lang="en-US" dirty="0"/>
              <a:t>The </a:t>
            </a:r>
            <a:r>
              <a:rPr lang="en-US" dirty="0" err="1"/>
              <a:t>mouseout</a:t>
            </a:r>
            <a:r>
              <a:rPr lang="en-US" dirty="0"/>
              <a:t> event occurs when a user moves the mouse pointer outside of an element. You can handle the </a:t>
            </a:r>
            <a:r>
              <a:rPr lang="en-US" dirty="0" err="1"/>
              <a:t>mouseout</a:t>
            </a:r>
            <a:r>
              <a:rPr lang="en-US" dirty="0"/>
              <a:t> event with the </a:t>
            </a:r>
            <a:r>
              <a:rPr lang="en-US" dirty="0" err="1"/>
              <a:t>onmouseout</a:t>
            </a:r>
            <a:r>
              <a:rPr lang="en-US" dirty="0"/>
              <a:t> event handler. </a:t>
            </a:r>
          </a:p>
          <a:p>
            <a:pPr marL="457200" lvl="1" indent="0">
              <a:buNone/>
            </a:pPr>
            <a:r>
              <a:rPr lang="en-US" sz="1700" b="0" i="0" dirty="0">
                <a:solidFill>
                  <a:srgbClr val="5F6364"/>
                </a:solidFill>
                <a:effectLst/>
                <a:latin typeface="Consolas" panose="020B0609020204030204" pitchFamily="49" charset="0"/>
              </a:rPr>
              <a:t>&lt;</a:t>
            </a:r>
            <a:r>
              <a:rPr lang="en-US" sz="1700" b="0" i="0" dirty="0">
                <a:solidFill>
                  <a:srgbClr val="990055"/>
                </a:solidFill>
                <a:effectLst/>
                <a:latin typeface="Consolas" panose="020B0609020204030204" pitchFamily="49" charset="0"/>
              </a:rPr>
              <a:t>button </a:t>
            </a:r>
            <a:r>
              <a:rPr lang="en-US" sz="1700" b="0" i="0" dirty="0">
                <a:solidFill>
                  <a:srgbClr val="669900"/>
                </a:solidFill>
                <a:effectLst/>
                <a:latin typeface="Consolas" panose="020B0609020204030204" pitchFamily="49" charset="0"/>
              </a:rPr>
              <a:t>type</a:t>
            </a:r>
            <a:r>
              <a:rPr lang="en-US" sz="1700" b="0" i="0" dirty="0">
                <a:solidFill>
                  <a:srgbClr val="5F6364"/>
                </a:solidFill>
                <a:effectLst/>
                <a:latin typeface="Consolas" panose="020B0609020204030204" pitchFamily="49" charset="0"/>
              </a:rPr>
              <a:t>="</a:t>
            </a:r>
            <a:r>
              <a:rPr lang="en-US" sz="1700" b="0" i="0" dirty="0">
                <a:solidFill>
                  <a:srgbClr val="0077AA"/>
                </a:solidFill>
                <a:effectLst/>
                <a:latin typeface="Consolas" panose="020B0609020204030204" pitchFamily="49" charset="0"/>
              </a:rPr>
              <a:t>button</a:t>
            </a:r>
            <a:r>
              <a:rPr lang="en-US" sz="1700" b="0" i="0" dirty="0">
                <a:solidFill>
                  <a:srgbClr val="5F6364"/>
                </a:solidFill>
                <a:effectLst/>
                <a:latin typeface="Consolas" panose="020B0609020204030204" pitchFamily="49" charset="0"/>
              </a:rPr>
              <a:t>"</a:t>
            </a:r>
            <a:r>
              <a:rPr lang="en-US" sz="1700" b="0" i="0" dirty="0">
                <a:solidFill>
                  <a:srgbClr val="990055"/>
                </a:solidFill>
                <a:effectLst/>
                <a:latin typeface="Consolas" panose="020B0609020204030204" pitchFamily="49" charset="0"/>
              </a:rPr>
              <a:t> </a:t>
            </a:r>
            <a:r>
              <a:rPr lang="en-US" sz="1700" b="0" i="0" dirty="0" err="1">
                <a:solidFill>
                  <a:srgbClr val="669900"/>
                </a:solidFill>
                <a:effectLst/>
                <a:latin typeface="Consolas" panose="020B0609020204030204" pitchFamily="49" charset="0"/>
              </a:rPr>
              <a:t>onmouseout</a:t>
            </a:r>
            <a:r>
              <a:rPr lang="en-US" sz="1700" b="0" i="0" dirty="0">
                <a:solidFill>
                  <a:srgbClr val="5F6364"/>
                </a:solidFill>
                <a:effectLst/>
                <a:latin typeface="Consolas" panose="020B0609020204030204" pitchFamily="49" charset="0"/>
              </a:rPr>
              <a:t>="</a:t>
            </a:r>
            <a:r>
              <a:rPr lang="en-US" sz="1700" b="0" i="0" dirty="0">
                <a:solidFill>
                  <a:srgbClr val="0077AA"/>
                </a:solidFill>
                <a:effectLst/>
                <a:latin typeface="Consolas" panose="020B0609020204030204" pitchFamily="49" charset="0"/>
              </a:rPr>
              <a:t>alert(</a:t>
            </a:r>
            <a:r>
              <a:rPr lang="en-US" sz="1700" b="0" i="0" dirty="0">
                <a:solidFill>
                  <a:srgbClr val="5F6364"/>
                </a:solidFill>
                <a:effectLst/>
                <a:latin typeface="Consolas" panose="020B0609020204030204" pitchFamily="49" charset="0"/>
              </a:rPr>
              <a:t>'</a:t>
            </a:r>
            <a:r>
              <a:rPr lang="en-US" sz="1700" b="0" i="0" dirty="0">
                <a:solidFill>
                  <a:srgbClr val="0077AA"/>
                </a:solidFill>
                <a:effectLst/>
                <a:latin typeface="Consolas" panose="020B0609020204030204" pitchFamily="49" charset="0"/>
              </a:rPr>
              <a:t>You have moved out of the button!</a:t>
            </a:r>
            <a:r>
              <a:rPr lang="en-US" sz="1700" b="0" i="0" dirty="0">
                <a:solidFill>
                  <a:srgbClr val="5F6364"/>
                </a:solidFill>
                <a:effectLst/>
                <a:latin typeface="Consolas" panose="020B0609020204030204" pitchFamily="49" charset="0"/>
              </a:rPr>
              <a:t>'</a:t>
            </a:r>
            <a:r>
              <a:rPr lang="en-US" sz="1700" b="0" i="0" dirty="0">
                <a:solidFill>
                  <a:srgbClr val="0077AA"/>
                </a:solidFill>
                <a:effectLst/>
                <a:latin typeface="Consolas" panose="020B0609020204030204" pitchFamily="49" charset="0"/>
              </a:rPr>
              <a:t>);</a:t>
            </a:r>
            <a:r>
              <a:rPr lang="en-US" sz="1700" b="0" i="0" dirty="0">
                <a:solidFill>
                  <a:srgbClr val="5F6364"/>
                </a:solidFill>
                <a:effectLst/>
                <a:latin typeface="Consolas" panose="020B0609020204030204" pitchFamily="49" charset="0"/>
              </a:rPr>
              <a:t>"&gt;</a:t>
            </a:r>
            <a:r>
              <a:rPr lang="en-US" sz="1700" b="0" i="0" dirty="0">
                <a:solidFill>
                  <a:srgbClr val="000000"/>
                </a:solidFill>
                <a:effectLst/>
                <a:latin typeface="Consolas" panose="020B0609020204030204" pitchFamily="49" charset="0"/>
              </a:rPr>
              <a:t>Place Mouse Inside Me and Move Out</a:t>
            </a:r>
            <a:r>
              <a:rPr lang="en-US" sz="1700" b="0" i="0" dirty="0">
                <a:solidFill>
                  <a:srgbClr val="5F6364"/>
                </a:solidFill>
                <a:effectLst/>
                <a:latin typeface="Consolas" panose="020B0609020204030204" pitchFamily="49" charset="0"/>
              </a:rPr>
              <a:t>&lt;/</a:t>
            </a:r>
            <a:r>
              <a:rPr lang="en-US" sz="1700" b="0" i="0" dirty="0">
                <a:solidFill>
                  <a:srgbClr val="990055"/>
                </a:solidFill>
                <a:effectLst/>
                <a:latin typeface="Consolas" panose="020B0609020204030204" pitchFamily="49" charset="0"/>
              </a:rPr>
              <a:t>button</a:t>
            </a:r>
            <a:r>
              <a:rPr lang="en-US" sz="1700" b="0" i="0" dirty="0">
                <a:solidFill>
                  <a:srgbClr val="5F6364"/>
                </a:solidFill>
                <a:effectLst/>
                <a:latin typeface="Consolas" panose="020B0609020204030204" pitchFamily="49" charset="0"/>
              </a:rPr>
              <a:t>&gt;</a:t>
            </a:r>
            <a:endParaRPr lang="en-IN" sz="1700" dirty="0"/>
          </a:p>
        </p:txBody>
      </p:sp>
    </p:spTree>
    <p:extLst>
      <p:ext uri="{BB962C8B-B14F-4D97-AF65-F5344CB8AC3E}">
        <p14:creationId xmlns:p14="http://schemas.microsoft.com/office/powerpoint/2010/main" val="259579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EF8B-1E56-4A3C-951A-2C35EED31783}"/>
              </a:ext>
            </a:extLst>
          </p:cNvPr>
          <p:cNvSpPr>
            <a:spLocks noGrp="1"/>
          </p:cNvSpPr>
          <p:nvPr>
            <p:ph type="title"/>
          </p:nvPr>
        </p:nvSpPr>
        <p:spPr>
          <a:xfrm>
            <a:off x="838200" y="365126"/>
            <a:ext cx="10515600" cy="842238"/>
          </a:xfrm>
        </p:spPr>
        <p:txBody>
          <a:bodyPr/>
          <a:lstStyle/>
          <a:p>
            <a:r>
              <a:rPr lang="en-US" dirty="0"/>
              <a:t>Keyboard Events</a:t>
            </a:r>
            <a:endParaRPr lang="en-IN" dirty="0"/>
          </a:p>
        </p:txBody>
      </p:sp>
      <p:sp>
        <p:nvSpPr>
          <p:cNvPr id="3" name="Content Placeholder 2">
            <a:extLst>
              <a:ext uri="{FF2B5EF4-FFF2-40B4-BE49-F238E27FC236}">
                <a16:creationId xmlns:a16="http://schemas.microsoft.com/office/drawing/2014/main" id="{E479FE0F-5BBB-4E9E-98E2-F96D09E5DEE7}"/>
              </a:ext>
            </a:extLst>
          </p:cNvPr>
          <p:cNvSpPr>
            <a:spLocks noGrp="1"/>
          </p:cNvSpPr>
          <p:nvPr>
            <p:ph idx="1"/>
          </p:nvPr>
        </p:nvSpPr>
        <p:spPr>
          <a:xfrm>
            <a:off x="838200" y="1690688"/>
            <a:ext cx="11353800" cy="5167312"/>
          </a:xfrm>
        </p:spPr>
        <p:txBody>
          <a:bodyPr>
            <a:normAutofit fontScale="92500" lnSpcReduction="10000"/>
          </a:bodyPr>
          <a:lstStyle/>
          <a:p>
            <a:r>
              <a:rPr lang="en-US" sz="2200" b="0" i="0" dirty="0">
                <a:solidFill>
                  <a:srgbClr val="414141"/>
                </a:solidFill>
                <a:effectLst/>
                <a:latin typeface="-apple-system"/>
              </a:rPr>
              <a:t>A keyboard event is fired when the user press or release a key on the keyboard. Here're some most important keyboard events and their event handler.</a:t>
            </a:r>
          </a:p>
          <a:p>
            <a:r>
              <a:rPr lang="en-US" sz="2200" dirty="0">
                <a:latin typeface="Calibri" panose="020F0502020204030204" pitchFamily="34" charset="0"/>
                <a:cs typeface="Calibri" panose="020F0502020204030204" pitchFamily="34" charset="0"/>
              </a:rPr>
              <a:t>The </a:t>
            </a:r>
            <a:r>
              <a:rPr lang="en-US" sz="2200" dirty="0" err="1">
                <a:latin typeface="Calibri" panose="020F0502020204030204" pitchFamily="34" charset="0"/>
                <a:cs typeface="Calibri" panose="020F0502020204030204" pitchFamily="34" charset="0"/>
              </a:rPr>
              <a:t>Keydown</a:t>
            </a:r>
            <a:r>
              <a:rPr lang="en-US" sz="2200" dirty="0">
                <a:latin typeface="Calibri" panose="020F0502020204030204" pitchFamily="34" charset="0"/>
                <a:cs typeface="Calibri" panose="020F0502020204030204" pitchFamily="34" charset="0"/>
              </a:rPr>
              <a:t> Event (</a:t>
            </a:r>
            <a:r>
              <a:rPr lang="en-US" sz="2200" dirty="0" err="1">
                <a:latin typeface="Calibri" panose="020F0502020204030204" pitchFamily="34" charset="0"/>
                <a:cs typeface="Calibri" panose="020F0502020204030204" pitchFamily="34" charset="0"/>
              </a:rPr>
              <a:t>onkeydown</a:t>
            </a:r>
            <a:r>
              <a:rPr lang="en-US" sz="2200" dirty="0">
                <a:latin typeface="Calibri" panose="020F0502020204030204" pitchFamily="34" charset="0"/>
                <a:cs typeface="Calibri" panose="020F0502020204030204" pitchFamily="34" charset="0"/>
              </a:rPr>
              <a:t>)</a:t>
            </a:r>
          </a:p>
          <a:p>
            <a:r>
              <a:rPr lang="en-US" sz="2100" dirty="0">
                <a:latin typeface="-apple-system"/>
              </a:rPr>
              <a:t>The </a:t>
            </a:r>
            <a:r>
              <a:rPr lang="en-US" sz="2100" dirty="0" err="1">
                <a:latin typeface="-apple-system"/>
              </a:rPr>
              <a:t>keydown</a:t>
            </a:r>
            <a:r>
              <a:rPr lang="en-US" sz="2100" dirty="0">
                <a:latin typeface="-apple-system"/>
              </a:rPr>
              <a:t> event occurs when the user presses down a key on the keyboard. You can handle the </a:t>
            </a:r>
            <a:r>
              <a:rPr lang="en-US" sz="2100" dirty="0" err="1">
                <a:latin typeface="-apple-system"/>
              </a:rPr>
              <a:t>keydown</a:t>
            </a:r>
            <a:r>
              <a:rPr lang="en-US" sz="2100" dirty="0">
                <a:latin typeface="-apple-system"/>
              </a:rPr>
              <a:t> event with the </a:t>
            </a:r>
            <a:r>
              <a:rPr lang="en-US" sz="2100" dirty="0" err="1">
                <a:latin typeface="-apple-system"/>
              </a:rPr>
              <a:t>onkeydown</a:t>
            </a:r>
            <a:r>
              <a:rPr lang="en-US" sz="2100" dirty="0">
                <a:latin typeface="-apple-system"/>
              </a:rPr>
              <a:t> event handler.</a:t>
            </a:r>
          </a:p>
          <a:p>
            <a:pPr marL="914400" lvl="2" indent="0">
              <a:buNone/>
            </a:pPr>
            <a:r>
              <a:rPr lang="en-US" sz="1500" b="0" i="0" dirty="0">
                <a:solidFill>
                  <a:srgbClr val="5F6364"/>
                </a:solidFill>
                <a:effectLst/>
                <a:latin typeface="Consolas" panose="020B0609020204030204" pitchFamily="49" charset="0"/>
              </a:rPr>
              <a:t>&lt;</a:t>
            </a:r>
            <a:r>
              <a:rPr lang="en-US" sz="1500" b="0" i="0" dirty="0">
                <a:solidFill>
                  <a:srgbClr val="990055"/>
                </a:solidFill>
                <a:effectLst/>
                <a:latin typeface="Consolas" panose="020B0609020204030204" pitchFamily="49" charset="0"/>
              </a:rPr>
              <a:t>input </a:t>
            </a:r>
            <a:r>
              <a:rPr lang="en-US" sz="1500" b="0" i="0" dirty="0">
                <a:solidFill>
                  <a:srgbClr val="669900"/>
                </a:solidFill>
                <a:effectLst/>
                <a:latin typeface="Consolas" panose="020B0609020204030204" pitchFamily="49" charset="0"/>
              </a:rPr>
              <a:t>type</a:t>
            </a:r>
            <a:r>
              <a:rPr lang="en-US" sz="1500" b="0" i="0" dirty="0">
                <a:solidFill>
                  <a:srgbClr val="5F6364"/>
                </a:solidFill>
                <a:effectLst/>
                <a:latin typeface="Consolas" panose="020B0609020204030204" pitchFamily="49" charset="0"/>
              </a:rPr>
              <a:t>="</a:t>
            </a:r>
            <a:r>
              <a:rPr lang="en-US" sz="1500" b="0" i="0" dirty="0">
                <a:solidFill>
                  <a:srgbClr val="0077AA"/>
                </a:solidFill>
                <a:effectLst/>
                <a:latin typeface="Consolas" panose="020B0609020204030204" pitchFamily="49" charset="0"/>
              </a:rPr>
              <a:t>text</a:t>
            </a:r>
            <a:r>
              <a:rPr lang="en-US" sz="1500" b="0" i="0" dirty="0">
                <a:solidFill>
                  <a:srgbClr val="5F6364"/>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 </a:t>
            </a:r>
            <a:r>
              <a:rPr lang="en-US" sz="1500" b="0" i="0" dirty="0" err="1">
                <a:solidFill>
                  <a:srgbClr val="669900"/>
                </a:solidFill>
                <a:effectLst/>
                <a:latin typeface="Consolas" panose="020B0609020204030204" pitchFamily="49" charset="0"/>
              </a:rPr>
              <a:t>onkeydown</a:t>
            </a:r>
            <a:r>
              <a:rPr lang="en-US" sz="1500" b="0" i="0" dirty="0">
                <a:solidFill>
                  <a:srgbClr val="5F6364"/>
                </a:solidFill>
                <a:effectLst/>
                <a:latin typeface="Consolas" panose="020B0609020204030204" pitchFamily="49" charset="0"/>
              </a:rPr>
              <a:t>="</a:t>
            </a:r>
            <a:r>
              <a:rPr lang="en-US" sz="1500" b="0" i="0" dirty="0">
                <a:solidFill>
                  <a:srgbClr val="0077AA"/>
                </a:solidFill>
                <a:effectLst/>
                <a:latin typeface="Consolas" panose="020B0609020204030204" pitchFamily="49" charset="0"/>
              </a:rPr>
              <a:t>alert(</a:t>
            </a:r>
            <a:r>
              <a:rPr lang="en-US" sz="1500" b="0" i="0" dirty="0">
                <a:solidFill>
                  <a:srgbClr val="5F6364"/>
                </a:solidFill>
                <a:effectLst/>
                <a:latin typeface="Consolas" panose="020B0609020204030204" pitchFamily="49" charset="0"/>
              </a:rPr>
              <a:t>'</a:t>
            </a:r>
            <a:r>
              <a:rPr lang="en-US" sz="1500" b="0" i="0" dirty="0">
                <a:solidFill>
                  <a:srgbClr val="0077AA"/>
                </a:solidFill>
                <a:effectLst/>
                <a:latin typeface="Consolas" panose="020B0609020204030204" pitchFamily="49" charset="0"/>
              </a:rPr>
              <a:t>You have pressed a key inside text input!</a:t>
            </a:r>
            <a:r>
              <a:rPr lang="en-US" sz="1500" b="0" i="0" dirty="0">
                <a:solidFill>
                  <a:srgbClr val="5F6364"/>
                </a:solidFill>
                <a:effectLst/>
                <a:latin typeface="Consolas" panose="020B0609020204030204" pitchFamily="49" charset="0"/>
              </a:rPr>
              <a:t>’</a:t>
            </a:r>
            <a:r>
              <a:rPr lang="en-US" sz="1500" b="0" i="0" dirty="0">
                <a:solidFill>
                  <a:srgbClr val="0077AA"/>
                </a:solidFill>
                <a:effectLst/>
                <a:latin typeface="Consolas" panose="020B0609020204030204" pitchFamily="49" charset="0"/>
              </a:rPr>
              <a:t>)</a:t>
            </a:r>
            <a:r>
              <a:rPr lang="en-US" sz="1500" b="0" i="0" dirty="0">
                <a:solidFill>
                  <a:srgbClr val="5F6364"/>
                </a:solidFill>
                <a:effectLst/>
                <a:latin typeface="Consolas" panose="020B0609020204030204" pitchFamily="49" charset="0"/>
              </a:rPr>
              <a:t>”&gt;</a:t>
            </a:r>
          </a:p>
          <a:p>
            <a:r>
              <a:rPr lang="en-US" sz="2600" dirty="0">
                <a:latin typeface="Calibri" panose="020F0502020204030204" pitchFamily="34" charset="0"/>
                <a:cs typeface="Calibri" panose="020F0502020204030204" pitchFamily="34" charset="0"/>
              </a:rPr>
              <a:t>The </a:t>
            </a:r>
            <a:r>
              <a:rPr lang="en-US" sz="2600" dirty="0" err="1">
                <a:latin typeface="Calibri" panose="020F0502020204030204" pitchFamily="34" charset="0"/>
                <a:cs typeface="Calibri" panose="020F0502020204030204" pitchFamily="34" charset="0"/>
              </a:rPr>
              <a:t>Keyup</a:t>
            </a:r>
            <a:r>
              <a:rPr lang="en-US" sz="2600" dirty="0">
                <a:latin typeface="Calibri" panose="020F0502020204030204" pitchFamily="34" charset="0"/>
                <a:cs typeface="Calibri" panose="020F0502020204030204" pitchFamily="34" charset="0"/>
              </a:rPr>
              <a:t> Event (</a:t>
            </a:r>
            <a:r>
              <a:rPr lang="en-US" sz="2600" dirty="0" err="1">
                <a:latin typeface="Calibri" panose="020F0502020204030204" pitchFamily="34" charset="0"/>
                <a:cs typeface="Calibri" panose="020F0502020204030204" pitchFamily="34" charset="0"/>
              </a:rPr>
              <a:t>onkeyup</a:t>
            </a:r>
            <a:r>
              <a:rPr lang="en-US" sz="2600" dirty="0">
                <a:latin typeface="Calibri" panose="020F0502020204030204" pitchFamily="34" charset="0"/>
                <a:cs typeface="Calibri" panose="020F0502020204030204" pitchFamily="34" charset="0"/>
              </a:rPr>
              <a:t>)</a:t>
            </a:r>
          </a:p>
          <a:p>
            <a:r>
              <a:rPr lang="en-US" sz="2100" dirty="0">
                <a:latin typeface="-apple-system"/>
              </a:rPr>
              <a:t>The </a:t>
            </a:r>
            <a:r>
              <a:rPr lang="en-US" sz="2100" dirty="0" err="1">
                <a:latin typeface="-apple-system"/>
              </a:rPr>
              <a:t>keyup</a:t>
            </a:r>
            <a:r>
              <a:rPr lang="en-US" sz="2100" dirty="0">
                <a:latin typeface="-apple-system"/>
              </a:rPr>
              <a:t> event occurs when the user releases a key on the keyboard. You can handle the </a:t>
            </a:r>
            <a:r>
              <a:rPr lang="en-US" sz="2100" dirty="0" err="1">
                <a:latin typeface="-apple-system"/>
              </a:rPr>
              <a:t>keyup</a:t>
            </a:r>
            <a:r>
              <a:rPr lang="en-US" sz="2100" dirty="0">
                <a:latin typeface="-apple-system"/>
              </a:rPr>
              <a:t> event with the </a:t>
            </a:r>
            <a:r>
              <a:rPr lang="en-US" sz="2100" dirty="0" err="1">
                <a:latin typeface="-apple-system"/>
              </a:rPr>
              <a:t>onkeyup</a:t>
            </a:r>
            <a:r>
              <a:rPr lang="en-US" sz="2100" dirty="0">
                <a:latin typeface="-apple-system"/>
              </a:rPr>
              <a:t> event handler. </a:t>
            </a:r>
          </a:p>
          <a:p>
            <a:pPr marL="0" indent="0">
              <a:buNone/>
            </a:pPr>
            <a:r>
              <a:rPr lang="en-US" sz="1900" b="0" i="0" dirty="0">
                <a:solidFill>
                  <a:srgbClr val="5F6364"/>
                </a:solidFill>
                <a:effectLst/>
                <a:latin typeface="Consolas" panose="020B0609020204030204" pitchFamily="49" charset="0"/>
              </a:rPr>
              <a:t>	&lt;</a:t>
            </a:r>
            <a:r>
              <a:rPr lang="en-US" sz="1900" b="0" i="0" dirty="0" err="1">
                <a:solidFill>
                  <a:srgbClr val="990055"/>
                </a:solidFill>
                <a:effectLst/>
                <a:latin typeface="Consolas" panose="020B0609020204030204" pitchFamily="49" charset="0"/>
              </a:rPr>
              <a:t>textarea</a:t>
            </a:r>
            <a:r>
              <a:rPr lang="en-US" sz="1900" b="0" i="0" dirty="0">
                <a:solidFill>
                  <a:srgbClr val="990055"/>
                </a:solidFill>
                <a:effectLst/>
                <a:latin typeface="Consolas" panose="020B0609020204030204" pitchFamily="49" charset="0"/>
              </a:rPr>
              <a:t> </a:t>
            </a:r>
            <a:r>
              <a:rPr lang="en-US" sz="1900" b="0" i="0" dirty="0" err="1">
                <a:solidFill>
                  <a:srgbClr val="669900"/>
                </a:solidFill>
                <a:effectLst/>
                <a:latin typeface="Consolas" panose="020B0609020204030204" pitchFamily="49" charset="0"/>
              </a:rPr>
              <a:t>onkeyup</a:t>
            </a:r>
            <a:r>
              <a:rPr lang="en-US" sz="1900" b="0" i="0" dirty="0">
                <a:solidFill>
                  <a:srgbClr val="5F6364"/>
                </a:solidFill>
                <a:effectLst/>
                <a:latin typeface="Consolas" panose="020B0609020204030204" pitchFamily="49" charset="0"/>
              </a:rPr>
              <a:t>="</a:t>
            </a:r>
            <a:r>
              <a:rPr lang="en-US" sz="1900" b="0" i="0" dirty="0">
                <a:solidFill>
                  <a:srgbClr val="0077AA"/>
                </a:solidFill>
                <a:effectLst/>
                <a:latin typeface="Consolas" panose="020B0609020204030204" pitchFamily="49" charset="0"/>
              </a:rPr>
              <a:t>alert(</a:t>
            </a:r>
            <a:r>
              <a:rPr lang="en-US" sz="1900" b="0" i="0" dirty="0">
                <a:solidFill>
                  <a:srgbClr val="5F6364"/>
                </a:solidFill>
                <a:effectLst/>
                <a:latin typeface="Consolas" panose="020B0609020204030204" pitchFamily="49" charset="0"/>
              </a:rPr>
              <a:t>'</a:t>
            </a:r>
            <a:r>
              <a:rPr lang="en-US" sz="1900" b="0" i="0" dirty="0">
                <a:solidFill>
                  <a:srgbClr val="0077AA"/>
                </a:solidFill>
                <a:effectLst/>
                <a:latin typeface="Consolas" panose="020B0609020204030204" pitchFamily="49" charset="0"/>
              </a:rPr>
              <a:t>You have released a key inside </a:t>
            </a:r>
            <a:r>
              <a:rPr lang="en-US" sz="1900" b="0" i="0" dirty="0" err="1">
                <a:solidFill>
                  <a:srgbClr val="0077AA"/>
                </a:solidFill>
                <a:effectLst/>
                <a:latin typeface="Consolas" panose="020B0609020204030204" pitchFamily="49" charset="0"/>
              </a:rPr>
              <a:t>textarea</a:t>
            </a:r>
            <a:r>
              <a:rPr lang="en-US" sz="1900" b="0" i="0" dirty="0">
                <a:solidFill>
                  <a:srgbClr val="0077AA"/>
                </a:solidFill>
                <a:effectLst/>
                <a:latin typeface="Consolas" panose="020B0609020204030204" pitchFamily="49" charset="0"/>
              </a:rPr>
              <a:t>!</a:t>
            </a:r>
            <a:r>
              <a:rPr lang="en-US" sz="1900" b="0" i="0" dirty="0">
                <a:solidFill>
                  <a:srgbClr val="5F6364"/>
                </a:solidFill>
                <a:effectLst/>
                <a:latin typeface="Consolas" panose="020B0609020204030204" pitchFamily="49" charset="0"/>
              </a:rPr>
              <a:t>'</a:t>
            </a:r>
            <a:r>
              <a:rPr lang="en-US" sz="1900" b="0" i="0" dirty="0">
                <a:solidFill>
                  <a:srgbClr val="0077AA"/>
                </a:solidFill>
                <a:effectLst/>
                <a:latin typeface="Consolas" panose="020B0609020204030204" pitchFamily="49" charset="0"/>
              </a:rPr>
              <a:t>)</a:t>
            </a:r>
            <a:r>
              <a:rPr lang="en-US" sz="1900" b="0" i="0" dirty="0">
                <a:solidFill>
                  <a:srgbClr val="5F6364"/>
                </a:solidFill>
                <a:effectLst/>
                <a:latin typeface="Consolas" panose="020B0609020204030204" pitchFamily="49" charset="0"/>
              </a:rPr>
              <a:t>"&gt;&lt;/</a:t>
            </a:r>
            <a:r>
              <a:rPr lang="en-US" sz="1900" b="0" i="0" dirty="0" err="1">
                <a:solidFill>
                  <a:srgbClr val="990055"/>
                </a:solidFill>
                <a:effectLst/>
                <a:latin typeface="Consolas" panose="020B0609020204030204" pitchFamily="49" charset="0"/>
              </a:rPr>
              <a:t>textarea</a:t>
            </a:r>
            <a:r>
              <a:rPr lang="en-US" sz="1900" b="0" i="0" dirty="0">
                <a:solidFill>
                  <a:srgbClr val="5F6364"/>
                </a:solidFill>
                <a:effectLst/>
                <a:latin typeface="Consolas" panose="020B0609020204030204" pitchFamily="49" charset="0"/>
              </a:rPr>
              <a:t>&gt;</a:t>
            </a:r>
          </a:p>
          <a:p>
            <a:pPr algn="l" fontAlgn="base"/>
            <a:r>
              <a:rPr lang="en-US" sz="1900" b="1" i="0" dirty="0">
                <a:solidFill>
                  <a:srgbClr val="262626"/>
                </a:solidFill>
                <a:effectLst/>
                <a:latin typeface="-apple-system"/>
              </a:rPr>
              <a:t>The Keypress Event (</a:t>
            </a:r>
            <a:r>
              <a:rPr lang="en-US" sz="1900" b="1" i="0" dirty="0" err="1">
                <a:solidFill>
                  <a:srgbClr val="262626"/>
                </a:solidFill>
                <a:effectLst/>
                <a:latin typeface="-apple-system"/>
              </a:rPr>
              <a:t>onkeypress</a:t>
            </a:r>
            <a:r>
              <a:rPr lang="en-US" sz="1900" b="1" i="0" dirty="0">
                <a:solidFill>
                  <a:srgbClr val="262626"/>
                </a:solidFill>
                <a:effectLst/>
                <a:latin typeface="-apple-system"/>
              </a:rPr>
              <a:t>)</a:t>
            </a:r>
          </a:p>
          <a:p>
            <a:pPr algn="l" fontAlgn="base"/>
            <a:r>
              <a:rPr lang="en-US" sz="1900" b="0" i="0" dirty="0">
                <a:solidFill>
                  <a:srgbClr val="414141"/>
                </a:solidFill>
                <a:effectLst/>
                <a:latin typeface="-apple-system"/>
              </a:rPr>
              <a:t>The keypress event occurs when a user presses down a key on the keyboard that has a character value associated with it.</a:t>
            </a:r>
          </a:p>
          <a:p>
            <a:pPr marL="0"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input </a:t>
            </a:r>
            <a:r>
              <a:rPr lang="en-US" sz="1400" b="0" i="0" dirty="0">
                <a:solidFill>
                  <a:srgbClr val="669900"/>
                </a:solidFill>
                <a:effectLst/>
                <a:latin typeface="Consolas" panose="020B0609020204030204" pitchFamily="49" charset="0"/>
              </a:rPr>
              <a:t>type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text</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err="1">
                <a:solidFill>
                  <a:srgbClr val="669900"/>
                </a:solidFill>
                <a:effectLst/>
                <a:latin typeface="Consolas" panose="020B0609020204030204" pitchFamily="49" charset="0"/>
              </a:rPr>
              <a:t>onkeypress</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You have pressed a key inside text input!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endParaRPr lang="en-IN" sz="1900" dirty="0"/>
          </a:p>
        </p:txBody>
      </p:sp>
    </p:spTree>
    <p:extLst>
      <p:ext uri="{BB962C8B-B14F-4D97-AF65-F5344CB8AC3E}">
        <p14:creationId xmlns:p14="http://schemas.microsoft.com/office/powerpoint/2010/main" val="120590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22F4-DEAA-41DF-AC05-1E9A133B7C7D}"/>
              </a:ext>
            </a:extLst>
          </p:cNvPr>
          <p:cNvSpPr>
            <a:spLocks noGrp="1"/>
          </p:cNvSpPr>
          <p:nvPr>
            <p:ph type="title"/>
          </p:nvPr>
        </p:nvSpPr>
        <p:spPr/>
        <p:txBody>
          <a:bodyPr/>
          <a:lstStyle/>
          <a:p>
            <a:r>
              <a:rPr lang="en-US" dirty="0"/>
              <a:t>Form Events</a:t>
            </a:r>
            <a:endParaRPr lang="en-IN" dirty="0"/>
          </a:p>
        </p:txBody>
      </p:sp>
      <p:sp>
        <p:nvSpPr>
          <p:cNvPr id="3" name="Content Placeholder 2">
            <a:extLst>
              <a:ext uri="{FF2B5EF4-FFF2-40B4-BE49-F238E27FC236}">
                <a16:creationId xmlns:a16="http://schemas.microsoft.com/office/drawing/2014/main" id="{C3A88746-945B-46EB-9C52-9B836B766389}"/>
              </a:ext>
            </a:extLst>
          </p:cNvPr>
          <p:cNvSpPr>
            <a:spLocks noGrp="1"/>
          </p:cNvSpPr>
          <p:nvPr>
            <p:ph idx="1"/>
          </p:nvPr>
        </p:nvSpPr>
        <p:spPr>
          <a:xfrm>
            <a:off x="838199" y="1929384"/>
            <a:ext cx="11182165" cy="4928616"/>
          </a:xfrm>
        </p:spPr>
        <p:txBody>
          <a:bodyPr>
            <a:normAutofit/>
          </a:bodyPr>
          <a:lstStyle/>
          <a:p>
            <a:r>
              <a:rPr lang="en-US" sz="2000" b="0" i="0" dirty="0">
                <a:solidFill>
                  <a:srgbClr val="414141"/>
                </a:solidFill>
                <a:effectLst/>
                <a:latin typeface="-apple-system"/>
              </a:rPr>
              <a:t>A form event is fired when a form control receive or loses focus or when the user modify a form control value such as by typing text in a text input, select any option in a select box etc. Here're some most important form events and their event handler.</a:t>
            </a:r>
          </a:p>
          <a:p>
            <a:r>
              <a:rPr lang="en-US" sz="2000" b="1" dirty="0">
                <a:latin typeface="Calibri" panose="020F0502020204030204" pitchFamily="34" charset="0"/>
                <a:cs typeface="Calibri" panose="020F0502020204030204" pitchFamily="34" charset="0"/>
              </a:rPr>
              <a:t>The Focus Event (</a:t>
            </a:r>
            <a:r>
              <a:rPr lang="en-US" sz="2000" b="1" dirty="0" err="1">
                <a:latin typeface="Calibri" panose="020F0502020204030204" pitchFamily="34" charset="0"/>
                <a:cs typeface="Calibri" panose="020F0502020204030204" pitchFamily="34" charset="0"/>
              </a:rPr>
              <a:t>onfocus</a:t>
            </a:r>
            <a:r>
              <a:rPr lang="en-US" sz="2000" b="1" dirty="0">
                <a:latin typeface="Calibri" panose="020F0502020204030204" pitchFamily="34" charset="0"/>
                <a:cs typeface="Calibri" panose="020F0502020204030204" pitchFamily="34" charset="0"/>
              </a:rPr>
              <a:t>)</a:t>
            </a:r>
          </a:p>
          <a:p>
            <a:r>
              <a:rPr lang="en-US" sz="1800" dirty="0">
                <a:latin typeface="-apple-system"/>
              </a:rPr>
              <a:t>The focus event occurs when the user gives focus to an element on a web page. You can handle the focus event with the </a:t>
            </a:r>
            <a:r>
              <a:rPr lang="en-US" sz="1800" dirty="0" err="1">
                <a:latin typeface="-apple-system"/>
              </a:rPr>
              <a:t>onfocus</a:t>
            </a:r>
            <a:r>
              <a:rPr lang="en-US" sz="1800" dirty="0">
                <a:latin typeface="-apple-system"/>
              </a:rPr>
              <a:t> event handler. </a:t>
            </a:r>
          </a:p>
          <a:p>
            <a:pPr marL="0" indent="0">
              <a:buNone/>
            </a:pP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script</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 </a:t>
            </a:r>
          </a:p>
          <a:p>
            <a:pPr marL="457200" lvl="1" indent="0">
              <a:buNone/>
            </a:pPr>
            <a:r>
              <a:rPr lang="en-IN" sz="1400" b="0" i="0" dirty="0">
                <a:solidFill>
                  <a:srgbClr val="0077AA"/>
                </a:solidFill>
                <a:effectLst/>
                <a:latin typeface="Consolas" panose="020B0609020204030204" pitchFamily="49" charset="0"/>
              </a:rPr>
              <a:t>function</a:t>
            </a:r>
            <a:r>
              <a:rPr lang="en-IN" sz="1400" b="0" i="0" dirty="0">
                <a:solidFill>
                  <a:srgbClr val="000000"/>
                </a:solidFill>
                <a:effectLst/>
                <a:latin typeface="Consolas" panose="020B0609020204030204" pitchFamily="49" charset="0"/>
              </a:rPr>
              <a:t> </a:t>
            </a:r>
            <a:r>
              <a:rPr lang="en-IN" sz="1400" b="0" i="0" dirty="0" err="1">
                <a:solidFill>
                  <a:srgbClr val="DD4A68"/>
                </a:solidFill>
                <a:effectLst/>
                <a:latin typeface="Consolas" panose="020B0609020204030204" pitchFamily="49" charset="0"/>
              </a:rPr>
              <a:t>highlightInput</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elm</a:t>
            </a:r>
            <a:r>
              <a:rPr lang="en-IN" sz="1400" b="0" i="0" dirty="0">
                <a:solidFill>
                  <a:srgbClr val="5F6364"/>
                </a:solidFill>
                <a:effectLst/>
                <a:latin typeface="Consolas" panose="020B0609020204030204" pitchFamily="49" charset="0"/>
              </a:rPr>
              <a:t>)</a:t>
            </a:r>
          </a:p>
          <a:p>
            <a:pPr marL="457200" lvl="1" indent="0">
              <a:buNone/>
            </a:pP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p>
          <a:p>
            <a:pPr marL="457200" lvl="1" indent="0">
              <a:buNone/>
            </a:pP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elm</a:t>
            </a:r>
            <a:r>
              <a:rPr lang="en-IN" sz="1400" b="0" i="0" dirty="0" err="1">
                <a:solidFill>
                  <a:srgbClr val="5F6364"/>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style</a:t>
            </a:r>
            <a:r>
              <a:rPr lang="en-IN" sz="1400" b="0" i="0" dirty="0" err="1">
                <a:solidFill>
                  <a:srgbClr val="5F6364"/>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background</a:t>
            </a:r>
            <a:r>
              <a:rPr lang="en-IN" sz="1400" b="0" i="0" dirty="0">
                <a:solidFill>
                  <a:srgbClr val="000000"/>
                </a:solidFill>
                <a:effectLst/>
                <a:latin typeface="Consolas" panose="020B0609020204030204" pitchFamily="49" charset="0"/>
              </a:rPr>
              <a:t>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669900"/>
                </a:solidFill>
                <a:effectLst/>
                <a:latin typeface="Consolas" panose="020B0609020204030204" pitchFamily="49" charset="0"/>
              </a:rPr>
              <a:t>"yellow"</a:t>
            </a:r>
            <a:r>
              <a:rPr lang="en-IN" sz="1400" b="0" i="0" dirty="0">
                <a:solidFill>
                  <a:srgbClr val="5F6364"/>
                </a:solidFill>
                <a:effectLst/>
                <a:latin typeface="Consolas" panose="020B0609020204030204" pitchFamily="49" charset="0"/>
              </a:rPr>
              <a:t>;</a:t>
            </a:r>
          </a:p>
          <a:p>
            <a:pPr marL="457200" lvl="1" indent="0">
              <a:buNone/>
            </a:pPr>
            <a:r>
              <a:rPr lang="en-IN" sz="1400" b="0" i="0" dirty="0">
                <a:solidFill>
                  <a:srgbClr val="000000"/>
                </a:solidFill>
                <a:effectLst/>
                <a:latin typeface="Consolas" panose="020B0609020204030204" pitchFamily="49" charset="0"/>
              </a:rPr>
              <a:t> </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p>
          <a:p>
            <a:pPr marL="0" indent="0">
              <a:buNone/>
            </a:pP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script</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 </a:t>
            </a:r>
          </a:p>
          <a:p>
            <a:pPr marL="0" indent="0">
              <a:buNone/>
            </a:pP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input </a:t>
            </a:r>
            <a:r>
              <a:rPr lang="en-IN" sz="1400" b="0" i="0" dirty="0">
                <a:solidFill>
                  <a:srgbClr val="669900"/>
                </a:solidFill>
                <a:effectLst/>
                <a:latin typeface="Consolas" panose="020B0609020204030204" pitchFamily="49" charset="0"/>
              </a:rPr>
              <a:t>type</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text</a:t>
            </a:r>
            <a:r>
              <a:rPr lang="en-IN" sz="1400" b="0" i="0" dirty="0">
                <a:solidFill>
                  <a:srgbClr val="5F6364"/>
                </a:solidFill>
                <a:effectLst/>
                <a:latin typeface="Consolas" panose="020B0609020204030204" pitchFamily="49" charset="0"/>
              </a:rPr>
              <a:t>"</a:t>
            </a:r>
            <a:r>
              <a:rPr lang="en-IN" sz="1400" b="0" i="0" dirty="0">
                <a:solidFill>
                  <a:srgbClr val="990055"/>
                </a:solidFill>
                <a:effectLst/>
                <a:latin typeface="Consolas" panose="020B0609020204030204" pitchFamily="49" charset="0"/>
              </a:rPr>
              <a:t> </a:t>
            </a:r>
            <a:r>
              <a:rPr lang="en-IN" sz="1400" b="0" i="0" dirty="0" err="1">
                <a:solidFill>
                  <a:srgbClr val="669900"/>
                </a:solidFill>
                <a:effectLst/>
                <a:latin typeface="Consolas" panose="020B0609020204030204" pitchFamily="49" charset="0"/>
              </a:rPr>
              <a:t>onfocus</a:t>
            </a:r>
            <a:r>
              <a:rPr lang="en-IN" sz="1400" b="0" i="0" dirty="0">
                <a:solidFill>
                  <a:srgbClr val="5F6364"/>
                </a:solidFill>
                <a:effectLst/>
                <a:latin typeface="Consolas" panose="020B0609020204030204" pitchFamily="49" charset="0"/>
              </a:rPr>
              <a:t>="</a:t>
            </a:r>
            <a:r>
              <a:rPr lang="en-IN" sz="1400" b="0" i="0" dirty="0" err="1">
                <a:solidFill>
                  <a:srgbClr val="0077AA"/>
                </a:solidFill>
                <a:effectLst/>
                <a:latin typeface="Consolas" panose="020B0609020204030204" pitchFamily="49" charset="0"/>
              </a:rPr>
              <a:t>highlightInput</a:t>
            </a:r>
            <a:r>
              <a:rPr lang="en-IN" sz="1400" b="0" i="0" dirty="0">
                <a:solidFill>
                  <a:srgbClr val="0077AA"/>
                </a:solidFill>
                <a:effectLst/>
                <a:latin typeface="Consolas" panose="020B0609020204030204" pitchFamily="49" charset="0"/>
              </a:rPr>
              <a:t>(this)</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 </a:t>
            </a:r>
          </a:p>
          <a:p>
            <a:pPr marL="0" indent="0">
              <a:buNone/>
            </a:pP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button </a:t>
            </a:r>
            <a:r>
              <a:rPr lang="en-IN" sz="1400" b="0" i="0" dirty="0">
                <a:solidFill>
                  <a:srgbClr val="669900"/>
                </a:solidFill>
                <a:effectLst/>
                <a:latin typeface="Consolas" panose="020B0609020204030204" pitchFamily="49" charset="0"/>
              </a:rPr>
              <a:t>type</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button</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Button</a:t>
            </a: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button</a:t>
            </a:r>
            <a:r>
              <a:rPr lang="en-IN" sz="1400" b="0" i="0" dirty="0">
                <a:solidFill>
                  <a:srgbClr val="5F6364"/>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279929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4CF40-72F4-4E69-BB9E-458580C37639}"/>
              </a:ext>
            </a:extLst>
          </p:cNvPr>
          <p:cNvSpPr>
            <a:spLocks noGrp="1"/>
          </p:cNvSpPr>
          <p:nvPr>
            <p:ph idx="1"/>
          </p:nvPr>
        </p:nvSpPr>
        <p:spPr>
          <a:xfrm>
            <a:off x="838200" y="1731146"/>
            <a:ext cx="11353800" cy="5126853"/>
          </a:xfrm>
        </p:spPr>
        <p:txBody>
          <a:bodyPr>
            <a:normAutofit fontScale="92500" lnSpcReduction="10000"/>
          </a:bodyPr>
          <a:lstStyle/>
          <a:p>
            <a:r>
              <a:rPr lang="en-US" sz="2000" b="1" dirty="0">
                <a:latin typeface="Calibri" panose="020F0502020204030204" pitchFamily="34" charset="0"/>
                <a:cs typeface="Calibri" panose="020F0502020204030204" pitchFamily="34" charset="0"/>
              </a:rPr>
              <a:t>The Blur Event (</a:t>
            </a:r>
            <a:r>
              <a:rPr lang="en-US" sz="2000" b="1" dirty="0" err="1">
                <a:latin typeface="Calibri" panose="020F0502020204030204" pitchFamily="34" charset="0"/>
                <a:cs typeface="Calibri" panose="020F0502020204030204" pitchFamily="34" charset="0"/>
              </a:rPr>
              <a:t>onblur</a:t>
            </a:r>
            <a:r>
              <a:rPr lang="en-US" sz="2000" b="1"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The blur event occurs when the user takes the focus away from a form element or a window. You can handle the blur event with the </a:t>
            </a:r>
            <a:r>
              <a:rPr lang="en-US" sz="1800" dirty="0" err="1">
                <a:latin typeface="Calibri" panose="020F0502020204030204" pitchFamily="34" charset="0"/>
                <a:cs typeface="Calibri" panose="020F0502020204030204" pitchFamily="34" charset="0"/>
              </a:rPr>
              <a:t>onblur</a:t>
            </a:r>
            <a:r>
              <a:rPr lang="en-US" sz="1800" dirty="0">
                <a:latin typeface="Calibri" panose="020F0502020204030204" pitchFamily="34" charset="0"/>
                <a:cs typeface="Calibri" panose="020F0502020204030204" pitchFamily="34" charset="0"/>
              </a:rPr>
              <a:t> event handler.</a:t>
            </a:r>
          </a:p>
          <a:p>
            <a:pPr marL="0" indent="0">
              <a:buNone/>
            </a:pP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input </a:t>
            </a:r>
            <a:r>
              <a:rPr lang="en-IN" sz="1400" b="0" i="0" dirty="0">
                <a:solidFill>
                  <a:srgbClr val="669900"/>
                </a:solidFill>
                <a:effectLst/>
                <a:latin typeface="Consolas" panose="020B0609020204030204" pitchFamily="49" charset="0"/>
              </a:rPr>
              <a:t>type</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text</a:t>
            </a:r>
            <a:r>
              <a:rPr lang="en-IN" sz="1400" b="0" i="0" dirty="0">
                <a:solidFill>
                  <a:srgbClr val="5F6364"/>
                </a:solidFill>
                <a:effectLst/>
                <a:latin typeface="Consolas" panose="020B0609020204030204" pitchFamily="49" charset="0"/>
              </a:rPr>
              <a:t>"</a:t>
            </a:r>
            <a:r>
              <a:rPr lang="en-IN" sz="1400" b="0" i="0" dirty="0">
                <a:solidFill>
                  <a:srgbClr val="990055"/>
                </a:solidFill>
                <a:effectLst/>
                <a:latin typeface="Consolas" panose="020B0609020204030204" pitchFamily="49" charset="0"/>
              </a:rPr>
              <a:t> </a:t>
            </a:r>
            <a:r>
              <a:rPr lang="en-IN" sz="1400" b="0" i="0" dirty="0" err="1">
                <a:solidFill>
                  <a:srgbClr val="669900"/>
                </a:solidFill>
                <a:effectLst/>
                <a:latin typeface="Consolas" panose="020B0609020204030204" pitchFamily="49" charset="0"/>
              </a:rPr>
              <a:t>onblur</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alert(</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Text input loses focus!</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 </a:t>
            </a: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button </a:t>
            </a:r>
            <a:r>
              <a:rPr lang="en-IN" sz="1400" b="0" i="0" dirty="0">
                <a:solidFill>
                  <a:srgbClr val="669900"/>
                </a:solidFill>
                <a:effectLst/>
                <a:latin typeface="Consolas" panose="020B0609020204030204" pitchFamily="49" charset="0"/>
              </a:rPr>
              <a:t>type</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button</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Submit</a:t>
            </a: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button</a:t>
            </a:r>
            <a:r>
              <a:rPr lang="en-IN" sz="1400" b="0" i="0" dirty="0">
                <a:solidFill>
                  <a:srgbClr val="5F6364"/>
                </a:solidFill>
                <a:effectLst/>
                <a:latin typeface="Consolas" panose="020B0609020204030204" pitchFamily="49" charset="0"/>
              </a:rPr>
              <a:t>&gt;</a:t>
            </a:r>
            <a:endParaRPr lang="en-US" sz="2000" b="0" i="0" dirty="0">
              <a:solidFill>
                <a:srgbClr val="5F6364"/>
              </a:solidFill>
              <a:effectLst/>
              <a:latin typeface="Consolas" panose="020B0609020204030204" pitchFamily="49" charset="0"/>
            </a:endParaRPr>
          </a:p>
          <a:p>
            <a:pPr marL="0" indent="0">
              <a:buNone/>
            </a:pPr>
            <a:r>
              <a:rPr lang="en-US" sz="1400" b="0" i="0" dirty="0">
                <a:solidFill>
                  <a:srgbClr val="414141"/>
                </a:solidFill>
                <a:effectLst/>
                <a:latin typeface="-apple-system"/>
              </a:rPr>
              <a:t>To take the focus away from a form element first click inside of it then press the tab key on the keyboard, give focus on something else, or click outside of it.</a:t>
            </a:r>
          </a:p>
          <a:p>
            <a:r>
              <a:rPr lang="en-US" sz="2000" b="1" dirty="0">
                <a:latin typeface="Calibri" panose="020F0502020204030204" pitchFamily="34" charset="0"/>
                <a:cs typeface="Calibri" panose="020F0502020204030204" pitchFamily="34" charset="0"/>
              </a:rPr>
              <a:t>The Change Event (</a:t>
            </a:r>
            <a:r>
              <a:rPr lang="en-US" sz="2000" b="1" dirty="0" err="1">
                <a:latin typeface="Calibri" panose="020F0502020204030204" pitchFamily="34" charset="0"/>
                <a:cs typeface="Calibri" panose="020F0502020204030204" pitchFamily="34" charset="0"/>
              </a:rPr>
              <a:t>onchange</a:t>
            </a:r>
            <a:r>
              <a:rPr lang="en-US" sz="2000" b="1"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The change event occurs when a user changes the value of a form element. You can handle the change event with the </a:t>
            </a:r>
            <a:r>
              <a:rPr lang="en-US" sz="1800" dirty="0" err="1">
                <a:latin typeface="Calibri" panose="020F0502020204030204" pitchFamily="34" charset="0"/>
                <a:cs typeface="Calibri" panose="020F0502020204030204" pitchFamily="34" charset="0"/>
              </a:rPr>
              <a:t>onchange</a:t>
            </a:r>
            <a:r>
              <a:rPr lang="en-US" sz="1800" dirty="0">
                <a:latin typeface="Calibri" panose="020F0502020204030204" pitchFamily="34" charset="0"/>
                <a:cs typeface="Calibri" panose="020F0502020204030204" pitchFamily="34" charset="0"/>
              </a:rPr>
              <a:t> event handler.</a:t>
            </a:r>
          </a:p>
          <a:p>
            <a:pPr marL="0"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select </a:t>
            </a:r>
            <a:r>
              <a:rPr lang="en-US" sz="1400" b="0" i="0" dirty="0" err="1">
                <a:solidFill>
                  <a:srgbClr val="669900"/>
                </a:solidFill>
                <a:effectLst/>
                <a:latin typeface="Consolas" panose="020B0609020204030204" pitchFamily="49" charset="0"/>
              </a:rPr>
              <a:t>onchange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You have changed the selection!</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option</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Select</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option</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option</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Male</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option</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option</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Female</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option</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select</a:t>
            </a:r>
            <a:r>
              <a:rPr lang="en-US" sz="1400" b="0" i="0" dirty="0">
                <a:solidFill>
                  <a:srgbClr val="5F6364"/>
                </a:solidFill>
                <a:effectLst/>
                <a:latin typeface="Consolas" panose="020B0609020204030204" pitchFamily="49" charset="0"/>
              </a:rPr>
              <a:t>&gt;</a:t>
            </a:r>
            <a:endParaRPr lang="en-US" sz="2000" b="0" i="0" dirty="0">
              <a:solidFill>
                <a:srgbClr val="5F6364"/>
              </a:solidFill>
              <a:effectLst/>
              <a:latin typeface="Consolas" panose="020B0609020204030204" pitchFamily="49" charset="0"/>
            </a:endParaRPr>
          </a:p>
          <a:p>
            <a:r>
              <a:rPr lang="en-US" sz="2000" b="1" dirty="0">
                <a:latin typeface="Calibri" panose="020F0502020204030204" pitchFamily="34" charset="0"/>
                <a:cs typeface="Calibri" panose="020F0502020204030204" pitchFamily="34" charset="0"/>
              </a:rPr>
              <a:t>The Submit Event (</a:t>
            </a:r>
            <a:r>
              <a:rPr lang="en-US" sz="2000" b="1" dirty="0" err="1">
                <a:latin typeface="Calibri" panose="020F0502020204030204" pitchFamily="34" charset="0"/>
                <a:cs typeface="Calibri" panose="020F0502020204030204" pitchFamily="34" charset="0"/>
              </a:rPr>
              <a:t>onsubmit</a:t>
            </a:r>
            <a:r>
              <a:rPr lang="en-US" sz="2000" b="1" dirty="0">
                <a:latin typeface="Calibri" panose="020F0502020204030204" pitchFamily="34" charset="0"/>
                <a:cs typeface="Calibri" panose="020F0502020204030204" pitchFamily="34" charset="0"/>
              </a:rPr>
              <a:t>)</a:t>
            </a:r>
          </a:p>
          <a:p>
            <a:pPr marL="0" indent="0">
              <a:buNone/>
            </a:pPr>
            <a:r>
              <a:rPr lang="en-US" sz="1900" dirty="0">
                <a:latin typeface="-apple-system"/>
              </a:rPr>
              <a:t>The submit event only occurs when the user submits a form on a web page. You can handle the submit event with the </a:t>
            </a:r>
            <a:r>
              <a:rPr lang="en-US" sz="1900" dirty="0" err="1">
                <a:latin typeface="-apple-system"/>
              </a:rPr>
              <a:t>onsubmit</a:t>
            </a:r>
            <a:r>
              <a:rPr lang="en-US" sz="1900" dirty="0">
                <a:latin typeface="-apple-system"/>
              </a:rPr>
              <a:t> event handler.</a:t>
            </a:r>
          </a:p>
          <a:p>
            <a:pPr marL="0"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form </a:t>
            </a:r>
            <a:r>
              <a:rPr lang="en-US" sz="1400" b="0" i="0" dirty="0">
                <a:solidFill>
                  <a:srgbClr val="669900"/>
                </a:solidFill>
                <a:effectLst/>
                <a:latin typeface="Consolas" panose="020B0609020204030204" pitchFamily="49" charset="0"/>
              </a:rPr>
              <a:t>action</a:t>
            </a:r>
            <a:r>
              <a:rPr lang="en-US" sz="1400" b="0" i="0" dirty="0">
                <a:solidFill>
                  <a:srgbClr val="5F6364"/>
                </a:solidFill>
                <a:effectLst/>
                <a:latin typeface="Consolas" panose="020B0609020204030204" pitchFamily="49" charset="0"/>
              </a:rPr>
              <a:t>="</a:t>
            </a:r>
            <a:r>
              <a:rPr lang="en-US" sz="1400" b="0" i="0" dirty="0" err="1">
                <a:solidFill>
                  <a:srgbClr val="0077AA"/>
                </a:solidFill>
                <a:effectLst/>
                <a:latin typeface="Consolas" panose="020B0609020204030204" pitchFamily="49" charset="0"/>
              </a:rPr>
              <a:t>action.php</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method</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post</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err="1">
                <a:solidFill>
                  <a:srgbClr val="669900"/>
                </a:solidFill>
                <a:effectLst/>
                <a:latin typeface="Consolas" panose="020B0609020204030204" pitchFamily="49" charset="0"/>
              </a:rPr>
              <a:t>onsubmit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Form data will be submitted to the server!</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label</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First Name:</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label</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input </a:t>
            </a:r>
            <a:r>
              <a:rPr lang="en-US" sz="1400" b="0" i="0" dirty="0">
                <a:solidFill>
                  <a:srgbClr val="669900"/>
                </a:solidFill>
                <a:effectLst/>
                <a:latin typeface="Consolas" panose="020B0609020204030204" pitchFamily="49" charset="0"/>
              </a:rPr>
              <a:t>type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text</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name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first-name</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required</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input </a:t>
            </a:r>
            <a:r>
              <a:rPr lang="en-US" sz="1400" b="0" i="0" dirty="0">
                <a:solidFill>
                  <a:srgbClr val="669900"/>
                </a:solidFill>
                <a:effectLst/>
                <a:latin typeface="Consolas" panose="020B0609020204030204" pitchFamily="49" charset="0"/>
              </a:rPr>
              <a:t>type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submit</a:t>
            </a:r>
            <a:r>
              <a:rPr lang="en-US" sz="1400" b="0" i="0" dirty="0">
                <a:solidFill>
                  <a:srgbClr val="5F6364"/>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 </a:t>
            </a:r>
            <a:r>
              <a:rPr lang="en-US" sz="1400" b="0" i="0" dirty="0">
                <a:solidFill>
                  <a:srgbClr val="669900"/>
                </a:solidFill>
                <a:effectLst/>
                <a:latin typeface="Consolas" panose="020B0609020204030204" pitchFamily="49" charset="0"/>
              </a:rPr>
              <a:t>value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Submit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form</a:t>
            </a:r>
            <a:r>
              <a:rPr lang="en-US" sz="1400" b="0" i="0" dirty="0">
                <a:solidFill>
                  <a:srgbClr val="5F6364"/>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242281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AB85-A781-403D-A127-5CA33ABE3F12}"/>
              </a:ext>
            </a:extLst>
          </p:cNvPr>
          <p:cNvSpPr>
            <a:spLocks noGrp="1"/>
          </p:cNvSpPr>
          <p:nvPr>
            <p:ph type="title"/>
          </p:nvPr>
        </p:nvSpPr>
        <p:spPr>
          <a:xfrm>
            <a:off x="838200" y="365125"/>
            <a:ext cx="10515600" cy="753461"/>
          </a:xfrm>
        </p:spPr>
        <p:txBody>
          <a:bodyPr>
            <a:normAutofit fontScale="90000"/>
          </a:bodyPr>
          <a:lstStyle/>
          <a:p>
            <a:r>
              <a:rPr lang="en-US" dirty="0"/>
              <a:t>Document/Window Events</a:t>
            </a:r>
            <a:endParaRPr lang="en-IN" dirty="0"/>
          </a:p>
        </p:txBody>
      </p:sp>
      <p:sp>
        <p:nvSpPr>
          <p:cNvPr id="3" name="Content Placeholder 2">
            <a:extLst>
              <a:ext uri="{FF2B5EF4-FFF2-40B4-BE49-F238E27FC236}">
                <a16:creationId xmlns:a16="http://schemas.microsoft.com/office/drawing/2014/main" id="{41ABF52C-2A7E-4FB4-86B0-0A25F2E57E51}"/>
              </a:ext>
            </a:extLst>
          </p:cNvPr>
          <p:cNvSpPr>
            <a:spLocks noGrp="1"/>
          </p:cNvSpPr>
          <p:nvPr>
            <p:ph idx="1"/>
          </p:nvPr>
        </p:nvSpPr>
        <p:spPr>
          <a:xfrm>
            <a:off x="838200" y="1690688"/>
            <a:ext cx="11353800" cy="5167312"/>
          </a:xfrm>
        </p:spPr>
        <p:txBody>
          <a:bodyPr>
            <a:normAutofit lnSpcReduction="10000"/>
          </a:bodyPr>
          <a:lstStyle/>
          <a:p>
            <a:r>
              <a:rPr lang="en-US" sz="2000" b="0" i="0" dirty="0">
                <a:effectLst/>
                <a:latin typeface="-apple-system"/>
              </a:rPr>
              <a:t>Events are also triggered in situations when the page has loaded or when user resize the browser window, etc. Here're some most important document/window events and their event handler.</a:t>
            </a:r>
          </a:p>
          <a:p>
            <a:pPr algn="l" fontAlgn="base"/>
            <a:r>
              <a:rPr lang="en-US" sz="1400" b="1" i="0" dirty="0">
                <a:solidFill>
                  <a:srgbClr val="262626"/>
                </a:solidFill>
                <a:effectLst/>
                <a:latin typeface="-apple-system"/>
              </a:rPr>
              <a:t>The Load Event (onload)</a:t>
            </a:r>
          </a:p>
          <a:p>
            <a:pPr algn="l" fontAlgn="base"/>
            <a:r>
              <a:rPr lang="en-US" sz="1400" b="0" i="0" dirty="0">
                <a:solidFill>
                  <a:srgbClr val="414141"/>
                </a:solidFill>
                <a:effectLst/>
                <a:latin typeface="-apple-system"/>
              </a:rPr>
              <a:t>The load event occurs when a web page has finished loading in the web browser.</a:t>
            </a:r>
          </a:p>
          <a:p>
            <a:pPr marL="0"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body </a:t>
            </a:r>
            <a:r>
              <a:rPr lang="en-US" sz="1400" b="0" i="0" dirty="0">
                <a:solidFill>
                  <a:srgbClr val="669900"/>
                </a:solidFill>
                <a:effectLst/>
                <a:latin typeface="Consolas" panose="020B0609020204030204" pitchFamily="49" charset="0"/>
              </a:rPr>
              <a:t>onload</a:t>
            </a:r>
            <a:r>
              <a:rPr lang="en-US" sz="1400" b="0" i="0" dirty="0">
                <a:solidFill>
                  <a:srgbClr val="5F6364"/>
                </a:solidFill>
                <a:effectLst/>
                <a:latin typeface="Consolas" panose="020B0609020204030204" pitchFamily="49" charset="0"/>
              </a:rPr>
              <a:t>="</a:t>
            </a:r>
            <a:r>
              <a:rPr lang="en-US" sz="1400" b="0" i="0" dirty="0" err="1">
                <a:solidFill>
                  <a:srgbClr val="0077AA"/>
                </a:solidFill>
                <a:effectLst/>
                <a:latin typeface="Consolas" panose="020B0609020204030204" pitchFamily="49" charset="0"/>
              </a:rPr>
              <a:t>window.alert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Page is loaded successfully!</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h1</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This is a heading</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h1</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p</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This is paragraph of text.</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p</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body</a:t>
            </a:r>
            <a:r>
              <a:rPr lang="en-US" sz="1400" b="0" i="0" dirty="0">
                <a:solidFill>
                  <a:srgbClr val="5F6364"/>
                </a:solidFill>
                <a:effectLst/>
                <a:latin typeface="Consolas" panose="020B0609020204030204" pitchFamily="49" charset="0"/>
              </a:rPr>
              <a:t>&gt;</a:t>
            </a:r>
            <a:endParaRPr lang="en-US" sz="2000" dirty="0">
              <a:solidFill>
                <a:srgbClr val="414141"/>
              </a:solidFill>
              <a:latin typeface="-apple-system"/>
            </a:endParaRPr>
          </a:p>
          <a:p>
            <a:pPr algn="l" fontAlgn="base"/>
            <a:r>
              <a:rPr lang="en-US" sz="1400" b="1" i="0" dirty="0">
                <a:solidFill>
                  <a:srgbClr val="262626"/>
                </a:solidFill>
                <a:effectLst/>
                <a:latin typeface="-apple-system"/>
              </a:rPr>
              <a:t>The Unload Event (</a:t>
            </a:r>
            <a:r>
              <a:rPr lang="en-US" sz="1400" b="1" i="0" dirty="0" err="1">
                <a:solidFill>
                  <a:srgbClr val="262626"/>
                </a:solidFill>
                <a:effectLst/>
                <a:latin typeface="-apple-system"/>
              </a:rPr>
              <a:t>onunload</a:t>
            </a:r>
            <a:r>
              <a:rPr lang="en-US" sz="1400" b="1" i="0" dirty="0">
                <a:solidFill>
                  <a:srgbClr val="262626"/>
                </a:solidFill>
                <a:effectLst/>
                <a:latin typeface="-apple-system"/>
              </a:rPr>
              <a:t>)</a:t>
            </a:r>
          </a:p>
          <a:p>
            <a:pPr algn="l" fontAlgn="base"/>
            <a:r>
              <a:rPr lang="en-US" sz="1400" b="0" i="0" dirty="0">
                <a:solidFill>
                  <a:srgbClr val="414141"/>
                </a:solidFill>
                <a:effectLst/>
                <a:latin typeface="-apple-system"/>
              </a:rPr>
              <a:t>The unload event occurs when a user leaves the current web page.</a:t>
            </a:r>
          </a:p>
          <a:p>
            <a:pPr marL="0" indent="0">
              <a:buNone/>
            </a:pP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body </a:t>
            </a:r>
            <a:r>
              <a:rPr lang="en-US" sz="1400" b="0" i="0" dirty="0" err="1">
                <a:solidFill>
                  <a:srgbClr val="669900"/>
                </a:solidFill>
                <a:effectLst/>
                <a:latin typeface="Consolas" panose="020B0609020204030204" pitchFamily="49" charset="0"/>
              </a:rPr>
              <a:t>onunload</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alert(</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Are you sure you want to leave this page?</a:t>
            </a:r>
            <a:r>
              <a:rPr lang="en-US" sz="1400" b="0" i="0" dirty="0">
                <a:solidFill>
                  <a:srgbClr val="5F6364"/>
                </a:solidFill>
                <a:effectLst/>
                <a:latin typeface="Consolas" panose="020B0609020204030204" pitchFamily="49" charset="0"/>
              </a:rPr>
              <a:t>'</a:t>
            </a:r>
            <a:r>
              <a:rPr lang="en-US" sz="1400" b="0" i="0" dirty="0">
                <a:solidFill>
                  <a:srgbClr val="0077AA"/>
                </a:solidFill>
                <a:effectLst/>
                <a:latin typeface="Consolas" panose="020B0609020204030204" pitchFamily="49" charset="0"/>
              </a:rPr>
              <a:t>);</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h1</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This is a heading</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h1</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p</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This is paragraph of text.</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p</a:t>
            </a:r>
            <a:r>
              <a:rPr lang="en-US" sz="1400" b="0" i="0" dirty="0">
                <a:solidFill>
                  <a:srgbClr val="5F6364"/>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5F6364"/>
                </a:solidFill>
                <a:effectLst/>
                <a:latin typeface="Consolas" panose="020B0609020204030204" pitchFamily="49" charset="0"/>
              </a:rPr>
              <a:t>&lt;/</a:t>
            </a:r>
            <a:r>
              <a:rPr lang="en-US" sz="1400" b="0" i="0" dirty="0">
                <a:solidFill>
                  <a:srgbClr val="990055"/>
                </a:solidFill>
                <a:effectLst/>
                <a:latin typeface="Consolas" panose="020B0609020204030204" pitchFamily="49" charset="0"/>
              </a:rPr>
              <a:t>body</a:t>
            </a:r>
            <a:r>
              <a:rPr lang="en-US" sz="1400" b="0" i="0" dirty="0">
                <a:solidFill>
                  <a:srgbClr val="5F6364"/>
                </a:solidFill>
                <a:effectLst/>
                <a:latin typeface="Consolas" panose="020B0609020204030204" pitchFamily="49" charset="0"/>
              </a:rPr>
              <a:t>&gt;</a:t>
            </a:r>
            <a:endParaRPr lang="en-US" sz="2000" b="0" i="0" dirty="0">
              <a:solidFill>
                <a:srgbClr val="414141"/>
              </a:solidFill>
              <a:effectLst/>
              <a:latin typeface="-apple-system"/>
            </a:endParaRPr>
          </a:p>
          <a:p>
            <a:pPr algn="l" fontAlgn="base"/>
            <a:r>
              <a:rPr lang="en-US" sz="1400" b="1" i="0" dirty="0">
                <a:solidFill>
                  <a:srgbClr val="262626"/>
                </a:solidFill>
                <a:effectLst/>
                <a:latin typeface="-apple-system"/>
              </a:rPr>
              <a:t>The Resize Event (</a:t>
            </a:r>
            <a:r>
              <a:rPr lang="en-US" sz="1400" b="1" i="0" dirty="0" err="1">
                <a:solidFill>
                  <a:srgbClr val="262626"/>
                </a:solidFill>
                <a:effectLst/>
                <a:latin typeface="-apple-system"/>
              </a:rPr>
              <a:t>onresize</a:t>
            </a:r>
            <a:r>
              <a:rPr lang="en-US" sz="1400" b="1" i="0" dirty="0">
                <a:solidFill>
                  <a:srgbClr val="262626"/>
                </a:solidFill>
                <a:effectLst/>
                <a:latin typeface="-apple-system"/>
              </a:rPr>
              <a:t>)</a:t>
            </a:r>
          </a:p>
          <a:p>
            <a:pPr algn="l" fontAlgn="base"/>
            <a:r>
              <a:rPr lang="en-US" sz="1400" b="0" i="0" dirty="0">
                <a:solidFill>
                  <a:srgbClr val="414141"/>
                </a:solidFill>
                <a:effectLst/>
                <a:latin typeface="-apple-system"/>
              </a:rPr>
              <a:t>The resize event occurs when a user resizes the browser window. The resize event also occurs in situations when the browser window is minimized or maximized.</a:t>
            </a:r>
          </a:p>
          <a:p>
            <a:pPr marL="0" indent="0">
              <a:buNone/>
            </a:pP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p </a:t>
            </a:r>
            <a:r>
              <a:rPr lang="en-IN" sz="1400" b="0" i="0" dirty="0">
                <a:solidFill>
                  <a:srgbClr val="669900"/>
                </a:solidFill>
                <a:effectLst/>
                <a:latin typeface="Consolas" panose="020B0609020204030204" pitchFamily="49" charset="0"/>
              </a:rPr>
              <a:t>id</a:t>
            </a:r>
            <a:r>
              <a:rPr lang="en-IN" sz="1400" b="0" i="0" dirty="0">
                <a:solidFill>
                  <a:srgbClr val="5F6364"/>
                </a:solidFill>
                <a:effectLst/>
                <a:latin typeface="Consolas" panose="020B0609020204030204" pitchFamily="49" charset="0"/>
              </a:rPr>
              <a:t>="</a:t>
            </a:r>
            <a:r>
              <a:rPr lang="en-IN" sz="1400" b="0" i="0" dirty="0">
                <a:solidFill>
                  <a:srgbClr val="0077AA"/>
                </a:solidFill>
                <a:effectLst/>
                <a:latin typeface="Consolas" panose="020B0609020204030204" pitchFamily="49" charset="0"/>
              </a:rPr>
              <a:t>result</a:t>
            </a:r>
            <a:r>
              <a:rPr lang="en-IN" sz="1400" b="0" i="0" dirty="0">
                <a:solidFill>
                  <a:srgbClr val="5F6364"/>
                </a:solidFill>
                <a:effectLst/>
                <a:latin typeface="Consolas" panose="020B0609020204030204" pitchFamily="49" charset="0"/>
              </a:rPr>
              <a:t>"&gt;&lt;/</a:t>
            </a:r>
            <a:r>
              <a:rPr lang="en-IN" sz="1400" b="0" i="0" dirty="0">
                <a:solidFill>
                  <a:srgbClr val="990055"/>
                </a:solidFill>
                <a:effectLst/>
                <a:latin typeface="Consolas" panose="020B0609020204030204" pitchFamily="49" charset="0"/>
              </a:rPr>
              <a:t>p</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 </a:t>
            </a: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script</a:t>
            </a:r>
            <a:r>
              <a:rPr lang="en-IN" sz="1400" b="0" i="0" dirty="0">
                <a:solidFill>
                  <a:srgbClr val="5F6364"/>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 </a:t>
            </a:r>
            <a:r>
              <a:rPr lang="en-IN" sz="1400" b="0" i="0" dirty="0">
                <a:solidFill>
                  <a:srgbClr val="0077AA"/>
                </a:solidFill>
                <a:effectLst/>
                <a:latin typeface="Consolas" panose="020B0609020204030204" pitchFamily="49" charset="0"/>
              </a:rPr>
              <a:t>function</a:t>
            </a:r>
            <a:r>
              <a:rPr lang="en-IN" sz="1400" b="0" i="0" dirty="0">
                <a:solidFill>
                  <a:srgbClr val="000000"/>
                </a:solidFill>
                <a:effectLst/>
                <a:latin typeface="Consolas" panose="020B0609020204030204" pitchFamily="49" charset="0"/>
              </a:rPr>
              <a:t> </a:t>
            </a:r>
            <a:r>
              <a:rPr lang="en-IN" sz="1400" b="0" i="0" dirty="0" err="1">
                <a:solidFill>
                  <a:srgbClr val="DD4A68"/>
                </a:solidFill>
                <a:effectLst/>
                <a:latin typeface="Consolas" panose="020B0609020204030204" pitchFamily="49" charset="0"/>
              </a:rPr>
              <a:t>displayWindowSize</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0077AA"/>
                </a:solidFill>
                <a:effectLst/>
                <a:latin typeface="Consolas" panose="020B0609020204030204" pitchFamily="49" charset="0"/>
              </a:rPr>
              <a:t>var</a:t>
            </a:r>
            <a:r>
              <a:rPr lang="en-IN" sz="1400" b="0" i="0" dirty="0">
                <a:solidFill>
                  <a:srgbClr val="000000"/>
                </a:solidFill>
                <a:effectLst/>
                <a:latin typeface="Consolas" panose="020B0609020204030204" pitchFamily="49" charset="0"/>
              </a:rPr>
              <a:t> w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window</a:t>
            </a:r>
            <a:r>
              <a:rPr lang="en-IN" sz="1400" b="0" i="0" dirty="0" err="1">
                <a:solidFill>
                  <a:srgbClr val="5F6364"/>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outerWidth</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0077AA"/>
                </a:solidFill>
                <a:effectLst/>
                <a:latin typeface="Consolas" panose="020B0609020204030204" pitchFamily="49" charset="0"/>
              </a:rPr>
              <a:t>var</a:t>
            </a:r>
            <a:r>
              <a:rPr lang="en-IN" sz="1400" b="0" i="0" dirty="0">
                <a:solidFill>
                  <a:srgbClr val="000000"/>
                </a:solidFill>
                <a:effectLst/>
                <a:latin typeface="Consolas" panose="020B0609020204030204" pitchFamily="49" charset="0"/>
              </a:rPr>
              <a:t> h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window</a:t>
            </a:r>
            <a:r>
              <a:rPr lang="en-IN" sz="1400" b="0" i="0" dirty="0" err="1">
                <a:solidFill>
                  <a:srgbClr val="5F6364"/>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outerHeight</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0077AA"/>
                </a:solidFill>
                <a:effectLst/>
                <a:latin typeface="Consolas" panose="020B0609020204030204" pitchFamily="49" charset="0"/>
              </a:rPr>
              <a:t>var</a:t>
            </a:r>
            <a:r>
              <a:rPr lang="en-IN" sz="1400" b="0" i="0" dirty="0">
                <a:solidFill>
                  <a:srgbClr val="000000"/>
                </a:solidFill>
                <a:effectLst/>
                <a:latin typeface="Consolas" panose="020B0609020204030204" pitchFamily="49" charset="0"/>
              </a:rPr>
              <a:t> txt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669900"/>
                </a:solidFill>
                <a:effectLst/>
                <a:latin typeface="Consolas" panose="020B0609020204030204" pitchFamily="49" charset="0"/>
              </a:rPr>
              <a:t>"Window size: width="</a:t>
            </a:r>
            <a:r>
              <a:rPr lang="en-IN" sz="1400" b="0" i="0" dirty="0">
                <a:solidFill>
                  <a:srgbClr val="000000"/>
                </a:solidFill>
                <a:effectLst/>
                <a:latin typeface="Consolas" panose="020B0609020204030204" pitchFamily="49" charset="0"/>
              </a:rPr>
              <a:t>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w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669900"/>
                </a:solidFill>
                <a:effectLst/>
                <a:latin typeface="Consolas" panose="020B0609020204030204" pitchFamily="49" charset="0"/>
              </a:rPr>
              <a:t>", height="</a:t>
            </a:r>
            <a:r>
              <a:rPr lang="en-IN" sz="1400" b="0" i="0" dirty="0">
                <a:solidFill>
                  <a:srgbClr val="000000"/>
                </a:solidFill>
                <a:effectLst/>
                <a:latin typeface="Consolas" panose="020B0609020204030204" pitchFamily="49" charset="0"/>
              </a:rPr>
              <a:t>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h</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document</a:t>
            </a:r>
            <a:r>
              <a:rPr lang="en-IN" sz="1400" b="0" i="0" dirty="0" err="1">
                <a:solidFill>
                  <a:srgbClr val="5F6364"/>
                </a:solidFill>
                <a:effectLst/>
                <a:latin typeface="Consolas" panose="020B0609020204030204" pitchFamily="49" charset="0"/>
              </a:rPr>
              <a:t>.</a:t>
            </a:r>
            <a:r>
              <a:rPr lang="en-IN" sz="1400" b="0" i="0" dirty="0" err="1">
                <a:solidFill>
                  <a:srgbClr val="DD4A68"/>
                </a:solidFill>
                <a:effectLst/>
                <a:latin typeface="Consolas" panose="020B0609020204030204" pitchFamily="49" charset="0"/>
              </a:rPr>
              <a:t>getElementById</a:t>
            </a:r>
            <a:r>
              <a:rPr lang="en-IN" sz="1400" b="0" i="0" dirty="0">
                <a:solidFill>
                  <a:srgbClr val="5F6364"/>
                </a:solidFill>
                <a:effectLst/>
                <a:latin typeface="Consolas" panose="020B0609020204030204" pitchFamily="49" charset="0"/>
              </a:rPr>
              <a:t>(</a:t>
            </a:r>
            <a:r>
              <a:rPr lang="en-IN" sz="1400" b="0" i="0" dirty="0">
                <a:solidFill>
                  <a:srgbClr val="669900"/>
                </a:solidFill>
                <a:effectLst/>
                <a:latin typeface="Consolas" panose="020B0609020204030204" pitchFamily="49" charset="0"/>
              </a:rPr>
              <a:t>"result"</a:t>
            </a:r>
            <a:r>
              <a:rPr lang="en-IN" sz="1400" b="0" i="0" dirty="0">
                <a:solidFill>
                  <a:srgbClr val="5F6364"/>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innerHTML</a:t>
            </a:r>
            <a:r>
              <a:rPr lang="en-IN" sz="1400" b="0" i="0" dirty="0">
                <a:solidFill>
                  <a:srgbClr val="000000"/>
                </a:solidFill>
                <a:effectLst/>
                <a:latin typeface="Consolas" panose="020B0609020204030204" pitchFamily="49" charset="0"/>
              </a:rPr>
              <a:t>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txt</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window</a:t>
            </a:r>
            <a:r>
              <a:rPr lang="en-IN" sz="1400" b="0" i="0" dirty="0" err="1">
                <a:solidFill>
                  <a:srgbClr val="5F6364"/>
                </a:solidFill>
                <a:effectLst/>
                <a:latin typeface="Consolas" panose="020B0609020204030204" pitchFamily="49" charset="0"/>
              </a:rPr>
              <a:t>.</a:t>
            </a:r>
            <a:r>
              <a:rPr lang="en-IN" sz="1400" b="0" i="0" dirty="0" err="1">
                <a:solidFill>
                  <a:srgbClr val="000000"/>
                </a:solidFill>
                <a:effectLst/>
                <a:latin typeface="Consolas" panose="020B0609020204030204" pitchFamily="49" charset="0"/>
              </a:rPr>
              <a:t>onresize</a:t>
            </a:r>
            <a:r>
              <a:rPr lang="en-IN" sz="1400" b="0" i="0" dirty="0">
                <a:solidFill>
                  <a:srgbClr val="000000"/>
                </a:solidFill>
                <a:effectLst/>
                <a:latin typeface="Consolas" panose="020B0609020204030204" pitchFamily="49" charset="0"/>
              </a:rPr>
              <a:t> </a:t>
            </a:r>
            <a:r>
              <a:rPr lang="en-IN" sz="1400" b="0" i="0" dirty="0">
                <a:solidFill>
                  <a:srgbClr val="A67F59"/>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displayWindowSize</a:t>
            </a:r>
            <a:r>
              <a:rPr lang="en-IN" sz="1400" b="0" i="0" dirty="0">
                <a:solidFill>
                  <a:srgbClr val="5F6364"/>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 </a:t>
            </a:r>
            <a:r>
              <a:rPr lang="en-IN" sz="1400" b="0" i="0" dirty="0">
                <a:solidFill>
                  <a:srgbClr val="5F6364"/>
                </a:solidFill>
                <a:effectLst/>
                <a:latin typeface="Consolas" panose="020B0609020204030204" pitchFamily="49" charset="0"/>
              </a:rPr>
              <a:t>&lt;/</a:t>
            </a:r>
            <a:r>
              <a:rPr lang="en-IN" sz="1400" b="0" i="0" dirty="0">
                <a:solidFill>
                  <a:srgbClr val="990055"/>
                </a:solidFill>
                <a:effectLst/>
                <a:latin typeface="Consolas" panose="020B0609020204030204" pitchFamily="49" charset="0"/>
              </a:rPr>
              <a:t>script</a:t>
            </a:r>
            <a:r>
              <a:rPr lang="en-IN" sz="1400" b="0" i="0" dirty="0">
                <a:solidFill>
                  <a:srgbClr val="5F6364"/>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3671273851"/>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42541"/>
      </a:dk2>
      <a:lt2>
        <a:srgbClr val="E2E8E2"/>
      </a:lt2>
      <a:accent1>
        <a:srgbClr val="C617D5"/>
      </a:accent1>
      <a:accent2>
        <a:srgbClr val="8929E7"/>
      </a:accent2>
      <a:accent3>
        <a:srgbClr val="E729A7"/>
      </a:accent3>
      <a:accent4>
        <a:srgbClr val="6BB714"/>
      </a:accent4>
      <a:accent5>
        <a:srgbClr val="34BB21"/>
      </a:accent5>
      <a:accent6>
        <a:srgbClr val="15BD47"/>
      </a:accent6>
      <a:hlink>
        <a:srgbClr val="399531"/>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56</TotalTime>
  <Words>1415</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Consolas</vt:lpstr>
      <vt:lpstr>Modern Love</vt:lpstr>
      <vt:lpstr>The Hand</vt:lpstr>
      <vt:lpstr>SketchyVTI</vt:lpstr>
      <vt:lpstr>JavaScript Events</vt:lpstr>
      <vt:lpstr>Understanding Events and Event Handlers </vt:lpstr>
      <vt:lpstr>PowerPoint Presentation</vt:lpstr>
      <vt:lpstr>Mouse Events</vt:lpstr>
      <vt:lpstr>PowerPoint Presentation</vt:lpstr>
      <vt:lpstr>Keyboard Events</vt:lpstr>
      <vt:lpstr>Form Events</vt:lpstr>
      <vt:lpstr>PowerPoint Presentation</vt:lpstr>
      <vt:lpstr>Document/Window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Events</dc:title>
  <dc:creator>Sunanda Naik</dc:creator>
  <cp:lastModifiedBy>Sunanda Naik</cp:lastModifiedBy>
  <cp:revision>10</cp:revision>
  <dcterms:created xsi:type="dcterms:W3CDTF">2021-02-10T06:54:51Z</dcterms:created>
  <dcterms:modified xsi:type="dcterms:W3CDTF">2021-07-13T06:47:19Z</dcterms:modified>
</cp:coreProperties>
</file>