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254A5-43FF-4599-8666-3351B65BC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5A68B5-E2E5-48A8-8D13-CA60ACF2D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4645F-6860-4256-8CC6-FB63760BB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9A453-6223-4986-9839-E1EB30D7434E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9EF95-531C-48A7-BBA0-E2FD0AF19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9E5B5-2C68-428B-B754-64AFC101D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41C71-D303-40C2-97A1-34FD8560E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249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65B75-34E4-41C5-9EF2-18E1191BF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022BF9-27F1-4497-9A88-8D501F1C7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25C62-1AF6-4F1F-9919-A5DA95B1D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9A453-6223-4986-9839-E1EB30D7434E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B193E-C3A3-4FCA-B0B6-175942582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C7B92-9914-4675-AA26-A029BF4B2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41C71-D303-40C2-97A1-34FD8560E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923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F6671B-D85F-45B9-9FFB-17D1A2CAD5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D621FB-AE64-4ACE-A5B9-FEB15E721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3BC80-7A75-4346-8EBE-08230D916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9A453-6223-4986-9839-E1EB30D7434E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0BF94-CA4A-4C7C-953E-8FD3F9AD1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2584D-A305-4DE7-A9AD-4D20E0632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41C71-D303-40C2-97A1-34FD8560E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0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2A1A2-6119-454F-B29C-38340D84F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80F67-FF62-49CC-A31C-8E98C56D4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06EC3-80D2-4328-BB06-7737F563A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9A453-6223-4986-9839-E1EB30D7434E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41C87-6A8E-47F0-BC8F-4BEB89597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57F7A-3F31-4282-878C-D0CD61538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41C71-D303-40C2-97A1-34FD8560E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18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AB25E-6BA2-4952-BC9B-08D2D0156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2F3A0-8B16-4452-8816-FD0070FC8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1E3D-126E-45CF-95AC-A1E064A4D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9A453-6223-4986-9839-E1EB30D7434E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E3585-EF53-4A0E-A2AF-2253D386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AB6D9-1AFC-4E7E-8725-80711BA3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41C71-D303-40C2-97A1-34FD8560E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680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365DE-161A-4A05-9D22-B7E697C65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89CC0-CB35-46E8-AFFB-69FA692A93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6E6E10-B4C8-4B17-8CA6-E8A8F4568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86F0F-83A3-466C-AADF-AC6308136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9A453-6223-4986-9839-E1EB30D7434E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7777B-6583-43C0-916E-26062B4AB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C2FDC-F843-4A60-9585-A4279D4DC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41C71-D303-40C2-97A1-34FD8560E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625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34BB7-CDFB-4D4B-8DE7-CF1D0B576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AB5ED-5C3F-43AB-B9A2-4A41D0D74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B0CD6C-EB65-4424-9FA8-FA79B474F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E3F2F8-169C-4AB2-8F65-0CB21082E6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BAE77B-F561-4377-926A-1D75F1565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FE00DA-4E51-4D78-AA4F-BBC64D265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9A453-6223-4986-9839-E1EB30D7434E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04AB09-164E-4B61-B8D5-FA44F84A1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4CC8E7-7B8E-447A-98A2-E61783C11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41C71-D303-40C2-97A1-34FD8560E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401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972EF-82C8-4F5A-BBE3-80CEBF1C9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F7037E-A372-4EDE-84EB-C089421B2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9A453-6223-4986-9839-E1EB30D7434E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68D973-BDBA-481A-9F06-4D153CBBB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703DA9-63D0-4037-8E1F-96E4E5F2B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41C71-D303-40C2-97A1-34FD8560E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170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085244-57C0-4B4C-86B2-2C475A2AB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9A453-6223-4986-9839-E1EB30D7434E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C02EEB-A7AB-46E9-8BBA-0039E5C3F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CE3A4-6CF9-4310-AD1B-D189A9C74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41C71-D303-40C2-97A1-34FD8560E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532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8A709-9118-41FE-9A94-FA3744C18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7E147-44CD-4E26-8693-9DD1BF45D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5DF2AB-C896-4632-AAAE-C37E380B3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3A3A9-841F-49FB-B48B-D45F3D621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9A453-6223-4986-9839-E1EB30D7434E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030F23-35C8-4448-BAF6-B0BB1161E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BFB6F-4AB7-44DC-98C1-27315A72D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41C71-D303-40C2-97A1-34FD8560E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685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5A6B0-42D7-4481-9AAB-4F3F056B6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C32CC2-5E82-4F1A-8009-4220D67121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601F8C-714A-46FB-98DC-85ADD62DF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DA827-F88F-45F7-AEE1-3EBC33907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9A453-6223-4986-9839-E1EB30D7434E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22F57-C0AB-46F8-B495-8A40B2C44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BC255-C453-4987-86B8-2AF4E297A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41C71-D303-40C2-97A1-34FD8560E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297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C3B4BB-EE0C-4C42-9D23-FE531CA9C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79C47-9940-455A-AB13-E375BC78B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D5914-0448-4F2D-AA21-7DB97B6B6D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9A453-6223-4986-9839-E1EB30D7434E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7A9DF-1AC9-4C92-93F8-D45560FBA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30510-F5E9-44D1-976C-6223969DC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41C71-D303-40C2-97A1-34FD8560E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928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8BF565B-3352-4386-A202-882EF2EB9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055098"/>
            <a:ext cx="9981697" cy="3987419"/>
          </a:xfrm>
        </p:spPr>
        <p:txBody>
          <a:bodyPr anchor="ctr">
            <a:normAutofit/>
          </a:bodyPr>
          <a:lstStyle/>
          <a:p>
            <a:pPr algn="l"/>
            <a:endParaRPr lang="en-IN" sz="4000" dirty="0">
              <a:solidFill>
                <a:schemeClr val="tx2"/>
              </a:solidFill>
            </a:endParaRPr>
          </a:p>
          <a:p>
            <a:r>
              <a:rPr lang="en-US" dirty="0"/>
              <a:t>JavaScript </a:t>
            </a:r>
            <a:br>
              <a:rPr lang="en-US" dirty="0"/>
            </a:br>
            <a:r>
              <a:rPr lang="en-US" dirty="0"/>
              <a:t>Functions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6003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5959-4FC8-4C79-80E8-1C524843F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870" y="140108"/>
            <a:ext cx="2366639" cy="487131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54FC24-70BF-4E19-AC88-F7BE74A482D7}"/>
              </a:ext>
            </a:extLst>
          </p:cNvPr>
          <p:cNvSpPr txBox="1"/>
          <p:nvPr/>
        </p:nvSpPr>
        <p:spPr>
          <a:xfrm>
            <a:off x="412072" y="1325278"/>
            <a:ext cx="609452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&lt;html lang="</a:t>
            </a:r>
            <a:r>
              <a:rPr lang="en-IN" dirty="0" err="1"/>
              <a:t>en</a:t>
            </a:r>
            <a:r>
              <a:rPr lang="en-IN" dirty="0"/>
              <a:t>"&gt;</a:t>
            </a:r>
          </a:p>
          <a:p>
            <a:r>
              <a:rPr lang="en-IN" dirty="0"/>
              <a:t>&lt;head&gt;</a:t>
            </a:r>
          </a:p>
          <a:p>
            <a:r>
              <a:rPr lang="en-IN" dirty="0"/>
              <a:t>    &lt;meta charset="utf-8"&gt;</a:t>
            </a:r>
          </a:p>
          <a:p>
            <a:r>
              <a:rPr lang="en-IN" dirty="0"/>
              <a:t>    &lt;title&gt;JavaScript Local Variable&lt;/title&gt;</a:t>
            </a:r>
          </a:p>
          <a:p>
            <a:r>
              <a:rPr lang="en-IN" dirty="0"/>
              <a:t>&lt;/head&gt;</a:t>
            </a:r>
          </a:p>
          <a:p>
            <a:r>
              <a:rPr lang="en-IN" dirty="0"/>
              <a:t>&lt;body&gt;</a:t>
            </a:r>
          </a:p>
          <a:p>
            <a:r>
              <a:rPr lang="en-IN" dirty="0"/>
              <a:t>    &lt;script&gt;</a:t>
            </a:r>
          </a:p>
          <a:p>
            <a:r>
              <a:rPr lang="en-IN" dirty="0"/>
              <a:t>    // Defining function</a:t>
            </a:r>
          </a:p>
          <a:p>
            <a:r>
              <a:rPr lang="en-IN" dirty="0"/>
              <a:t>    function </a:t>
            </a:r>
            <a:r>
              <a:rPr lang="en-IN" dirty="0" err="1"/>
              <a:t>greetWorld</a:t>
            </a:r>
            <a:r>
              <a:rPr lang="en-IN" dirty="0"/>
              <a:t>() {</a:t>
            </a:r>
          </a:p>
          <a:p>
            <a:r>
              <a:rPr lang="en-IN" dirty="0"/>
              <a:t>        var greet = "Hello World!";</a:t>
            </a:r>
          </a:p>
          <a:p>
            <a:r>
              <a:rPr lang="en-IN" dirty="0"/>
              <a:t>        </a:t>
            </a:r>
            <a:r>
              <a:rPr lang="en-IN" dirty="0" err="1"/>
              <a:t>document.write</a:t>
            </a:r>
            <a:r>
              <a:rPr lang="en-IN" dirty="0"/>
              <a:t>(greet);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   </a:t>
            </a:r>
          </a:p>
          <a:p>
            <a:r>
              <a:rPr lang="en-IN" dirty="0"/>
              <a:t>    </a:t>
            </a:r>
            <a:r>
              <a:rPr lang="en-IN" dirty="0" err="1"/>
              <a:t>greetWorld</a:t>
            </a:r>
            <a:r>
              <a:rPr lang="en-IN" dirty="0"/>
              <a:t>(); </a:t>
            </a:r>
            <a:r>
              <a:rPr lang="en-IN" dirty="0">
                <a:solidFill>
                  <a:srgbClr val="00B050"/>
                </a:solidFill>
              </a:rPr>
              <a:t>// Prints: Hello World!</a:t>
            </a:r>
          </a:p>
          <a:p>
            <a:r>
              <a:rPr lang="en-IN" dirty="0"/>
              <a:t>     </a:t>
            </a:r>
          </a:p>
          <a:p>
            <a:r>
              <a:rPr lang="en-IN" dirty="0"/>
              <a:t>    </a:t>
            </a:r>
            <a:r>
              <a:rPr lang="en-IN" dirty="0" err="1"/>
              <a:t>document.write</a:t>
            </a:r>
            <a:r>
              <a:rPr lang="en-IN" dirty="0"/>
              <a:t>(greet); </a:t>
            </a:r>
            <a:r>
              <a:rPr lang="en-IN" dirty="0">
                <a:solidFill>
                  <a:srgbClr val="FF0000"/>
                </a:solidFill>
              </a:rPr>
              <a:t>// Uncaught </a:t>
            </a:r>
            <a:r>
              <a:rPr lang="en-IN" dirty="0" err="1">
                <a:solidFill>
                  <a:srgbClr val="FF0000"/>
                </a:solidFill>
              </a:rPr>
              <a:t>ReferenceError</a:t>
            </a:r>
            <a:r>
              <a:rPr lang="en-IN" dirty="0">
                <a:solidFill>
                  <a:srgbClr val="FF0000"/>
                </a:solidFill>
              </a:rPr>
              <a:t>: greet is not defined</a:t>
            </a:r>
          </a:p>
          <a:p>
            <a:r>
              <a:rPr lang="en-IN" dirty="0"/>
              <a:t>    &lt;/script&gt;</a:t>
            </a:r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BBAB4D-94A7-4E69-BC89-17D107FC4148}"/>
              </a:ext>
            </a:extLst>
          </p:cNvPr>
          <p:cNvSpPr txBox="1"/>
          <p:nvPr/>
        </p:nvSpPr>
        <p:spPr>
          <a:xfrm>
            <a:off x="6962313" y="1325278"/>
            <a:ext cx="522968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&lt;html lang="</a:t>
            </a:r>
            <a:r>
              <a:rPr lang="en-IN" dirty="0" err="1"/>
              <a:t>en</a:t>
            </a:r>
            <a:r>
              <a:rPr lang="en-IN" dirty="0"/>
              <a:t>"&gt;</a:t>
            </a:r>
          </a:p>
          <a:p>
            <a:r>
              <a:rPr lang="en-IN" dirty="0"/>
              <a:t>&lt;head&gt;</a:t>
            </a:r>
          </a:p>
          <a:p>
            <a:r>
              <a:rPr lang="en-IN" dirty="0"/>
              <a:t>    &lt;meta charset="utf-8"&gt;</a:t>
            </a:r>
          </a:p>
          <a:p>
            <a:r>
              <a:rPr lang="en-IN" dirty="0"/>
              <a:t>    &lt;title&gt;JavaScript Global Variable&lt;/title&gt;</a:t>
            </a:r>
          </a:p>
          <a:p>
            <a:r>
              <a:rPr lang="en-IN" dirty="0"/>
              <a:t>&lt;/head&gt;</a:t>
            </a:r>
          </a:p>
          <a:p>
            <a:r>
              <a:rPr lang="en-IN" dirty="0"/>
              <a:t>&lt;body&gt;</a:t>
            </a:r>
          </a:p>
          <a:p>
            <a:r>
              <a:rPr lang="en-IN" dirty="0"/>
              <a:t>    &lt;script&gt;</a:t>
            </a:r>
          </a:p>
          <a:p>
            <a:r>
              <a:rPr lang="en-IN" dirty="0"/>
              <a:t>    var greet = "Hello World!";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    // Defining function</a:t>
            </a:r>
          </a:p>
          <a:p>
            <a:r>
              <a:rPr lang="en-IN" dirty="0"/>
              <a:t>    function </a:t>
            </a:r>
            <a:r>
              <a:rPr lang="en-IN" dirty="0" err="1"/>
              <a:t>greetWorld</a:t>
            </a:r>
            <a:r>
              <a:rPr lang="en-IN" dirty="0"/>
              <a:t>() {</a:t>
            </a:r>
          </a:p>
          <a:p>
            <a:r>
              <a:rPr lang="en-IN" dirty="0"/>
              <a:t>        </a:t>
            </a:r>
            <a:r>
              <a:rPr lang="en-IN" dirty="0" err="1"/>
              <a:t>document.write</a:t>
            </a:r>
            <a:r>
              <a:rPr lang="en-IN" dirty="0"/>
              <a:t>(greet);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   </a:t>
            </a:r>
          </a:p>
          <a:p>
            <a:r>
              <a:rPr lang="en-IN" dirty="0"/>
              <a:t>    </a:t>
            </a:r>
            <a:r>
              <a:rPr lang="en-IN" dirty="0" err="1"/>
              <a:t>greetWorld</a:t>
            </a:r>
            <a:r>
              <a:rPr lang="en-IN" dirty="0"/>
              <a:t>();  </a:t>
            </a:r>
            <a:r>
              <a:rPr lang="en-IN" dirty="0">
                <a:solidFill>
                  <a:srgbClr val="00B050"/>
                </a:solidFill>
              </a:rPr>
              <a:t>// Prints: Hello World!</a:t>
            </a:r>
          </a:p>
          <a:p>
            <a:r>
              <a:rPr lang="en-IN" dirty="0"/>
              <a:t>    </a:t>
            </a:r>
            <a:r>
              <a:rPr lang="en-IN" dirty="0" err="1"/>
              <a:t>document.write</a:t>
            </a:r>
            <a:r>
              <a:rPr lang="en-IN" dirty="0"/>
              <a:t>("&lt;</a:t>
            </a:r>
            <a:r>
              <a:rPr lang="en-IN" dirty="0" err="1"/>
              <a:t>br</a:t>
            </a:r>
            <a:r>
              <a:rPr lang="en-IN" dirty="0"/>
              <a:t>&gt;");</a:t>
            </a:r>
          </a:p>
          <a:p>
            <a:r>
              <a:rPr lang="en-IN" dirty="0"/>
              <a:t>    </a:t>
            </a:r>
            <a:r>
              <a:rPr lang="en-IN" dirty="0" err="1"/>
              <a:t>document.write</a:t>
            </a:r>
            <a:r>
              <a:rPr lang="en-IN" dirty="0"/>
              <a:t>(greet); </a:t>
            </a:r>
            <a:r>
              <a:rPr lang="en-IN" dirty="0">
                <a:solidFill>
                  <a:srgbClr val="00B050"/>
                </a:solidFill>
              </a:rPr>
              <a:t>// Prints: Hello World!</a:t>
            </a:r>
          </a:p>
          <a:p>
            <a:r>
              <a:rPr lang="en-IN" dirty="0"/>
              <a:t>    &lt;/script&gt;</a:t>
            </a:r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13975A-0958-4FDB-9DA9-4CF70055CEB3}"/>
              </a:ext>
            </a:extLst>
          </p:cNvPr>
          <p:cNvSpPr txBox="1"/>
          <p:nvPr/>
        </p:nvSpPr>
        <p:spPr>
          <a:xfrm>
            <a:off x="571870" y="955946"/>
            <a:ext cx="1488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//Local Scope</a:t>
            </a:r>
            <a:endParaRPr lang="en-IN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49D0BC-895B-4214-A45D-074D7A539B44}"/>
              </a:ext>
            </a:extLst>
          </p:cNvPr>
          <p:cNvSpPr txBox="1"/>
          <p:nvPr/>
        </p:nvSpPr>
        <p:spPr>
          <a:xfrm>
            <a:off x="7027415" y="951339"/>
            <a:ext cx="162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//Global Scope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7808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4D0DA-57F9-48D9-8083-B87AFC833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Function?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27671-7B7A-4BD8-BD72-E35C08F9F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effectLst/>
                <a:latin typeface="-apple-system"/>
              </a:rPr>
              <a:t>A function is a group of statements that perform specific tasks and can be kept and maintained separately form main program. </a:t>
            </a:r>
          </a:p>
          <a:p>
            <a:r>
              <a:rPr lang="en-US" sz="2400" b="0" i="0" dirty="0">
                <a:effectLst/>
                <a:latin typeface="-apple-system"/>
              </a:rPr>
              <a:t>Functions provide a way to create reusable code packages which are more portable and easier to debug. 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78501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5BB72-A92E-4E5B-9BCE-7BC211762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073"/>
          </a:xfrm>
        </p:spPr>
        <p:txBody>
          <a:bodyPr/>
          <a:lstStyle/>
          <a:p>
            <a:r>
              <a:rPr lang="en-US" dirty="0"/>
              <a:t>Advantages of 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64EF8-D857-472C-904B-33A52E506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0" dirty="0">
                <a:effectLst/>
              </a:rPr>
              <a:t>Functions reduces the repetition of code within a program </a:t>
            </a:r>
          </a:p>
          <a:p>
            <a:r>
              <a:rPr lang="en-US" sz="2400" i="0" dirty="0">
                <a:effectLst/>
              </a:rPr>
              <a:t>Functions makes the code much easier to maintain</a:t>
            </a:r>
            <a:endParaRPr lang="en-US" sz="2400" dirty="0"/>
          </a:p>
          <a:p>
            <a:r>
              <a:rPr lang="en-US" sz="2400" i="0" dirty="0">
                <a:effectLst/>
              </a:rPr>
              <a:t>Functions makes it easier to eliminate the errors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94125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6CC0-492E-4C8C-AD63-6E7F03A9E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1621"/>
          </a:xfrm>
        </p:spPr>
        <p:txBody>
          <a:bodyPr>
            <a:normAutofit fontScale="90000"/>
          </a:bodyPr>
          <a:lstStyle/>
          <a:p>
            <a:r>
              <a:rPr lang="en-US" dirty="0"/>
              <a:t>Defining &amp; Calling function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D2E1D8-35A0-4838-A1E4-394A563B000E}"/>
              </a:ext>
            </a:extLst>
          </p:cNvPr>
          <p:cNvSpPr txBox="1"/>
          <p:nvPr/>
        </p:nvSpPr>
        <p:spPr>
          <a:xfrm>
            <a:off x="941033" y="1171827"/>
            <a:ext cx="87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Syntax</a:t>
            </a:r>
            <a:r>
              <a:rPr lang="en-US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0AF5CF-A137-4358-BB6F-0616791C3CBC}"/>
              </a:ext>
            </a:extLst>
          </p:cNvPr>
          <p:cNvSpPr txBox="1"/>
          <p:nvPr/>
        </p:nvSpPr>
        <p:spPr>
          <a:xfrm>
            <a:off x="998111" y="1645886"/>
            <a:ext cx="389729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88128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i="0" dirty="0">
                <a:solidFill>
                  <a:srgbClr val="2F495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2F4959"/>
                </a:solidFill>
                <a:effectLst/>
                <a:latin typeface="Consolas" panose="020B0609020204030204" pitchFamily="49" charset="0"/>
              </a:rPr>
              <a:t>functionName</a:t>
            </a:r>
            <a:r>
              <a:rPr lang="en-US" b="0" i="0" dirty="0">
                <a:solidFill>
                  <a:srgbClr val="2F4959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b="0" i="0" dirty="0">
                <a:solidFill>
                  <a:srgbClr val="2F4959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dirty="0"/>
            </a:br>
            <a:r>
              <a:rPr lang="en-US" b="0" i="0" dirty="0">
                <a:solidFill>
                  <a:srgbClr val="2F4959"/>
                </a:solidFill>
                <a:effectLst/>
                <a:latin typeface="Consolas" panose="020B0609020204030204" pitchFamily="49" charset="0"/>
              </a:rPr>
              <a:t>    // Code to be executed</a:t>
            </a:r>
            <a:br>
              <a:rPr lang="en-US" dirty="0"/>
            </a:br>
            <a:r>
              <a:rPr lang="en-US" b="0" i="0" dirty="0">
                <a:solidFill>
                  <a:srgbClr val="2F4959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8A37A4-E7EE-4432-963F-07114C3353DB}"/>
              </a:ext>
            </a:extLst>
          </p:cNvPr>
          <p:cNvSpPr txBox="1"/>
          <p:nvPr/>
        </p:nvSpPr>
        <p:spPr>
          <a:xfrm>
            <a:off x="934061" y="3092991"/>
            <a:ext cx="1059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Example:</a:t>
            </a:r>
            <a:endParaRPr lang="en-IN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A19AB2-B4EE-4C56-9EA9-3405FAF77ECD}"/>
              </a:ext>
            </a:extLst>
          </p:cNvPr>
          <p:cNvSpPr txBox="1"/>
          <p:nvPr/>
        </p:nvSpPr>
        <p:spPr>
          <a:xfrm>
            <a:off x="941033" y="3722076"/>
            <a:ext cx="4968536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&lt;body&gt;</a:t>
            </a:r>
          </a:p>
          <a:p>
            <a:r>
              <a:rPr lang="en-IN" sz="1600" dirty="0"/>
              <a:t>    &lt;script&gt;</a:t>
            </a:r>
          </a:p>
          <a:p>
            <a:r>
              <a:rPr lang="en-IN" sz="1600" dirty="0"/>
              <a:t>    // Defining function</a:t>
            </a:r>
          </a:p>
          <a:p>
            <a:r>
              <a:rPr lang="en-IN" sz="1600" dirty="0"/>
              <a:t>    function </a:t>
            </a:r>
            <a:r>
              <a:rPr lang="en-IN" sz="1600" dirty="0" err="1"/>
              <a:t>sayHello</a:t>
            </a:r>
            <a:r>
              <a:rPr lang="en-IN" sz="1600" dirty="0"/>
              <a:t>() {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document.write</a:t>
            </a:r>
            <a:r>
              <a:rPr lang="en-IN" sz="1600" dirty="0"/>
              <a:t>("Hello, welcome to this website!");</a:t>
            </a:r>
          </a:p>
          <a:p>
            <a:r>
              <a:rPr lang="en-IN" sz="1600" dirty="0"/>
              <a:t>    }</a:t>
            </a:r>
          </a:p>
          <a:p>
            <a:r>
              <a:rPr lang="en-IN" sz="1600" dirty="0"/>
              <a:t>     </a:t>
            </a:r>
          </a:p>
          <a:p>
            <a:r>
              <a:rPr lang="en-IN" sz="1600" dirty="0"/>
              <a:t>    // Calling function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sayHello</a:t>
            </a:r>
            <a:r>
              <a:rPr lang="en-IN" sz="1600" dirty="0"/>
              <a:t>(); // Prints: Hello, welcome to this website!</a:t>
            </a:r>
          </a:p>
          <a:p>
            <a:r>
              <a:rPr lang="en-IN" sz="1600" dirty="0"/>
              <a:t>    &lt;/script&gt;</a:t>
            </a:r>
          </a:p>
          <a:p>
            <a:r>
              <a:rPr lang="en-IN" sz="1600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1826685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B105E-50D8-4DC8-9166-725B0CF4D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1621"/>
          </a:xfrm>
        </p:spPr>
        <p:txBody>
          <a:bodyPr>
            <a:normAutofit fontScale="90000"/>
          </a:bodyPr>
          <a:lstStyle/>
          <a:p>
            <a:r>
              <a:rPr lang="en-US" dirty="0"/>
              <a:t>Adding Parameters to Functions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35F711-23D9-4AC7-A849-08B01B89569A}"/>
              </a:ext>
            </a:extLst>
          </p:cNvPr>
          <p:cNvSpPr txBox="1"/>
          <p:nvPr/>
        </p:nvSpPr>
        <p:spPr>
          <a:xfrm>
            <a:off x="838200" y="1012055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Syntax: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C8EF92-2CF9-4614-AEBC-976C83331040}"/>
              </a:ext>
            </a:extLst>
          </p:cNvPr>
          <p:cNvSpPr txBox="1"/>
          <p:nvPr/>
        </p:nvSpPr>
        <p:spPr>
          <a:xfrm>
            <a:off x="838199" y="1481649"/>
            <a:ext cx="747129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88128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i="0" dirty="0">
                <a:solidFill>
                  <a:srgbClr val="2F495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2F4959"/>
                </a:solidFill>
                <a:effectLst/>
                <a:latin typeface="Consolas" panose="020B0609020204030204" pitchFamily="49" charset="0"/>
              </a:rPr>
              <a:t>functionName</a:t>
            </a:r>
            <a:r>
              <a:rPr lang="en-US" b="0" i="0" dirty="0">
                <a:solidFill>
                  <a:srgbClr val="2F495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>
                <a:solidFill>
                  <a:srgbClr val="2F4959"/>
                </a:solidFill>
                <a:effectLst/>
                <a:latin typeface="Consolas" panose="020B0609020204030204" pitchFamily="49" charset="0"/>
              </a:rPr>
              <a:t>parameter1</a:t>
            </a:r>
            <a:r>
              <a:rPr lang="en-US" b="0" i="0" dirty="0">
                <a:solidFill>
                  <a:srgbClr val="2F4959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1" dirty="0">
                <a:solidFill>
                  <a:srgbClr val="2F4959"/>
                </a:solidFill>
                <a:effectLst/>
                <a:latin typeface="Consolas" panose="020B0609020204030204" pitchFamily="49" charset="0"/>
              </a:rPr>
              <a:t>parameter2</a:t>
            </a:r>
            <a:r>
              <a:rPr lang="en-US" b="0" i="0" dirty="0">
                <a:solidFill>
                  <a:srgbClr val="2F4959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1" dirty="0">
                <a:solidFill>
                  <a:srgbClr val="2F4959"/>
                </a:solidFill>
                <a:effectLst/>
                <a:latin typeface="Consolas" panose="020B0609020204030204" pitchFamily="49" charset="0"/>
              </a:rPr>
              <a:t>parameter3</a:t>
            </a:r>
            <a:r>
              <a:rPr lang="en-US" b="0" i="0" dirty="0">
                <a:solidFill>
                  <a:srgbClr val="2F4959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b="0" i="0" dirty="0">
                <a:solidFill>
                  <a:srgbClr val="2F4959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dirty="0"/>
            </a:br>
            <a:r>
              <a:rPr lang="en-US" b="0" i="0" dirty="0">
                <a:solidFill>
                  <a:srgbClr val="2F4959"/>
                </a:solidFill>
                <a:effectLst/>
                <a:latin typeface="Consolas" panose="020B0609020204030204" pitchFamily="49" charset="0"/>
              </a:rPr>
              <a:t>    // Code to be executed</a:t>
            </a:r>
            <a:br>
              <a:rPr lang="en-US" dirty="0"/>
            </a:br>
            <a:r>
              <a:rPr lang="en-US" b="0" i="0" dirty="0">
                <a:solidFill>
                  <a:srgbClr val="2F4959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D4B656-1D61-4331-B685-2B3CEDBCC431}"/>
              </a:ext>
            </a:extLst>
          </p:cNvPr>
          <p:cNvSpPr txBox="1"/>
          <p:nvPr/>
        </p:nvSpPr>
        <p:spPr>
          <a:xfrm>
            <a:off x="758466" y="2860375"/>
            <a:ext cx="1059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Example:</a:t>
            </a:r>
            <a:endParaRPr lang="en-IN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608E46-3254-4C25-860A-94859B48A7C8}"/>
              </a:ext>
            </a:extLst>
          </p:cNvPr>
          <p:cNvSpPr txBox="1"/>
          <p:nvPr/>
        </p:nvSpPr>
        <p:spPr>
          <a:xfrm>
            <a:off x="288152" y="3425016"/>
            <a:ext cx="428569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Defining function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4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displaySum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num2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IN" sz="14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total </a:t>
            </a:r>
            <a:r>
              <a:rPr lang="en-IN" sz="1400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num1 </a:t>
            </a:r>
            <a:r>
              <a:rPr lang="en-IN" sz="1400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num2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IN" sz="1400" b="0" i="0" dirty="0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Calling function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4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displaySum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0utputs: 26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4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displaySum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14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0utputs: 12</a:t>
            </a:r>
            <a:endParaRPr lang="en-IN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D76EE6-FF2C-48DC-8B5E-485E5874AB97}"/>
              </a:ext>
            </a:extLst>
          </p:cNvPr>
          <p:cNvSpPr txBox="1"/>
          <p:nvPr/>
        </p:nvSpPr>
        <p:spPr>
          <a:xfrm>
            <a:off x="4014925" y="3246619"/>
            <a:ext cx="448987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Defining function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2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showFullname</a:t>
            </a:r>
            <a:r>
              <a:rPr lang="en-IN" sz="12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IN" sz="12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IN" sz="12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2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200" b="0" i="0" dirty="0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  alert</a:t>
            </a:r>
            <a:r>
              <a:rPr lang="en-IN" sz="12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IN" sz="12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2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2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Calling function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2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showFullname</a:t>
            </a:r>
            <a:r>
              <a:rPr lang="en-IN" sz="12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"Clark"</a:t>
            </a:r>
            <a:r>
              <a:rPr lang="en-IN" sz="12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"Kent"</a:t>
            </a:r>
            <a:r>
              <a:rPr lang="en-IN" sz="12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0utputs: Clark Kent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2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showFullname</a:t>
            </a:r>
            <a:r>
              <a:rPr lang="en-IN" sz="12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IN" sz="12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0utputs: John undefined</a:t>
            </a:r>
            <a:endParaRPr lang="en-IN" sz="12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052CF1-5735-4979-B301-3E3BA75798C8}"/>
              </a:ext>
            </a:extLst>
          </p:cNvPr>
          <p:cNvCxnSpPr/>
          <p:nvPr/>
        </p:nvCxnSpPr>
        <p:spPr>
          <a:xfrm>
            <a:off x="3950564" y="2860375"/>
            <a:ext cx="0" cy="3330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0CE4BC-1A54-4704-AD93-9DA9EBD3C030}"/>
              </a:ext>
            </a:extLst>
          </p:cNvPr>
          <p:cNvCxnSpPr>
            <a:cxnSpLocks/>
          </p:cNvCxnSpPr>
          <p:nvPr/>
        </p:nvCxnSpPr>
        <p:spPr>
          <a:xfrm>
            <a:off x="8389398" y="2860375"/>
            <a:ext cx="0" cy="3416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7046552-1C4A-41AC-B266-F6D34443555E}"/>
              </a:ext>
            </a:extLst>
          </p:cNvPr>
          <p:cNvSpPr txBox="1"/>
          <p:nvPr/>
        </p:nvSpPr>
        <p:spPr>
          <a:xfrm>
            <a:off x="8389398" y="3615950"/>
            <a:ext cx="428569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sayHello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en-IN" sz="1400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'Guest’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400" b="0" i="0" dirty="0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  alert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'Hello, '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name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4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sayHello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0utputs: Hello, Guest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4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sayHello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'John'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0utputs: Hello, John</a:t>
            </a:r>
            <a:endParaRPr lang="en-IN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E4653B-C92C-4CDA-B41E-43E3447A70DF}"/>
              </a:ext>
            </a:extLst>
          </p:cNvPr>
          <p:cNvSpPr txBox="1"/>
          <p:nvPr/>
        </p:nvSpPr>
        <p:spPr>
          <a:xfrm>
            <a:off x="8569163" y="3229707"/>
            <a:ext cx="3299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//defining function with default value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868069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615FB-20C4-4E77-9E0F-80979456D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988"/>
          </a:xfrm>
        </p:spPr>
        <p:txBody>
          <a:bodyPr>
            <a:normAutofit fontScale="90000"/>
          </a:bodyPr>
          <a:lstStyle/>
          <a:p>
            <a:r>
              <a:rPr lang="en-US" dirty="0"/>
              <a:t>Returning Values from Function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49C03A-EEF4-4182-BDA3-16F60CCC6FB1}"/>
              </a:ext>
            </a:extLst>
          </p:cNvPr>
          <p:cNvSpPr txBox="1"/>
          <p:nvPr/>
        </p:nvSpPr>
        <p:spPr>
          <a:xfrm>
            <a:off x="838200" y="1001561"/>
            <a:ext cx="1059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Example:</a:t>
            </a:r>
            <a:endParaRPr lang="en-IN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6E0274-4831-49B9-9C21-DC331E4A0864}"/>
              </a:ext>
            </a:extLst>
          </p:cNvPr>
          <p:cNvSpPr txBox="1"/>
          <p:nvPr/>
        </p:nvSpPr>
        <p:spPr>
          <a:xfrm>
            <a:off x="838200" y="1582340"/>
            <a:ext cx="461162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Defining function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6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getSum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num2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6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total </a:t>
            </a:r>
            <a:r>
              <a:rPr lang="en-IN" sz="1600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num1 </a:t>
            </a:r>
            <a:r>
              <a:rPr lang="en-IN" sz="1600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num2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6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total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Displaying returned value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600" b="0" i="0" dirty="0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getSum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0utputs: 26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600" b="0" i="0" dirty="0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getSum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0utputs: 12</a:t>
            </a:r>
            <a:endParaRPr lang="en-IN" sz="16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87CDF4-AEAF-4377-AA0C-C7DACD0A3AA8}"/>
              </a:ext>
            </a:extLst>
          </p:cNvPr>
          <p:cNvCxnSpPr/>
          <p:nvPr/>
        </p:nvCxnSpPr>
        <p:spPr>
          <a:xfrm>
            <a:off x="5843016" y="1001561"/>
            <a:ext cx="0" cy="5856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6F32F1B-2D73-40D8-AB89-8099926D4DD7}"/>
              </a:ext>
            </a:extLst>
          </p:cNvPr>
          <p:cNvSpPr txBox="1"/>
          <p:nvPr/>
        </p:nvSpPr>
        <p:spPr>
          <a:xfrm>
            <a:off x="6007608" y="1322680"/>
            <a:ext cx="5093205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Defining function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6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divideNumbers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dividend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divisor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6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quotient </a:t>
            </a:r>
            <a:r>
              <a:rPr lang="en-IN" sz="1600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dividend </a:t>
            </a:r>
            <a:r>
              <a:rPr lang="en-IN" sz="1600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divisor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6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dividend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divisor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quotient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6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Store returned value in a variable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6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all </a:t>
            </a:r>
            <a:r>
              <a:rPr lang="en-IN" sz="1600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divideNumbers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Displaying individual values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600" b="0" i="0" dirty="0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]);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0utputs: 10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600" b="0" i="0" dirty="0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]);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0utputs: 2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600" b="0" i="0" dirty="0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]);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0utputs: 5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410407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1EB53-09D7-4214-A787-9CF9A5289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184"/>
            <a:ext cx="10515600" cy="53785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Expression in JavaScript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E033A9-53C3-4099-82B3-6BCF6F78AD57}"/>
              </a:ext>
            </a:extLst>
          </p:cNvPr>
          <p:cNvSpPr txBox="1"/>
          <p:nvPr/>
        </p:nvSpPr>
        <p:spPr>
          <a:xfrm>
            <a:off x="6385263" y="1278242"/>
            <a:ext cx="562622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&lt;body&gt;</a:t>
            </a:r>
          </a:p>
          <a:p>
            <a:r>
              <a:rPr lang="en-IN" dirty="0"/>
              <a:t>    &lt;script&gt;</a:t>
            </a:r>
          </a:p>
          <a:p>
            <a:r>
              <a:rPr lang="en-IN" dirty="0"/>
              <a:t>    // Function Declaration</a:t>
            </a:r>
          </a:p>
          <a:p>
            <a:r>
              <a:rPr lang="en-IN" dirty="0"/>
              <a:t>    function </a:t>
            </a:r>
            <a:r>
              <a:rPr lang="en-IN" dirty="0" err="1"/>
              <a:t>getSum</a:t>
            </a:r>
            <a:r>
              <a:rPr lang="en-IN" dirty="0"/>
              <a:t>(num1, num2) {</a:t>
            </a:r>
          </a:p>
          <a:p>
            <a:r>
              <a:rPr lang="en-IN" dirty="0"/>
              <a:t>        var total = num1 + num2;</a:t>
            </a:r>
          </a:p>
          <a:p>
            <a:r>
              <a:rPr lang="en-IN" dirty="0"/>
              <a:t>        return total;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  </a:t>
            </a:r>
            <a:r>
              <a:rPr lang="en-IN" dirty="0" err="1"/>
              <a:t>document.write</a:t>
            </a:r>
            <a:r>
              <a:rPr lang="en-IN" dirty="0"/>
              <a:t>(</a:t>
            </a:r>
            <a:r>
              <a:rPr lang="en-IN" dirty="0" err="1"/>
              <a:t>getSum</a:t>
            </a:r>
            <a:r>
              <a:rPr lang="en-IN" dirty="0"/>
              <a:t>(2, 3) + "&lt;</a:t>
            </a:r>
            <a:r>
              <a:rPr lang="en-IN" dirty="0" err="1"/>
              <a:t>br</a:t>
            </a:r>
            <a:r>
              <a:rPr lang="en-IN" dirty="0"/>
              <a:t>&gt;"); // Prints: 5</a:t>
            </a:r>
          </a:p>
          <a:p>
            <a:r>
              <a:rPr lang="en-IN" dirty="0"/>
              <a:t>    </a:t>
            </a:r>
          </a:p>
          <a:p>
            <a:r>
              <a:rPr lang="en-IN" dirty="0"/>
              <a:t>    // Function Expression</a:t>
            </a:r>
          </a:p>
          <a:p>
            <a:r>
              <a:rPr lang="en-IN" dirty="0"/>
              <a:t>    var </a:t>
            </a:r>
            <a:r>
              <a:rPr lang="en-IN" dirty="0" err="1"/>
              <a:t>varSum</a:t>
            </a:r>
            <a:r>
              <a:rPr lang="en-IN" dirty="0"/>
              <a:t> = function(num1, num2) {</a:t>
            </a:r>
          </a:p>
          <a:p>
            <a:r>
              <a:rPr lang="en-IN" dirty="0"/>
              <a:t>        var total = num1 + num2;</a:t>
            </a:r>
          </a:p>
          <a:p>
            <a:r>
              <a:rPr lang="en-IN" dirty="0"/>
              <a:t>        return total;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  </a:t>
            </a:r>
          </a:p>
          <a:p>
            <a:r>
              <a:rPr lang="en-IN" dirty="0"/>
              <a:t>    </a:t>
            </a:r>
            <a:r>
              <a:rPr lang="en-IN" dirty="0" err="1"/>
              <a:t>document.write</a:t>
            </a:r>
            <a:r>
              <a:rPr lang="en-IN" dirty="0"/>
              <a:t>(</a:t>
            </a:r>
            <a:r>
              <a:rPr lang="en-IN" dirty="0" err="1"/>
              <a:t>varSum</a:t>
            </a:r>
            <a:r>
              <a:rPr lang="en-IN" dirty="0"/>
              <a:t>(4, 5)); // Prints: 10</a:t>
            </a:r>
          </a:p>
          <a:p>
            <a:r>
              <a:rPr lang="en-IN" dirty="0"/>
              <a:t>    &lt;/script&gt;</a:t>
            </a:r>
          </a:p>
          <a:p>
            <a:r>
              <a:rPr lang="en-IN" dirty="0"/>
              <a:t>&lt;/body&gt;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377A1C-09AA-4587-9448-EE9FE8F686D7}"/>
              </a:ext>
            </a:extLst>
          </p:cNvPr>
          <p:cNvSpPr txBox="1"/>
          <p:nvPr/>
        </p:nvSpPr>
        <p:spPr>
          <a:xfrm>
            <a:off x="1012053" y="1278242"/>
            <a:ext cx="48738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14141"/>
                </a:solidFill>
                <a:effectLst/>
                <a:latin typeface="-apple-system"/>
              </a:rPr>
              <a:t>The syntax that we've used before to create functions is called </a:t>
            </a:r>
            <a:r>
              <a:rPr lang="en-US" b="0" i="0" dirty="0">
                <a:solidFill>
                  <a:srgbClr val="FF0000"/>
                </a:solidFill>
                <a:effectLst/>
                <a:latin typeface="-apple-system"/>
              </a:rPr>
              <a:t>function declaration</a:t>
            </a:r>
            <a:r>
              <a:rPr lang="en-US" b="0" i="0" dirty="0">
                <a:solidFill>
                  <a:srgbClr val="414141"/>
                </a:solidFill>
                <a:effectLst/>
                <a:latin typeface="-apple-system"/>
              </a:rPr>
              <a:t>. </a:t>
            </a:r>
          </a:p>
          <a:p>
            <a:endParaRPr lang="en-US" b="0" i="0" dirty="0">
              <a:solidFill>
                <a:srgbClr val="414141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14141"/>
                </a:solidFill>
                <a:effectLst/>
                <a:latin typeface="-apple-system"/>
              </a:rPr>
              <a:t>There is another syntax for creating a function that is called a </a:t>
            </a:r>
            <a:r>
              <a:rPr lang="en-US" b="0" i="0" dirty="0">
                <a:solidFill>
                  <a:srgbClr val="FF0000"/>
                </a:solidFill>
                <a:effectLst/>
                <a:latin typeface="-apple-system"/>
              </a:rPr>
              <a:t>function expression</a:t>
            </a:r>
            <a:r>
              <a:rPr lang="en-US" b="0" i="0" dirty="0">
                <a:solidFill>
                  <a:srgbClr val="414141"/>
                </a:solidFill>
                <a:effectLst/>
                <a:latin typeface="-apple-system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There is no need to put a semicolon after the closing curly bracket in a function declaration.</a:t>
            </a:r>
          </a:p>
          <a:p>
            <a:endParaRPr lang="en-US" b="0" i="0" dirty="0"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But function expressions, on the other hand, should always end with a semicolon.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4925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0F2A0-222F-418A-8EF9-1A121CF43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7232"/>
          </a:xfrm>
        </p:spPr>
        <p:txBody>
          <a:bodyPr>
            <a:normAutofit fontScale="90000"/>
          </a:bodyPr>
          <a:lstStyle/>
          <a:p>
            <a:r>
              <a:rPr lang="en-US" dirty="0"/>
              <a:t>Arrow Functions in JavaScript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1082F-ED40-438E-BFD5-5AC7637CC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357" y="1269507"/>
            <a:ext cx="6391923" cy="4907456"/>
          </a:xfrm>
        </p:spPr>
        <p:txBody>
          <a:bodyPr>
            <a:normAutofit/>
          </a:bodyPr>
          <a:lstStyle/>
          <a:p>
            <a:r>
              <a:rPr lang="en-US" sz="2000" dirty="0"/>
              <a:t>It provides a more concise syntax for writing function expressions by opting out the function and return keywords.</a:t>
            </a:r>
          </a:p>
          <a:p>
            <a:endParaRPr lang="en-US" sz="2000" dirty="0"/>
          </a:p>
          <a:p>
            <a:r>
              <a:rPr lang="en-US" sz="2000" dirty="0"/>
              <a:t>Arrow functions are defined using a new syntax, the fat arrow (=&gt;) notation. </a:t>
            </a: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41E875-C2D6-4234-8CB1-1C663060F563}"/>
              </a:ext>
            </a:extLst>
          </p:cNvPr>
          <p:cNvSpPr txBox="1"/>
          <p:nvPr/>
        </p:nvSpPr>
        <p:spPr>
          <a:xfrm>
            <a:off x="7164280" y="462236"/>
            <a:ext cx="472291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&lt;body&gt;</a:t>
            </a:r>
          </a:p>
          <a:p>
            <a:r>
              <a:rPr lang="en-IN" sz="1400" dirty="0"/>
              <a:t>    &lt;script&gt;</a:t>
            </a:r>
          </a:p>
          <a:p>
            <a:r>
              <a:rPr lang="en-IN" sz="1400" dirty="0"/>
              <a:t>    // Single parameter, single statement</a:t>
            </a:r>
          </a:p>
          <a:p>
            <a:r>
              <a:rPr lang="en-IN" sz="1400" dirty="0"/>
              <a:t>    var greet = name =&gt; </a:t>
            </a:r>
            <a:r>
              <a:rPr lang="en-IN" sz="1400" dirty="0" err="1"/>
              <a:t>document.write</a:t>
            </a:r>
            <a:r>
              <a:rPr lang="en-IN" sz="1400" dirty="0"/>
              <a:t>("Hi " + name + "!");</a:t>
            </a:r>
          </a:p>
          <a:p>
            <a:r>
              <a:rPr lang="en-IN" sz="1400" dirty="0"/>
              <a:t>    greet("Peter"); // Hi Peter!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document.write</a:t>
            </a:r>
            <a:r>
              <a:rPr lang="en-IN" sz="1400" dirty="0"/>
              <a:t>("&lt;</a:t>
            </a:r>
            <a:r>
              <a:rPr lang="en-IN" sz="1400" dirty="0" err="1"/>
              <a:t>br</a:t>
            </a:r>
            <a:r>
              <a:rPr lang="en-IN" sz="1400" dirty="0"/>
              <a:t>&gt;");</a:t>
            </a:r>
          </a:p>
          <a:p>
            <a:r>
              <a:rPr lang="en-IN" sz="1400" dirty="0"/>
              <a:t>        </a:t>
            </a:r>
          </a:p>
          <a:p>
            <a:r>
              <a:rPr lang="en-IN" sz="1400" dirty="0"/>
              <a:t>    // Multiple arguments, single statement</a:t>
            </a:r>
          </a:p>
          <a:p>
            <a:r>
              <a:rPr lang="en-IN" sz="1400" dirty="0"/>
              <a:t>    var multiply = (x, y) =&gt; x * y;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document.write</a:t>
            </a:r>
            <a:r>
              <a:rPr lang="en-IN" sz="1400" dirty="0"/>
              <a:t>(multiply(2, 3)); // 6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document.write</a:t>
            </a:r>
            <a:r>
              <a:rPr lang="en-IN" sz="1400" dirty="0"/>
              <a:t>("&lt;</a:t>
            </a:r>
            <a:r>
              <a:rPr lang="en-IN" sz="1400" dirty="0" err="1"/>
              <a:t>br</a:t>
            </a:r>
            <a:r>
              <a:rPr lang="en-IN" sz="1400" dirty="0"/>
              <a:t>&gt;");</a:t>
            </a:r>
          </a:p>
          <a:p>
            <a:r>
              <a:rPr lang="en-IN" sz="1400" dirty="0"/>
              <a:t>    </a:t>
            </a:r>
          </a:p>
          <a:p>
            <a:r>
              <a:rPr lang="en-IN" sz="1400" dirty="0"/>
              <a:t>    // Single parameter, multiple statements</a:t>
            </a:r>
          </a:p>
          <a:p>
            <a:r>
              <a:rPr lang="en-IN" sz="1400" dirty="0"/>
              <a:t>    var test = age =&gt; {</a:t>
            </a:r>
          </a:p>
          <a:p>
            <a:r>
              <a:rPr lang="en-IN" sz="1400" dirty="0"/>
              <a:t>        if(age &gt; 18) {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document.write</a:t>
            </a:r>
            <a:r>
              <a:rPr lang="en-IN" sz="1400" dirty="0"/>
              <a:t>("Adult");</a:t>
            </a:r>
          </a:p>
          <a:p>
            <a:r>
              <a:rPr lang="en-IN" sz="1400" dirty="0"/>
              <a:t>        } else {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document.write</a:t>
            </a:r>
            <a:r>
              <a:rPr lang="en-IN" sz="1400" dirty="0"/>
              <a:t>("Teenager");</a:t>
            </a:r>
          </a:p>
          <a:p>
            <a:r>
              <a:rPr lang="en-IN" sz="1400" dirty="0"/>
              <a:t>        }</a:t>
            </a:r>
          </a:p>
          <a:p>
            <a:r>
              <a:rPr lang="en-IN" sz="1400" dirty="0"/>
              <a:t>    }</a:t>
            </a:r>
          </a:p>
          <a:p>
            <a:r>
              <a:rPr lang="en-IN" sz="1400" dirty="0"/>
              <a:t>    test(21); // Adult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document.write</a:t>
            </a:r>
            <a:r>
              <a:rPr lang="en-IN" sz="1400" dirty="0"/>
              <a:t>("&lt;</a:t>
            </a:r>
            <a:r>
              <a:rPr lang="en-IN" sz="1400" dirty="0" err="1"/>
              <a:t>br</a:t>
            </a:r>
            <a:r>
              <a:rPr lang="en-IN" sz="1400" dirty="0"/>
              <a:t>&gt;");</a:t>
            </a:r>
          </a:p>
          <a:p>
            <a:r>
              <a:rPr lang="en-IN" sz="1400" dirty="0"/>
              <a:t>    </a:t>
            </a:r>
          </a:p>
          <a:p>
            <a:r>
              <a:rPr lang="en-IN" sz="1400" dirty="0"/>
              <a:t>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647C70-A049-4012-833A-24F9174C0777}"/>
              </a:ext>
            </a:extLst>
          </p:cNvPr>
          <p:cNvSpPr txBox="1"/>
          <p:nvPr/>
        </p:nvSpPr>
        <p:spPr>
          <a:xfrm>
            <a:off x="772357" y="3638845"/>
            <a:ext cx="425018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// Multiple parameters, multiple statements</a:t>
            </a:r>
          </a:p>
          <a:p>
            <a:r>
              <a:rPr lang="en-IN" sz="1400" dirty="0"/>
              <a:t>    var divide = (x, y) =&gt; {</a:t>
            </a:r>
          </a:p>
          <a:p>
            <a:r>
              <a:rPr lang="en-IN" sz="1400" dirty="0"/>
              <a:t>        if(y != 0) {</a:t>
            </a:r>
          </a:p>
          <a:p>
            <a:r>
              <a:rPr lang="en-IN" sz="1400" dirty="0"/>
              <a:t>            return x / y;</a:t>
            </a:r>
          </a:p>
          <a:p>
            <a:r>
              <a:rPr lang="en-IN" sz="1400" dirty="0"/>
              <a:t>        }</a:t>
            </a:r>
          </a:p>
          <a:p>
            <a:r>
              <a:rPr lang="en-IN" sz="1400" dirty="0"/>
              <a:t>    }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document.write</a:t>
            </a:r>
            <a:r>
              <a:rPr lang="en-IN" sz="1400" dirty="0"/>
              <a:t>(divide(10, 2)); // 5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document.write</a:t>
            </a:r>
            <a:r>
              <a:rPr lang="en-IN" sz="1400" dirty="0"/>
              <a:t>("&lt;</a:t>
            </a:r>
            <a:r>
              <a:rPr lang="en-IN" sz="1400" dirty="0" err="1"/>
              <a:t>br</a:t>
            </a:r>
            <a:r>
              <a:rPr lang="en-IN" sz="1400" dirty="0"/>
              <a:t>&gt;");</a:t>
            </a:r>
          </a:p>
          <a:p>
            <a:r>
              <a:rPr lang="en-IN" sz="1400" dirty="0"/>
              <a:t>    </a:t>
            </a:r>
          </a:p>
          <a:p>
            <a:r>
              <a:rPr lang="en-IN" sz="1400" dirty="0"/>
              <a:t>    // No parameter, single statement</a:t>
            </a:r>
          </a:p>
          <a:p>
            <a:r>
              <a:rPr lang="en-IN" sz="1400" dirty="0"/>
              <a:t>    var hello = () =&gt; </a:t>
            </a:r>
            <a:r>
              <a:rPr lang="en-IN" sz="1400" dirty="0" err="1"/>
              <a:t>document.write</a:t>
            </a:r>
            <a:r>
              <a:rPr lang="en-IN" sz="1400" dirty="0"/>
              <a:t>('Hello World!');</a:t>
            </a:r>
          </a:p>
          <a:p>
            <a:r>
              <a:rPr lang="en-IN" sz="1400" dirty="0"/>
              <a:t>    hello(); // Hello World!</a:t>
            </a:r>
          </a:p>
          <a:p>
            <a:r>
              <a:rPr lang="en-IN" sz="1400" dirty="0"/>
              <a:t>    &lt;/script&gt;</a:t>
            </a:r>
          </a:p>
          <a:p>
            <a:r>
              <a:rPr lang="en-IN" sz="1400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2153661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E607B-71DF-40DB-8F34-C1E633BD0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3865"/>
          </a:xfrm>
        </p:spPr>
        <p:txBody>
          <a:bodyPr>
            <a:normAutofit fontScale="90000"/>
          </a:bodyPr>
          <a:lstStyle/>
          <a:p>
            <a:r>
              <a:rPr lang="en-US" dirty="0"/>
              <a:t>Variable Scope in JavaScript Function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A2EB1-AD9E-4951-8335-842E5593E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917"/>
            <a:ext cx="10515600" cy="4792046"/>
          </a:xfrm>
        </p:spPr>
        <p:txBody>
          <a:bodyPr>
            <a:normAutofit/>
          </a:bodyPr>
          <a:lstStyle/>
          <a:p>
            <a:r>
              <a:rPr lang="en-US" sz="2400" b="0" i="0" dirty="0">
                <a:effectLst/>
                <a:latin typeface="-apple-system"/>
              </a:rPr>
              <a:t>However, you can declare the variables anywhere in JavaScript.</a:t>
            </a:r>
          </a:p>
          <a:p>
            <a:r>
              <a:rPr lang="en-US" sz="2400" b="0" i="0" dirty="0">
                <a:effectLst/>
                <a:latin typeface="-apple-system"/>
              </a:rPr>
              <a:t>But, the location of the declaration determines the extent of a variable's availability within the JavaScript program i.e. where the variable can be used or accessed. </a:t>
            </a:r>
            <a:endParaRPr lang="en-US" sz="2400" dirty="0">
              <a:latin typeface="-apple-system"/>
            </a:endParaRPr>
          </a:p>
          <a:p>
            <a:r>
              <a:rPr lang="en-US" sz="2400" b="0" i="0" dirty="0">
                <a:effectLst/>
                <a:latin typeface="-apple-system"/>
              </a:rPr>
              <a:t>This accessibility is known as </a:t>
            </a:r>
            <a:r>
              <a:rPr lang="en-US" sz="2400" b="0" i="1" dirty="0">
                <a:effectLst/>
                <a:latin typeface="-apple-system"/>
              </a:rPr>
              <a:t>variable scope</a:t>
            </a:r>
            <a:r>
              <a:rPr lang="en-US" sz="2400" b="0" i="0" dirty="0">
                <a:effectLst/>
                <a:latin typeface="-apple-system"/>
              </a:rPr>
              <a:t>.</a:t>
            </a:r>
          </a:p>
          <a:p>
            <a:r>
              <a:rPr lang="en-US" sz="2400" b="0" i="0" dirty="0">
                <a:effectLst/>
                <a:latin typeface="-apple-system"/>
              </a:rPr>
              <a:t>By default, variables declared within a function have </a:t>
            </a:r>
            <a:r>
              <a:rPr lang="en-US" sz="2400" b="0" i="1" dirty="0">
                <a:effectLst/>
                <a:latin typeface="-apple-system"/>
              </a:rPr>
              <a:t>local scope</a:t>
            </a:r>
            <a:r>
              <a:rPr lang="en-US" sz="2400" b="0" i="0" dirty="0">
                <a:effectLst/>
                <a:latin typeface="-apple-system"/>
              </a:rPr>
              <a:t> that means they cannot be viewed or manipulated from outside of that function</a:t>
            </a:r>
            <a:r>
              <a:rPr lang="en-US" sz="2400" dirty="0">
                <a:latin typeface="-apple-system"/>
              </a:rPr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98341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1194</Words>
  <Application>Microsoft Office PowerPoint</Application>
  <PresentationFormat>Widescreen</PresentationFormat>
  <Paragraphs>192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Consolas</vt:lpstr>
      <vt:lpstr>Office Theme</vt:lpstr>
      <vt:lpstr> JavaScript  Functions</vt:lpstr>
      <vt:lpstr>What is Function?</vt:lpstr>
      <vt:lpstr>Advantages of Functions</vt:lpstr>
      <vt:lpstr>Defining &amp; Calling function</vt:lpstr>
      <vt:lpstr>Adding Parameters to Functions</vt:lpstr>
      <vt:lpstr>Returning Values from Function</vt:lpstr>
      <vt:lpstr>Function Expression in JavaScript</vt:lpstr>
      <vt:lpstr>Arrow Functions in JavaScript</vt:lpstr>
      <vt:lpstr>Variable Scope in JavaScript Function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 Functions</dc:title>
  <dc:creator>Sunanda Naik</dc:creator>
  <cp:lastModifiedBy>Sunanda Naik</cp:lastModifiedBy>
  <cp:revision>9</cp:revision>
  <dcterms:created xsi:type="dcterms:W3CDTF">2021-02-11T06:33:49Z</dcterms:created>
  <dcterms:modified xsi:type="dcterms:W3CDTF">2021-07-13T07:04:07Z</dcterms:modified>
</cp:coreProperties>
</file>