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8101-3481-4863-8989-4C21980D1A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8EF94F-C8E4-4AE1-8285-8E0FE727B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EBD823-AFDC-4DED-B386-A3E7171BF2BF}"/>
              </a:ext>
            </a:extLst>
          </p:cNvPr>
          <p:cNvSpPr>
            <a:spLocks noGrp="1"/>
          </p:cNvSpPr>
          <p:nvPr>
            <p:ph type="dt" sz="half" idx="10"/>
          </p:nvPr>
        </p:nvSpPr>
        <p:spPr/>
        <p:txBody>
          <a:bodyPr/>
          <a:lstStyle/>
          <a:p>
            <a:fld id="{3803C475-9099-4748-9D17-8A225E4C5D89}" type="datetimeFigureOut">
              <a:rPr lang="en-IN" smtClean="0"/>
              <a:t>13-07-2021</a:t>
            </a:fld>
            <a:endParaRPr lang="en-IN"/>
          </a:p>
        </p:txBody>
      </p:sp>
      <p:sp>
        <p:nvSpPr>
          <p:cNvPr id="5" name="Footer Placeholder 4">
            <a:extLst>
              <a:ext uri="{FF2B5EF4-FFF2-40B4-BE49-F238E27FC236}">
                <a16:creationId xmlns:a16="http://schemas.microsoft.com/office/drawing/2014/main" id="{47911FC3-F577-4259-8170-C37140E86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0620C8-E5F8-49AF-9081-484D573320AB}"/>
              </a:ext>
            </a:extLst>
          </p:cNvPr>
          <p:cNvSpPr>
            <a:spLocks noGrp="1"/>
          </p:cNvSpPr>
          <p:nvPr>
            <p:ph type="sldNum" sz="quarter" idx="12"/>
          </p:nvPr>
        </p:nvSpPr>
        <p:spPr/>
        <p:txBody>
          <a:bodyPr/>
          <a:lstStyle/>
          <a:p>
            <a:fld id="{30CC1CD9-C939-4741-BE97-BCFC57C41297}" type="slidenum">
              <a:rPr lang="en-IN" smtClean="0"/>
              <a:t>‹#›</a:t>
            </a:fld>
            <a:endParaRPr lang="en-IN"/>
          </a:p>
        </p:txBody>
      </p:sp>
    </p:spTree>
    <p:extLst>
      <p:ext uri="{BB962C8B-B14F-4D97-AF65-F5344CB8AC3E}">
        <p14:creationId xmlns:p14="http://schemas.microsoft.com/office/powerpoint/2010/main" val="1995171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F02F-1968-4A37-98C6-462E1190CB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3DE49C-A3E3-403F-BF58-771F91B202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1D148A-5F12-48E3-9309-2BA4B050439F}"/>
              </a:ext>
            </a:extLst>
          </p:cNvPr>
          <p:cNvSpPr>
            <a:spLocks noGrp="1"/>
          </p:cNvSpPr>
          <p:nvPr>
            <p:ph type="dt" sz="half" idx="10"/>
          </p:nvPr>
        </p:nvSpPr>
        <p:spPr/>
        <p:txBody>
          <a:bodyPr/>
          <a:lstStyle/>
          <a:p>
            <a:fld id="{3803C475-9099-4748-9D17-8A225E4C5D89}" type="datetimeFigureOut">
              <a:rPr lang="en-IN" smtClean="0"/>
              <a:t>13-07-2021</a:t>
            </a:fld>
            <a:endParaRPr lang="en-IN"/>
          </a:p>
        </p:txBody>
      </p:sp>
      <p:sp>
        <p:nvSpPr>
          <p:cNvPr id="5" name="Footer Placeholder 4">
            <a:extLst>
              <a:ext uri="{FF2B5EF4-FFF2-40B4-BE49-F238E27FC236}">
                <a16:creationId xmlns:a16="http://schemas.microsoft.com/office/drawing/2014/main" id="{57447161-7308-4FFC-9F85-2F7C14FA1D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1A352F-EACC-42F3-92B6-665681B1A6E3}"/>
              </a:ext>
            </a:extLst>
          </p:cNvPr>
          <p:cNvSpPr>
            <a:spLocks noGrp="1"/>
          </p:cNvSpPr>
          <p:nvPr>
            <p:ph type="sldNum" sz="quarter" idx="12"/>
          </p:nvPr>
        </p:nvSpPr>
        <p:spPr/>
        <p:txBody>
          <a:bodyPr/>
          <a:lstStyle/>
          <a:p>
            <a:fld id="{30CC1CD9-C939-4741-BE97-BCFC57C41297}" type="slidenum">
              <a:rPr lang="en-IN" smtClean="0"/>
              <a:t>‹#›</a:t>
            </a:fld>
            <a:endParaRPr lang="en-IN"/>
          </a:p>
        </p:txBody>
      </p:sp>
    </p:spTree>
    <p:extLst>
      <p:ext uri="{BB962C8B-B14F-4D97-AF65-F5344CB8AC3E}">
        <p14:creationId xmlns:p14="http://schemas.microsoft.com/office/powerpoint/2010/main" val="115765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C6CBD0-6445-4378-86D0-78F42910E6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C74F4-A1CB-4211-BC83-5F301D4AD7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624911-0F9C-4ADB-B60C-856D7964B7C3}"/>
              </a:ext>
            </a:extLst>
          </p:cNvPr>
          <p:cNvSpPr>
            <a:spLocks noGrp="1"/>
          </p:cNvSpPr>
          <p:nvPr>
            <p:ph type="dt" sz="half" idx="10"/>
          </p:nvPr>
        </p:nvSpPr>
        <p:spPr/>
        <p:txBody>
          <a:bodyPr/>
          <a:lstStyle/>
          <a:p>
            <a:fld id="{3803C475-9099-4748-9D17-8A225E4C5D89}" type="datetimeFigureOut">
              <a:rPr lang="en-IN" smtClean="0"/>
              <a:t>13-07-2021</a:t>
            </a:fld>
            <a:endParaRPr lang="en-IN"/>
          </a:p>
        </p:txBody>
      </p:sp>
      <p:sp>
        <p:nvSpPr>
          <p:cNvPr id="5" name="Footer Placeholder 4">
            <a:extLst>
              <a:ext uri="{FF2B5EF4-FFF2-40B4-BE49-F238E27FC236}">
                <a16:creationId xmlns:a16="http://schemas.microsoft.com/office/drawing/2014/main" id="{B07B0D48-249D-4982-A0E8-0E4D0C8CFA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9BB355-BBE9-43E0-9EF1-FB689C3EC8CC}"/>
              </a:ext>
            </a:extLst>
          </p:cNvPr>
          <p:cNvSpPr>
            <a:spLocks noGrp="1"/>
          </p:cNvSpPr>
          <p:nvPr>
            <p:ph type="sldNum" sz="quarter" idx="12"/>
          </p:nvPr>
        </p:nvSpPr>
        <p:spPr/>
        <p:txBody>
          <a:bodyPr/>
          <a:lstStyle/>
          <a:p>
            <a:fld id="{30CC1CD9-C939-4741-BE97-BCFC57C41297}" type="slidenum">
              <a:rPr lang="en-IN" smtClean="0"/>
              <a:t>‹#›</a:t>
            </a:fld>
            <a:endParaRPr lang="en-IN"/>
          </a:p>
        </p:txBody>
      </p:sp>
    </p:spTree>
    <p:extLst>
      <p:ext uri="{BB962C8B-B14F-4D97-AF65-F5344CB8AC3E}">
        <p14:creationId xmlns:p14="http://schemas.microsoft.com/office/powerpoint/2010/main" val="347326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56AA-EDD7-452B-882D-977324FC1A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57C87A-97ED-46D9-8766-2580B4879F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CC59D9-AE45-4F4F-928F-7B7D24DE09DB}"/>
              </a:ext>
            </a:extLst>
          </p:cNvPr>
          <p:cNvSpPr>
            <a:spLocks noGrp="1"/>
          </p:cNvSpPr>
          <p:nvPr>
            <p:ph type="dt" sz="half" idx="10"/>
          </p:nvPr>
        </p:nvSpPr>
        <p:spPr/>
        <p:txBody>
          <a:bodyPr/>
          <a:lstStyle/>
          <a:p>
            <a:fld id="{3803C475-9099-4748-9D17-8A225E4C5D89}" type="datetimeFigureOut">
              <a:rPr lang="en-IN" smtClean="0"/>
              <a:t>13-07-2021</a:t>
            </a:fld>
            <a:endParaRPr lang="en-IN"/>
          </a:p>
        </p:txBody>
      </p:sp>
      <p:sp>
        <p:nvSpPr>
          <p:cNvPr id="5" name="Footer Placeholder 4">
            <a:extLst>
              <a:ext uri="{FF2B5EF4-FFF2-40B4-BE49-F238E27FC236}">
                <a16:creationId xmlns:a16="http://schemas.microsoft.com/office/drawing/2014/main" id="{43B19D9B-99E7-468E-8C98-5F7FF36D1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44598E-777F-4B4B-8CAB-347009FA09C2}"/>
              </a:ext>
            </a:extLst>
          </p:cNvPr>
          <p:cNvSpPr>
            <a:spLocks noGrp="1"/>
          </p:cNvSpPr>
          <p:nvPr>
            <p:ph type="sldNum" sz="quarter" idx="12"/>
          </p:nvPr>
        </p:nvSpPr>
        <p:spPr/>
        <p:txBody>
          <a:bodyPr/>
          <a:lstStyle/>
          <a:p>
            <a:fld id="{30CC1CD9-C939-4741-BE97-BCFC57C41297}" type="slidenum">
              <a:rPr lang="en-IN" smtClean="0"/>
              <a:t>‹#›</a:t>
            </a:fld>
            <a:endParaRPr lang="en-IN"/>
          </a:p>
        </p:txBody>
      </p:sp>
    </p:spTree>
    <p:extLst>
      <p:ext uri="{BB962C8B-B14F-4D97-AF65-F5344CB8AC3E}">
        <p14:creationId xmlns:p14="http://schemas.microsoft.com/office/powerpoint/2010/main" val="279437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1223-ED5D-403F-997A-CC49C1841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338146-C25A-45BB-910A-2F07565AE5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649255-8772-4558-89BB-197C2F29D387}"/>
              </a:ext>
            </a:extLst>
          </p:cNvPr>
          <p:cNvSpPr>
            <a:spLocks noGrp="1"/>
          </p:cNvSpPr>
          <p:nvPr>
            <p:ph type="dt" sz="half" idx="10"/>
          </p:nvPr>
        </p:nvSpPr>
        <p:spPr/>
        <p:txBody>
          <a:bodyPr/>
          <a:lstStyle/>
          <a:p>
            <a:fld id="{3803C475-9099-4748-9D17-8A225E4C5D89}" type="datetimeFigureOut">
              <a:rPr lang="en-IN" smtClean="0"/>
              <a:t>13-07-2021</a:t>
            </a:fld>
            <a:endParaRPr lang="en-IN"/>
          </a:p>
        </p:txBody>
      </p:sp>
      <p:sp>
        <p:nvSpPr>
          <p:cNvPr id="5" name="Footer Placeholder 4">
            <a:extLst>
              <a:ext uri="{FF2B5EF4-FFF2-40B4-BE49-F238E27FC236}">
                <a16:creationId xmlns:a16="http://schemas.microsoft.com/office/drawing/2014/main" id="{5746AB1B-8C38-46CE-BDDA-8ABCFBEC5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43B1DC-E4AF-479B-A37E-C2B7FE5D9EB9}"/>
              </a:ext>
            </a:extLst>
          </p:cNvPr>
          <p:cNvSpPr>
            <a:spLocks noGrp="1"/>
          </p:cNvSpPr>
          <p:nvPr>
            <p:ph type="sldNum" sz="quarter" idx="12"/>
          </p:nvPr>
        </p:nvSpPr>
        <p:spPr/>
        <p:txBody>
          <a:bodyPr/>
          <a:lstStyle/>
          <a:p>
            <a:fld id="{30CC1CD9-C939-4741-BE97-BCFC57C41297}" type="slidenum">
              <a:rPr lang="en-IN" smtClean="0"/>
              <a:t>‹#›</a:t>
            </a:fld>
            <a:endParaRPr lang="en-IN"/>
          </a:p>
        </p:txBody>
      </p:sp>
    </p:spTree>
    <p:extLst>
      <p:ext uri="{BB962C8B-B14F-4D97-AF65-F5344CB8AC3E}">
        <p14:creationId xmlns:p14="http://schemas.microsoft.com/office/powerpoint/2010/main" val="46169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E79D-3C87-4914-BAB9-239FCEAAED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B9F4D7-8FF6-4579-9B90-AFA7298CFA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C63186-FC74-4308-9118-9090470695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7B6902-DA71-4B47-86A5-D7BF6530ED87}"/>
              </a:ext>
            </a:extLst>
          </p:cNvPr>
          <p:cNvSpPr>
            <a:spLocks noGrp="1"/>
          </p:cNvSpPr>
          <p:nvPr>
            <p:ph type="dt" sz="half" idx="10"/>
          </p:nvPr>
        </p:nvSpPr>
        <p:spPr/>
        <p:txBody>
          <a:bodyPr/>
          <a:lstStyle/>
          <a:p>
            <a:fld id="{3803C475-9099-4748-9D17-8A225E4C5D89}" type="datetimeFigureOut">
              <a:rPr lang="en-IN" smtClean="0"/>
              <a:t>13-07-2021</a:t>
            </a:fld>
            <a:endParaRPr lang="en-IN"/>
          </a:p>
        </p:txBody>
      </p:sp>
      <p:sp>
        <p:nvSpPr>
          <p:cNvPr id="6" name="Footer Placeholder 5">
            <a:extLst>
              <a:ext uri="{FF2B5EF4-FFF2-40B4-BE49-F238E27FC236}">
                <a16:creationId xmlns:a16="http://schemas.microsoft.com/office/drawing/2014/main" id="{2F850379-7315-4E63-95BC-7A8982AA8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3A6A3F-035B-412A-A6B6-C86359F1042B}"/>
              </a:ext>
            </a:extLst>
          </p:cNvPr>
          <p:cNvSpPr>
            <a:spLocks noGrp="1"/>
          </p:cNvSpPr>
          <p:nvPr>
            <p:ph type="sldNum" sz="quarter" idx="12"/>
          </p:nvPr>
        </p:nvSpPr>
        <p:spPr/>
        <p:txBody>
          <a:bodyPr/>
          <a:lstStyle/>
          <a:p>
            <a:fld id="{30CC1CD9-C939-4741-BE97-BCFC57C41297}" type="slidenum">
              <a:rPr lang="en-IN" smtClean="0"/>
              <a:t>‹#›</a:t>
            </a:fld>
            <a:endParaRPr lang="en-IN"/>
          </a:p>
        </p:txBody>
      </p:sp>
    </p:spTree>
    <p:extLst>
      <p:ext uri="{BB962C8B-B14F-4D97-AF65-F5344CB8AC3E}">
        <p14:creationId xmlns:p14="http://schemas.microsoft.com/office/powerpoint/2010/main" val="31650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955E-DD4B-4BAD-BFFC-DA545D1694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EEC595-2B35-4CE1-A23D-DAC427EC1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3D632A-A584-4D2B-8A4C-23E4B7D0D5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7C14A4-C138-430E-8DBD-BC65B835B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E66D3D-5C8F-4740-967A-D167FCDC79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04A1BE-FD93-4A2D-B300-ED87E6E1D22A}"/>
              </a:ext>
            </a:extLst>
          </p:cNvPr>
          <p:cNvSpPr>
            <a:spLocks noGrp="1"/>
          </p:cNvSpPr>
          <p:nvPr>
            <p:ph type="dt" sz="half" idx="10"/>
          </p:nvPr>
        </p:nvSpPr>
        <p:spPr/>
        <p:txBody>
          <a:bodyPr/>
          <a:lstStyle/>
          <a:p>
            <a:fld id="{3803C475-9099-4748-9D17-8A225E4C5D89}" type="datetimeFigureOut">
              <a:rPr lang="en-IN" smtClean="0"/>
              <a:t>13-07-2021</a:t>
            </a:fld>
            <a:endParaRPr lang="en-IN"/>
          </a:p>
        </p:txBody>
      </p:sp>
      <p:sp>
        <p:nvSpPr>
          <p:cNvPr id="8" name="Footer Placeholder 7">
            <a:extLst>
              <a:ext uri="{FF2B5EF4-FFF2-40B4-BE49-F238E27FC236}">
                <a16:creationId xmlns:a16="http://schemas.microsoft.com/office/drawing/2014/main" id="{AA37A96D-C92D-42D4-A8E8-0C79F9130F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C406D6-5C4A-4F99-B25E-D060E5B7CF5D}"/>
              </a:ext>
            </a:extLst>
          </p:cNvPr>
          <p:cNvSpPr>
            <a:spLocks noGrp="1"/>
          </p:cNvSpPr>
          <p:nvPr>
            <p:ph type="sldNum" sz="quarter" idx="12"/>
          </p:nvPr>
        </p:nvSpPr>
        <p:spPr/>
        <p:txBody>
          <a:bodyPr/>
          <a:lstStyle/>
          <a:p>
            <a:fld id="{30CC1CD9-C939-4741-BE97-BCFC57C41297}" type="slidenum">
              <a:rPr lang="en-IN" smtClean="0"/>
              <a:t>‹#›</a:t>
            </a:fld>
            <a:endParaRPr lang="en-IN"/>
          </a:p>
        </p:txBody>
      </p:sp>
    </p:spTree>
    <p:extLst>
      <p:ext uri="{BB962C8B-B14F-4D97-AF65-F5344CB8AC3E}">
        <p14:creationId xmlns:p14="http://schemas.microsoft.com/office/powerpoint/2010/main" val="192581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7879-4382-4127-A3A6-563D145654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520D38-C122-4252-B7ED-79B88316FE4C}"/>
              </a:ext>
            </a:extLst>
          </p:cNvPr>
          <p:cNvSpPr>
            <a:spLocks noGrp="1"/>
          </p:cNvSpPr>
          <p:nvPr>
            <p:ph type="dt" sz="half" idx="10"/>
          </p:nvPr>
        </p:nvSpPr>
        <p:spPr/>
        <p:txBody>
          <a:bodyPr/>
          <a:lstStyle/>
          <a:p>
            <a:fld id="{3803C475-9099-4748-9D17-8A225E4C5D89}" type="datetimeFigureOut">
              <a:rPr lang="en-IN" smtClean="0"/>
              <a:t>13-07-2021</a:t>
            </a:fld>
            <a:endParaRPr lang="en-IN"/>
          </a:p>
        </p:txBody>
      </p:sp>
      <p:sp>
        <p:nvSpPr>
          <p:cNvPr id="4" name="Footer Placeholder 3">
            <a:extLst>
              <a:ext uri="{FF2B5EF4-FFF2-40B4-BE49-F238E27FC236}">
                <a16:creationId xmlns:a16="http://schemas.microsoft.com/office/drawing/2014/main" id="{9EA56E07-D6EA-4A5B-92B2-87B2A623B8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84B0C3-7D2C-4400-AD42-60448BAF481B}"/>
              </a:ext>
            </a:extLst>
          </p:cNvPr>
          <p:cNvSpPr>
            <a:spLocks noGrp="1"/>
          </p:cNvSpPr>
          <p:nvPr>
            <p:ph type="sldNum" sz="quarter" idx="12"/>
          </p:nvPr>
        </p:nvSpPr>
        <p:spPr/>
        <p:txBody>
          <a:bodyPr/>
          <a:lstStyle/>
          <a:p>
            <a:fld id="{30CC1CD9-C939-4741-BE97-BCFC57C41297}" type="slidenum">
              <a:rPr lang="en-IN" smtClean="0"/>
              <a:t>‹#›</a:t>
            </a:fld>
            <a:endParaRPr lang="en-IN"/>
          </a:p>
        </p:txBody>
      </p:sp>
    </p:spTree>
    <p:extLst>
      <p:ext uri="{BB962C8B-B14F-4D97-AF65-F5344CB8AC3E}">
        <p14:creationId xmlns:p14="http://schemas.microsoft.com/office/powerpoint/2010/main" val="91587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DC9C8-C6A6-4D11-A901-48D9932A30CC}"/>
              </a:ext>
            </a:extLst>
          </p:cNvPr>
          <p:cNvSpPr>
            <a:spLocks noGrp="1"/>
          </p:cNvSpPr>
          <p:nvPr>
            <p:ph type="dt" sz="half" idx="10"/>
          </p:nvPr>
        </p:nvSpPr>
        <p:spPr/>
        <p:txBody>
          <a:bodyPr/>
          <a:lstStyle/>
          <a:p>
            <a:fld id="{3803C475-9099-4748-9D17-8A225E4C5D89}" type="datetimeFigureOut">
              <a:rPr lang="en-IN" smtClean="0"/>
              <a:t>13-07-2021</a:t>
            </a:fld>
            <a:endParaRPr lang="en-IN"/>
          </a:p>
        </p:txBody>
      </p:sp>
      <p:sp>
        <p:nvSpPr>
          <p:cNvPr id="3" name="Footer Placeholder 2">
            <a:extLst>
              <a:ext uri="{FF2B5EF4-FFF2-40B4-BE49-F238E27FC236}">
                <a16:creationId xmlns:a16="http://schemas.microsoft.com/office/drawing/2014/main" id="{74322CA1-D144-47B4-B714-C75432C5D4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FE752B-8376-4191-ACE4-52CEA0AB5EBD}"/>
              </a:ext>
            </a:extLst>
          </p:cNvPr>
          <p:cNvSpPr>
            <a:spLocks noGrp="1"/>
          </p:cNvSpPr>
          <p:nvPr>
            <p:ph type="sldNum" sz="quarter" idx="12"/>
          </p:nvPr>
        </p:nvSpPr>
        <p:spPr/>
        <p:txBody>
          <a:bodyPr/>
          <a:lstStyle/>
          <a:p>
            <a:fld id="{30CC1CD9-C939-4741-BE97-BCFC57C41297}" type="slidenum">
              <a:rPr lang="en-IN" smtClean="0"/>
              <a:t>‹#›</a:t>
            </a:fld>
            <a:endParaRPr lang="en-IN"/>
          </a:p>
        </p:txBody>
      </p:sp>
    </p:spTree>
    <p:extLst>
      <p:ext uri="{BB962C8B-B14F-4D97-AF65-F5344CB8AC3E}">
        <p14:creationId xmlns:p14="http://schemas.microsoft.com/office/powerpoint/2010/main" val="192210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868B-14EF-4B7F-92B7-59A0C24A5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39B506-40D4-4AF3-9BB4-32EB1A695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0DAF8E-A8C9-4D0B-8467-C1B4F7A61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B9764E-8716-4A66-B2DB-14654C5D1334}"/>
              </a:ext>
            </a:extLst>
          </p:cNvPr>
          <p:cNvSpPr>
            <a:spLocks noGrp="1"/>
          </p:cNvSpPr>
          <p:nvPr>
            <p:ph type="dt" sz="half" idx="10"/>
          </p:nvPr>
        </p:nvSpPr>
        <p:spPr/>
        <p:txBody>
          <a:bodyPr/>
          <a:lstStyle/>
          <a:p>
            <a:fld id="{3803C475-9099-4748-9D17-8A225E4C5D89}" type="datetimeFigureOut">
              <a:rPr lang="en-IN" smtClean="0"/>
              <a:t>13-07-2021</a:t>
            </a:fld>
            <a:endParaRPr lang="en-IN"/>
          </a:p>
        </p:txBody>
      </p:sp>
      <p:sp>
        <p:nvSpPr>
          <p:cNvPr id="6" name="Footer Placeholder 5">
            <a:extLst>
              <a:ext uri="{FF2B5EF4-FFF2-40B4-BE49-F238E27FC236}">
                <a16:creationId xmlns:a16="http://schemas.microsoft.com/office/drawing/2014/main" id="{BB974693-E796-4A87-9971-6C2C85E02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C44464-D622-4771-A076-6F26D2A5CBF1}"/>
              </a:ext>
            </a:extLst>
          </p:cNvPr>
          <p:cNvSpPr>
            <a:spLocks noGrp="1"/>
          </p:cNvSpPr>
          <p:nvPr>
            <p:ph type="sldNum" sz="quarter" idx="12"/>
          </p:nvPr>
        </p:nvSpPr>
        <p:spPr/>
        <p:txBody>
          <a:bodyPr/>
          <a:lstStyle/>
          <a:p>
            <a:fld id="{30CC1CD9-C939-4741-BE97-BCFC57C41297}" type="slidenum">
              <a:rPr lang="en-IN" smtClean="0"/>
              <a:t>‹#›</a:t>
            </a:fld>
            <a:endParaRPr lang="en-IN"/>
          </a:p>
        </p:txBody>
      </p:sp>
    </p:spTree>
    <p:extLst>
      <p:ext uri="{BB962C8B-B14F-4D97-AF65-F5344CB8AC3E}">
        <p14:creationId xmlns:p14="http://schemas.microsoft.com/office/powerpoint/2010/main" val="1660637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CF76B-54DF-4435-B1B6-806AB3C26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337452-63D3-4292-91A5-A7495FE168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DDE428-C86B-4DD9-811D-4775C32A9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01A0A9-2245-48F5-BA0A-75AB0B766A8A}"/>
              </a:ext>
            </a:extLst>
          </p:cNvPr>
          <p:cNvSpPr>
            <a:spLocks noGrp="1"/>
          </p:cNvSpPr>
          <p:nvPr>
            <p:ph type="dt" sz="half" idx="10"/>
          </p:nvPr>
        </p:nvSpPr>
        <p:spPr/>
        <p:txBody>
          <a:bodyPr/>
          <a:lstStyle/>
          <a:p>
            <a:fld id="{3803C475-9099-4748-9D17-8A225E4C5D89}" type="datetimeFigureOut">
              <a:rPr lang="en-IN" smtClean="0"/>
              <a:t>13-07-2021</a:t>
            </a:fld>
            <a:endParaRPr lang="en-IN"/>
          </a:p>
        </p:txBody>
      </p:sp>
      <p:sp>
        <p:nvSpPr>
          <p:cNvPr id="6" name="Footer Placeholder 5">
            <a:extLst>
              <a:ext uri="{FF2B5EF4-FFF2-40B4-BE49-F238E27FC236}">
                <a16:creationId xmlns:a16="http://schemas.microsoft.com/office/drawing/2014/main" id="{9CD7D164-2069-40D5-AA6B-C064D7D51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34A2BE-BCEA-44D4-AD23-0577F181B4B4}"/>
              </a:ext>
            </a:extLst>
          </p:cNvPr>
          <p:cNvSpPr>
            <a:spLocks noGrp="1"/>
          </p:cNvSpPr>
          <p:nvPr>
            <p:ph type="sldNum" sz="quarter" idx="12"/>
          </p:nvPr>
        </p:nvSpPr>
        <p:spPr/>
        <p:txBody>
          <a:bodyPr/>
          <a:lstStyle/>
          <a:p>
            <a:fld id="{30CC1CD9-C939-4741-BE97-BCFC57C41297}" type="slidenum">
              <a:rPr lang="en-IN" smtClean="0"/>
              <a:t>‹#›</a:t>
            </a:fld>
            <a:endParaRPr lang="en-IN"/>
          </a:p>
        </p:txBody>
      </p:sp>
    </p:spTree>
    <p:extLst>
      <p:ext uri="{BB962C8B-B14F-4D97-AF65-F5344CB8AC3E}">
        <p14:creationId xmlns:p14="http://schemas.microsoft.com/office/powerpoint/2010/main" val="325526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074E6D-2774-48E7-9062-36F45F4D0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0DB135-3EA6-47A5-9851-F067FA2682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2D8CD-69A7-4B86-AE18-D6C3FC062A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3C475-9099-4748-9D17-8A225E4C5D89}" type="datetimeFigureOut">
              <a:rPr lang="en-IN" smtClean="0"/>
              <a:t>13-07-2021</a:t>
            </a:fld>
            <a:endParaRPr lang="en-IN"/>
          </a:p>
        </p:txBody>
      </p:sp>
      <p:sp>
        <p:nvSpPr>
          <p:cNvPr id="5" name="Footer Placeholder 4">
            <a:extLst>
              <a:ext uri="{FF2B5EF4-FFF2-40B4-BE49-F238E27FC236}">
                <a16:creationId xmlns:a16="http://schemas.microsoft.com/office/drawing/2014/main" id="{36B1F6D9-788E-46B8-93B7-EF8A902E3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EBFA5F-6302-4EDA-AFFE-5130A2436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C1CD9-C939-4741-BE97-BCFC57C41297}" type="slidenum">
              <a:rPr lang="en-IN" smtClean="0"/>
              <a:t>‹#›</a:t>
            </a:fld>
            <a:endParaRPr lang="en-IN"/>
          </a:p>
        </p:txBody>
      </p:sp>
    </p:spTree>
    <p:extLst>
      <p:ext uri="{BB962C8B-B14F-4D97-AF65-F5344CB8AC3E}">
        <p14:creationId xmlns:p14="http://schemas.microsoft.com/office/powerpoint/2010/main" val="2619264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5776-D49E-400E-ABD8-8F33C0BF0E78}"/>
              </a:ext>
            </a:extLst>
          </p:cNvPr>
          <p:cNvSpPr>
            <a:spLocks noGrp="1"/>
          </p:cNvSpPr>
          <p:nvPr>
            <p:ph type="ctrTitle"/>
          </p:nvPr>
        </p:nvSpPr>
        <p:spPr/>
        <p:txBody>
          <a:bodyPr/>
          <a:lstStyle/>
          <a:p>
            <a:r>
              <a:rPr lang="en-US" dirty="0"/>
              <a:t>JavaScript</a:t>
            </a:r>
            <a:br>
              <a:rPr lang="en-US" dirty="0"/>
            </a:br>
            <a:r>
              <a:rPr lang="en-US" dirty="0"/>
              <a:t>Variables &amp; Datatypes</a:t>
            </a:r>
            <a:endParaRPr lang="en-IN" dirty="0"/>
          </a:p>
        </p:txBody>
      </p:sp>
    </p:spTree>
    <p:extLst>
      <p:ext uri="{BB962C8B-B14F-4D97-AF65-F5344CB8AC3E}">
        <p14:creationId xmlns:p14="http://schemas.microsoft.com/office/powerpoint/2010/main" val="2114275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27E5-CC54-432D-9FA8-27F32A8DA49D}"/>
              </a:ext>
            </a:extLst>
          </p:cNvPr>
          <p:cNvSpPr>
            <a:spLocks noGrp="1"/>
          </p:cNvSpPr>
          <p:nvPr>
            <p:ph type="title"/>
          </p:nvPr>
        </p:nvSpPr>
        <p:spPr>
          <a:xfrm>
            <a:off x="838200" y="365125"/>
            <a:ext cx="4683711" cy="487131"/>
          </a:xfrm>
        </p:spPr>
        <p:txBody>
          <a:bodyPr>
            <a:normAutofit fontScale="90000"/>
          </a:bodyPr>
          <a:lstStyle/>
          <a:p>
            <a:r>
              <a:rPr lang="en-US" dirty="0"/>
              <a:t>JavaScript Datatypes</a:t>
            </a:r>
            <a:endParaRPr lang="en-IN" dirty="0"/>
          </a:p>
        </p:txBody>
      </p:sp>
      <p:sp>
        <p:nvSpPr>
          <p:cNvPr id="3" name="Content Placeholder 2">
            <a:extLst>
              <a:ext uri="{FF2B5EF4-FFF2-40B4-BE49-F238E27FC236}">
                <a16:creationId xmlns:a16="http://schemas.microsoft.com/office/drawing/2014/main" id="{EF1E773C-46A9-4DB8-B606-EEF7346CBB47}"/>
              </a:ext>
            </a:extLst>
          </p:cNvPr>
          <p:cNvSpPr>
            <a:spLocks noGrp="1"/>
          </p:cNvSpPr>
          <p:nvPr>
            <p:ph idx="1"/>
          </p:nvPr>
        </p:nvSpPr>
        <p:spPr>
          <a:xfrm>
            <a:off x="838200" y="1189608"/>
            <a:ext cx="10515600" cy="4987355"/>
          </a:xfrm>
        </p:spPr>
        <p:txBody>
          <a:bodyPr>
            <a:normAutofit/>
          </a:bodyPr>
          <a:lstStyle/>
          <a:p>
            <a:pPr algn="l" fontAlgn="base"/>
            <a:r>
              <a:rPr lang="en-US" sz="2400" b="0" i="0" dirty="0">
                <a:solidFill>
                  <a:srgbClr val="414141"/>
                </a:solidFill>
                <a:effectLst/>
                <a:latin typeface="-apple-system"/>
              </a:rPr>
              <a:t>Data types basically specify what kind of data can be stored and manipulated within a program.</a:t>
            </a:r>
          </a:p>
          <a:p>
            <a:pPr algn="l" fontAlgn="base"/>
            <a:r>
              <a:rPr lang="en-US" sz="2400" b="0" i="0" dirty="0">
                <a:solidFill>
                  <a:srgbClr val="414141"/>
                </a:solidFill>
                <a:effectLst/>
                <a:latin typeface="-apple-system"/>
              </a:rPr>
              <a:t>There are six basic data types in JavaScript which can be divided into three main categories: </a:t>
            </a:r>
          </a:p>
          <a:p>
            <a:pPr algn="l" fontAlgn="base"/>
            <a:r>
              <a:rPr lang="en-US" sz="2400" b="0" i="0" dirty="0">
                <a:solidFill>
                  <a:srgbClr val="414141"/>
                </a:solidFill>
                <a:effectLst/>
                <a:latin typeface="-apple-system"/>
              </a:rPr>
              <a:t>primitive (or </a:t>
            </a:r>
            <a:r>
              <a:rPr lang="en-US" sz="2400" b="0" i="1" dirty="0">
                <a:solidFill>
                  <a:srgbClr val="414141"/>
                </a:solidFill>
                <a:effectLst/>
                <a:latin typeface="-apple-system"/>
              </a:rPr>
              <a:t>primary</a:t>
            </a:r>
            <a:r>
              <a:rPr lang="en-US" sz="2400" b="0" i="0" dirty="0">
                <a:solidFill>
                  <a:srgbClr val="414141"/>
                </a:solidFill>
                <a:effectLst/>
                <a:latin typeface="-apple-system"/>
              </a:rPr>
              <a:t>), </a:t>
            </a:r>
            <a:r>
              <a:rPr lang="en-US" sz="2400" b="0" i="1" dirty="0">
                <a:solidFill>
                  <a:srgbClr val="414141"/>
                </a:solidFill>
                <a:effectLst/>
                <a:latin typeface="-apple-system"/>
              </a:rPr>
              <a:t>composite</a:t>
            </a:r>
            <a:r>
              <a:rPr lang="en-US" sz="2400" b="0" i="0" dirty="0">
                <a:solidFill>
                  <a:srgbClr val="414141"/>
                </a:solidFill>
                <a:effectLst/>
                <a:latin typeface="-apple-system"/>
              </a:rPr>
              <a:t> (or </a:t>
            </a:r>
            <a:r>
              <a:rPr lang="en-US" sz="2400" b="0" i="1" dirty="0">
                <a:solidFill>
                  <a:srgbClr val="414141"/>
                </a:solidFill>
                <a:effectLst/>
                <a:latin typeface="-apple-system"/>
              </a:rPr>
              <a:t>reference</a:t>
            </a:r>
            <a:r>
              <a:rPr lang="en-US" sz="2400" b="0" i="0" dirty="0">
                <a:solidFill>
                  <a:srgbClr val="414141"/>
                </a:solidFill>
                <a:effectLst/>
                <a:latin typeface="-apple-system"/>
              </a:rPr>
              <a:t>), and </a:t>
            </a:r>
            <a:r>
              <a:rPr lang="en-US" sz="2400" b="0" i="1" dirty="0">
                <a:solidFill>
                  <a:srgbClr val="414141"/>
                </a:solidFill>
                <a:effectLst/>
                <a:latin typeface="-apple-system"/>
              </a:rPr>
              <a:t>special</a:t>
            </a:r>
            <a:r>
              <a:rPr lang="en-US" sz="2400" b="0" i="0" dirty="0">
                <a:solidFill>
                  <a:srgbClr val="414141"/>
                </a:solidFill>
                <a:effectLst/>
                <a:latin typeface="-apple-system"/>
              </a:rPr>
              <a:t> data types. </a:t>
            </a:r>
          </a:p>
          <a:p>
            <a:pPr algn="l" fontAlgn="base"/>
            <a:r>
              <a:rPr lang="en-US" sz="2400" b="0" i="0" dirty="0">
                <a:solidFill>
                  <a:srgbClr val="414141"/>
                </a:solidFill>
                <a:effectLst/>
                <a:latin typeface="-apple-system"/>
              </a:rPr>
              <a:t>String, Number, and Boolean are </a:t>
            </a:r>
            <a:r>
              <a:rPr lang="en-US" sz="2400" b="0" i="0" dirty="0">
                <a:solidFill>
                  <a:srgbClr val="FF0000"/>
                </a:solidFill>
                <a:effectLst/>
                <a:latin typeface="-apple-system"/>
              </a:rPr>
              <a:t>primitive data types</a:t>
            </a:r>
            <a:r>
              <a:rPr lang="en-US" sz="2400" b="0" i="0" dirty="0">
                <a:solidFill>
                  <a:srgbClr val="414141"/>
                </a:solidFill>
                <a:effectLst/>
                <a:latin typeface="-apple-system"/>
              </a:rPr>
              <a:t>. </a:t>
            </a:r>
          </a:p>
          <a:p>
            <a:pPr algn="l" fontAlgn="base"/>
            <a:r>
              <a:rPr lang="en-US" sz="2400" b="0" i="0" dirty="0">
                <a:solidFill>
                  <a:srgbClr val="414141"/>
                </a:solidFill>
                <a:effectLst/>
                <a:latin typeface="-apple-system"/>
              </a:rPr>
              <a:t>Object, Array, and Function (which are all types of objects) are </a:t>
            </a:r>
            <a:r>
              <a:rPr lang="en-US" sz="2400" b="0" i="0" dirty="0">
                <a:solidFill>
                  <a:srgbClr val="FF0000"/>
                </a:solidFill>
                <a:effectLst/>
                <a:latin typeface="-apple-system"/>
              </a:rPr>
              <a:t>composite data types. </a:t>
            </a:r>
          </a:p>
          <a:p>
            <a:pPr algn="l" fontAlgn="base"/>
            <a:r>
              <a:rPr lang="en-US" sz="2400" b="0" i="0" dirty="0">
                <a:solidFill>
                  <a:srgbClr val="414141"/>
                </a:solidFill>
                <a:effectLst/>
                <a:latin typeface="-apple-system"/>
              </a:rPr>
              <a:t>Whereas Undefined and Null are </a:t>
            </a:r>
            <a:r>
              <a:rPr lang="en-US" sz="2400" b="0" i="0" dirty="0">
                <a:solidFill>
                  <a:srgbClr val="FF0000"/>
                </a:solidFill>
                <a:effectLst/>
                <a:latin typeface="-apple-system"/>
              </a:rPr>
              <a:t>special data types</a:t>
            </a:r>
            <a:r>
              <a:rPr lang="en-US" sz="2400" b="0" i="0" dirty="0">
                <a:solidFill>
                  <a:srgbClr val="414141"/>
                </a:solidFill>
                <a:effectLst/>
                <a:latin typeface="-apple-system"/>
              </a:rPr>
              <a:t>.</a:t>
            </a:r>
          </a:p>
          <a:p>
            <a:pPr algn="l" fontAlgn="base"/>
            <a:r>
              <a:rPr lang="en-US" sz="2400" b="0" i="0" dirty="0">
                <a:solidFill>
                  <a:srgbClr val="414141"/>
                </a:solidFill>
                <a:effectLst/>
                <a:latin typeface="-apple-system"/>
              </a:rPr>
              <a:t>Primitive data types can hold only one value at a time. </a:t>
            </a:r>
          </a:p>
          <a:p>
            <a:pPr algn="l" fontAlgn="base"/>
            <a:r>
              <a:rPr lang="en-US" sz="2400" b="0" i="0" dirty="0">
                <a:solidFill>
                  <a:srgbClr val="414141"/>
                </a:solidFill>
                <a:effectLst/>
                <a:latin typeface="-apple-system"/>
              </a:rPr>
              <a:t>Whereas composite data types can hold collections of values and more complex entities. </a:t>
            </a:r>
          </a:p>
          <a:p>
            <a:endParaRPr lang="en-IN" dirty="0"/>
          </a:p>
        </p:txBody>
      </p:sp>
    </p:spTree>
    <p:extLst>
      <p:ext uri="{BB962C8B-B14F-4D97-AF65-F5344CB8AC3E}">
        <p14:creationId xmlns:p14="http://schemas.microsoft.com/office/powerpoint/2010/main" val="1756161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9BBF-AA66-4C28-BDBA-0A74809ABA9B}"/>
              </a:ext>
            </a:extLst>
          </p:cNvPr>
          <p:cNvSpPr>
            <a:spLocks noGrp="1"/>
          </p:cNvSpPr>
          <p:nvPr>
            <p:ph type="title"/>
          </p:nvPr>
        </p:nvSpPr>
        <p:spPr>
          <a:xfrm>
            <a:off x="838200" y="365125"/>
            <a:ext cx="2908177" cy="380599"/>
          </a:xfrm>
        </p:spPr>
        <p:txBody>
          <a:bodyPr>
            <a:normAutofit fontScale="90000"/>
          </a:bodyPr>
          <a:lstStyle/>
          <a:p>
            <a:r>
              <a:rPr lang="en-US" dirty="0"/>
              <a:t>Examples</a:t>
            </a:r>
            <a:endParaRPr lang="en-IN" dirty="0"/>
          </a:p>
        </p:txBody>
      </p:sp>
      <p:sp>
        <p:nvSpPr>
          <p:cNvPr id="5" name="TextBox 4">
            <a:extLst>
              <a:ext uri="{FF2B5EF4-FFF2-40B4-BE49-F238E27FC236}">
                <a16:creationId xmlns:a16="http://schemas.microsoft.com/office/drawing/2014/main" id="{9E37121A-0391-4432-8800-B818F9199551}"/>
              </a:ext>
            </a:extLst>
          </p:cNvPr>
          <p:cNvSpPr txBox="1"/>
          <p:nvPr/>
        </p:nvSpPr>
        <p:spPr>
          <a:xfrm>
            <a:off x="4003830" y="727969"/>
            <a:ext cx="6094520" cy="6001643"/>
          </a:xfrm>
          <a:prstGeom prst="rect">
            <a:avLst/>
          </a:prstGeom>
          <a:noFill/>
        </p:spPr>
        <p:txBody>
          <a:bodyPr wrap="square">
            <a:spAutoFit/>
          </a:bodyPr>
          <a:lstStyle/>
          <a:p>
            <a:r>
              <a:rPr lang="en-IN" sz="1600" dirty="0"/>
              <a:t>&lt;script&gt;</a:t>
            </a:r>
          </a:p>
          <a:p>
            <a:r>
              <a:rPr lang="en-IN" sz="1600" dirty="0"/>
              <a:t>    // Creating variables</a:t>
            </a:r>
          </a:p>
          <a:p>
            <a:r>
              <a:rPr lang="en-IN" sz="1600" dirty="0"/>
              <a:t>    var a = 'Hi there!';  // using single quotes</a:t>
            </a:r>
          </a:p>
          <a:p>
            <a:r>
              <a:rPr lang="en-IN" sz="1600" dirty="0"/>
              <a:t>    var b = "Hi there!";  // using double quotes</a:t>
            </a:r>
          </a:p>
          <a:p>
            <a:r>
              <a:rPr lang="en-US" sz="1600" dirty="0"/>
              <a:t>    var x = "Let's have a cup of coffee.";</a:t>
            </a:r>
          </a:p>
          <a:p>
            <a:r>
              <a:rPr lang="en-US" sz="1600" dirty="0"/>
              <a:t>    var y = 'He said "Hello" and left.';</a:t>
            </a:r>
          </a:p>
          <a:p>
            <a:r>
              <a:rPr lang="en-US" sz="1600" dirty="0"/>
              <a:t>    var z = 'We\'ll never give up.’;</a:t>
            </a:r>
          </a:p>
          <a:p>
            <a:r>
              <a:rPr lang="en-IN" sz="1600" dirty="0"/>
              <a:t>    var n1 = 25;</a:t>
            </a:r>
          </a:p>
          <a:p>
            <a:r>
              <a:rPr lang="en-IN" sz="1600" dirty="0"/>
              <a:t>    var n2= 80.5;</a:t>
            </a:r>
          </a:p>
          <a:p>
            <a:r>
              <a:rPr lang="en-US" sz="1600" dirty="0"/>
              <a:t>   var </a:t>
            </a:r>
            <a:r>
              <a:rPr lang="en-US" sz="1600" dirty="0" err="1"/>
              <a:t>isReading</a:t>
            </a:r>
            <a:r>
              <a:rPr lang="en-US" sz="1600" dirty="0"/>
              <a:t> = true;   // yes, I'm reading</a:t>
            </a:r>
          </a:p>
          <a:p>
            <a:r>
              <a:rPr lang="en-US" sz="1600" dirty="0"/>
              <a:t>    var </a:t>
            </a:r>
            <a:r>
              <a:rPr lang="en-US" sz="1600" dirty="0" err="1"/>
              <a:t>isSleeping</a:t>
            </a:r>
            <a:r>
              <a:rPr lang="en-US" sz="1600" dirty="0"/>
              <a:t> = false; // no, I'm not sleeping</a:t>
            </a:r>
          </a:p>
          <a:p>
            <a:r>
              <a:rPr lang="en-IN" sz="1600" dirty="0"/>
              <a:t>   var a = 2, b = 5, c = 10;</a:t>
            </a:r>
          </a:p>
          <a:p>
            <a:r>
              <a:rPr lang="en-IN" sz="1600" dirty="0"/>
              <a:t>    </a:t>
            </a:r>
            <a:r>
              <a:rPr lang="en-IN" sz="1600" dirty="0" err="1"/>
              <a:t>document.write</a:t>
            </a:r>
            <a:r>
              <a:rPr lang="en-IN" sz="1600" dirty="0"/>
              <a:t>(b &gt; a) // Output: true</a:t>
            </a:r>
          </a:p>
          <a:p>
            <a:r>
              <a:rPr lang="en-IN" sz="1600" dirty="0"/>
              <a:t>    </a:t>
            </a:r>
            <a:r>
              <a:rPr lang="en-IN" sz="1600" dirty="0" err="1"/>
              <a:t>document.write</a:t>
            </a:r>
            <a:r>
              <a:rPr lang="en-IN" sz="1600" dirty="0"/>
              <a:t>("&lt;</a:t>
            </a:r>
            <a:r>
              <a:rPr lang="en-IN" sz="1600" dirty="0" err="1"/>
              <a:t>br</a:t>
            </a:r>
            <a:r>
              <a:rPr lang="en-IN" sz="1600" dirty="0"/>
              <a:t>&gt;");</a:t>
            </a:r>
          </a:p>
          <a:p>
            <a:r>
              <a:rPr lang="en-IN" sz="1600" dirty="0"/>
              <a:t>    </a:t>
            </a:r>
            <a:r>
              <a:rPr lang="en-IN" sz="1600" dirty="0" err="1"/>
              <a:t>document.write</a:t>
            </a:r>
            <a:r>
              <a:rPr lang="en-IN" sz="1600" dirty="0"/>
              <a:t>(b &gt; c) // Output: false</a:t>
            </a:r>
          </a:p>
          <a:p>
            <a:r>
              <a:rPr lang="en-IN" sz="1600" dirty="0"/>
              <a:t>    </a:t>
            </a:r>
          </a:p>
          <a:p>
            <a:r>
              <a:rPr lang="en-IN" sz="1600" dirty="0"/>
              <a:t>    // Printing variable values</a:t>
            </a:r>
          </a:p>
          <a:p>
            <a:r>
              <a:rPr lang="en-IN" sz="1600" dirty="0"/>
              <a:t>    </a:t>
            </a:r>
            <a:r>
              <a:rPr lang="en-IN" sz="1600" dirty="0" err="1"/>
              <a:t>document.write</a:t>
            </a:r>
            <a:r>
              <a:rPr lang="en-IN" sz="1600" dirty="0"/>
              <a:t>(a + "&lt;</a:t>
            </a:r>
            <a:r>
              <a:rPr lang="en-IN" sz="1600" dirty="0" err="1"/>
              <a:t>br</a:t>
            </a:r>
            <a:r>
              <a:rPr lang="en-IN" sz="1600" dirty="0"/>
              <a:t>&gt;");</a:t>
            </a:r>
          </a:p>
          <a:p>
            <a:r>
              <a:rPr lang="en-IN" sz="1600" dirty="0"/>
              <a:t>    </a:t>
            </a:r>
            <a:r>
              <a:rPr lang="en-IN" sz="1600" dirty="0" err="1"/>
              <a:t>document.write</a:t>
            </a:r>
            <a:r>
              <a:rPr lang="en-IN" sz="1600" dirty="0"/>
              <a:t>(b);</a:t>
            </a:r>
          </a:p>
          <a:p>
            <a:r>
              <a:rPr lang="en-IN" sz="1600" dirty="0"/>
              <a:t> var p;</a:t>
            </a:r>
          </a:p>
          <a:p>
            <a:r>
              <a:rPr lang="en-IN" sz="1600" dirty="0"/>
              <a:t> </a:t>
            </a:r>
            <a:r>
              <a:rPr lang="en-IN" sz="1600" dirty="0" err="1"/>
              <a:t>document.write</a:t>
            </a:r>
            <a:r>
              <a:rPr lang="en-IN" sz="1600" dirty="0"/>
              <a:t>(p); //undefined</a:t>
            </a:r>
          </a:p>
          <a:p>
            <a:r>
              <a:rPr lang="en-IN" sz="1600" b="0" i="0" dirty="0">
                <a:effectLst/>
              </a:rPr>
              <a:t>var a = null; </a:t>
            </a:r>
          </a:p>
          <a:p>
            <a:r>
              <a:rPr lang="en-IN" sz="1600" b="0" i="0" dirty="0">
                <a:effectLst/>
              </a:rPr>
              <a:t>alert(a); // Output: null</a:t>
            </a:r>
            <a:endParaRPr lang="en-IN" sz="1600" dirty="0"/>
          </a:p>
          <a:p>
            <a:r>
              <a:rPr lang="en-IN" sz="1600" dirty="0"/>
              <a:t>    &lt;/script&gt;</a:t>
            </a:r>
          </a:p>
        </p:txBody>
      </p:sp>
    </p:spTree>
    <p:extLst>
      <p:ext uri="{BB962C8B-B14F-4D97-AF65-F5344CB8AC3E}">
        <p14:creationId xmlns:p14="http://schemas.microsoft.com/office/powerpoint/2010/main" val="3259535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D844-3222-4C8E-AD9C-B82F42185756}"/>
              </a:ext>
            </a:extLst>
          </p:cNvPr>
          <p:cNvSpPr>
            <a:spLocks noGrp="1"/>
          </p:cNvSpPr>
          <p:nvPr>
            <p:ph type="title"/>
          </p:nvPr>
        </p:nvSpPr>
        <p:spPr>
          <a:xfrm>
            <a:off x="838200" y="365126"/>
            <a:ext cx="10515600" cy="531520"/>
          </a:xfrm>
        </p:spPr>
        <p:txBody>
          <a:bodyPr>
            <a:normAutofit fontScale="90000"/>
          </a:bodyPr>
          <a:lstStyle/>
          <a:p>
            <a:r>
              <a:rPr lang="en-US" dirty="0"/>
              <a:t>Object Datatype</a:t>
            </a:r>
            <a:endParaRPr lang="en-IN" dirty="0"/>
          </a:p>
        </p:txBody>
      </p:sp>
      <p:sp>
        <p:nvSpPr>
          <p:cNvPr id="3" name="Content Placeholder 2">
            <a:extLst>
              <a:ext uri="{FF2B5EF4-FFF2-40B4-BE49-F238E27FC236}">
                <a16:creationId xmlns:a16="http://schemas.microsoft.com/office/drawing/2014/main" id="{997BB06B-0632-4019-8916-5E61A3EBB1C9}"/>
              </a:ext>
            </a:extLst>
          </p:cNvPr>
          <p:cNvSpPr>
            <a:spLocks noGrp="1"/>
          </p:cNvSpPr>
          <p:nvPr>
            <p:ph idx="1"/>
          </p:nvPr>
        </p:nvSpPr>
        <p:spPr>
          <a:xfrm>
            <a:off x="838200" y="1115411"/>
            <a:ext cx="5606988" cy="4548542"/>
          </a:xfrm>
        </p:spPr>
        <p:txBody>
          <a:bodyPr>
            <a:normAutofit/>
          </a:bodyPr>
          <a:lstStyle/>
          <a:p>
            <a:r>
              <a:rPr lang="en-US" sz="2000" dirty="0"/>
              <a:t>The object is a complex data type that allows you to store collections of data.</a:t>
            </a:r>
          </a:p>
          <a:p>
            <a:endParaRPr lang="en-US" sz="2000" dirty="0"/>
          </a:p>
          <a:p>
            <a:r>
              <a:rPr lang="en-US" sz="2000" dirty="0"/>
              <a:t>An object contains properties, defined as a key-value pair. </a:t>
            </a:r>
          </a:p>
          <a:p>
            <a:r>
              <a:rPr lang="en-US" sz="2000" dirty="0"/>
              <a:t>A property key (name) is always a string, but the value can be any data type, like strings, numbers, </a:t>
            </a:r>
            <a:r>
              <a:rPr lang="en-US" sz="2000" dirty="0" err="1"/>
              <a:t>booleans</a:t>
            </a:r>
            <a:r>
              <a:rPr lang="en-US" sz="2000" dirty="0"/>
              <a:t>, or complex data types like arrays, function and other objects. </a:t>
            </a:r>
            <a:endParaRPr lang="en-IN" sz="2000" dirty="0"/>
          </a:p>
        </p:txBody>
      </p:sp>
      <p:sp>
        <p:nvSpPr>
          <p:cNvPr id="6" name="TextBox 5">
            <a:extLst>
              <a:ext uri="{FF2B5EF4-FFF2-40B4-BE49-F238E27FC236}">
                <a16:creationId xmlns:a16="http://schemas.microsoft.com/office/drawing/2014/main" id="{D1D94BA2-402B-4016-A3C8-2F2E27B61E38}"/>
              </a:ext>
            </a:extLst>
          </p:cNvPr>
          <p:cNvSpPr txBox="1"/>
          <p:nvPr/>
        </p:nvSpPr>
        <p:spPr>
          <a:xfrm>
            <a:off x="6445188" y="862639"/>
            <a:ext cx="5606988" cy="4278094"/>
          </a:xfrm>
          <a:prstGeom prst="rect">
            <a:avLst/>
          </a:prstGeom>
          <a:noFill/>
        </p:spPr>
        <p:txBody>
          <a:bodyPr wrap="square">
            <a:spAutoFit/>
          </a:bodyPr>
          <a:lstStyle/>
          <a:p>
            <a:r>
              <a:rPr lang="en-IN" sz="1600" dirty="0"/>
              <a:t>&lt;body&gt;</a:t>
            </a:r>
          </a:p>
          <a:p>
            <a:r>
              <a:rPr lang="en-IN" sz="1600" dirty="0"/>
              <a:t>    &lt;script&gt;</a:t>
            </a:r>
          </a:p>
          <a:p>
            <a:r>
              <a:rPr lang="en-IN" sz="1600" dirty="0"/>
              <a:t>    var </a:t>
            </a:r>
            <a:r>
              <a:rPr lang="en-IN" sz="1600" dirty="0" err="1"/>
              <a:t>emptyObject</a:t>
            </a:r>
            <a:r>
              <a:rPr lang="en-IN" sz="1600" dirty="0"/>
              <a:t> = {};</a:t>
            </a:r>
          </a:p>
          <a:p>
            <a:r>
              <a:rPr lang="en-IN" sz="1600" dirty="0"/>
              <a:t>    var person = {"name": "Clark", "surname": "Kent", "age": "36"};</a:t>
            </a:r>
          </a:p>
          <a:p>
            <a:r>
              <a:rPr lang="en-IN" sz="1600" dirty="0"/>
              <a:t>     </a:t>
            </a:r>
          </a:p>
          <a:p>
            <a:r>
              <a:rPr lang="en-IN" sz="1600" dirty="0"/>
              <a:t>    // For better reading</a:t>
            </a:r>
          </a:p>
          <a:p>
            <a:r>
              <a:rPr lang="en-IN" sz="1600" dirty="0"/>
              <a:t>    var car = {</a:t>
            </a:r>
          </a:p>
          <a:p>
            <a:r>
              <a:rPr lang="en-IN" sz="1600" dirty="0"/>
              <a:t>        "modal": "BMW X3",</a:t>
            </a:r>
          </a:p>
          <a:p>
            <a:r>
              <a:rPr lang="en-IN" sz="1600" dirty="0"/>
              <a:t>        "</a:t>
            </a:r>
            <a:r>
              <a:rPr lang="en-IN" sz="1600" dirty="0" err="1"/>
              <a:t>color</a:t>
            </a:r>
            <a:r>
              <a:rPr lang="en-IN" sz="1600" dirty="0"/>
              <a:t>": "white",</a:t>
            </a:r>
          </a:p>
          <a:p>
            <a:r>
              <a:rPr lang="en-IN" sz="1600" dirty="0"/>
              <a:t>        "doors": 5</a:t>
            </a:r>
          </a:p>
          <a:p>
            <a:r>
              <a:rPr lang="en-IN" sz="1600" dirty="0"/>
              <a:t>    }</a:t>
            </a:r>
          </a:p>
          <a:p>
            <a:r>
              <a:rPr lang="en-IN" sz="1600" dirty="0"/>
              <a:t>    </a:t>
            </a:r>
          </a:p>
          <a:p>
            <a:r>
              <a:rPr lang="en-IN" sz="1600" dirty="0"/>
              <a:t>    // Print variables values in browser's console</a:t>
            </a:r>
          </a:p>
          <a:p>
            <a:r>
              <a:rPr lang="en-IN" sz="1600" dirty="0"/>
              <a:t>    console.log(person);</a:t>
            </a:r>
          </a:p>
          <a:p>
            <a:r>
              <a:rPr lang="en-IN" sz="1600" dirty="0"/>
              <a:t>    console.log(car);</a:t>
            </a:r>
          </a:p>
          <a:p>
            <a:r>
              <a:rPr lang="en-IN" sz="1600" dirty="0"/>
              <a:t>    &lt;/script&gt;</a:t>
            </a:r>
          </a:p>
          <a:p>
            <a:r>
              <a:rPr lang="en-IN" sz="1600" dirty="0"/>
              <a:t>&lt;/body&gt;</a:t>
            </a:r>
          </a:p>
        </p:txBody>
      </p:sp>
      <p:cxnSp>
        <p:nvCxnSpPr>
          <p:cNvPr id="8" name="Straight Connector 7">
            <a:extLst>
              <a:ext uri="{FF2B5EF4-FFF2-40B4-BE49-F238E27FC236}">
                <a16:creationId xmlns:a16="http://schemas.microsoft.com/office/drawing/2014/main" id="{F1A1A645-F46A-4D15-845C-1D630227769F}"/>
              </a:ext>
            </a:extLst>
          </p:cNvPr>
          <p:cNvCxnSpPr/>
          <p:nvPr/>
        </p:nvCxnSpPr>
        <p:spPr>
          <a:xfrm>
            <a:off x="6294268" y="594804"/>
            <a:ext cx="0" cy="61255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19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3881-4E2F-410C-8648-A9A332FC2717}"/>
              </a:ext>
            </a:extLst>
          </p:cNvPr>
          <p:cNvSpPr>
            <a:spLocks noGrp="1"/>
          </p:cNvSpPr>
          <p:nvPr>
            <p:ph type="title"/>
          </p:nvPr>
        </p:nvSpPr>
        <p:spPr>
          <a:xfrm>
            <a:off x="838200" y="365126"/>
            <a:ext cx="3547369" cy="424988"/>
          </a:xfrm>
        </p:spPr>
        <p:txBody>
          <a:bodyPr>
            <a:normAutofit fontScale="90000"/>
          </a:bodyPr>
          <a:lstStyle/>
          <a:p>
            <a:r>
              <a:rPr lang="en-US" dirty="0"/>
              <a:t>Array Datatype</a:t>
            </a:r>
            <a:endParaRPr lang="en-IN" dirty="0"/>
          </a:p>
        </p:txBody>
      </p:sp>
      <p:sp>
        <p:nvSpPr>
          <p:cNvPr id="3" name="Content Placeholder 2">
            <a:extLst>
              <a:ext uri="{FF2B5EF4-FFF2-40B4-BE49-F238E27FC236}">
                <a16:creationId xmlns:a16="http://schemas.microsoft.com/office/drawing/2014/main" id="{E052A80A-9470-4902-84EE-9020AA6E7D80}"/>
              </a:ext>
            </a:extLst>
          </p:cNvPr>
          <p:cNvSpPr>
            <a:spLocks noGrp="1"/>
          </p:cNvSpPr>
          <p:nvPr>
            <p:ph idx="1"/>
          </p:nvPr>
        </p:nvSpPr>
        <p:spPr>
          <a:xfrm>
            <a:off x="838200" y="1047565"/>
            <a:ext cx="6326080" cy="5129398"/>
          </a:xfrm>
        </p:spPr>
        <p:txBody>
          <a:bodyPr>
            <a:normAutofit/>
          </a:bodyPr>
          <a:lstStyle/>
          <a:p>
            <a:r>
              <a:rPr lang="en-US" sz="2400" dirty="0"/>
              <a:t>An array is a type of object used for storing multiple values in single variable. </a:t>
            </a:r>
          </a:p>
          <a:p>
            <a:r>
              <a:rPr lang="en-US" sz="2400" dirty="0"/>
              <a:t>Each value (also called an element) in an array has a numeric position, known as its index, and it may contain data of any data type-numbers, strings, </a:t>
            </a:r>
            <a:r>
              <a:rPr lang="en-US" sz="2400" dirty="0" err="1"/>
              <a:t>booleans</a:t>
            </a:r>
            <a:r>
              <a:rPr lang="en-US" sz="2400" dirty="0"/>
              <a:t>, functions, objects, and even other arrays. </a:t>
            </a:r>
          </a:p>
          <a:p>
            <a:r>
              <a:rPr lang="en-US" sz="2400" dirty="0"/>
              <a:t>The array index starts from 0, so that the first array element is </a:t>
            </a:r>
            <a:r>
              <a:rPr lang="en-US" sz="2400" dirty="0" err="1"/>
              <a:t>arr</a:t>
            </a:r>
            <a:r>
              <a:rPr lang="en-US" sz="2400" dirty="0"/>
              <a:t>[0] not </a:t>
            </a:r>
            <a:r>
              <a:rPr lang="en-US" sz="2400" dirty="0" err="1"/>
              <a:t>arr</a:t>
            </a:r>
            <a:r>
              <a:rPr lang="en-US" sz="2400" dirty="0"/>
              <a:t>[1].</a:t>
            </a:r>
            <a:endParaRPr lang="en-IN" sz="2400" dirty="0"/>
          </a:p>
        </p:txBody>
      </p:sp>
      <p:sp>
        <p:nvSpPr>
          <p:cNvPr id="6" name="TextBox 5">
            <a:extLst>
              <a:ext uri="{FF2B5EF4-FFF2-40B4-BE49-F238E27FC236}">
                <a16:creationId xmlns:a16="http://schemas.microsoft.com/office/drawing/2014/main" id="{128DAA9C-1420-4308-86F1-15D0FB12F742}"/>
              </a:ext>
            </a:extLst>
          </p:cNvPr>
          <p:cNvSpPr txBox="1"/>
          <p:nvPr/>
        </p:nvSpPr>
        <p:spPr>
          <a:xfrm>
            <a:off x="7397318" y="968417"/>
            <a:ext cx="4794682" cy="4278094"/>
          </a:xfrm>
          <a:prstGeom prst="rect">
            <a:avLst/>
          </a:prstGeom>
          <a:noFill/>
        </p:spPr>
        <p:txBody>
          <a:bodyPr wrap="square">
            <a:spAutoFit/>
          </a:bodyPr>
          <a:lstStyle/>
          <a:p>
            <a:r>
              <a:rPr lang="en-IN" sz="1600" dirty="0"/>
              <a:t>&lt;html lang="</a:t>
            </a:r>
            <a:r>
              <a:rPr lang="en-IN" sz="1600" dirty="0" err="1"/>
              <a:t>en</a:t>
            </a:r>
            <a:r>
              <a:rPr lang="en-IN" sz="1600" dirty="0"/>
              <a:t>"&gt;</a:t>
            </a:r>
          </a:p>
          <a:p>
            <a:r>
              <a:rPr lang="en-IN" sz="1600" dirty="0"/>
              <a:t>&lt;head&gt;</a:t>
            </a:r>
          </a:p>
          <a:p>
            <a:r>
              <a:rPr lang="en-IN" sz="1600" dirty="0"/>
              <a:t>    &lt;meta charset="utf-8"&gt;</a:t>
            </a:r>
          </a:p>
          <a:p>
            <a:r>
              <a:rPr lang="en-IN" sz="1600" dirty="0"/>
              <a:t>    &lt;title&gt;JavaScript Array Data Type&lt;/title&gt;</a:t>
            </a:r>
          </a:p>
          <a:p>
            <a:r>
              <a:rPr lang="en-IN" sz="1600" dirty="0"/>
              <a:t>&lt;/head&gt;</a:t>
            </a:r>
          </a:p>
          <a:p>
            <a:r>
              <a:rPr lang="en-IN" sz="1600" dirty="0"/>
              <a:t>&lt;body&gt;</a:t>
            </a:r>
          </a:p>
          <a:p>
            <a:r>
              <a:rPr lang="en-IN" sz="1600" dirty="0"/>
              <a:t>    &lt;script&gt;</a:t>
            </a:r>
          </a:p>
          <a:p>
            <a:r>
              <a:rPr lang="en-IN" sz="1600" dirty="0"/>
              <a:t>    // Creating arrays</a:t>
            </a:r>
          </a:p>
          <a:p>
            <a:r>
              <a:rPr lang="en-IN" sz="1600" dirty="0"/>
              <a:t>    var </a:t>
            </a:r>
            <a:r>
              <a:rPr lang="en-IN" sz="1600" dirty="0" err="1"/>
              <a:t>colors</a:t>
            </a:r>
            <a:r>
              <a:rPr lang="en-IN" sz="1600" dirty="0"/>
              <a:t> = ["Red", "Yellow", "Green", "Orange"];</a:t>
            </a:r>
          </a:p>
          <a:p>
            <a:r>
              <a:rPr lang="en-IN" sz="1600" dirty="0"/>
              <a:t>    var cities = ["London", "Paris", "New York"];</a:t>
            </a:r>
          </a:p>
          <a:p>
            <a:r>
              <a:rPr lang="en-IN" sz="1600" dirty="0"/>
              <a:t>    </a:t>
            </a:r>
          </a:p>
          <a:p>
            <a:r>
              <a:rPr lang="en-IN" sz="1600" dirty="0"/>
              <a:t>    // Printing array values</a:t>
            </a:r>
          </a:p>
          <a:p>
            <a:r>
              <a:rPr lang="en-IN" sz="1600" dirty="0"/>
              <a:t>    </a:t>
            </a:r>
            <a:r>
              <a:rPr lang="en-IN" sz="1600" dirty="0" err="1"/>
              <a:t>document.write</a:t>
            </a:r>
            <a:r>
              <a:rPr lang="en-IN" sz="1600" dirty="0"/>
              <a:t>(</a:t>
            </a:r>
            <a:r>
              <a:rPr lang="en-IN" sz="1600" dirty="0" err="1"/>
              <a:t>colors</a:t>
            </a:r>
            <a:r>
              <a:rPr lang="en-IN" sz="1600" dirty="0"/>
              <a:t>[0] + "&lt;</a:t>
            </a:r>
            <a:r>
              <a:rPr lang="en-IN" sz="1600" dirty="0" err="1"/>
              <a:t>br</a:t>
            </a:r>
            <a:r>
              <a:rPr lang="en-IN" sz="1600" dirty="0"/>
              <a:t>&gt;");   // Output: Red</a:t>
            </a:r>
          </a:p>
          <a:p>
            <a:r>
              <a:rPr lang="en-IN" sz="1600" dirty="0"/>
              <a:t>    </a:t>
            </a:r>
            <a:r>
              <a:rPr lang="en-IN" sz="1600" dirty="0" err="1"/>
              <a:t>document.write</a:t>
            </a:r>
            <a:r>
              <a:rPr lang="en-IN" sz="1600" dirty="0"/>
              <a:t>(cities[2]);   // Output: New York</a:t>
            </a:r>
          </a:p>
          <a:p>
            <a:r>
              <a:rPr lang="en-IN" sz="1600" dirty="0"/>
              <a:t>    &lt;/script&gt;</a:t>
            </a:r>
          </a:p>
          <a:p>
            <a:r>
              <a:rPr lang="en-IN" sz="1600" dirty="0"/>
              <a:t>&lt;/body&gt;</a:t>
            </a:r>
          </a:p>
          <a:p>
            <a:r>
              <a:rPr lang="en-IN" sz="1600" dirty="0"/>
              <a:t>&lt;/html&gt;</a:t>
            </a:r>
          </a:p>
        </p:txBody>
      </p:sp>
      <p:cxnSp>
        <p:nvCxnSpPr>
          <p:cNvPr id="8" name="Straight Connector 7">
            <a:extLst>
              <a:ext uri="{FF2B5EF4-FFF2-40B4-BE49-F238E27FC236}">
                <a16:creationId xmlns:a16="http://schemas.microsoft.com/office/drawing/2014/main" id="{7A70C78B-546C-42F2-AB4F-1DE2D5A95D91}"/>
              </a:ext>
            </a:extLst>
          </p:cNvPr>
          <p:cNvCxnSpPr/>
          <p:nvPr/>
        </p:nvCxnSpPr>
        <p:spPr>
          <a:xfrm>
            <a:off x="7066625" y="365126"/>
            <a:ext cx="0" cy="6337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16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506D-1326-43F4-A1F7-6D1A04642DA4}"/>
              </a:ext>
            </a:extLst>
          </p:cNvPr>
          <p:cNvSpPr>
            <a:spLocks noGrp="1"/>
          </p:cNvSpPr>
          <p:nvPr>
            <p:ph type="title"/>
          </p:nvPr>
        </p:nvSpPr>
        <p:spPr>
          <a:xfrm>
            <a:off x="838200" y="365125"/>
            <a:ext cx="10515600" cy="602541"/>
          </a:xfrm>
        </p:spPr>
        <p:txBody>
          <a:bodyPr>
            <a:normAutofit fontScale="90000"/>
          </a:bodyPr>
          <a:lstStyle/>
          <a:p>
            <a:r>
              <a:rPr lang="en-US" dirty="0"/>
              <a:t>Function Datatypes</a:t>
            </a:r>
            <a:endParaRPr lang="en-IN" dirty="0"/>
          </a:p>
        </p:txBody>
      </p:sp>
      <p:sp>
        <p:nvSpPr>
          <p:cNvPr id="3" name="Content Placeholder 2">
            <a:extLst>
              <a:ext uri="{FF2B5EF4-FFF2-40B4-BE49-F238E27FC236}">
                <a16:creationId xmlns:a16="http://schemas.microsoft.com/office/drawing/2014/main" id="{4F1D38A1-4FF4-444E-9C35-6BE322C36CE8}"/>
              </a:ext>
            </a:extLst>
          </p:cNvPr>
          <p:cNvSpPr>
            <a:spLocks noGrp="1"/>
          </p:cNvSpPr>
          <p:nvPr>
            <p:ph idx="1"/>
          </p:nvPr>
        </p:nvSpPr>
        <p:spPr>
          <a:xfrm>
            <a:off x="838201" y="1223083"/>
            <a:ext cx="6059750" cy="5000163"/>
          </a:xfrm>
        </p:spPr>
        <p:txBody>
          <a:bodyPr>
            <a:normAutofit/>
          </a:bodyPr>
          <a:lstStyle/>
          <a:p>
            <a:r>
              <a:rPr lang="en-US" sz="2400" b="0" i="0" dirty="0">
                <a:effectLst/>
              </a:rPr>
              <a:t>The function is callable object that executes a block of code. </a:t>
            </a:r>
          </a:p>
          <a:p>
            <a:r>
              <a:rPr lang="en-US" sz="2400" b="0" i="0" dirty="0">
                <a:effectLst/>
              </a:rPr>
              <a:t>Since functions are objects, so it is possible to assign them to variables</a:t>
            </a:r>
            <a:endParaRPr lang="en-IN" sz="2400" dirty="0"/>
          </a:p>
        </p:txBody>
      </p:sp>
      <p:sp>
        <p:nvSpPr>
          <p:cNvPr id="5" name="TextBox 4">
            <a:extLst>
              <a:ext uri="{FF2B5EF4-FFF2-40B4-BE49-F238E27FC236}">
                <a16:creationId xmlns:a16="http://schemas.microsoft.com/office/drawing/2014/main" id="{8406AFAD-75B1-47F4-8D3B-A4D0AEDF4F5A}"/>
              </a:ext>
            </a:extLst>
          </p:cNvPr>
          <p:cNvSpPr txBox="1"/>
          <p:nvPr/>
        </p:nvSpPr>
        <p:spPr>
          <a:xfrm>
            <a:off x="7228643" y="967666"/>
            <a:ext cx="4963357" cy="4524315"/>
          </a:xfrm>
          <a:prstGeom prst="rect">
            <a:avLst/>
          </a:prstGeom>
          <a:noFill/>
        </p:spPr>
        <p:txBody>
          <a:bodyPr wrap="square">
            <a:spAutoFit/>
          </a:bodyPr>
          <a:lstStyle/>
          <a:p>
            <a:r>
              <a:rPr lang="en-IN" sz="1600" dirty="0"/>
              <a:t>&lt;html lang="</a:t>
            </a:r>
            <a:r>
              <a:rPr lang="en-IN" sz="1600" dirty="0" err="1"/>
              <a:t>en</a:t>
            </a:r>
            <a:r>
              <a:rPr lang="en-IN" sz="1600" dirty="0"/>
              <a:t>"&gt;</a:t>
            </a:r>
          </a:p>
          <a:p>
            <a:r>
              <a:rPr lang="en-IN" sz="1600" dirty="0"/>
              <a:t>&lt;head&gt;</a:t>
            </a:r>
          </a:p>
          <a:p>
            <a:r>
              <a:rPr lang="en-IN" sz="1600" dirty="0"/>
              <a:t>    &lt;meta charset="utf-8"&gt;</a:t>
            </a:r>
          </a:p>
          <a:p>
            <a:r>
              <a:rPr lang="en-IN" sz="1600" dirty="0"/>
              <a:t>    &lt;title&gt;JavaScript Function Data Type&lt;/title&gt;</a:t>
            </a:r>
          </a:p>
          <a:p>
            <a:r>
              <a:rPr lang="en-IN" sz="1600" dirty="0"/>
              <a:t>&lt;/head&gt;</a:t>
            </a:r>
          </a:p>
          <a:p>
            <a:r>
              <a:rPr lang="en-IN" sz="1600" dirty="0"/>
              <a:t>&lt;body&gt;</a:t>
            </a:r>
          </a:p>
          <a:p>
            <a:r>
              <a:rPr lang="en-IN" sz="1600" dirty="0"/>
              <a:t>    &lt;script&gt;</a:t>
            </a:r>
          </a:p>
          <a:p>
            <a:r>
              <a:rPr lang="en-IN" sz="1600" dirty="0"/>
              <a:t>    var greeting = function(){ </a:t>
            </a:r>
          </a:p>
          <a:p>
            <a:r>
              <a:rPr lang="en-IN" sz="1600" dirty="0"/>
              <a:t>        return "Hello World!"; </a:t>
            </a:r>
          </a:p>
          <a:p>
            <a:r>
              <a:rPr lang="en-IN" sz="1600" dirty="0"/>
              <a:t>    }</a:t>
            </a:r>
          </a:p>
          <a:p>
            <a:r>
              <a:rPr lang="en-IN" sz="1600" dirty="0"/>
              <a:t>     </a:t>
            </a:r>
          </a:p>
          <a:p>
            <a:r>
              <a:rPr lang="en-IN" sz="1600" dirty="0"/>
              <a:t>    // Check the type of greeting variable</a:t>
            </a:r>
          </a:p>
          <a:p>
            <a:r>
              <a:rPr lang="en-IN" sz="1600" dirty="0"/>
              <a:t>    </a:t>
            </a:r>
            <a:r>
              <a:rPr lang="en-IN" sz="1600" dirty="0" err="1"/>
              <a:t>document.write</a:t>
            </a:r>
            <a:r>
              <a:rPr lang="en-IN" sz="1600" dirty="0"/>
              <a:t>(</a:t>
            </a:r>
            <a:r>
              <a:rPr lang="en-IN" sz="1600" dirty="0" err="1"/>
              <a:t>typeof</a:t>
            </a:r>
            <a:r>
              <a:rPr lang="en-IN" sz="1600" dirty="0"/>
              <a:t> greeting) // Output: function</a:t>
            </a:r>
          </a:p>
          <a:p>
            <a:r>
              <a:rPr lang="en-IN" sz="1600" dirty="0"/>
              <a:t>    </a:t>
            </a:r>
            <a:r>
              <a:rPr lang="en-IN" sz="1600" dirty="0" err="1"/>
              <a:t>document.write</a:t>
            </a:r>
            <a:r>
              <a:rPr lang="en-IN" sz="1600" dirty="0"/>
              <a:t>("&lt;</a:t>
            </a:r>
            <a:r>
              <a:rPr lang="en-IN" sz="1600" dirty="0" err="1"/>
              <a:t>br</a:t>
            </a:r>
            <a:r>
              <a:rPr lang="en-IN" sz="1600" dirty="0"/>
              <a:t>&gt;");</a:t>
            </a:r>
          </a:p>
          <a:p>
            <a:r>
              <a:rPr lang="en-IN" sz="1600" dirty="0"/>
              <a:t>    </a:t>
            </a:r>
            <a:r>
              <a:rPr lang="en-IN" sz="1600" dirty="0" err="1"/>
              <a:t>document.write</a:t>
            </a:r>
            <a:r>
              <a:rPr lang="en-IN" sz="1600" dirty="0"/>
              <a:t>(greeting());     // Output: Hello World!</a:t>
            </a:r>
          </a:p>
          <a:p>
            <a:r>
              <a:rPr lang="en-IN" sz="1600" dirty="0"/>
              <a:t>    &lt;/script&gt;</a:t>
            </a:r>
          </a:p>
          <a:p>
            <a:r>
              <a:rPr lang="en-IN" sz="1600" dirty="0"/>
              <a:t>&lt;/body&gt;</a:t>
            </a:r>
          </a:p>
          <a:p>
            <a:r>
              <a:rPr lang="en-IN" sz="1600" dirty="0"/>
              <a:t>&lt;/html&gt;</a:t>
            </a:r>
          </a:p>
        </p:txBody>
      </p:sp>
      <p:cxnSp>
        <p:nvCxnSpPr>
          <p:cNvPr id="7" name="Straight Connector 6">
            <a:extLst>
              <a:ext uri="{FF2B5EF4-FFF2-40B4-BE49-F238E27FC236}">
                <a16:creationId xmlns:a16="http://schemas.microsoft.com/office/drawing/2014/main" id="{513E6EF2-118A-4A5C-ABEF-822CED5F6154}"/>
              </a:ext>
            </a:extLst>
          </p:cNvPr>
          <p:cNvCxnSpPr/>
          <p:nvPr/>
        </p:nvCxnSpPr>
        <p:spPr>
          <a:xfrm>
            <a:off x="6968971" y="656948"/>
            <a:ext cx="0" cy="60812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96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4A61-47AD-41E7-8822-2D0EF5F45239}"/>
              </a:ext>
            </a:extLst>
          </p:cNvPr>
          <p:cNvSpPr>
            <a:spLocks noGrp="1"/>
          </p:cNvSpPr>
          <p:nvPr>
            <p:ph type="title"/>
          </p:nvPr>
        </p:nvSpPr>
        <p:spPr>
          <a:xfrm>
            <a:off x="838200" y="365126"/>
            <a:ext cx="10515600" cy="469376"/>
          </a:xfrm>
        </p:spPr>
        <p:txBody>
          <a:bodyPr>
            <a:normAutofit fontScale="90000"/>
          </a:bodyPr>
          <a:lstStyle/>
          <a:p>
            <a:r>
              <a:rPr lang="en-US" dirty="0"/>
              <a:t>JavaScript Operators</a:t>
            </a:r>
            <a:endParaRPr lang="en-IN" dirty="0"/>
          </a:p>
        </p:txBody>
      </p:sp>
      <p:sp>
        <p:nvSpPr>
          <p:cNvPr id="3" name="Content Placeholder 2">
            <a:extLst>
              <a:ext uri="{FF2B5EF4-FFF2-40B4-BE49-F238E27FC236}">
                <a16:creationId xmlns:a16="http://schemas.microsoft.com/office/drawing/2014/main" id="{470791C1-51E6-46EE-BB8D-F0D744DC708F}"/>
              </a:ext>
            </a:extLst>
          </p:cNvPr>
          <p:cNvSpPr>
            <a:spLocks noGrp="1"/>
          </p:cNvSpPr>
          <p:nvPr>
            <p:ph idx="1"/>
          </p:nvPr>
        </p:nvSpPr>
        <p:spPr>
          <a:xfrm>
            <a:off x="923278" y="1429305"/>
            <a:ext cx="10430522" cy="4747658"/>
          </a:xfrm>
        </p:spPr>
        <p:txBody>
          <a:bodyPr/>
          <a:lstStyle/>
          <a:p>
            <a:r>
              <a:rPr lang="en-US" dirty="0">
                <a:latin typeface="-apple-system"/>
              </a:rPr>
              <a:t>T</a:t>
            </a:r>
            <a:r>
              <a:rPr lang="en-US" b="0" i="0" dirty="0">
                <a:effectLst/>
                <a:latin typeface="-apple-system"/>
              </a:rPr>
              <a:t>he different operators used in JavaScript are :</a:t>
            </a:r>
          </a:p>
          <a:p>
            <a:pPr lvl="1"/>
            <a:r>
              <a:rPr lang="en-US" dirty="0">
                <a:latin typeface="-apple-system"/>
              </a:rPr>
              <a:t>Arithmetic Operators</a:t>
            </a:r>
          </a:p>
          <a:p>
            <a:pPr lvl="1"/>
            <a:r>
              <a:rPr lang="en-US" dirty="0">
                <a:latin typeface="-apple-system"/>
              </a:rPr>
              <a:t>Assignment Operators</a:t>
            </a:r>
          </a:p>
          <a:p>
            <a:pPr lvl="1"/>
            <a:r>
              <a:rPr lang="en-US" dirty="0">
                <a:latin typeface="-apple-system"/>
              </a:rPr>
              <a:t>String Operators</a:t>
            </a:r>
          </a:p>
          <a:p>
            <a:pPr lvl="1"/>
            <a:r>
              <a:rPr lang="en-US" dirty="0">
                <a:latin typeface="-apple-system"/>
              </a:rPr>
              <a:t>Incrementing/ Decrementing Operators</a:t>
            </a:r>
          </a:p>
          <a:p>
            <a:pPr lvl="1"/>
            <a:r>
              <a:rPr lang="en-US" dirty="0">
                <a:latin typeface="-apple-system"/>
              </a:rPr>
              <a:t>Logical Operators</a:t>
            </a:r>
          </a:p>
          <a:p>
            <a:pPr lvl="1"/>
            <a:r>
              <a:rPr lang="en-US" dirty="0">
                <a:latin typeface="-apple-system"/>
              </a:rPr>
              <a:t>Comparison Operators</a:t>
            </a:r>
            <a:endParaRPr lang="en-IN" dirty="0"/>
          </a:p>
        </p:txBody>
      </p:sp>
    </p:spTree>
    <p:extLst>
      <p:ext uri="{BB962C8B-B14F-4D97-AF65-F5344CB8AC3E}">
        <p14:creationId xmlns:p14="http://schemas.microsoft.com/office/powerpoint/2010/main" val="7767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613B-00F2-4F23-8288-449FECD99499}"/>
              </a:ext>
            </a:extLst>
          </p:cNvPr>
          <p:cNvSpPr>
            <a:spLocks noGrp="1"/>
          </p:cNvSpPr>
          <p:nvPr>
            <p:ph type="title"/>
          </p:nvPr>
        </p:nvSpPr>
        <p:spPr>
          <a:xfrm>
            <a:off x="838200" y="365126"/>
            <a:ext cx="10515600" cy="478254"/>
          </a:xfrm>
        </p:spPr>
        <p:txBody>
          <a:bodyPr>
            <a:normAutofit fontScale="90000"/>
          </a:bodyPr>
          <a:lstStyle/>
          <a:p>
            <a:r>
              <a:rPr lang="en-US" dirty="0"/>
              <a:t>Example</a:t>
            </a:r>
            <a:endParaRPr lang="en-IN" dirty="0"/>
          </a:p>
        </p:txBody>
      </p:sp>
      <p:sp>
        <p:nvSpPr>
          <p:cNvPr id="5" name="TextBox 4">
            <a:extLst>
              <a:ext uri="{FF2B5EF4-FFF2-40B4-BE49-F238E27FC236}">
                <a16:creationId xmlns:a16="http://schemas.microsoft.com/office/drawing/2014/main" id="{A35637D4-1FFA-4949-BE50-07EB34EBE3BF}"/>
              </a:ext>
            </a:extLst>
          </p:cNvPr>
          <p:cNvSpPr txBox="1"/>
          <p:nvPr/>
        </p:nvSpPr>
        <p:spPr>
          <a:xfrm>
            <a:off x="838199" y="1341398"/>
            <a:ext cx="9468775" cy="5078313"/>
          </a:xfrm>
          <a:prstGeom prst="rect">
            <a:avLst/>
          </a:prstGeom>
          <a:noFill/>
        </p:spPr>
        <p:txBody>
          <a:bodyPr wrap="square">
            <a:spAutoFit/>
          </a:bodyPr>
          <a:lstStyle/>
          <a:p>
            <a:r>
              <a:rPr lang="es-ES" b="0" i="0" dirty="0" err="1">
                <a:solidFill>
                  <a:srgbClr val="0077AA"/>
                </a:solidFill>
                <a:effectLst/>
                <a:latin typeface="Consolas" panose="020B0609020204030204" pitchFamily="49" charset="0"/>
              </a:rPr>
              <a:t>var</a:t>
            </a:r>
            <a:r>
              <a:rPr lang="es-ES" b="0" i="0" dirty="0">
                <a:solidFill>
                  <a:srgbClr val="000000"/>
                </a:solidFill>
                <a:effectLst/>
                <a:latin typeface="Consolas" panose="020B0609020204030204" pitchFamily="49" charset="0"/>
              </a:rPr>
              <a:t> x </a:t>
            </a:r>
            <a:r>
              <a:rPr lang="es-ES" b="0" i="0" dirty="0">
                <a:solidFill>
                  <a:srgbClr val="A67F59"/>
                </a:solidFill>
                <a:effectLst/>
                <a:latin typeface="Consolas" panose="020B0609020204030204" pitchFamily="49" charset="0"/>
              </a:rPr>
              <a:t>=</a:t>
            </a:r>
            <a:r>
              <a:rPr lang="es-ES" b="0" i="0" dirty="0">
                <a:solidFill>
                  <a:srgbClr val="000000"/>
                </a:solidFill>
                <a:effectLst/>
                <a:latin typeface="Consolas" panose="020B0609020204030204" pitchFamily="49" charset="0"/>
              </a:rPr>
              <a:t> </a:t>
            </a:r>
            <a:r>
              <a:rPr lang="es-ES" b="0" i="0" dirty="0">
                <a:solidFill>
                  <a:srgbClr val="990055"/>
                </a:solidFill>
                <a:effectLst/>
                <a:latin typeface="Consolas" panose="020B0609020204030204" pitchFamily="49" charset="0"/>
              </a:rPr>
              <a:t>10</a:t>
            </a:r>
            <a:r>
              <a:rPr lang="es-ES" b="0" i="0" dirty="0">
                <a:solidFill>
                  <a:srgbClr val="5F6364"/>
                </a:solidFill>
                <a:effectLst/>
                <a:latin typeface="Consolas" panose="020B0609020204030204" pitchFamily="49" charset="0"/>
              </a:rPr>
              <a:t>;</a:t>
            </a:r>
            <a:r>
              <a:rPr lang="es-ES" b="0" i="0" dirty="0">
                <a:solidFill>
                  <a:srgbClr val="000000"/>
                </a:solidFill>
                <a:effectLst/>
                <a:latin typeface="Consolas" panose="020B0609020204030204" pitchFamily="49" charset="0"/>
              </a:rPr>
              <a:t> </a:t>
            </a:r>
            <a:r>
              <a:rPr lang="es-ES" b="0" i="0" dirty="0" err="1">
                <a:solidFill>
                  <a:srgbClr val="0077AA"/>
                </a:solidFill>
                <a:effectLst/>
                <a:latin typeface="Consolas" panose="020B0609020204030204" pitchFamily="49" charset="0"/>
              </a:rPr>
              <a:t>var</a:t>
            </a:r>
            <a:r>
              <a:rPr lang="es-ES" b="0" i="0" dirty="0">
                <a:solidFill>
                  <a:srgbClr val="000000"/>
                </a:solidFill>
                <a:effectLst/>
                <a:latin typeface="Consolas" panose="020B0609020204030204" pitchFamily="49" charset="0"/>
              </a:rPr>
              <a:t> y </a:t>
            </a:r>
            <a:r>
              <a:rPr lang="es-ES" b="0" i="0" dirty="0">
                <a:solidFill>
                  <a:srgbClr val="A67F59"/>
                </a:solidFill>
                <a:effectLst/>
                <a:latin typeface="Consolas" panose="020B0609020204030204" pitchFamily="49" charset="0"/>
              </a:rPr>
              <a:t>=</a:t>
            </a:r>
            <a:r>
              <a:rPr lang="es-ES" b="0" i="0" dirty="0">
                <a:solidFill>
                  <a:srgbClr val="000000"/>
                </a:solidFill>
                <a:effectLst/>
                <a:latin typeface="Consolas" panose="020B0609020204030204" pitchFamily="49" charset="0"/>
              </a:rPr>
              <a:t> </a:t>
            </a:r>
            <a:r>
              <a:rPr lang="es-ES" b="0" i="0" dirty="0">
                <a:solidFill>
                  <a:srgbClr val="990055"/>
                </a:solidFill>
                <a:effectLst/>
                <a:latin typeface="Consolas" panose="020B0609020204030204" pitchFamily="49" charset="0"/>
              </a:rPr>
              <a:t>4</a:t>
            </a:r>
            <a:r>
              <a:rPr lang="es-ES" b="0" i="0" dirty="0">
                <a:solidFill>
                  <a:srgbClr val="5F6364"/>
                </a:solidFill>
                <a:effectLst/>
                <a:latin typeface="Consolas" panose="020B0609020204030204" pitchFamily="49" charset="0"/>
              </a:rPr>
              <a:t>;</a:t>
            </a:r>
            <a:r>
              <a:rPr lang="es-ES" b="0" i="0" dirty="0">
                <a:solidFill>
                  <a:srgbClr val="000000"/>
                </a:solidFill>
                <a:effectLst/>
                <a:latin typeface="Consolas" panose="020B0609020204030204" pitchFamily="49" charset="0"/>
              </a:rPr>
              <a:t> </a:t>
            </a:r>
            <a:r>
              <a:rPr lang="es-ES" b="0" i="0" dirty="0" err="1">
                <a:solidFill>
                  <a:srgbClr val="DD4A68"/>
                </a:solidFill>
                <a:effectLst/>
                <a:latin typeface="Consolas" panose="020B0609020204030204" pitchFamily="49" charset="0"/>
              </a:rPr>
              <a:t>alert</a:t>
            </a:r>
            <a:r>
              <a:rPr lang="es-ES" b="0" i="0" dirty="0">
                <a:solidFill>
                  <a:srgbClr val="5F6364"/>
                </a:solidFill>
                <a:effectLst/>
                <a:latin typeface="Consolas" panose="020B0609020204030204" pitchFamily="49" charset="0"/>
              </a:rPr>
              <a:t>(</a:t>
            </a:r>
            <a:r>
              <a:rPr lang="es-ES" b="0" i="0" dirty="0">
                <a:solidFill>
                  <a:srgbClr val="000000"/>
                </a:solidFill>
                <a:effectLst/>
                <a:latin typeface="Consolas" panose="020B0609020204030204" pitchFamily="49" charset="0"/>
              </a:rPr>
              <a:t>x </a:t>
            </a:r>
            <a:r>
              <a:rPr lang="es-ES" b="0" i="0" dirty="0">
                <a:solidFill>
                  <a:srgbClr val="A67F59"/>
                </a:solidFill>
                <a:effectLst/>
                <a:latin typeface="Consolas" panose="020B0609020204030204" pitchFamily="49" charset="0"/>
              </a:rPr>
              <a:t>+</a:t>
            </a:r>
            <a:r>
              <a:rPr lang="es-ES" b="0" i="0" dirty="0">
                <a:solidFill>
                  <a:srgbClr val="000000"/>
                </a:solidFill>
                <a:effectLst/>
                <a:latin typeface="Consolas" panose="020B0609020204030204" pitchFamily="49" charset="0"/>
              </a:rPr>
              <a:t> y</a:t>
            </a:r>
            <a:r>
              <a:rPr lang="es-ES" b="0" i="0" dirty="0">
                <a:solidFill>
                  <a:srgbClr val="5F6364"/>
                </a:solidFill>
                <a:effectLst/>
                <a:latin typeface="Consolas" panose="020B0609020204030204" pitchFamily="49" charset="0"/>
              </a:rPr>
              <a:t>);</a:t>
            </a:r>
            <a:r>
              <a:rPr lang="es-ES" b="0" i="0" dirty="0">
                <a:solidFill>
                  <a:srgbClr val="000000"/>
                </a:solidFill>
                <a:effectLst/>
                <a:latin typeface="Consolas" panose="020B0609020204030204" pitchFamily="49" charset="0"/>
              </a:rPr>
              <a:t> </a:t>
            </a:r>
            <a:r>
              <a:rPr lang="es-ES" b="0" i="0" dirty="0">
                <a:solidFill>
                  <a:srgbClr val="999999"/>
                </a:solidFill>
                <a:effectLst/>
                <a:latin typeface="Consolas" panose="020B0609020204030204" pitchFamily="49" charset="0"/>
              </a:rPr>
              <a:t>// 0utputs: 14</a:t>
            </a:r>
          </a:p>
          <a:p>
            <a:r>
              <a:rPr lang="en-IN" b="0" i="0" dirty="0">
                <a:solidFill>
                  <a:srgbClr val="000000"/>
                </a:solidFill>
                <a:effectLst/>
                <a:latin typeface="Consolas" panose="020B0609020204030204" pitchFamily="49" charset="0"/>
              </a:rPr>
              <a:t>x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20</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x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990055"/>
                </a:solidFill>
                <a:effectLst/>
                <a:latin typeface="Consolas" panose="020B0609020204030204" pitchFamily="49" charset="0"/>
              </a:rPr>
              <a:t>30</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DD4A68"/>
                </a:solidFill>
                <a:effectLst/>
                <a:latin typeface="Consolas" panose="020B0609020204030204" pitchFamily="49" charset="0"/>
              </a:rPr>
              <a:t>alert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x</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 Outputs: 50</a:t>
            </a:r>
            <a:endParaRPr lang="es-ES" dirty="0">
              <a:solidFill>
                <a:srgbClr val="999999"/>
              </a:solidFill>
              <a:latin typeface="Consolas" panose="020B0609020204030204" pitchFamily="49" charset="0"/>
            </a:endParaRPr>
          </a:p>
          <a:p>
            <a:r>
              <a:rPr lang="en-IN" b="0" i="0" dirty="0">
                <a:solidFill>
                  <a:srgbClr val="0077AA"/>
                </a:solidFill>
                <a:effectLst/>
                <a:latin typeface="Consolas" panose="020B0609020204030204" pitchFamily="49" charset="0"/>
              </a:rPr>
              <a:t>var</a:t>
            </a:r>
            <a:r>
              <a:rPr lang="en-IN" b="0" i="0" dirty="0">
                <a:solidFill>
                  <a:srgbClr val="000000"/>
                </a:solidFill>
                <a:effectLst/>
                <a:latin typeface="Consolas" panose="020B0609020204030204" pitchFamily="49" charset="0"/>
              </a:rPr>
              <a:t> str1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669900"/>
                </a:solidFill>
                <a:effectLst/>
                <a:latin typeface="Consolas" panose="020B0609020204030204" pitchFamily="49" charset="0"/>
              </a:rPr>
              <a:t>"Hello"</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b="0" i="0" dirty="0">
                <a:solidFill>
                  <a:srgbClr val="0077AA"/>
                </a:solidFill>
                <a:effectLst/>
                <a:latin typeface="Consolas" panose="020B0609020204030204" pitchFamily="49" charset="0"/>
              </a:rPr>
              <a:t>var</a:t>
            </a:r>
            <a:r>
              <a:rPr lang="en-IN" b="0" i="0" dirty="0">
                <a:solidFill>
                  <a:srgbClr val="000000"/>
                </a:solidFill>
                <a:effectLst/>
                <a:latin typeface="Consolas" panose="020B0609020204030204" pitchFamily="49" charset="0"/>
              </a:rPr>
              <a:t> str2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669900"/>
                </a:solidFill>
                <a:effectLst/>
                <a:latin typeface="Consolas" panose="020B0609020204030204" pitchFamily="49" charset="0"/>
              </a:rPr>
              <a:t>" World!"</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p>
          <a:p>
            <a:r>
              <a:rPr lang="en-IN" b="0" i="0" dirty="0">
                <a:solidFill>
                  <a:srgbClr val="DD4A68"/>
                </a:solidFill>
                <a:effectLst/>
                <a:latin typeface="Consolas" panose="020B0609020204030204" pitchFamily="49" charset="0"/>
              </a:rPr>
              <a:t>alert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str1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str2</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 Outputs: Hello World!</a:t>
            </a:r>
            <a:endParaRPr lang="es-ES" b="0" i="0" dirty="0">
              <a:solidFill>
                <a:srgbClr val="999999"/>
              </a:solidFill>
              <a:effectLst/>
              <a:latin typeface="Consolas" panose="020B0609020204030204" pitchFamily="49" charset="0"/>
            </a:endParaRPr>
          </a:p>
          <a:p>
            <a:r>
              <a:rPr lang="en-US" b="0" i="0" dirty="0">
                <a:solidFill>
                  <a:srgbClr val="000000"/>
                </a:solidFill>
                <a:effectLst/>
                <a:latin typeface="Consolas" panose="020B0609020204030204" pitchFamily="49" charset="0"/>
              </a:rPr>
              <a:t>x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10</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x</a:t>
            </a:r>
            <a:r>
              <a:rPr lang="en-US" b="0" i="0" dirty="0">
                <a:solidFill>
                  <a:srgbClr val="A67F59"/>
                </a:solidFill>
                <a:effectLst/>
                <a:latin typeface="Consolas" panose="020B0609020204030204" pitchFamily="49" charset="0"/>
              </a:rPr>
              <a: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Outputs: 10</a:t>
            </a:r>
            <a:r>
              <a:rPr lang="en-US" b="0" i="0" dirty="0">
                <a:solidFill>
                  <a:srgbClr val="000000"/>
                </a:solidFill>
                <a:effectLst/>
                <a:latin typeface="Consolas" panose="020B0609020204030204" pitchFamily="49" charset="0"/>
              </a:rPr>
              <a:t> </a:t>
            </a:r>
          </a:p>
          <a:p>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x</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9999"/>
                </a:solidFill>
                <a:effectLst/>
                <a:latin typeface="Consolas" panose="020B0609020204030204" pitchFamily="49" charset="0"/>
              </a:rPr>
              <a:t>// Outputs: 11</a:t>
            </a:r>
            <a:endParaRPr lang="es-ES" dirty="0">
              <a:solidFill>
                <a:srgbClr val="999999"/>
              </a:solidFill>
              <a:latin typeface="Consolas" panose="020B0609020204030204" pitchFamily="49" charset="0"/>
            </a:endParaRPr>
          </a:p>
          <a:p>
            <a:r>
              <a:rPr lang="en-US" b="0" i="0" dirty="0">
                <a:solidFill>
                  <a:srgbClr val="0077AA"/>
                </a:solidFill>
                <a:effectLst/>
                <a:latin typeface="Consolas" panose="020B0609020204030204" pitchFamily="49" charset="0"/>
              </a:rPr>
              <a:t>var</a:t>
            </a:r>
            <a:r>
              <a:rPr lang="en-US" b="0" i="0" dirty="0">
                <a:solidFill>
                  <a:srgbClr val="000000"/>
                </a:solidFill>
                <a:effectLst/>
                <a:latin typeface="Consolas" panose="020B0609020204030204" pitchFamily="49" charset="0"/>
              </a:rPr>
              <a:t> year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2018</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999999"/>
                </a:solidFill>
                <a:effectLst/>
                <a:latin typeface="Consolas" panose="020B0609020204030204" pitchFamily="49" charset="0"/>
              </a:rPr>
              <a:t>// Leap years are divisible by 400 or by 4 but not 100</a:t>
            </a:r>
            <a:r>
              <a:rPr lang="en-US" b="0" i="0" dirty="0">
                <a:solidFill>
                  <a:srgbClr val="000000"/>
                </a:solidFill>
                <a:effectLst/>
                <a:latin typeface="Consolas" panose="020B0609020204030204" pitchFamily="49" charset="0"/>
              </a:rPr>
              <a:t> </a:t>
            </a:r>
          </a:p>
          <a:p>
            <a:r>
              <a:rPr lang="en-US" b="0" i="0" dirty="0">
                <a:solidFill>
                  <a:srgbClr val="0077AA"/>
                </a:solidFill>
                <a:effectLst/>
                <a:latin typeface="Consolas" panose="020B0609020204030204" pitchFamily="49" charset="0"/>
              </a:rPr>
              <a:t>if</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year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400</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0</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year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100</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0</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&amp;&amp;</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year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0</a:t>
            </a:r>
            <a:r>
              <a:rPr lang="en-US" b="0" i="0" dirty="0">
                <a:solidFill>
                  <a:srgbClr val="5F6364"/>
                </a:solidFill>
                <a:effectLst/>
                <a:latin typeface="Consolas" panose="020B0609020204030204" pitchFamily="49" charset="0"/>
              </a:rPr>
              <a:t>)))</a:t>
            </a:r>
          </a:p>
          <a:p>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year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 is a leap year."</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0077AA"/>
                </a:solidFill>
                <a:effectLst/>
                <a:latin typeface="Consolas" panose="020B0609020204030204" pitchFamily="49" charset="0"/>
              </a:rPr>
              <a:t>else</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DD4A68"/>
                </a:solidFill>
                <a:effectLst/>
                <a:latin typeface="Consolas" panose="020B0609020204030204" pitchFamily="49" charset="0"/>
              </a:rPr>
              <a:t>alert</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year </a:t>
            </a:r>
            <a:r>
              <a:rPr lang="en-US" b="0" i="0" dirty="0">
                <a:solidFill>
                  <a:srgbClr val="A67F5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669900"/>
                </a:solidFill>
                <a:effectLst/>
                <a:latin typeface="Consolas" panose="020B0609020204030204" pitchFamily="49" charset="0"/>
              </a:rPr>
              <a:t>" is not a leap year."</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a:t>
            </a:r>
            <a:endParaRPr lang="es-ES" b="0" i="0" dirty="0">
              <a:solidFill>
                <a:srgbClr val="999999"/>
              </a:solidFill>
              <a:effectLst/>
              <a:latin typeface="Consolas" panose="020B0609020204030204" pitchFamily="49" charset="0"/>
            </a:endParaRPr>
          </a:p>
          <a:p>
            <a:r>
              <a:rPr lang="en-IN" b="0" i="0" dirty="0">
                <a:solidFill>
                  <a:srgbClr val="DD4A68"/>
                </a:solidFill>
                <a:effectLst/>
                <a:latin typeface="Consolas" panose="020B0609020204030204" pitchFamily="49" charset="0"/>
              </a:rPr>
              <a:t>alert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x </a:t>
            </a:r>
            <a:r>
              <a:rPr lang="en-IN" b="0" i="0" dirty="0">
                <a:solidFill>
                  <a:srgbClr val="A67F59"/>
                </a:solidFill>
                <a:effectLst/>
                <a:latin typeface="Consolas" panose="020B0609020204030204" pitchFamily="49" charset="0"/>
              </a:rPr>
              <a:t>&gt;=</a:t>
            </a:r>
            <a:r>
              <a:rPr lang="en-IN" b="0" i="0" dirty="0">
                <a:solidFill>
                  <a:srgbClr val="000000"/>
                </a:solidFill>
                <a:effectLst/>
                <a:latin typeface="Consolas" panose="020B0609020204030204" pitchFamily="49" charset="0"/>
              </a:rPr>
              <a:t> y</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999999"/>
                </a:solidFill>
                <a:effectLst/>
                <a:latin typeface="Consolas" panose="020B0609020204030204" pitchFamily="49" charset="0"/>
              </a:rPr>
              <a:t>// Outputs: false</a:t>
            </a:r>
            <a:endParaRPr lang="en-IN" dirty="0"/>
          </a:p>
        </p:txBody>
      </p:sp>
    </p:spTree>
    <p:extLst>
      <p:ext uri="{BB962C8B-B14F-4D97-AF65-F5344CB8AC3E}">
        <p14:creationId xmlns:p14="http://schemas.microsoft.com/office/powerpoint/2010/main" val="139764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E391-F2AD-4519-B847-85C7A1D7DABF}"/>
              </a:ext>
            </a:extLst>
          </p:cNvPr>
          <p:cNvSpPr>
            <a:spLocks noGrp="1"/>
          </p:cNvSpPr>
          <p:nvPr>
            <p:ph type="title"/>
          </p:nvPr>
        </p:nvSpPr>
        <p:spPr>
          <a:xfrm>
            <a:off x="838200" y="365126"/>
            <a:ext cx="10515600" cy="522642"/>
          </a:xfrm>
        </p:spPr>
        <p:txBody>
          <a:bodyPr>
            <a:normAutofit fontScale="90000"/>
          </a:bodyPr>
          <a:lstStyle/>
          <a:p>
            <a:r>
              <a:rPr lang="en-US" dirty="0"/>
              <a:t>What is Variable?</a:t>
            </a:r>
            <a:endParaRPr lang="en-IN" dirty="0"/>
          </a:p>
        </p:txBody>
      </p:sp>
      <p:sp>
        <p:nvSpPr>
          <p:cNvPr id="3" name="Content Placeholder 2">
            <a:extLst>
              <a:ext uri="{FF2B5EF4-FFF2-40B4-BE49-F238E27FC236}">
                <a16:creationId xmlns:a16="http://schemas.microsoft.com/office/drawing/2014/main" id="{CCE20107-2E2A-41B3-AB16-91EED5DD9786}"/>
              </a:ext>
            </a:extLst>
          </p:cNvPr>
          <p:cNvSpPr>
            <a:spLocks noGrp="1"/>
          </p:cNvSpPr>
          <p:nvPr>
            <p:ph idx="1"/>
          </p:nvPr>
        </p:nvSpPr>
        <p:spPr>
          <a:xfrm>
            <a:off x="838200" y="1168676"/>
            <a:ext cx="7009660" cy="5081203"/>
          </a:xfrm>
        </p:spPr>
        <p:txBody>
          <a:bodyPr>
            <a:normAutofit/>
          </a:bodyPr>
          <a:lstStyle/>
          <a:p>
            <a:r>
              <a:rPr lang="en-US" sz="2000" b="0" i="0" dirty="0">
                <a:solidFill>
                  <a:srgbClr val="414141"/>
                </a:solidFill>
                <a:effectLst/>
              </a:rPr>
              <a:t>Variables are used to store data, like string of text, numbers, etc. </a:t>
            </a:r>
          </a:p>
          <a:p>
            <a:r>
              <a:rPr lang="en-US" sz="2000" b="0" i="0" dirty="0">
                <a:solidFill>
                  <a:srgbClr val="414141"/>
                </a:solidFill>
                <a:effectLst/>
              </a:rPr>
              <a:t>The data or value stored in the variables can be set, updated, and retrieved whenever needed. </a:t>
            </a:r>
          </a:p>
          <a:p>
            <a:r>
              <a:rPr lang="en-US" sz="2000" b="0" i="0" dirty="0">
                <a:solidFill>
                  <a:srgbClr val="414141"/>
                </a:solidFill>
                <a:effectLst/>
              </a:rPr>
              <a:t>In general, variables are symbolic names for values.</a:t>
            </a:r>
          </a:p>
          <a:p>
            <a:r>
              <a:rPr lang="en-US" sz="2000" dirty="0"/>
              <a:t>You can create a variable with the var keyword, whereas the assignment operator (=) is used to assign value to a variable, like this: var </a:t>
            </a:r>
            <a:r>
              <a:rPr lang="en-US" sz="2000" dirty="0" err="1"/>
              <a:t>varName</a:t>
            </a:r>
            <a:r>
              <a:rPr lang="en-US" sz="2000" dirty="0"/>
              <a:t> = value;</a:t>
            </a:r>
          </a:p>
          <a:p>
            <a:r>
              <a:rPr lang="en-US" sz="2000" dirty="0"/>
              <a:t>In JavaScript, if a variable has been declared, but has not been assigned a value explicitly, is automatically assigned the value undefined.</a:t>
            </a:r>
          </a:p>
          <a:p>
            <a:endParaRPr lang="en-IN" sz="2000" dirty="0"/>
          </a:p>
        </p:txBody>
      </p:sp>
      <p:sp>
        <p:nvSpPr>
          <p:cNvPr id="6" name="TextBox 5">
            <a:extLst>
              <a:ext uri="{FF2B5EF4-FFF2-40B4-BE49-F238E27FC236}">
                <a16:creationId xmlns:a16="http://schemas.microsoft.com/office/drawing/2014/main" id="{FC9FEDC8-A1A9-4646-BEC2-72CF081AC834}"/>
              </a:ext>
            </a:extLst>
          </p:cNvPr>
          <p:cNvSpPr txBox="1"/>
          <p:nvPr/>
        </p:nvSpPr>
        <p:spPr>
          <a:xfrm>
            <a:off x="8032220" y="1168676"/>
            <a:ext cx="4159780" cy="4770537"/>
          </a:xfrm>
          <a:prstGeom prst="rect">
            <a:avLst/>
          </a:prstGeom>
          <a:noFill/>
        </p:spPr>
        <p:txBody>
          <a:bodyPr wrap="square">
            <a:spAutoFit/>
          </a:bodyPr>
          <a:lstStyle/>
          <a:p>
            <a:r>
              <a:rPr lang="en-IN" sz="1600" dirty="0"/>
              <a:t>&lt;html lang="</a:t>
            </a:r>
            <a:r>
              <a:rPr lang="en-IN" sz="1600" dirty="0" err="1"/>
              <a:t>en</a:t>
            </a:r>
            <a:r>
              <a:rPr lang="en-IN" sz="1600" dirty="0"/>
              <a:t>"&gt;</a:t>
            </a:r>
          </a:p>
          <a:p>
            <a:r>
              <a:rPr lang="en-IN" sz="1600" dirty="0"/>
              <a:t>&lt;head&gt;</a:t>
            </a:r>
          </a:p>
          <a:p>
            <a:r>
              <a:rPr lang="en-IN" sz="1600" dirty="0"/>
              <a:t>    &lt;meta charset="utf-8"&gt;</a:t>
            </a:r>
          </a:p>
          <a:p>
            <a:r>
              <a:rPr lang="en-IN" sz="1600" dirty="0"/>
              <a:t>    &lt;title&gt;Creating Variables in JavaScript&lt;/title&gt;</a:t>
            </a:r>
          </a:p>
          <a:p>
            <a:r>
              <a:rPr lang="en-IN" sz="1600" dirty="0"/>
              <a:t>&lt;/head&gt;</a:t>
            </a:r>
          </a:p>
          <a:p>
            <a:r>
              <a:rPr lang="en-IN" sz="1600" dirty="0"/>
              <a:t>&lt;body&gt;</a:t>
            </a:r>
          </a:p>
          <a:p>
            <a:r>
              <a:rPr lang="en-IN" sz="1600" dirty="0"/>
              <a:t>    &lt;script&gt;</a:t>
            </a:r>
          </a:p>
          <a:p>
            <a:r>
              <a:rPr lang="en-IN" sz="1600" dirty="0"/>
              <a:t>    </a:t>
            </a:r>
            <a:r>
              <a:rPr lang="en-IN" sz="1600" dirty="0">
                <a:solidFill>
                  <a:srgbClr val="FF0000"/>
                </a:solidFill>
              </a:rPr>
              <a:t>// Creating variables</a:t>
            </a:r>
          </a:p>
          <a:p>
            <a:r>
              <a:rPr lang="en-IN" sz="1600" dirty="0"/>
              <a:t>    var name = "Peter Parker";</a:t>
            </a:r>
          </a:p>
          <a:p>
            <a:r>
              <a:rPr lang="en-IN" sz="1600" dirty="0"/>
              <a:t>    var age = 21;</a:t>
            </a:r>
          </a:p>
          <a:p>
            <a:r>
              <a:rPr lang="en-IN" sz="1600" dirty="0"/>
              <a:t>    var </a:t>
            </a:r>
            <a:r>
              <a:rPr lang="en-IN" sz="1600" dirty="0" err="1"/>
              <a:t>isMarried</a:t>
            </a:r>
            <a:r>
              <a:rPr lang="en-IN" sz="1600" dirty="0"/>
              <a:t> = false;</a:t>
            </a:r>
          </a:p>
          <a:p>
            <a:r>
              <a:rPr lang="en-IN" sz="1600" dirty="0"/>
              <a:t>    </a:t>
            </a:r>
          </a:p>
          <a:p>
            <a:r>
              <a:rPr lang="en-IN" sz="1600" dirty="0"/>
              <a:t>    </a:t>
            </a:r>
            <a:r>
              <a:rPr lang="en-IN" sz="1600" dirty="0">
                <a:solidFill>
                  <a:srgbClr val="FF0000"/>
                </a:solidFill>
              </a:rPr>
              <a:t>// Printing variable values</a:t>
            </a:r>
          </a:p>
          <a:p>
            <a:r>
              <a:rPr lang="en-IN" sz="1600" dirty="0"/>
              <a:t>    </a:t>
            </a:r>
            <a:r>
              <a:rPr lang="en-IN" sz="1600" dirty="0" err="1"/>
              <a:t>document.write</a:t>
            </a:r>
            <a:r>
              <a:rPr lang="en-IN" sz="1600" dirty="0"/>
              <a:t>(name + "&lt;</a:t>
            </a:r>
            <a:r>
              <a:rPr lang="en-IN" sz="1600" dirty="0" err="1"/>
              <a:t>br</a:t>
            </a:r>
            <a:r>
              <a:rPr lang="en-IN" sz="1600" dirty="0"/>
              <a:t>&gt;");</a:t>
            </a:r>
          </a:p>
          <a:p>
            <a:r>
              <a:rPr lang="en-IN" sz="1600" dirty="0"/>
              <a:t>    </a:t>
            </a:r>
            <a:r>
              <a:rPr lang="en-IN" sz="1600" dirty="0" err="1"/>
              <a:t>document.write</a:t>
            </a:r>
            <a:r>
              <a:rPr lang="en-IN" sz="1600" dirty="0"/>
              <a:t>(age + "&lt;</a:t>
            </a:r>
            <a:r>
              <a:rPr lang="en-IN" sz="1600" dirty="0" err="1"/>
              <a:t>br</a:t>
            </a:r>
            <a:r>
              <a:rPr lang="en-IN" sz="1600" dirty="0"/>
              <a:t>&gt;");</a:t>
            </a:r>
          </a:p>
          <a:p>
            <a:r>
              <a:rPr lang="en-IN" sz="1600" dirty="0"/>
              <a:t>    </a:t>
            </a:r>
            <a:r>
              <a:rPr lang="en-IN" sz="1600" dirty="0" err="1"/>
              <a:t>document.write</a:t>
            </a:r>
            <a:r>
              <a:rPr lang="en-IN" sz="1600" dirty="0"/>
              <a:t>(</a:t>
            </a:r>
            <a:r>
              <a:rPr lang="en-IN" sz="1600" dirty="0" err="1"/>
              <a:t>isMarried</a:t>
            </a:r>
            <a:r>
              <a:rPr lang="en-IN" sz="1600" dirty="0"/>
              <a:t>);</a:t>
            </a:r>
          </a:p>
          <a:p>
            <a:r>
              <a:rPr lang="en-IN" sz="1600" dirty="0"/>
              <a:t>    &lt;/script&gt;</a:t>
            </a:r>
          </a:p>
          <a:p>
            <a:r>
              <a:rPr lang="en-IN" sz="1600" dirty="0"/>
              <a:t>&lt;/body&gt;</a:t>
            </a:r>
          </a:p>
          <a:p>
            <a:r>
              <a:rPr lang="en-IN" sz="1600" dirty="0"/>
              <a:t>&lt;/html&gt;</a:t>
            </a:r>
          </a:p>
        </p:txBody>
      </p:sp>
    </p:spTree>
    <p:extLst>
      <p:ext uri="{BB962C8B-B14F-4D97-AF65-F5344CB8AC3E}">
        <p14:creationId xmlns:p14="http://schemas.microsoft.com/office/powerpoint/2010/main" val="409705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E264-139B-45D9-A016-9563E993E4D5}"/>
              </a:ext>
            </a:extLst>
          </p:cNvPr>
          <p:cNvSpPr>
            <a:spLocks noGrp="1"/>
          </p:cNvSpPr>
          <p:nvPr>
            <p:ph type="title"/>
          </p:nvPr>
        </p:nvSpPr>
        <p:spPr>
          <a:xfrm>
            <a:off x="838200" y="365125"/>
            <a:ext cx="10515600" cy="558419"/>
          </a:xfrm>
        </p:spPr>
        <p:txBody>
          <a:bodyPr>
            <a:normAutofit fontScale="90000"/>
          </a:bodyPr>
          <a:lstStyle/>
          <a:p>
            <a:r>
              <a:rPr lang="en-US" dirty="0"/>
              <a:t>Declaring Multiple Variables at Once</a:t>
            </a:r>
            <a:endParaRPr lang="en-IN" dirty="0"/>
          </a:p>
        </p:txBody>
      </p:sp>
      <p:sp>
        <p:nvSpPr>
          <p:cNvPr id="3" name="Content Placeholder 2">
            <a:extLst>
              <a:ext uri="{FF2B5EF4-FFF2-40B4-BE49-F238E27FC236}">
                <a16:creationId xmlns:a16="http://schemas.microsoft.com/office/drawing/2014/main" id="{CBC20470-F70D-413A-B536-EC6E42D8A96D}"/>
              </a:ext>
            </a:extLst>
          </p:cNvPr>
          <p:cNvSpPr>
            <a:spLocks noGrp="1"/>
          </p:cNvSpPr>
          <p:nvPr>
            <p:ph idx="1"/>
          </p:nvPr>
        </p:nvSpPr>
        <p:spPr>
          <a:xfrm>
            <a:off x="728472" y="1253331"/>
            <a:ext cx="10515600" cy="840645"/>
          </a:xfrm>
        </p:spPr>
        <p:txBody>
          <a:bodyPr>
            <a:normAutofit/>
          </a:bodyPr>
          <a:lstStyle/>
          <a:p>
            <a:r>
              <a:rPr lang="en-US" sz="2400" b="0" i="0" dirty="0">
                <a:solidFill>
                  <a:srgbClr val="414141"/>
                </a:solidFill>
                <a:effectLst/>
              </a:rPr>
              <a:t>In addition, you can also declare multiple variables and set their initial values in a single statement. Each variable are separated by commas</a:t>
            </a:r>
            <a:endParaRPr lang="en-IN" sz="2400" dirty="0"/>
          </a:p>
        </p:txBody>
      </p:sp>
      <p:sp>
        <p:nvSpPr>
          <p:cNvPr id="5" name="TextBox 4">
            <a:extLst>
              <a:ext uri="{FF2B5EF4-FFF2-40B4-BE49-F238E27FC236}">
                <a16:creationId xmlns:a16="http://schemas.microsoft.com/office/drawing/2014/main" id="{F6FE0B55-3C21-4CDA-A454-DA1641A64531}"/>
              </a:ext>
            </a:extLst>
          </p:cNvPr>
          <p:cNvSpPr txBox="1"/>
          <p:nvPr/>
        </p:nvSpPr>
        <p:spPr>
          <a:xfrm>
            <a:off x="4162806" y="2188292"/>
            <a:ext cx="4359402" cy="4524315"/>
          </a:xfrm>
          <a:prstGeom prst="rect">
            <a:avLst/>
          </a:prstGeom>
          <a:noFill/>
        </p:spPr>
        <p:txBody>
          <a:bodyPr wrap="square">
            <a:spAutoFit/>
          </a:bodyPr>
          <a:lstStyle/>
          <a:p>
            <a:r>
              <a:rPr lang="en-IN" sz="1600" dirty="0"/>
              <a:t>&lt;html lang="</a:t>
            </a:r>
            <a:r>
              <a:rPr lang="en-IN" sz="1600" dirty="0" err="1"/>
              <a:t>en</a:t>
            </a:r>
            <a:r>
              <a:rPr lang="en-IN" sz="1600" dirty="0"/>
              <a:t>"&gt;</a:t>
            </a:r>
          </a:p>
          <a:p>
            <a:r>
              <a:rPr lang="en-IN" sz="1600" dirty="0"/>
              <a:t>&lt;head&gt;</a:t>
            </a:r>
          </a:p>
          <a:p>
            <a:r>
              <a:rPr lang="en-IN" sz="1600" dirty="0"/>
              <a:t>    &lt;meta charset="utf-8"&gt;</a:t>
            </a:r>
          </a:p>
          <a:p>
            <a:r>
              <a:rPr lang="en-IN" sz="1600" dirty="0"/>
              <a:t>    &lt;title&gt;Declaring Variables in JavaScript&lt;/title&gt;</a:t>
            </a:r>
          </a:p>
          <a:p>
            <a:r>
              <a:rPr lang="en-IN" sz="1600" dirty="0"/>
              <a:t>&lt;/head&gt;</a:t>
            </a:r>
          </a:p>
          <a:p>
            <a:r>
              <a:rPr lang="en-IN" sz="1600" dirty="0"/>
              <a:t>&lt;body&gt;</a:t>
            </a:r>
          </a:p>
          <a:p>
            <a:r>
              <a:rPr lang="en-IN" sz="1600" dirty="0"/>
              <a:t>    &lt;script&gt;</a:t>
            </a:r>
          </a:p>
          <a:p>
            <a:r>
              <a:rPr lang="en-IN" sz="1600" dirty="0"/>
              <a:t>    // Declaring Variable</a:t>
            </a:r>
          </a:p>
          <a:p>
            <a:r>
              <a:rPr lang="en-IN" sz="1600" dirty="0"/>
              <a:t>    var </a:t>
            </a:r>
            <a:r>
              <a:rPr lang="en-IN" sz="1600" dirty="0" err="1"/>
              <a:t>userName</a:t>
            </a:r>
            <a:r>
              <a:rPr lang="en-IN" sz="1600" dirty="0"/>
              <a:t>;</a:t>
            </a:r>
          </a:p>
          <a:p>
            <a:r>
              <a:rPr lang="en-IN" sz="1600" dirty="0"/>
              <a:t>     </a:t>
            </a:r>
          </a:p>
          <a:p>
            <a:r>
              <a:rPr lang="en-IN" sz="1600" dirty="0"/>
              <a:t>    // Assigning value</a:t>
            </a:r>
          </a:p>
          <a:p>
            <a:r>
              <a:rPr lang="en-IN" sz="1600" dirty="0"/>
              <a:t>    </a:t>
            </a:r>
            <a:r>
              <a:rPr lang="en-IN" sz="1600" dirty="0" err="1"/>
              <a:t>userName</a:t>
            </a:r>
            <a:r>
              <a:rPr lang="en-IN" sz="1600" dirty="0"/>
              <a:t> = "Clark Kent";</a:t>
            </a:r>
          </a:p>
          <a:p>
            <a:r>
              <a:rPr lang="en-IN" sz="1600" dirty="0"/>
              <a:t>    </a:t>
            </a:r>
          </a:p>
          <a:p>
            <a:r>
              <a:rPr lang="en-IN" sz="1600" dirty="0"/>
              <a:t>    // Printing variable values</a:t>
            </a:r>
          </a:p>
          <a:p>
            <a:r>
              <a:rPr lang="en-IN" sz="1600" dirty="0"/>
              <a:t>    </a:t>
            </a:r>
            <a:r>
              <a:rPr lang="en-IN" sz="1600" dirty="0" err="1"/>
              <a:t>document.write</a:t>
            </a:r>
            <a:r>
              <a:rPr lang="en-IN" sz="1600" dirty="0"/>
              <a:t>(</a:t>
            </a:r>
            <a:r>
              <a:rPr lang="en-IN" sz="1600" dirty="0" err="1"/>
              <a:t>userName</a:t>
            </a:r>
            <a:r>
              <a:rPr lang="en-IN" sz="1600" dirty="0"/>
              <a:t>);</a:t>
            </a:r>
          </a:p>
          <a:p>
            <a:r>
              <a:rPr lang="en-IN" sz="1600" dirty="0"/>
              <a:t>    &lt;/script&gt;</a:t>
            </a:r>
          </a:p>
          <a:p>
            <a:r>
              <a:rPr lang="en-IN" sz="1600" dirty="0"/>
              <a:t>&lt;/body&gt;</a:t>
            </a:r>
          </a:p>
          <a:p>
            <a:r>
              <a:rPr lang="en-IN" sz="1600" dirty="0"/>
              <a:t>&lt;/html&gt;</a:t>
            </a:r>
          </a:p>
        </p:txBody>
      </p:sp>
    </p:spTree>
    <p:extLst>
      <p:ext uri="{BB962C8B-B14F-4D97-AF65-F5344CB8AC3E}">
        <p14:creationId xmlns:p14="http://schemas.microsoft.com/office/powerpoint/2010/main" val="162537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9EAC-0995-4885-9D8E-BABAD762FA3B}"/>
              </a:ext>
            </a:extLst>
          </p:cNvPr>
          <p:cNvSpPr>
            <a:spLocks noGrp="1"/>
          </p:cNvSpPr>
          <p:nvPr>
            <p:ph type="title"/>
          </p:nvPr>
        </p:nvSpPr>
        <p:spPr>
          <a:xfrm>
            <a:off x="838200" y="365125"/>
            <a:ext cx="10515600" cy="549275"/>
          </a:xfrm>
        </p:spPr>
        <p:txBody>
          <a:bodyPr>
            <a:normAutofit fontScale="90000"/>
          </a:bodyPr>
          <a:lstStyle/>
          <a:p>
            <a:r>
              <a:rPr lang="en-US" dirty="0"/>
              <a:t>Let and const keywords</a:t>
            </a:r>
            <a:endParaRPr lang="en-IN" dirty="0"/>
          </a:p>
        </p:txBody>
      </p:sp>
      <p:sp>
        <p:nvSpPr>
          <p:cNvPr id="3" name="Content Placeholder 2">
            <a:extLst>
              <a:ext uri="{FF2B5EF4-FFF2-40B4-BE49-F238E27FC236}">
                <a16:creationId xmlns:a16="http://schemas.microsoft.com/office/drawing/2014/main" id="{A742C84E-D45F-47EE-B362-3E3FE0C30111}"/>
              </a:ext>
            </a:extLst>
          </p:cNvPr>
          <p:cNvSpPr>
            <a:spLocks noGrp="1"/>
          </p:cNvSpPr>
          <p:nvPr>
            <p:ph idx="1"/>
          </p:nvPr>
        </p:nvSpPr>
        <p:spPr>
          <a:xfrm>
            <a:off x="838200" y="1148968"/>
            <a:ext cx="6065520" cy="4831207"/>
          </a:xfrm>
        </p:spPr>
        <p:txBody>
          <a:bodyPr>
            <a:normAutofit/>
          </a:bodyPr>
          <a:lstStyle/>
          <a:p>
            <a:r>
              <a:rPr lang="en-US" sz="2400" dirty="0"/>
              <a:t>ES6 introduces two new keywords </a:t>
            </a:r>
            <a:r>
              <a:rPr lang="en-US" sz="2400" b="1" dirty="0"/>
              <a:t>let</a:t>
            </a:r>
            <a:r>
              <a:rPr lang="en-US" sz="2400" dirty="0"/>
              <a:t> and </a:t>
            </a:r>
            <a:r>
              <a:rPr lang="en-US" sz="2400" b="1" dirty="0"/>
              <a:t>const</a:t>
            </a:r>
            <a:r>
              <a:rPr lang="en-US" sz="2400" dirty="0"/>
              <a:t> for declaring variables.</a:t>
            </a:r>
          </a:p>
          <a:p>
            <a:endParaRPr lang="en-US" sz="2400" dirty="0"/>
          </a:p>
          <a:p>
            <a:r>
              <a:rPr lang="en-US" sz="2400" dirty="0"/>
              <a:t>The </a:t>
            </a:r>
            <a:r>
              <a:rPr lang="en-US" sz="2400" b="1" dirty="0"/>
              <a:t>const</a:t>
            </a:r>
            <a:r>
              <a:rPr lang="en-US" sz="2400" dirty="0"/>
              <a:t> keyword works exactly the same as let, except that variables declared using const keyword cannot be reassigned later in the code.</a:t>
            </a:r>
            <a:endParaRPr lang="en-IN" sz="2400" dirty="0"/>
          </a:p>
        </p:txBody>
      </p:sp>
      <p:sp>
        <p:nvSpPr>
          <p:cNvPr id="6" name="TextBox 5">
            <a:extLst>
              <a:ext uri="{FF2B5EF4-FFF2-40B4-BE49-F238E27FC236}">
                <a16:creationId xmlns:a16="http://schemas.microsoft.com/office/drawing/2014/main" id="{1CB925FD-7F01-44B6-82A1-66112CCB844F}"/>
              </a:ext>
            </a:extLst>
          </p:cNvPr>
          <p:cNvSpPr txBox="1"/>
          <p:nvPr/>
        </p:nvSpPr>
        <p:spPr>
          <a:xfrm>
            <a:off x="7253478" y="609916"/>
            <a:ext cx="4560570" cy="6186309"/>
          </a:xfrm>
          <a:prstGeom prst="rect">
            <a:avLst/>
          </a:prstGeom>
          <a:noFill/>
        </p:spPr>
        <p:txBody>
          <a:bodyPr wrap="square">
            <a:spAutoFit/>
          </a:bodyPr>
          <a:lstStyle/>
          <a:p>
            <a:r>
              <a:rPr lang="en-IN" dirty="0"/>
              <a:t>&lt;body&gt;</a:t>
            </a:r>
          </a:p>
          <a:p>
            <a:r>
              <a:rPr lang="en-IN" dirty="0"/>
              <a:t>    &lt;script&gt;</a:t>
            </a:r>
          </a:p>
          <a:p>
            <a:r>
              <a:rPr lang="en-IN" dirty="0"/>
              <a:t>    // Declaring variables</a:t>
            </a:r>
          </a:p>
          <a:p>
            <a:r>
              <a:rPr lang="en-IN" dirty="0"/>
              <a:t>    let name = "Harry Potter";</a:t>
            </a:r>
          </a:p>
          <a:p>
            <a:r>
              <a:rPr lang="en-IN" dirty="0"/>
              <a:t>    let age = 11;</a:t>
            </a:r>
          </a:p>
          <a:p>
            <a:r>
              <a:rPr lang="en-IN" dirty="0"/>
              <a:t>    let </a:t>
            </a:r>
            <a:r>
              <a:rPr lang="en-IN" dirty="0" err="1"/>
              <a:t>isStudent</a:t>
            </a:r>
            <a:r>
              <a:rPr lang="en-IN" dirty="0"/>
              <a:t> = true;</a:t>
            </a:r>
          </a:p>
          <a:p>
            <a:r>
              <a:rPr lang="en-IN" dirty="0"/>
              <a:t>    </a:t>
            </a:r>
          </a:p>
          <a:p>
            <a:r>
              <a:rPr lang="en-IN" dirty="0"/>
              <a:t>    // Printing variable values</a:t>
            </a:r>
          </a:p>
          <a:p>
            <a:r>
              <a:rPr lang="en-IN" dirty="0"/>
              <a:t>    </a:t>
            </a:r>
            <a:r>
              <a:rPr lang="en-IN" dirty="0" err="1"/>
              <a:t>document.write</a:t>
            </a:r>
            <a:r>
              <a:rPr lang="en-IN" dirty="0"/>
              <a:t>(name + "&lt;</a:t>
            </a:r>
            <a:r>
              <a:rPr lang="en-IN" dirty="0" err="1"/>
              <a:t>br</a:t>
            </a:r>
            <a:r>
              <a:rPr lang="en-IN" dirty="0"/>
              <a:t>&gt;");</a:t>
            </a:r>
          </a:p>
          <a:p>
            <a:r>
              <a:rPr lang="en-IN" dirty="0"/>
              <a:t>    </a:t>
            </a:r>
            <a:r>
              <a:rPr lang="en-IN" dirty="0" err="1"/>
              <a:t>document.write</a:t>
            </a:r>
            <a:r>
              <a:rPr lang="en-IN" dirty="0"/>
              <a:t>(age + "&lt;</a:t>
            </a:r>
            <a:r>
              <a:rPr lang="en-IN" dirty="0" err="1"/>
              <a:t>br</a:t>
            </a:r>
            <a:r>
              <a:rPr lang="en-IN" dirty="0"/>
              <a:t>&gt;");</a:t>
            </a:r>
          </a:p>
          <a:p>
            <a:r>
              <a:rPr lang="en-IN" dirty="0"/>
              <a:t>    </a:t>
            </a:r>
            <a:r>
              <a:rPr lang="en-IN" dirty="0" err="1"/>
              <a:t>document.write</a:t>
            </a:r>
            <a:r>
              <a:rPr lang="en-IN" dirty="0"/>
              <a:t>(</a:t>
            </a:r>
            <a:r>
              <a:rPr lang="en-IN" dirty="0" err="1"/>
              <a:t>isStudent</a:t>
            </a:r>
            <a:r>
              <a:rPr lang="en-IN" dirty="0"/>
              <a:t> + "&lt;</a:t>
            </a:r>
            <a:r>
              <a:rPr lang="en-IN" dirty="0" err="1"/>
              <a:t>br</a:t>
            </a:r>
            <a:r>
              <a:rPr lang="en-IN" dirty="0"/>
              <a:t>&gt;");</a:t>
            </a:r>
          </a:p>
          <a:p>
            <a:r>
              <a:rPr lang="en-IN" dirty="0"/>
              <a:t>    </a:t>
            </a:r>
          </a:p>
          <a:p>
            <a:r>
              <a:rPr lang="en-IN" dirty="0"/>
              <a:t>    // Declaring constant</a:t>
            </a:r>
          </a:p>
          <a:p>
            <a:r>
              <a:rPr lang="en-IN" dirty="0"/>
              <a:t>    </a:t>
            </a:r>
            <a:r>
              <a:rPr lang="en-IN" dirty="0" err="1"/>
              <a:t>const</a:t>
            </a:r>
            <a:r>
              <a:rPr lang="en-IN" dirty="0"/>
              <a:t> PI = 3.14;</a:t>
            </a:r>
          </a:p>
          <a:p>
            <a:r>
              <a:rPr lang="en-IN" dirty="0"/>
              <a:t>    </a:t>
            </a:r>
          </a:p>
          <a:p>
            <a:r>
              <a:rPr lang="en-IN" dirty="0"/>
              <a:t>    // Printing constant value</a:t>
            </a:r>
          </a:p>
          <a:p>
            <a:r>
              <a:rPr lang="en-IN" dirty="0"/>
              <a:t>    </a:t>
            </a:r>
            <a:r>
              <a:rPr lang="en-IN" dirty="0" err="1"/>
              <a:t>document.write</a:t>
            </a:r>
            <a:r>
              <a:rPr lang="en-IN" dirty="0"/>
              <a:t>(PI); // 3.14</a:t>
            </a:r>
          </a:p>
          <a:p>
            <a:r>
              <a:rPr lang="en-IN" dirty="0"/>
              <a:t>    </a:t>
            </a:r>
          </a:p>
          <a:p>
            <a:r>
              <a:rPr lang="en-IN" dirty="0"/>
              <a:t>    // Trying to reassign</a:t>
            </a:r>
          </a:p>
          <a:p>
            <a:r>
              <a:rPr lang="en-IN" dirty="0"/>
              <a:t>    PI = 10; </a:t>
            </a:r>
            <a:r>
              <a:rPr lang="en-IN" dirty="0">
                <a:solidFill>
                  <a:srgbClr val="FF0000"/>
                </a:solidFill>
              </a:rPr>
              <a:t>// error</a:t>
            </a:r>
          </a:p>
          <a:p>
            <a:r>
              <a:rPr lang="en-IN" dirty="0"/>
              <a:t>    &lt;/script&gt;</a:t>
            </a:r>
          </a:p>
          <a:p>
            <a:r>
              <a:rPr lang="en-IN" dirty="0"/>
              <a:t>&lt;/body&gt;</a:t>
            </a:r>
          </a:p>
        </p:txBody>
      </p:sp>
    </p:spTree>
    <p:extLst>
      <p:ext uri="{BB962C8B-B14F-4D97-AF65-F5344CB8AC3E}">
        <p14:creationId xmlns:p14="http://schemas.microsoft.com/office/powerpoint/2010/main" val="1278660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3154-332F-4311-9DAB-1135F9CAF387}"/>
              </a:ext>
            </a:extLst>
          </p:cNvPr>
          <p:cNvSpPr>
            <a:spLocks noGrp="1"/>
          </p:cNvSpPr>
          <p:nvPr>
            <p:ph type="title"/>
          </p:nvPr>
        </p:nvSpPr>
        <p:spPr>
          <a:xfrm>
            <a:off x="838200" y="365126"/>
            <a:ext cx="10515600" cy="584786"/>
          </a:xfrm>
        </p:spPr>
        <p:txBody>
          <a:bodyPr>
            <a:normAutofit fontScale="90000"/>
          </a:bodyPr>
          <a:lstStyle/>
          <a:p>
            <a:r>
              <a:rPr lang="en-US" dirty="0"/>
              <a:t>Generating Output in JavaScript</a:t>
            </a:r>
            <a:endParaRPr lang="en-IN" dirty="0"/>
          </a:p>
        </p:txBody>
      </p:sp>
      <p:sp>
        <p:nvSpPr>
          <p:cNvPr id="3" name="Content Placeholder 2">
            <a:extLst>
              <a:ext uri="{FF2B5EF4-FFF2-40B4-BE49-F238E27FC236}">
                <a16:creationId xmlns:a16="http://schemas.microsoft.com/office/drawing/2014/main" id="{FA43D909-5DAD-48C0-9C05-33EDB3E5C7FF}"/>
              </a:ext>
            </a:extLst>
          </p:cNvPr>
          <p:cNvSpPr>
            <a:spLocks noGrp="1"/>
          </p:cNvSpPr>
          <p:nvPr>
            <p:ph idx="1"/>
          </p:nvPr>
        </p:nvSpPr>
        <p:spPr>
          <a:xfrm>
            <a:off x="838200" y="1535837"/>
            <a:ext cx="10515599" cy="4641126"/>
          </a:xfrm>
        </p:spPr>
        <p:txBody>
          <a:bodyPr>
            <a:normAutofit/>
          </a:bodyPr>
          <a:lstStyle/>
          <a:p>
            <a:r>
              <a:rPr lang="en-US" sz="2400" b="0" i="0" dirty="0">
                <a:effectLst/>
              </a:rPr>
              <a:t>There are certain situations in which you may need to generate output from your JavaScript code. </a:t>
            </a:r>
          </a:p>
          <a:p>
            <a:r>
              <a:rPr lang="en-US" sz="2400" b="0" i="0" dirty="0">
                <a:effectLst/>
              </a:rPr>
              <a:t>For example, you might want to see the value of variable, or write a message to browser console to help you debug an issue in your running JavaScript code, and so on.</a:t>
            </a:r>
          </a:p>
          <a:p>
            <a:r>
              <a:rPr lang="en-US" sz="2400" b="0" i="0" dirty="0">
                <a:effectLst/>
              </a:rPr>
              <a:t>In JavaScript there are several different ways of generating output including writing output to the browser window or browser console, displaying output in dialog boxes, writing output into an HTML element, etc. </a:t>
            </a:r>
            <a:endParaRPr lang="en-IN" sz="2400" dirty="0"/>
          </a:p>
        </p:txBody>
      </p:sp>
    </p:spTree>
    <p:extLst>
      <p:ext uri="{BB962C8B-B14F-4D97-AF65-F5344CB8AC3E}">
        <p14:creationId xmlns:p14="http://schemas.microsoft.com/office/powerpoint/2010/main" val="403542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6BD9-1CBB-4A89-8C4D-6A24FA816128}"/>
              </a:ext>
            </a:extLst>
          </p:cNvPr>
          <p:cNvSpPr>
            <a:spLocks noGrp="1"/>
          </p:cNvSpPr>
          <p:nvPr>
            <p:ph type="title"/>
          </p:nvPr>
        </p:nvSpPr>
        <p:spPr>
          <a:xfrm>
            <a:off x="838200" y="365126"/>
            <a:ext cx="10515600" cy="575908"/>
          </a:xfrm>
        </p:spPr>
        <p:txBody>
          <a:bodyPr>
            <a:normAutofit fontScale="90000"/>
          </a:bodyPr>
          <a:lstStyle/>
          <a:p>
            <a:r>
              <a:rPr lang="en-US" dirty="0"/>
              <a:t>Writing Output to Browser Console </a:t>
            </a:r>
            <a:endParaRPr lang="en-IN" dirty="0"/>
          </a:p>
        </p:txBody>
      </p:sp>
      <p:sp>
        <p:nvSpPr>
          <p:cNvPr id="5" name="TextBox 4">
            <a:extLst>
              <a:ext uri="{FF2B5EF4-FFF2-40B4-BE49-F238E27FC236}">
                <a16:creationId xmlns:a16="http://schemas.microsoft.com/office/drawing/2014/main" id="{FD6EE708-1BB4-4751-9D82-0E892E23E7B6}"/>
              </a:ext>
            </a:extLst>
          </p:cNvPr>
          <p:cNvSpPr txBox="1"/>
          <p:nvPr/>
        </p:nvSpPr>
        <p:spPr>
          <a:xfrm>
            <a:off x="6269855" y="1035857"/>
            <a:ext cx="6094520" cy="5909310"/>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    &lt;meta charset="utf-8"&gt;</a:t>
            </a:r>
          </a:p>
          <a:p>
            <a:r>
              <a:rPr lang="en-IN" dirty="0"/>
              <a:t>    &lt;title&gt;Writing into the Browser's Console with JavaScript&lt;/title&gt;</a:t>
            </a:r>
          </a:p>
          <a:p>
            <a:r>
              <a:rPr lang="en-IN" dirty="0"/>
              <a:t>&lt;/head&gt;</a:t>
            </a:r>
          </a:p>
          <a:p>
            <a:r>
              <a:rPr lang="en-IN" dirty="0"/>
              <a:t>&lt;body&gt;</a:t>
            </a:r>
          </a:p>
          <a:p>
            <a:r>
              <a:rPr lang="en-IN" dirty="0"/>
              <a:t>    &lt;script&gt;</a:t>
            </a:r>
          </a:p>
          <a:p>
            <a:r>
              <a:rPr lang="en-IN" dirty="0"/>
              <a:t>    // Printing a simple text message</a:t>
            </a:r>
          </a:p>
          <a:p>
            <a:r>
              <a:rPr lang="en-IN" dirty="0"/>
              <a:t>    console.log("Hello World!"); // Prints: Hello World!</a:t>
            </a:r>
          </a:p>
          <a:p>
            <a:r>
              <a:rPr lang="en-IN" dirty="0"/>
              <a:t>    </a:t>
            </a:r>
          </a:p>
          <a:p>
            <a:r>
              <a:rPr lang="en-IN" dirty="0"/>
              <a:t>    // Printing a variable value </a:t>
            </a:r>
          </a:p>
          <a:p>
            <a:r>
              <a:rPr lang="en-IN" dirty="0"/>
              <a:t>    var x = 10;</a:t>
            </a:r>
          </a:p>
          <a:p>
            <a:r>
              <a:rPr lang="en-IN" dirty="0"/>
              <a:t>    var y = 20;</a:t>
            </a:r>
          </a:p>
          <a:p>
            <a:r>
              <a:rPr lang="en-IN" dirty="0"/>
              <a:t>    var sum = x + y;</a:t>
            </a:r>
          </a:p>
          <a:p>
            <a:r>
              <a:rPr lang="en-IN" dirty="0"/>
              <a:t>    console.log(sum); // Prints: 30</a:t>
            </a:r>
          </a:p>
          <a:p>
            <a:r>
              <a:rPr lang="en-IN" dirty="0"/>
              <a:t>    &lt;/script&gt;</a:t>
            </a:r>
          </a:p>
          <a:p>
            <a:r>
              <a:rPr lang="en-IN" dirty="0"/>
              <a:t>    &lt;p&gt;&lt;strong&gt;Note:&lt;/strong&gt; Please check out the browser console by pressing the f12 key on the keyboard.&lt;/p&gt;</a:t>
            </a:r>
          </a:p>
          <a:p>
            <a:r>
              <a:rPr lang="en-IN" dirty="0"/>
              <a:t>&lt;/body&gt;</a:t>
            </a:r>
          </a:p>
          <a:p>
            <a:r>
              <a:rPr lang="en-IN" dirty="0"/>
              <a:t>&lt;/html&gt;</a:t>
            </a:r>
          </a:p>
        </p:txBody>
      </p:sp>
      <p:sp>
        <p:nvSpPr>
          <p:cNvPr id="6" name="TextBox 5">
            <a:extLst>
              <a:ext uri="{FF2B5EF4-FFF2-40B4-BE49-F238E27FC236}">
                <a16:creationId xmlns:a16="http://schemas.microsoft.com/office/drawing/2014/main" id="{BC9A91DB-82AD-4EBF-9AF9-AB6D54E997D8}"/>
              </a:ext>
            </a:extLst>
          </p:cNvPr>
          <p:cNvSpPr txBox="1"/>
          <p:nvPr/>
        </p:nvSpPr>
        <p:spPr>
          <a:xfrm>
            <a:off x="745724" y="1491448"/>
            <a:ext cx="511353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access Console tab of the browser by right click</a:t>
            </a:r>
          </a:p>
          <a:p>
            <a:r>
              <a:rPr lang="en-US" sz="2000" dirty="0"/>
              <a:t>-&gt; Inspect element( </a:t>
            </a:r>
            <a:r>
              <a:rPr lang="en-US" sz="2000" dirty="0" err="1"/>
              <a:t>Ctrl+Shift+I</a:t>
            </a:r>
            <a:r>
              <a:rPr lang="en-US" sz="2000" dirty="0"/>
              <a:t>).</a:t>
            </a:r>
            <a:endParaRPr lang="en-IN" sz="2000" dirty="0"/>
          </a:p>
        </p:txBody>
      </p:sp>
    </p:spTree>
    <p:extLst>
      <p:ext uri="{BB962C8B-B14F-4D97-AF65-F5344CB8AC3E}">
        <p14:creationId xmlns:p14="http://schemas.microsoft.com/office/powerpoint/2010/main" val="186363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338F-6984-4B38-8738-D89A5BB508C7}"/>
              </a:ext>
            </a:extLst>
          </p:cNvPr>
          <p:cNvSpPr>
            <a:spLocks noGrp="1"/>
          </p:cNvSpPr>
          <p:nvPr>
            <p:ph type="title"/>
          </p:nvPr>
        </p:nvSpPr>
        <p:spPr>
          <a:xfrm>
            <a:off x="838200" y="365125"/>
            <a:ext cx="10515600" cy="540397"/>
          </a:xfrm>
        </p:spPr>
        <p:txBody>
          <a:bodyPr>
            <a:normAutofit fontScale="90000"/>
          </a:bodyPr>
          <a:lstStyle/>
          <a:p>
            <a:r>
              <a:rPr lang="en-US" dirty="0"/>
              <a:t>Displaying Output in Alert Dialog Boxes</a:t>
            </a:r>
            <a:endParaRPr lang="en-IN" dirty="0"/>
          </a:p>
        </p:txBody>
      </p:sp>
      <p:sp>
        <p:nvSpPr>
          <p:cNvPr id="5" name="TextBox 4">
            <a:extLst>
              <a:ext uri="{FF2B5EF4-FFF2-40B4-BE49-F238E27FC236}">
                <a16:creationId xmlns:a16="http://schemas.microsoft.com/office/drawing/2014/main" id="{23B734A9-58CA-4856-A05C-B966E065F862}"/>
              </a:ext>
            </a:extLst>
          </p:cNvPr>
          <p:cNvSpPr txBox="1"/>
          <p:nvPr/>
        </p:nvSpPr>
        <p:spPr>
          <a:xfrm>
            <a:off x="4192479" y="1458950"/>
            <a:ext cx="6094520" cy="5078313"/>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    &lt;meta charset="utf-8"&gt;</a:t>
            </a:r>
          </a:p>
          <a:p>
            <a:r>
              <a:rPr lang="en-IN" dirty="0"/>
              <a:t>    &lt;title&gt;Writing into an Alert Dialog Box with JavaScript&lt;/title&gt;</a:t>
            </a:r>
          </a:p>
          <a:p>
            <a:r>
              <a:rPr lang="en-IN" dirty="0"/>
              <a:t>&lt;/head&gt;</a:t>
            </a:r>
          </a:p>
          <a:p>
            <a:r>
              <a:rPr lang="en-IN" dirty="0"/>
              <a:t>&lt;body&gt;</a:t>
            </a:r>
          </a:p>
          <a:p>
            <a:r>
              <a:rPr lang="en-IN" dirty="0"/>
              <a:t>    &lt;script&gt;</a:t>
            </a:r>
          </a:p>
          <a:p>
            <a:r>
              <a:rPr lang="en-IN" dirty="0"/>
              <a:t>    // Displaying a simple text message</a:t>
            </a:r>
          </a:p>
          <a:p>
            <a:r>
              <a:rPr lang="en-IN" dirty="0"/>
              <a:t>    alert("Hello World!"); // Outputs: Hello World!</a:t>
            </a:r>
          </a:p>
          <a:p>
            <a:r>
              <a:rPr lang="en-IN" dirty="0"/>
              <a:t>    </a:t>
            </a:r>
          </a:p>
          <a:p>
            <a:r>
              <a:rPr lang="en-IN" dirty="0"/>
              <a:t>    // Displaying a variable value </a:t>
            </a:r>
          </a:p>
          <a:p>
            <a:r>
              <a:rPr lang="en-IN" dirty="0"/>
              <a:t>    var x = 10;</a:t>
            </a:r>
          </a:p>
          <a:p>
            <a:r>
              <a:rPr lang="en-IN" dirty="0"/>
              <a:t>    var y = 20;</a:t>
            </a:r>
          </a:p>
          <a:p>
            <a:r>
              <a:rPr lang="en-IN" dirty="0"/>
              <a:t>    var sum = x + y;</a:t>
            </a:r>
          </a:p>
          <a:p>
            <a:r>
              <a:rPr lang="en-IN" dirty="0"/>
              <a:t>    alert(sum); // Outputs: 30</a:t>
            </a:r>
          </a:p>
          <a:p>
            <a:r>
              <a:rPr lang="en-IN" dirty="0"/>
              <a:t>    &lt;/script&gt;</a:t>
            </a:r>
          </a:p>
          <a:p>
            <a:r>
              <a:rPr lang="en-IN" dirty="0"/>
              <a:t>&lt;/body&gt;</a:t>
            </a:r>
          </a:p>
          <a:p>
            <a:r>
              <a:rPr lang="en-IN" dirty="0"/>
              <a:t>&lt;/html&gt;</a:t>
            </a:r>
          </a:p>
        </p:txBody>
      </p:sp>
    </p:spTree>
    <p:extLst>
      <p:ext uri="{BB962C8B-B14F-4D97-AF65-F5344CB8AC3E}">
        <p14:creationId xmlns:p14="http://schemas.microsoft.com/office/powerpoint/2010/main" val="76893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6916-210E-4CAD-B0D5-716FE81B7934}"/>
              </a:ext>
            </a:extLst>
          </p:cNvPr>
          <p:cNvSpPr>
            <a:spLocks noGrp="1"/>
          </p:cNvSpPr>
          <p:nvPr>
            <p:ph type="title"/>
          </p:nvPr>
        </p:nvSpPr>
        <p:spPr>
          <a:xfrm>
            <a:off x="838200" y="365126"/>
            <a:ext cx="10515600" cy="522642"/>
          </a:xfrm>
        </p:spPr>
        <p:txBody>
          <a:bodyPr>
            <a:normAutofit fontScale="90000"/>
          </a:bodyPr>
          <a:lstStyle/>
          <a:p>
            <a:r>
              <a:rPr lang="en-US" dirty="0"/>
              <a:t>Writing Output to Browser Window</a:t>
            </a:r>
            <a:endParaRPr lang="en-IN" dirty="0"/>
          </a:p>
        </p:txBody>
      </p:sp>
      <p:sp>
        <p:nvSpPr>
          <p:cNvPr id="5" name="TextBox 4">
            <a:extLst>
              <a:ext uri="{FF2B5EF4-FFF2-40B4-BE49-F238E27FC236}">
                <a16:creationId xmlns:a16="http://schemas.microsoft.com/office/drawing/2014/main" id="{3E32C9EB-2946-4022-9309-3F0DAC253C62}"/>
              </a:ext>
            </a:extLst>
          </p:cNvPr>
          <p:cNvSpPr txBox="1"/>
          <p:nvPr/>
        </p:nvSpPr>
        <p:spPr>
          <a:xfrm>
            <a:off x="747943" y="1224080"/>
            <a:ext cx="5581836" cy="5355312"/>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    &lt;meta charset="utf-8"&gt;</a:t>
            </a:r>
          </a:p>
          <a:p>
            <a:r>
              <a:rPr lang="en-IN" dirty="0"/>
              <a:t>    &lt;title&gt;Writing into an Browser Window with JavaScript&lt;/title&gt;</a:t>
            </a:r>
          </a:p>
          <a:p>
            <a:r>
              <a:rPr lang="en-IN" dirty="0"/>
              <a:t>&lt;/head&gt;</a:t>
            </a:r>
          </a:p>
          <a:p>
            <a:r>
              <a:rPr lang="en-IN" dirty="0"/>
              <a:t>&lt;body&gt;</a:t>
            </a:r>
          </a:p>
          <a:p>
            <a:r>
              <a:rPr lang="en-IN" dirty="0"/>
              <a:t>    &lt;script&gt;</a:t>
            </a:r>
          </a:p>
          <a:p>
            <a:r>
              <a:rPr lang="en-IN" dirty="0"/>
              <a:t>    // Printing a simple text message</a:t>
            </a:r>
          </a:p>
          <a:p>
            <a:r>
              <a:rPr lang="en-IN" dirty="0"/>
              <a:t>    </a:t>
            </a:r>
            <a:r>
              <a:rPr lang="en-IN" dirty="0" err="1"/>
              <a:t>document.write</a:t>
            </a:r>
            <a:r>
              <a:rPr lang="en-IN" dirty="0"/>
              <a:t>("Hello World!"); // Prints: Hello World!</a:t>
            </a:r>
          </a:p>
          <a:p>
            <a:r>
              <a:rPr lang="en-IN" dirty="0"/>
              <a:t>    </a:t>
            </a:r>
          </a:p>
          <a:p>
            <a:r>
              <a:rPr lang="en-IN" dirty="0"/>
              <a:t>    // Printing a variable value </a:t>
            </a:r>
          </a:p>
          <a:p>
            <a:r>
              <a:rPr lang="en-IN" dirty="0"/>
              <a:t>    var x = 10;</a:t>
            </a:r>
          </a:p>
          <a:p>
            <a:r>
              <a:rPr lang="en-IN" dirty="0"/>
              <a:t>    var y = 20;</a:t>
            </a:r>
          </a:p>
          <a:p>
            <a:r>
              <a:rPr lang="en-IN" dirty="0"/>
              <a:t>    var sum = x + y;</a:t>
            </a:r>
          </a:p>
          <a:p>
            <a:r>
              <a:rPr lang="en-IN" dirty="0"/>
              <a:t>    </a:t>
            </a:r>
            <a:r>
              <a:rPr lang="en-IN" dirty="0" err="1"/>
              <a:t>document.write</a:t>
            </a:r>
            <a:r>
              <a:rPr lang="en-IN" dirty="0"/>
              <a:t>(sum); // Prints: 30</a:t>
            </a:r>
          </a:p>
          <a:p>
            <a:r>
              <a:rPr lang="en-IN" dirty="0"/>
              <a:t>    &lt;/script&gt;</a:t>
            </a:r>
          </a:p>
          <a:p>
            <a:r>
              <a:rPr lang="en-IN" dirty="0"/>
              <a:t>&lt;/body&gt;</a:t>
            </a:r>
          </a:p>
          <a:p>
            <a:r>
              <a:rPr lang="en-IN" dirty="0"/>
              <a:t>&lt;/html&gt;</a:t>
            </a:r>
          </a:p>
        </p:txBody>
      </p:sp>
      <p:sp>
        <p:nvSpPr>
          <p:cNvPr id="7" name="TextBox 6">
            <a:extLst>
              <a:ext uri="{FF2B5EF4-FFF2-40B4-BE49-F238E27FC236}">
                <a16:creationId xmlns:a16="http://schemas.microsoft.com/office/drawing/2014/main" id="{31575C04-B6E6-44A5-93CD-C74217A8DFA1}"/>
              </a:ext>
            </a:extLst>
          </p:cNvPr>
          <p:cNvSpPr txBox="1"/>
          <p:nvPr/>
        </p:nvSpPr>
        <p:spPr>
          <a:xfrm>
            <a:off x="7601506" y="1330651"/>
            <a:ext cx="4214674" cy="4524315"/>
          </a:xfrm>
          <a:prstGeom prst="rect">
            <a:avLst/>
          </a:prstGeom>
          <a:noFill/>
        </p:spPr>
        <p:txBody>
          <a:bodyPr wrap="square">
            <a:spAutoFit/>
          </a:bodyPr>
          <a:lstStyle/>
          <a:p>
            <a:r>
              <a:rPr lang="en-IN" dirty="0"/>
              <a:t>&lt;html lang="</a:t>
            </a:r>
            <a:r>
              <a:rPr lang="en-IN" dirty="0" err="1"/>
              <a:t>en</a:t>
            </a:r>
            <a:r>
              <a:rPr lang="en-IN" dirty="0"/>
              <a:t>"&gt;</a:t>
            </a:r>
          </a:p>
          <a:p>
            <a:r>
              <a:rPr lang="en-IN" dirty="0"/>
              <a:t>&lt;head&gt;</a:t>
            </a:r>
          </a:p>
          <a:p>
            <a:r>
              <a:rPr lang="en-IN" dirty="0"/>
              <a:t>    &lt;meta charset="utf-8"&gt;</a:t>
            </a:r>
          </a:p>
          <a:p>
            <a:r>
              <a:rPr lang="en-IN" dirty="0"/>
              <a:t>    &lt;title&gt;Problem with JavaScript </a:t>
            </a:r>
            <a:r>
              <a:rPr lang="en-IN" dirty="0" err="1"/>
              <a:t>Document.write</a:t>
            </a:r>
            <a:r>
              <a:rPr lang="en-IN" dirty="0"/>
              <a:t>() Method&lt;/title&gt;</a:t>
            </a:r>
          </a:p>
          <a:p>
            <a:r>
              <a:rPr lang="en-IN" dirty="0"/>
              <a:t>&lt;/head&gt;</a:t>
            </a:r>
          </a:p>
          <a:p>
            <a:r>
              <a:rPr lang="en-IN" dirty="0"/>
              <a:t>&lt;body&gt;</a:t>
            </a:r>
          </a:p>
          <a:p>
            <a:r>
              <a:rPr lang="en-IN" dirty="0"/>
              <a:t>    &lt;h1&gt;This is a heading&lt;/h1&gt;</a:t>
            </a:r>
          </a:p>
          <a:p>
            <a:r>
              <a:rPr lang="en-IN" dirty="0"/>
              <a:t>    &lt;p&gt;This is a paragraph of text.&lt;/p&gt;</a:t>
            </a:r>
          </a:p>
          <a:p>
            <a:r>
              <a:rPr lang="en-IN" dirty="0"/>
              <a:t>    </a:t>
            </a:r>
          </a:p>
          <a:p>
            <a:r>
              <a:rPr lang="en-IN" dirty="0"/>
              <a:t>    &lt;button type="button" onclick="</a:t>
            </a:r>
            <a:r>
              <a:rPr lang="en-IN" dirty="0" err="1"/>
              <a:t>document.write</a:t>
            </a:r>
            <a:r>
              <a:rPr lang="en-IN" dirty="0"/>
              <a:t>('Hello World!')"&gt;Click Me&lt;/button&gt;</a:t>
            </a:r>
          </a:p>
          <a:p>
            <a:endParaRPr lang="en-IN" dirty="0"/>
          </a:p>
          <a:p>
            <a:r>
              <a:rPr lang="en-IN" dirty="0"/>
              <a:t>&lt;/body&gt;</a:t>
            </a:r>
          </a:p>
          <a:p>
            <a:r>
              <a:rPr lang="en-IN" dirty="0"/>
              <a:t>&lt;/html&gt;</a:t>
            </a:r>
          </a:p>
        </p:txBody>
      </p:sp>
      <p:cxnSp>
        <p:nvCxnSpPr>
          <p:cNvPr id="9" name="Straight Connector 8">
            <a:extLst>
              <a:ext uri="{FF2B5EF4-FFF2-40B4-BE49-F238E27FC236}">
                <a16:creationId xmlns:a16="http://schemas.microsoft.com/office/drawing/2014/main" id="{60B3B419-D671-4855-B784-6648C9D39419}"/>
              </a:ext>
            </a:extLst>
          </p:cNvPr>
          <p:cNvCxnSpPr/>
          <p:nvPr/>
        </p:nvCxnSpPr>
        <p:spPr>
          <a:xfrm>
            <a:off x="6507332" y="1224080"/>
            <a:ext cx="0" cy="563392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097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AA49-5F51-41D7-A47A-C4D038901E04}"/>
              </a:ext>
            </a:extLst>
          </p:cNvPr>
          <p:cNvSpPr>
            <a:spLocks noGrp="1"/>
          </p:cNvSpPr>
          <p:nvPr>
            <p:ph type="title"/>
          </p:nvPr>
        </p:nvSpPr>
        <p:spPr>
          <a:xfrm>
            <a:off x="838200" y="365125"/>
            <a:ext cx="10515600" cy="593663"/>
          </a:xfrm>
        </p:spPr>
        <p:txBody>
          <a:bodyPr>
            <a:normAutofit fontScale="90000"/>
          </a:bodyPr>
          <a:lstStyle/>
          <a:p>
            <a:r>
              <a:rPr lang="en-US" dirty="0"/>
              <a:t>Inserting Output Inside HTML element</a:t>
            </a:r>
            <a:endParaRPr lang="en-IN" dirty="0"/>
          </a:p>
        </p:txBody>
      </p:sp>
      <p:sp>
        <p:nvSpPr>
          <p:cNvPr id="5" name="TextBox 4">
            <a:extLst>
              <a:ext uri="{FF2B5EF4-FFF2-40B4-BE49-F238E27FC236}">
                <a16:creationId xmlns:a16="http://schemas.microsoft.com/office/drawing/2014/main" id="{AB73B78C-D186-45C0-990A-C245F6A27A06}"/>
              </a:ext>
            </a:extLst>
          </p:cNvPr>
          <p:cNvSpPr txBox="1"/>
          <p:nvPr/>
        </p:nvSpPr>
        <p:spPr>
          <a:xfrm>
            <a:off x="3997170" y="1248792"/>
            <a:ext cx="6094520" cy="5262979"/>
          </a:xfrm>
          <a:prstGeom prst="rect">
            <a:avLst/>
          </a:prstGeom>
          <a:noFill/>
        </p:spPr>
        <p:txBody>
          <a:bodyPr wrap="square">
            <a:spAutoFit/>
          </a:bodyPr>
          <a:lstStyle/>
          <a:p>
            <a:r>
              <a:rPr lang="en-IN" sz="1600" dirty="0"/>
              <a:t>&lt;html lang="</a:t>
            </a:r>
            <a:r>
              <a:rPr lang="en-IN" sz="1600" dirty="0" err="1"/>
              <a:t>en</a:t>
            </a:r>
            <a:r>
              <a:rPr lang="en-IN" sz="1600" dirty="0"/>
              <a:t>"&gt;</a:t>
            </a:r>
          </a:p>
          <a:p>
            <a:r>
              <a:rPr lang="en-IN" sz="1600" dirty="0"/>
              <a:t>&lt;head&gt;</a:t>
            </a:r>
          </a:p>
          <a:p>
            <a:r>
              <a:rPr lang="en-IN" sz="1600" dirty="0"/>
              <a:t>    &lt;meta charset="utf-8"&gt;</a:t>
            </a:r>
          </a:p>
          <a:p>
            <a:r>
              <a:rPr lang="en-IN" sz="1600" dirty="0"/>
              <a:t>    &lt;title&gt;Writing into an HTML Element with JavaScript&lt;/title&gt;</a:t>
            </a:r>
          </a:p>
          <a:p>
            <a:r>
              <a:rPr lang="en-IN" sz="1600" dirty="0"/>
              <a:t>&lt;/head&gt;</a:t>
            </a:r>
          </a:p>
          <a:p>
            <a:r>
              <a:rPr lang="en-IN" sz="1600" dirty="0"/>
              <a:t>&lt;body&gt;</a:t>
            </a:r>
          </a:p>
          <a:p>
            <a:r>
              <a:rPr lang="en-IN" sz="1600" dirty="0"/>
              <a:t>    &lt;p id="greet"&gt;&lt;/p&gt;</a:t>
            </a:r>
          </a:p>
          <a:p>
            <a:r>
              <a:rPr lang="en-IN" sz="1600" dirty="0"/>
              <a:t>    &lt;p id="result"&gt;&lt;/p&gt;</a:t>
            </a:r>
          </a:p>
          <a:p>
            <a:r>
              <a:rPr lang="en-IN" sz="1600" dirty="0"/>
              <a:t>    </a:t>
            </a:r>
          </a:p>
          <a:p>
            <a:r>
              <a:rPr lang="en-IN" sz="1600" dirty="0"/>
              <a:t>    &lt;script&gt;</a:t>
            </a:r>
          </a:p>
          <a:p>
            <a:r>
              <a:rPr lang="en-IN" sz="1600" dirty="0"/>
              <a:t>    // Writing text string inside an element</a:t>
            </a:r>
          </a:p>
          <a:p>
            <a:r>
              <a:rPr lang="en-IN" sz="1600" dirty="0"/>
              <a:t>    </a:t>
            </a:r>
            <a:r>
              <a:rPr lang="en-IN" sz="1600" dirty="0" err="1"/>
              <a:t>document.getElementById</a:t>
            </a:r>
            <a:r>
              <a:rPr lang="en-IN" sz="1600" dirty="0"/>
              <a:t>("greet").</a:t>
            </a:r>
            <a:r>
              <a:rPr lang="en-IN" sz="1600" dirty="0" err="1"/>
              <a:t>innerHTML</a:t>
            </a:r>
            <a:r>
              <a:rPr lang="en-IN" sz="1600" dirty="0"/>
              <a:t> = "Hello World!";</a:t>
            </a:r>
          </a:p>
          <a:p>
            <a:r>
              <a:rPr lang="en-IN" sz="1600" dirty="0"/>
              <a:t>    </a:t>
            </a:r>
          </a:p>
          <a:p>
            <a:r>
              <a:rPr lang="en-IN" sz="1600" dirty="0"/>
              <a:t>    // Writing a variable value inside an element</a:t>
            </a:r>
          </a:p>
          <a:p>
            <a:r>
              <a:rPr lang="en-IN" sz="1600" dirty="0"/>
              <a:t>    var x = 10;</a:t>
            </a:r>
          </a:p>
          <a:p>
            <a:r>
              <a:rPr lang="en-IN" sz="1600" dirty="0"/>
              <a:t>    var y = 20;</a:t>
            </a:r>
          </a:p>
          <a:p>
            <a:r>
              <a:rPr lang="en-IN" sz="1600" dirty="0"/>
              <a:t>    var sum = x + y;</a:t>
            </a:r>
          </a:p>
          <a:p>
            <a:r>
              <a:rPr lang="en-IN" sz="1600" dirty="0"/>
              <a:t>    </a:t>
            </a:r>
            <a:r>
              <a:rPr lang="en-IN" sz="1600" dirty="0" err="1"/>
              <a:t>document.getElementById</a:t>
            </a:r>
            <a:r>
              <a:rPr lang="en-IN" sz="1600" dirty="0"/>
              <a:t>("result").</a:t>
            </a:r>
            <a:r>
              <a:rPr lang="en-IN" sz="1600" dirty="0" err="1"/>
              <a:t>innerHTML</a:t>
            </a:r>
            <a:r>
              <a:rPr lang="en-IN" sz="1600" dirty="0"/>
              <a:t> = sum;</a:t>
            </a:r>
          </a:p>
          <a:p>
            <a:r>
              <a:rPr lang="en-IN" sz="1600" dirty="0"/>
              <a:t>    &lt;/script&gt;</a:t>
            </a:r>
          </a:p>
          <a:p>
            <a:r>
              <a:rPr lang="en-IN" sz="1600" dirty="0"/>
              <a:t>&lt;/body&gt;</a:t>
            </a:r>
          </a:p>
          <a:p>
            <a:r>
              <a:rPr lang="en-IN" sz="1600" dirty="0"/>
              <a:t>&lt;/html&gt;</a:t>
            </a:r>
          </a:p>
        </p:txBody>
      </p:sp>
    </p:spTree>
    <p:extLst>
      <p:ext uri="{BB962C8B-B14F-4D97-AF65-F5344CB8AC3E}">
        <p14:creationId xmlns:p14="http://schemas.microsoft.com/office/powerpoint/2010/main" val="1808005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2184</Words>
  <Application>Microsoft Office PowerPoint</Application>
  <PresentationFormat>Widescreen</PresentationFormat>
  <Paragraphs>296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Calibri Light</vt:lpstr>
      <vt:lpstr>Consolas</vt:lpstr>
      <vt:lpstr>Office Theme</vt:lpstr>
      <vt:lpstr>JavaScript Variables &amp; Datatypes</vt:lpstr>
      <vt:lpstr>What is Variable?</vt:lpstr>
      <vt:lpstr>Declaring Multiple Variables at Once</vt:lpstr>
      <vt:lpstr>Let and const keywords</vt:lpstr>
      <vt:lpstr>Generating Output in JavaScript</vt:lpstr>
      <vt:lpstr>Writing Output to Browser Console </vt:lpstr>
      <vt:lpstr>Displaying Output in Alert Dialog Boxes</vt:lpstr>
      <vt:lpstr>Writing Output to Browser Window</vt:lpstr>
      <vt:lpstr>Inserting Output Inside HTML element</vt:lpstr>
      <vt:lpstr>JavaScript Datatypes</vt:lpstr>
      <vt:lpstr>Examples</vt:lpstr>
      <vt:lpstr>Object Datatype</vt:lpstr>
      <vt:lpstr>Array Datatype</vt:lpstr>
      <vt:lpstr>Function Datatypes</vt:lpstr>
      <vt:lpstr>JavaScript Operators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Variables &amp; Datatypes</dc:title>
  <dc:creator>Sunanda Naik</dc:creator>
  <cp:lastModifiedBy>Sunanda Naik</cp:lastModifiedBy>
  <cp:revision>17</cp:revision>
  <dcterms:created xsi:type="dcterms:W3CDTF">2021-02-07T19:58:21Z</dcterms:created>
  <dcterms:modified xsi:type="dcterms:W3CDTF">2021-07-13T06:43:23Z</dcterms:modified>
</cp:coreProperties>
</file>