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6" r:id="rId4"/>
    <p:sldId id="257" r:id="rId5"/>
    <p:sldId id="258" r:id="rId6"/>
    <p:sldId id="260" r:id="rId7"/>
    <p:sldId id="261" r:id="rId8"/>
    <p:sldId id="262" r:id="rId9"/>
    <p:sldId id="263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185A-1AC1-41F1-ADCA-7BFB0F01A24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3E04-FB99-4061-B221-71EBE5DF4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5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185A-1AC1-41F1-ADCA-7BFB0F01A24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3E04-FB99-4061-B221-71EBE5DF4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5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185A-1AC1-41F1-ADCA-7BFB0F01A24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3E04-FB99-4061-B221-71EBE5DF4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7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185A-1AC1-41F1-ADCA-7BFB0F01A24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3E04-FB99-4061-B221-71EBE5DF4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1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185A-1AC1-41F1-ADCA-7BFB0F01A24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3E04-FB99-4061-B221-71EBE5DF4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0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185A-1AC1-41F1-ADCA-7BFB0F01A24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3E04-FB99-4061-B221-71EBE5DF4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5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185A-1AC1-41F1-ADCA-7BFB0F01A24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3E04-FB99-4061-B221-71EBE5DF4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4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185A-1AC1-41F1-ADCA-7BFB0F01A24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3E04-FB99-4061-B221-71EBE5DF4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1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185A-1AC1-41F1-ADCA-7BFB0F01A24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3E04-FB99-4061-B221-71EBE5DF4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185A-1AC1-41F1-ADCA-7BFB0F01A24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3E04-FB99-4061-B221-71EBE5DF4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2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185A-1AC1-41F1-ADCA-7BFB0F01A24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3E04-FB99-4061-B221-71EBE5DF4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8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C185A-1AC1-41F1-ADCA-7BFB0F01A24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E3E04-FB99-4061-B221-71EBE5DF4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0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A960C66-D5F9-46ED-A30F-5F7D83A54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9499" y="3290778"/>
            <a:ext cx="4973001" cy="693516"/>
          </a:xfrm>
        </p:spPr>
        <p:txBody>
          <a:bodyPr>
            <a:normAutofit/>
          </a:bodyPr>
          <a:lstStyle/>
          <a:p>
            <a:r>
              <a:rPr lang="en-US" sz="3200" dirty="0"/>
              <a:t>BLOCK CODING DEVELOPER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50ADE76-225C-4555-B52C-FA3659C503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23" y="1450307"/>
            <a:ext cx="3838354" cy="1617186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="" xmlns:a16="http://schemas.microsoft.com/office/drawing/2014/main" id="{D46DB198-8213-43E1-A7C9-9517492B9A1F}"/>
              </a:ext>
            </a:extLst>
          </p:cNvPr>
          <p:cNvSpPr txBox="1">
            <a:spLocks/>
          </p:cNvSpPr>
          <p:nvPr/>
        </p:nvSpPr>
        <p:spPr>
          <a:xfrm>
            <a:off x="3609498" y="4207579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Session 6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="" xmlns:a16="http://schemas.microsoft.com/office/drawing/2014/main" id="{9300AA4B-EAE8-4A20-98BE-9DCEBE9CA48B}"/>
              </a:ext>
            </a:extLst>
          </p:cNvPr>
          <p:cNvSpPr txBox="1">
            <a:spLocks/>
          </p:cNvSpPr>
          <p:nvPr/>
        </p:nvSpPr>
        <p:spPr>
          <a:xfrm>
            <a:off x="3609497" y="5124380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Logic Gates-Session </a:t>
            </a:r>
            <a:r>
              <a:rPr lang="en-US" sz="3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19241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3931"/>
            <a:ext cx="2510307" cy="577292"/>
          </a:xfrm>
        </p:spPr>
        <p:txBody>
          <a:bodyPr>
            <a:noAutofit/>
          </a:bodyPr>
          <a:lstStyle/>
          <a:p>
            <a:r>
              <a:rPr lang="en-US" sz="3200" dirty="0" smtClean="0"/>
              <a:t>Summary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6"/>
            <a:ext cx="5845935" cy="385395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 this session, we learnt 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AND &amp; OR Logic gates.</a:t>
            </a:r>
          </a:p>
          <a:p>
            <a:r>
              <a:rPr lang="en-US" sz="2400" dirty="0" smtClean="0"/>
              <a:t>Understanding Truth table.</a:t>
            </a:r>
          </a:p>
          <a:p>
            <a:r>
              <a:rPr lang="en-US" sz="2400" dirty="0" smtClean="0"/>
              <a:t>Implemented Decision logic using logical operations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474" y="993931"/>
            <a:ext cx="4212336" cy="420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10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075" y="594117"/>
            <a:ext cx="2973946" cy="587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Next Session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745" y="2083238"/>
            <a:ext cx="5724553" cy="43948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Understanding </a:t>
            </a:r>
            <a:r>
              <a:rPr lang="en-US" sz="2400" dirty="0"/>
              <a:t>the NOT, NAND and NOR </a:t>
            </a:r>
            <a:r>
              <a:rPr lang="en-US" sz="2400" dirty="0" smtClean="0"/>
              <a:t>gates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Implementing </a:t>
            </a:r>
            <a:r>
              <a:rPr lang="en-US" sz="2400" dirty="0"/>
              <a:t>the basic </a:t>
            </a:r>
            <a:r>
              <a:rPr lang="en-US" sz="2400" dirty="0" smtClean="0"/>
              <a:t>gates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Using </a:t>
            </a:r>
            <a:r>
              <a:rPr lang="en-US" sz="2400" dirty="0"/>
              <a:t>logical operations using conditional evaluation to implement decision logic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570" y="1887280"/>
            <a:ext cx="5822430" cy="23933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0579" y="1287507"/>
            <a:ext cx="4208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Logic Gates Session-2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8270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5734"/>
            <a:ext cx="2986825" cy="60079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Recall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279264" cy="3892595"/>
          </a:xfrm>
        </p:spPr>
        <p:txBody>
          <a:bodyPr/>
          <a:lstStyle/>
          <a:p>
            <a:r>
              <a:rPr lang="en-US" sz="3200" dirty="0"/>
              <a:t>What we have learnt in last session</a:t>
            </a:r>
          </a:p>
          <a:p>
            <a:r>
              <a:rPr lang="en-US" sz="3200" dirty="0"/>
              <a:t>What challenges you are facing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482" y="1481114"/>
            <a:ext cx="3147257" cy="309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0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731" y="761755"/>
            <a:ext cx="4675030" cy="642042"/>
          </a:xfrm>
        </p:spPr>
        <p:txBody>
          <a:bodyPr>
            <a:noAutofit/>
          </a:bodyPr>
          <a:lstStyle/>
          <a:p>
            <a:r>
              <a:rPr lang="en-US" sz="3200" dirty="0" smtClean="0"/>
              <a:t>Logic Gates – Session 1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580" y="1828800"/>
            <a:ext cx="6903076" cy="436593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To study and understand the AND  &amp; OR gates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Implement the basic gates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Understanding Truth Table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 logical operations to implement decision logic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961" y="1506828"/>
            <a:ext cx="4289481" cy="333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42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38" y="343333"/>
            <a:ext cx="4081530" cy="497760"/>
          </a:xfrm>
        </p:spPr>
        <p:txBody>
          <a:bodyPr>
            <a:noAutofit/>
          </a:bodyPr>
          <a:lstStyle/>
          <a:p>
            <a:r>
              <a:rPr lang="en-US" sz="3200" dirty="0" smtClean="0"/>
              <a:t>Logic Gates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8" y="889603"/>
            <a:ext cx="10515600" cy="587276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large number of electronic circuits (in computers, control units, and so on) are made up of logic gates. </a:t>
            </a:r>
          </a:p>
          <a:p>
            <a:r>
              <a:rPr lang="en-US" sz="2400" dirty="0" smtClean="0"/>
              <a:t>These process signals which represent true or false. Signals can be  represented as ON or OFF, 1 or 0 as well.</a:t>
            </a:r>
          </a:p>
          <a:p>
            <a:r>
              <a:rPr lang="en-US" sz="2400" dirty="0" smtClean="0"/>
              <a:t>The most common symbols used to represent logic gates are shown below. </a:t>
            </a: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1171977" y="3503054"/>
            <a:ext cx="1004553" cy="101743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AND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2510307" y="3503053"/>
            <a:ext cx="1004553" cy="101743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NOT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3915177" y="3519924"/>
            <a:ext cx="1004553" cy="101743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OR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5185893" y="3519924"/>
            <a:ext cx="1137634" cy="101743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NAND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6590763" y="3519924"/>
            <a:ext cx="1004553" cy="101743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NOR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>
          <a:xfrm>
            <a:off x="7996707" y="3519924"/>
            <a:ext cx="1004553" cy="101743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XOR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77" y="4617504"/>
            <a:ext cx="5064260" cy="21448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267" y="5035115"/>
            <a:ext cx="5402678" cy="119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9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448" y="718592"/>
            <a:ext cx="3811073" cy="510638"/>
          </a:xfrm>
        </p:spPr>
        <p:txBody>
          <a:bodyPr>
            <a:noAutofit/>
          </a:bodyPr>
          <a:lstStyle/>
          <a:p>
            <a:r>
              <a:rPr lang="en-US" sz="3200" dirty="0" smtClean="0"/>
              <a:t>Truth Tables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448" y="1506828"/>
            <a:ext cx="6850145" cy="485533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Truth tables are used to show logic gate functions </a:t>
            </a:r>
          </a:p>
          <a:p>
            <a:r>
              <a:rPr lang="en-US" sz="2400" dirty="0" smtClean="0"/>
              <a:t>The NOT gate has only one input, but all the others have two inputs </a:t>
            </a:r>
          </a:p>
          <a:p>
            <a:r>
              <a:rPr lang="en-US" sz="2400" dirty="0" smtClean="0"/>
              <a:t>When constructing a truth table, the binary values 1 and 0 are used</a:t>
            </a:r>
          </a:p>
          <a:p>
            <a:r>
              <a:rPr lang="en-US" sz="2400" dirty="0" smtClean="0"/>
              <a:t>Every possible combination, depending on number of inputs, is produced </a:t>
            </a:r>
          </a:p>
          <a:p>
            <a:r>
              <a:rPr lang="en-US" sz="2400" dirty="0" smtClean="0"/>
              <a:t>Basically, the number of possible combinations of 1s and 0s is 2n, where n = number of inputs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809" y="1506828"/>
            <a:ext cx="4399152" cy="320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06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24" y="476518"/>
            <a:ext cx="10941676" cy="5700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AND gate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 output (X) is true (i.e. 1 or ON) if: </a:t>
            </a:r>
          </a:p>
          <a:p>
            <a:pPr marL="0" indent="0">
              <a:buNone/>
            </a:pPr>
            <a:r>
              <a:rPr lang="en-US" sz="2400" dirty="0" smtClean="0"/>
              <a:t>INPUT A AND INPUT B are BOTH TRUE (i.e. 1 or ON) </a:t>
            </a:r>
          </a:p>
          <a:p>
            <a:pPr marL="0" indent="0">
              <a:buNone/>
            </a:pPr>
            <a:r>
              <a:rPr lang="en-US" sz="2400" dirty="0" smtClean="0"/>
              <a:t>Truth table for: X = A AND B</a:t>
            </a:r>
          </a:p>
          <a:p>
            <a:pPr marL="0" indent="0">
              <a:buNone/>
            </a:pPr>
            <a:r>
              <a:rPr lang="en-US" sz="2400" dirty="0" smtClean="0"/>
              <a:t>This gate gives high output (1) if all the inputs are 1’s. </a:t>
            </a:r>
          </a:p>
          <a:p>
            <a:pPr marL="0" indent="0">
              <a:buNone/>
            </a:pPr>
            <a:r>
              <a:rPr lang="en-US" sz="2400" dirty="0" smtClean="0"/>
              <a:t>otherwise the output will be low (0). </a:t>
            </a:r>
          </a:p>
          <a:p>
            <a:pPr marL="0" indent="0">
              <a:buNone/>
            </a:pPr>
            <a:r>
              <a:rPr lang="en-US" sz="2400" dirty="0" smtClean="0"/>
              <a:t>Its Boolean algebra representation is: X=A.B 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 smtClean="0"/>
              <a:t>A dot(.) is used to show the AND operation i.e. A.B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61" y="1238913"/>
            <a:ext cx="5911561" cy="121740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032665"/>
              </p:ext>
            </p:extLst>
          </p:nvPr>
        </p:nvGraphicFramePr>
        <p:xfrm>
          <a:off x="7269409" y="1254333"/>
          <a:ext cx="4819560" cy="255157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06520"/>
                <a:gridCol w="1606520"/>
                <a:gridCol w="1606520"/>
              </a:tblGrid>
              <a:tr h="51031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INPUT A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INPUT 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OUTPUT X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31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31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31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31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19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56" y="798490"/>
            <a:ext cx="11242183" cy="574397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OR gate</a:t>
            </a:r>
          </a:p>
          <a:p>
            <a:pPr marL="0" indent="0">
              <a:buNone/>
            </a:pPr>
            <a:r>
              <a:rPr lang="en-US" sz="2000" dirty="0" smtClean="0"/>
              <a:t>      A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endParaRPr lang="en-US" sz="2000" dirty="0"/>
          </a:p>
          <a:p>
            <a:pPr marL="0" indent="0">
              <a:buNone/>
            </a:pPr>
            <a:r>
              <a:rPr lang="en-US" sz="2400" dirty="0" smtClean="0"/>
              <a:t>The output (X) is true (i.e. 1 or ON) if:</a:t>
            </a:r>
          </a:p>
          <a:p>
            <a:pPr marL="0" indent="0">
              <a:buNone/>
            </a:pPr>
            <a:r>
              <a:rPr lang="en-US" sz="2400" dirty="0" smtClean="0"/>
              <a:t> INPUT A OR INPUT B is TRUE (i.e. 1 or ON) </a:t>
            </a:r>
          </a:p>
          <a:p>
            <a:pPr marL="0" indent="0">
              <a:buNone/>
            </a:pPr>
            <a:r>
              <a:rPr lang="en-US" sz="2400" dirty="0" smtClean="0"/>
              <a:t>Truth table for: X = A OR 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</a:t>
            </a:r>
          </a:p>
          <a:p>
            <a:pPr marL="0" indent="0">
              <a:buNone/>
            </a:pPr>
            <a:r>
              <a:rPr lang="en-US" sz="2400" dirty="0" smtClean="0"/>
              <a:t>This circuit will give high output (1) if any input is high (1). </a:t>
            </a:r>
          </a:p>
          <a:p>
            <a:pPr marL="0" indent="0">
              <a:buNone/>
            </a:pPr>
            <a:r>
              <a:rPr lang="en-US" sz="2400" dirty="0" smtClean="0"/>
              <a:t>Its Boolean algebra representation is: X=A+B</a:t>
            </a:r>
          </a:p>
          <a:p>
            <a:pPr marL="0" indent="0">
              <a:buNone/>
            </a:pPr>
            <a:r>
              <a:rPr lang="en-US" sz="2400" dirty="0"/>
              <a:t> A plus (+) is used to show the OR operation.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50006" y="1558344"/>
            <a:ext cx="1275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50006" y="2122867"/>
            <a:ext cx="1275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021984" y="1339402"/>
            <a:ext cx="1159098" cy="10174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181082" y="1790163"/>
            <a:ext cx="1171978" cy="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53060" y="1598694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13" name="Flowchart: Stored Data 12"/>
          <p:cNvSpPr/>
          <p:nvPr/>
        </p:nvSpPr>
        <p:spPr>
          <a:xfrm flipH="1">
            <a:off x="7688687" y="1339401"/>
            <a:ext cx="1236372" cy="860737"/>
          </a:xfrm>
          <a:prstGeom prst="flowChartOnline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28834" y="1558344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928834" y="1998804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925059" y="1762259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93927" y="13929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32619" y="18062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70696" y="155834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0306" y="19276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189790"/>
              </p:ext>
            </p:extLst>
          </p:nvPr>
        </p:nvGraphicFramePr>
        <p:xfrm>
          <a:off x="7500512" y="2451555"/>
          <a:ext cx="4162737" cy="212656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87579"/>
                <a:gridCol w="1387579"/>
                <a:gridCol w="1387579"/>
              </a:tblGrid>
              <a:tr h="42531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INPUT A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INPUT B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OUTPUT X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31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31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31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31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17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46" y="515155"/>
            <a:ext cx="11342154" cy="622049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8164" y="1033073"/>
            <a:ext cx="63171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 Sprite Lab, Operators Code : and, or</a:t>
            </a:r>
            <a:r>
              <a:rPr lang="en-US" sz="2400" dirty="0"/>
              <a:t> </a:t>
            </a:r>
            <a:r>
              <a:rPr lang="en-US" sz="2400" dirty="0" smtClean="0"/>
              <a:t>logic gates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367" y="1782059"/>
            <a:ext cx="4171433" cy="4586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31" y="1782059"/>
            <a:ext cx="4629758" cy="4523814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4371557" y="4043966"/>
            <a:ext cx="3123947" cy="25757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37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603" y="1730986"/>
            <a:ext cx="6017779" cy="3787156"/>
          </a:xfrm>
        </p:spPr>
      </p:pic>
      <p:sp>
        <p:nvSpPr>
          <p:cNvPr id="6" name="Rectangle 5"/>
          <p:cNvSpPr/>
          <p:nvPr/>
        </p:nvSpPr>
        <p:spPr>
          <a:xfrm>
            <a:off x="369195" y="1730986"/>
            <a:ext cx="51300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/>
              <a:t>logical operations using conditional evaluation to implement decision </a:t>
            </a:r>
            <a:r>
              <a:rPr lang="en-US" sz="2400" dirty="0" smtClean="0"/>
              <a:t>logic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69195" y="862885"/>
            <a:ext cx="2689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Demonstration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5097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463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Recall</vt:lpstr>
      <vt:lpstr>Logic Gates – Session 1</vt:lpstr>
      <vt:lpstr>Logic Gates</vt:lpstr>
      <vt:lpstr>Truth Tables</vt:lpstr>
      <vt:lpstr>PowerPoint Presentation</vt:lpstr>
      <vt:lpstr>PowerPoint Presentation</vt:lpstr>
      <vt:lpstr>PowerPoint Presentation</vt:lpstr>
      <vt:lpstr>PowerPoint Presentation</vt:lpstr>
      <vt:lpstr>Summary</vt:lpstr>
      <vt:lpstr>Next Session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Objectives:</dc:title>
  <dc:creator>Sunanda</dc:creator>
  <cp:lastModifiedBy>Sunanda</cp:lastModifiedBy>
  <cp:revision>64</cp:revision>
  <dcterms:created xsi:type="dcterms:W3CDTF">2020-10-09T13:15:51Z</dcterms:created>
  <dcterms:modified xsi:type="dcterms:W3CDTF">2020-10-19T12:57:13Z</dcterms:modified>
</cp:coreProperties>
</file>