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57" r:id="rId5"/>
    <p:sldId id="259" r:id="rId6"/>
    <p:sldId id="260" r:id="rId7"/>
    <p:sldId id="261" r:id="rId8"/>
    <p:sldId id="26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4838-55BE-4963-AB97-FC3A79FB715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BE352-BD6E-423D-90F0-0922BCDD8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</a:t>
            </a:r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Logic Gates-Session </a:t>
            </a:r>
            <a:r>
              <a:rPr lang="en-US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471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65770"/>
            <a:ext cx="3076977" cy="69546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Next Session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If Conditionals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829" y="2138754"/>
            <a:ext cx="8550499" cy="435133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 smtClean="0"/>
              <a:t>Using If Conditionals</a:t>
            </a:r>
            <a:endParaRPr lang="en-US" sz="2400" dirty="0"/>
          </a:p>
          <a:p>
            <a:pPr marL="342900" indent="-342900"/>
            <a:r>
              <a:rPr lang="en-US" sz="2400" dirty="0" smtClean="0"/>
              <a:t>Understand Comparison Operations</a:t>
            </a:r>
            <a:endParaRPr lang="en-US" sz="2400" dirty="0"/>
          </a:p>
          <a:p>
            <a:pPr marL="342900" indent="-342900"/>
            <a:r>
              <a:rPr lang="en-US" sz="2400" dirty="0" smtClean="0"/>
              <a:t>Implement </a:t>
            </a:r>
            <a:r>
              <a:rPr lang="en-US" sz="2400" dirty="0"/>
              <a:t>decision logic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0" y="1455315"/>
            <a:ext cx="5258753" cy="2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1009070"/>
            <a:ext cx="5858814" cy="5879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872624"/>
            <a:ext cx="5176234" cy="3588018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41598"/>
            <a:ext cx="1819529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8" y="1596981"/>
            <a:ext cx="4458165" cy="2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4786"/>
            <a:ext cx="4675030" cy="642042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Logic Gates – Session 2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731" y="1841678"/>
            <a:ext cx="6941711" cy="351593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We Will Learn Today</a:t>
            </a:r>
            <a:r>
              <a:rPr lang="en-US" dirty="0" smtClean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To study and understand the NOT, NAND  &amp; NOR gates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Implement the basic gates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Use logical operations to implement decision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961" y="1506828"/>
            <a:ext cx="4289481" cy="33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386365"/>
            <a:ext cx="10050499" cy="634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Description of the Three Logic gates:</a:t>
            </a:r>
          </a:p>
          <a:p>
            <a:pPr marL="0" indent="0">
              <a:buNone/>
            </a:pPr>
            <a:r>
              <a:rPr lang="en-US" dirty="0" smtClean="0"/>
              <a:t>NOT gate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The output (X) is true (i.e. 1 or ON) if: </a:t>
            </a:r>
          </a:p>
          <a:p>
            <a:pPr marL="0" indent="0">
              <a:buNone/>
            </a:pPr>
            <a:r>
              <a:rPr lang="en-US" sz="2400" dirty="0" smtClean="0"/>
              <a:t>INPUT A is NOT TRUE (i.e. 0 or OFF) </a:t>
            </a:r>
          </a:p>
          <a:p>
            <a:pPr marL="0" indent="0">
              <a:buNone/>
            </a:pPr>
            <a:r>
              <a:rPr lang="en-US" sz="2400" dirty="0" smtClean="0"/>
              <a:t>Truth table for: X = NOT 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Note: </a:t>
            </a:r>
            <a:r>
              <a:rPr lang="en-US" sz="2000" dirty="0" smtClean="0"/>
              <a:t>This is the simplest gate it just inverts the input, if the input is high the output will be low and conversely. So B=A’ .</a:t>
            </a:r>
          </a:p>
          <a:p>
            <a:pPr marL="0" indent="0">
              <a:buNone/>
            </a:pPr>
            <a:r>
              <a:rPr lang="en-US" sz="2000" dirty="0"/>
              <a:t>The NOT gate is an electronic circuit that produces an inverted version of the input at its output.  It is also known as an </a:t>
            </a:r>
            <a:r>
              <a:rPr lang="en-US" sz="2000" b="1" i="1" dirty="0"/>
              <a:t>inverter</a:t>
            </a:r>
            <a:r>
              <a:rPr lang="en-US" sz="2000" dirty="0"/>
              <a:t>.  If the input variable is A, the inverted output is known as NOT A.  This is also shown as A', or A with a bar over the 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89" y="1178750"/>
            <a:ext cx="5110963" cy="1046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2141"/>
              </p:ext>
            </p:extLst>
          </p:nvPr>
        </p:nvGraphicFramePr>
        <p:xfrm>
          <a:off x="5981341" y="2599061"/>
          <a:ext cx="3686220" cy="16371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43110"/>
                <a:gridCol w="1843110"/>
              </a:tblGrid>
              <a:tr h="5457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A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B</a:t>
                      </a: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7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7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581106"/>
            <a:ext cx="11655380" cy="59098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NAND gate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output (X) is true (i.e. 1 or ON) if:</a:t>
            </a:r>
          </a:p>
          <a:p>
            <a:pPr marL="0" indent="0">
              <a:buNone/>
            </a:pPr>
            <a:r>
              <a:rPr lang="en-US" sz="2400" dirty="0" smtClean="0"/>
              <a:t> INPUT A AND INPUT B are NOT BOTH TRUE (i.e. 1 or ON) </a:t>
            </a:r>
          </a:p>
          <a:p>
            <a:pPr marL="0" indent="0">
              <a:buNone/>
            </a:pPr>
            <a:r>
              <a:rPr lang="en-US" sz="2400" dirty="0" smtClean="0"/>
              <a:t>Truth table for: X = NOT A AND B.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This is a NOT-AND gate which is equal to an AND gate </a:t>
            </a:r>
          </a:p>
          <a:p>
            <a:pPr marL="0" indent="0">
              <a:buNone/>
            </a:pPr>
            <a:r>
              <a:rPr lang="en-US" sz="2000" dirty="0" smtClean="0"/>
              <a:t>followed by a NOT gate. </a:t>
            </a:r>
          </a:p>
          <a:p>
            <a:pPr marL="0" indent="0">
              <a:buNone/>
            </a:pPr>
            <a:r>
              <a:rPr lang="en-US" sz="2000" dirty="0" smtClean="0"/>
              <a:t>The NAND gate works opposite to the AND gate. </a:t>
            </a:r>
          </a:p>
          <a:p>
            <a:pPr marL="0" indent="0">
              <a:buNone/>
            </a:pPr>
            <a:r>
              <a:rPr lang="en-US" sz="2000" dirty="0" smtClean="0"/>
              <a:t>Its Boolean algebra representation is: C=(A.B)’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outputs of all NAND gates are high if </a:t>
            </a:r>
            <a:r>
              <a:rPr lang="en-US" sz="2000" b="1" dirty="0"/>
              <a:t>any</a:t>
            </a:r>
            <a:r>
              <a:rPr lang="en-US" sz="2000" dirty="0"/>
              <a:t> of the inputs are low. The symbol is an AND gate with a small circle on the output.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10" y="890122"/>
            <a:ext cx="5787370" cy="111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9959"/>
              </p:ext>
            </p:extLst>
          </p:nvPr>
        </p:nvGraphicFramePr>
        <p:xfrm>
          <a:off x="7492641" y="2231261"/>
          <a:ext cx="4368801" cy="21008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56267"/>
                <a:gridCol w="1456267"/>
                <a:gridCol w="1456267"/>
              </a:tblGrid>
              <a:tr h="4201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OUTPUT 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581105"/>
            <a:ext cx="11552349" cy="6038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NOR gate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output (X) is true (i.e. 1 or ON) if: </a:t>
            </a:r>
          </a:p>
          <a:p>
            <a:pPr marL="0" indent="0">
              <a:buNone/>
            </a:pPr>
            <a:r>
              <a:rPr lang="en-US" sz="2400" dirty="0" smtClean="0"/>
              <a:t>INPUT A OR INPUT B are NOT BOTH TRUE (i.e. 1 or ON) </a:t>
            </a:r>
          </a:p>
          <a:p>
            <a:pPr marL="0" indent="0">
              <a:buNone/>
            </a:pPr>
            <a:r>
              <a:rPr lang="en-US" sz="2400" dirty="0" smtClean="0"/>
              <a:t>Truth table for: X = NOT A OR B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is a NOT-OR gate which is equal to an OR gate </a:t>
            </a:r>
          </a:p>
          <a:p>
            <a:pPr marL="0" indent="0">
              <a:buNone/>
            </a:pPr>
            <a:r>
              <a:rPr lang="en-US" sz="2000" dirty="0" smtClean="0"/>
              <a:t>followed by a NOT gate. The outputs of all NOR gates are</a:t>
            </a:r>
          </a:p>
          <a:p>
            <a:pPr marL="0" indent="0">
              <a:buNone/>
            </a:pPr>
            <a:r>
              <a:rPr lang="en-US" sz="2000" dirty="0" smtClean="0"/>
              <a:t> low if any of the inputs are high.</a:t>
            </a:r>
          </a:p>
          <a:p>
            <a:pPr marL="0" indent="0">
              <a:buNone/>
            </a:pPr>
            <a:r>
              <a:rPr lang="en-US" sz="2000" dirty="0" smtClean="0"/>
              <a:t>The symbol is an OR gate with a small circle on the output.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NOR gate works opposite to the OR gate. </a:t>
            </a:r>
          </a:p>
          <a:p>
            <a:pPr marL="0" indent="0">
              <a:buNone/>
            </a:pPr>
            <a:r>
              <a:rPr lang="en-US" sz="2000" dirty="0" smtClean="0"/>
              <a:t>Its Boolean algebra representation is: C=(A+B)’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2125015" y="1107583"/>
            <a:ext cx="1287887" cy="11848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07583" y="1429555"/>
            <a:ext cx="112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24755" y="2019837"/>
            <a:ext cx="112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12902" y="1700011"/>
            <a:ext cx="112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178" y="12448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025" y="17515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2937" y="15153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7372" y="151534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14" name="Flowchart: Stored Data 13"/>
          <p:cNvSpPr/>
          <p:nvPr/>
        </p:nvSpPr>
        <p:spPr>
          <a:xfrm flipH="1">
            <a:off x="7495505" y="1300766"/>
            <a:ext cx="1081826" cy="86288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35651" y="1515345"/>
            <a:ext cx="9272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5650" y="1936194"/>
            <a:ext cx="9272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6120" y="1712890"/>
            <a:ext cx="9272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77331" y="1648497"/>
            <a:ext cx="180303" cy="184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31186" y="13714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65138" y="17515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33399" y="15153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21293"/>
              </p:ext>
            </p:extLst>
          </p:nvPr>
        </p:nvGraphicFramePr>
        <p:xfrm>
          <a:off x="7339405" y="2438468"/>
          <a:ext cx="4587987" cy="22682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9329"/>
                <a:gridCol w="1529329"/>
                <a:gridCol w="1529329"/>
              </a:tblGrid>
              <a:tr h="4536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OUTPUT 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64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</p:spPr>
      </p:pic>
      <p:sp>
        <p:nvSpPr>
          <p:cNvPr id="2" name="TextBox 1"/>
          <p:cNvSpPr txBox="1"/>
          <p:nvPr/>
        </p:nvSpPr>
        <p:spPr>
          <a:xfrm>
            <a:off x="475116" y="581105"/>
            <a:ext cx="2689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Demonstration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5" y="1455314"/>
            <a:ext cx="3567447" cy="4784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116" y="1332300"/>
            <a:ext cx="7162056" cy="108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Here, Logical operators used to check the largest </a:t>
            </a:r>
            <a:r>
              <a:rPr lang="en-US" sz="3200" dirty="0" smtClean="0"/>
              <a:t>number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319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6" y="841644"/>
            <a:ext cx="6232301" cy="472001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Check the Largest Number Coding</a:t>
            </a:r>
            <a:endParaRPr lang="en-US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94" y="1631161"/>
            <a:ext cx="758295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0281"/>
            <a:ext cx="3463344" cy="6523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In this session, we learnt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NOT, NAND and NOR Logic gates.</a:t>
            </a:r>
          </a:p>
          <a:p>
            <a:r>
              <a:rPr lang="en-US" sz="2400" dirty="0" smtClean="0"/>
              <a:t>Implemented Decision logic.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74" y="993931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423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Logic Gates – Session 2</vt:lpstr>
      <vt:lpstr>PowerPoint Presentation</vt:lpstr>
      <vt:lpstr>PowerPoint Presentation</vt:lpstr>
      <vt:lpstr>PowerPoint Presentation</vt:lpstr>
      <vt:lpstr>PowerPoint Presentation</vt:lpstr>
      <vt:lpstr>To Check the Largest Number Coding</vt:lpstr>
      <vt:lpstr>Summary</vt:lpstr>
      <vt:lpstr>Next Session  If Conditionals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</cp:lastModifiedBy>
  <cp:revision>37</cp:revision>
  <dcterms:created xsi:type="dcterms:W3CDTF">2020-10-09T14:04:12Z</dcterms:created>
  <dcterms:modified xsi:type="dcterms:W3CDTF">2020-10-19T13:00:01Z</dcterms:modified>
</cp:coreProperties>
</file>