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8" r:id="rId3"/>
    <p:sldId id="288" r:id="rId4"/>
    <p:sldId id="258" r:id="rId5"/>
    <p:sldId id="264" r:id="rId6"/>
    <p:sldId id="259" r:id="rId7"/>
    <p:sldId id="267" r:id="rId8"/>
    <p:sldId id="265" r:id="rId9"/>
    <p:sldId id="289" r:id="rId10"/>
    <p:sldId id="261" r:id="rId11"/>
    <p:sldId id="266" r:id="rId12"/>
    <p:sldId id="271" r:id="rId13"/>
    <p:sldId id="272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90" r:id="rId25"/>
    <p:sldId id="291" r:id="rId26"/>
    <p:sldId id="292" r:id="rId27"/>
    <p:sldId id="270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BmF13JfAZTP08fmhptu7g==" hashData="gYovwqgwTF+J9YUO6w84bat57+bS61+e9mYr6YYnd6ixilwYrM8/64pOx6ey1X8DtpzzkSHSshKJUpcopbLFS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84-01C6-41AC-AF56-791EA963598A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D43-AD17-424D-AF5D-191F0760A9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5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84-01C6-41AC-AF56-791EA963598A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D43-AD17-424D-AF5D-191F0760A9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84-01C6-41AC-AF56-791EA963598A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D43-AD17-424D-AF5D-191F0760A9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84-01C6-41AC-AF56-791EA963598A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D43-AD17-424D-AF5D-191F0760A9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0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84-01C6-41AC-AF56-791EA963598A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D43-AD17-424D-AF5D-191F0760A9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0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84-01C6-41AC-AF56-791EA963598A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D43-AD17-424D-AF5D-191F0760A9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1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84-01C6-41AC-AF56-791EA963598A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D43-AD17-424D-AF5D-191F0760A9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3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84-01C6-41AC-AF56-791EA963598A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D43-AD17-424D-AF5D-191F0760A9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1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84-01C6-41AC-AF56-791EA963598A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D43-AD17-424D-AF5D-191F0760A9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4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84-01C6-41AC-AF56-791EA963598A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D43-AD17-424D-AF5D-191F0760A9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5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384-01C6-41AC-AF56-791EA963598A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5D43-AD17-424D-AF5D-191F0760A9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4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4384-01C6-41AC-AF56-791EA963598A}" type="datetimeFigureOut">
              <a:rPr lang="en-US" smtClean="0"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5D43-AD17-424D-AF5D-191F0760A9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422"/>
            <a:ext cx="9144000" cy="2387600"/>
          </a:xfrm>
        </p:spPr>
        <p:txBody>
          <a:bodyPr/>
          <a:lstStyle/>
          <a:p>
            <a:r>
              <a:rPr lang="en-GB" dirty="0"/>
              <a:t>Block coding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/>
              <a:t>Session - 35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Introduction to HTML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03" y="592406"/>
            <a:ext cx="3838354" cy="16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8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4041"/>
          </a:xfrm>
        </p:spPr>
        <p:txBody>
          <a:bodyPr>
            <a:normAutofit/>
          </a:bodyPr>
          <a:lstStyle/>
          <a:p>
            <a:r>
              <a:rPr lang="en-GB" sz="3200" dirty="0"/>
              <a:t>Structure of Html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The &lt;html&gt; element is the root element of an HTML page</a:t>
            </a:r>
          </a:p>
          <a:p>
            <a:r>
              <a:rPr lang="en-GB" dirty="0"/>
              <a:t>The &lt;head&gt; elements  meta information about  the  HTML page</a:t>
            </a:r>
          </a:p>
          <a:p>
            <a:r>
              <a:rPr lang="en-GB" dirty="0"/>
              <a:t>The &lt;title&gt; elements specifies the title for the HTML page</a:t>
            </a:r>
          </a:p>
          <a:p>
            <a:r>
              <a:rPr lang="en-GB" dirty="0"/>
              <a:t>The &lt;body&gt; elements define the documents body and is the container for all the visible contents 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4DEC06-7454-47EC-82C5-C2101D8986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451758"/>
            <a:ext cx="5634677" cy="3099072"/>
          </a:xfr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Example – HTML Structure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8" y="2428017"/>
            <a:ext cx="4635137" cy="234941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2" b="9783"/>
          <a:stretch/>
        </p:blipFill>
        <p:spPr>
          <a:xfrm>
            <a:off x="6217919" y="2428017"/>
            <a:ext cx="4741816" cy="2394079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8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664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3600" dirty="0"/>
              <a:t>&lt;!DOCTYPE&gt; Declaration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047"/>
            <a:ext cx="5257800" cy="329501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&lt;!DOCTYPE&gt; declaration represents the document type, and helps browsers to display web pages correctly</a:t>
            </a:r>
          </a:p>
          <a:p>
            <a:r>
              <a:rPr lang="en-IN" dirty="0"/>
              <a:t>The &lt;!DOCTYPE&gt; declaration is not case sensitive</a:t>
            </a:r>
          </a:p>
          <a:p>
            <a:r>
              <a:rPr lang="en-GB" dirty="0"/>
              <a:t> It must only appear once, at the top of the page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0D5087-6F5E-4B20-BF42-338B79F0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64" y="1648047"/>
            <a:ext cx="5672973" cy="362570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087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>
            <a:normAutofit/>
          </a:bodyPr>
          <a:lstStyle/>
          <a:p>
            <a:r>
              <a:rPr lang="en-IN" sz="3200" dirty="0"/>
              <a:t>Example - </a:t>
            </a:r>
            <a:r>
              <a:rPr lang="en-GB" sz="3200" dirty="0"/>
              <a:t>&lt;!DOCTYPE&gt; Declaration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92" y="2130856"/>
            <a:ext cx="4919178" cy="3526616"/>
          </a:xfr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30856"/>
            <a:ext cx="5181600" cy="2994659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7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What is Heading?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394" y="1917066"/>
            <a:ext cx="5009606" cy="4351338"/>
          </a:xfrm>
        </p:spPr>
        <p:txBody>
          <a:bodyPr>
            <a:normAutofit/>
          </a:bodyPr>
          <a:lstStyle/>
          <a:p>
            <a:r>
              <a:rPr lang="en-GB" i="1" dirty="0"/>
              <a:t>HTML</a:t>
            </a:r>
            <a:r>
              <a:rPr lang="en-GB" dirty="0"/>
              <a:t> defines six levels of headings</a:t>
            </a:r>
          </a:p>
          <a:p>
            <a:r>
              <a:rPr lang="en-GB" dirty="0"/>
              <a:t>The </a:t>
            </a:r>
            <a:r>
              <a:rPr lang="en-GB" i="1" dirty="0"/>
              <a:t>heading</a:t>
            </a:r>
            <a:r>
              <a:rPr lang="en-GB" dirty="0"/>
              <a:t> elements are </a:t>
            </a:r>
            <a:r>
              <a:rPr lang="en-GB" i="1" dirty="0"/>
              <a:t>H1</a:t>
            </a:r>
            <a:r>
              <a:rPr lang="en-GB" dirty="0"/>
              <a:t>, H2, H3, H4, H5, and H6 with </a:t>
            </a:r>
            <a:r>
              <a:rPr lang="en-GB" i="1" dirty="0"/>
              <a:t>H1</a:t>
            </a:r>
            <a:r>
              <a:rPr lang="en-GB" dirty="0"/>
              <a:t> being the highest level and H6 the least</a:t>
            </a:r>
            <a:endParaRPr lang="en-IN" dirty="0"/>
          </a:p>
          <a:p>
            <a:r>
              <a:rPr lang="en-IN" dirty="0"/>
              <a:t>HTML heading are defined with the &lt;h1&gt; to &lt;h6&gt; tags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18BD94-500A-414A-963A-3ABF18AD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50" y="1917066"/>
            <a:ext cx="5317374" cy="334416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35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8544"/>
          </a:xfrm>
        </p:spPr>
        <p:txBody>
          <a:bodyPr>
            <a:normAutofit/>
          </a:bodyPr>
          <a:lstStyle/>
          <a:p>
            <a:r>
              <a:rPr lang="en-IN" sz="3200" dirty="0"/>
              <a:t>Example - Headings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28" y="1886448"/>
            <a:ext cx="4655291" cy="410924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86449"/>
            <a:ext cx="5186842" cy="41092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748"/>
            <a:ext cx="10515600" cy="1124041"/>
          </a:xfrm>
        </p:spPr>
        <p:txBody>
          <a:bodyPr>
            <a:normAutofit/>
          </a:bodyPr>
          <a:lstStyle/>
          <a:p>
            <a:r>
              <a:rPr lang="en-IN" sz="3200" dirty="0"/>
              <a:t>What is Paragraph?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349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HTML &lt;p&gt; element represents a paragraph</a:t>
            </a:r>
          </a:p>
          <a:p>
            <a:pPr marL="0" indent="0">
              <a:buNone/>
            </a:pPr>
            <a:r>
              <a:rPr lang="en-GB" dirty="0"/>
              <a:t>Browsers automatically add a single blank line before and after each &lt;p&gt; element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A paragraph always starts on a new line, and is usually a block of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pic>
        <p:nvPicPr>
          <p:cNvPr id="8194" name="Picture 2" descr="Class 1 ~ HTML/CSS ~ Girl Develop IT">
            <a:extLst>
              <a:ext uri="{FF2B5EF4-FFF2-40B4-BE49-F238E27FC236}">
                <a16:creationId xmlns:a16="http://schemas.microsoft.com/office/drawing/2014/main" id="{ADECA90A-E5E3-4A7B-B431-AE202045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3" y="1467349"/>
            <a:ext cx="4476307" cy="447630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51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>
            <a:normAutofit/>
          </a:bodyPr>
          <a:lstStyle/>
          <a:p>
            <a:r>
              <a:rPr lang="en-IN" sz="3200" dirty="0"/>
              <a:t>Example - Paragraph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4" y="1726551"/>
            <a:ext cx="5181600" cy="3713885"/>
          </a:xfr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65" y="1726551"/>
            <a:ext cx="5418987" cy="3296085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6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4942"/>
            <a:ext cx="9455331" cy="1032601"/>
          </a:xfrm>
        </p:spPr>
        <p:txBody>
          <a:bodyPr>
            <a:normAutofit/>
          </a:bodyPr>
          <a:lstStyle/>
          <a:p>
            <a:r>
              <a:rPr lang="en-IN" sz="3200" dirty="0"/>
              <a:t>&lt;br&gt; Tag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71" y="1567543"/>
            <a:ext cx="5181600" cy="2122440"/>
          </a:xfr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99" y="3977145"/>
            <a:ext cx="5181600" cy="1941736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9ED687-814A-42C7-9AFE-43029C0BD9FB}"/>
              </a:ext>
            </a:extLst>
          </p:cNvPr>
          <p:cNvSpPr txBox="1">
            <a:spLocks/>
          </p:cNvSpPr>
          <p:nvPr/>
        </p:nvSpPr>
        <p:spPr>
          <a:xfrm>
            <a:off x="838200" y="156754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The &lt;</a:t>
            </a:r>
            <a:r>
              <a:rPr lang="en-IN" sz="2800" dirty="0" err="1"/>
              <a:t>br</a:t>
            </a:r>
            <a:r>
              <a:rPr lang="en-IN" sz="2800" dirty="0"/>
              <a:t>&gt;tag defines a line break and is an empty is an empty element without a closing tag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81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9628"/>
            <a:ext cx="9024257" cy="1189355"/>
          </a:xfrm>
        </p:spPr>
        <p:txBody>
          <a:bodyPr>
            <a:noAutofit/>
          </a:bodyPr>
          <a:lstStyle/>
          <a:p>
            <a:r>
              <a:rPr lang="en-IN" sz="3200" dirty="0"/>
              <a:t>&lt;hr&gt; Tag</a:t>
            </a:r>
            <a:r>
              <a:rPr lang="en-GB" sz="3200" dirty="0"/>
              <a:t> 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56" y="3776128"/>
            <a:ext cx="3740888" cy="2850529"/>
          </a:xfrm>
          <a:ln w="3175">
            <a:solidFill>
              <a:schemeClr val="tx1"/>
            </a:solidFill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56" y="3776128"/>
            <a:ext cx="3896646" cy="2850529"/>
          </a:xfr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076" y="204062"/>
            <a:ext cx="2696009" cy="7301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6EC991-B9A9-4255-B719-23775209A82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800" dirty="0"/>
              <a:t>The &lt;</a:t>
            </a:r>
            <a:r>
              <a:rPr lang="en-GB" sz="2800" b="1" dirty="0"/>
              <a:t>hr</a:t>
            </a:r>
            <a:r>
              <a:rPr lang="en-GB" sz="2800" dirty="0"/>
              <a:t>&gt; element is most often displayed as a horizontal rule that is used to separate content in a HTML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99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Recall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2EE00-23D1-43D9-AFF1-F336115AB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98" y="1115784"/>
            <a:ext cx="2696009" cy="554179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2318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&lt;center&gt; Tag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5181600" cy="2555572"/>
          </a:xfr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99" y="3429000"/>
            <a:ext cx="5610497" cy="1944231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C6FEC5-0645-4CE7-A585-CA00B79DA19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To align the text in </a:t>
            </a:r>
            <a:r>
              <a:rPr lang="en-IN" sz="2800" dirty="0" err="1"/>
              <a:t>center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040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&lt;p&gt; Tag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99" y="1095230"/>
            <a:ext cx="5181600" cy="2756827"/>
          </a:xfrm>
          <a:ln w="3175">
            <a:solidFill>
              <a:schemeClr val="tx1"/>
            </a:solidFill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99" y="4048326"/>
            <a:ext cx="5181600" cy="2579486"/>
          </a:xfr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EA052B-AF6F-48D9-9C69-ED7BC56EEA6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To define Paragraph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58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08" y="1068120"/>
            <a:ext cx="5181600" cy="2531361"/>
          </a:xfrm>
          <a:ln w="3175">
            <a:solidFill>
              <a:schemeClr val="tx1"/>
            </a:solidFill>
          </a:ln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45" y="3707309"/>
            <a:ext cx="4683263" cy="2920503"/>
          </a:xfrm>
          <a:ln w="3175"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C1D9C0-66B6-4319-8A03-A1C0B542CC7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&lt;b&gt; Define bold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&lt;strong&gt; Define important text same as bold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4467F0-531F-4BFF-AA06-E244202A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&lt;b&gt; Tag &amp; &lt;strong&gt; Tag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271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99" y="1426641"/>
            <a:ext cx="5181600" cy="2424296"/>
          </a:xfr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50" y="3986910"/>
            <a:ext cx="3606898" cy="2534577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0FED97-0F70-45D1-99C9-D148ACB6535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&lt;b&gt; Define subscript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&lt;strong&gt; Define Superscript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0DF7DA-6576-4784-80DF-BF884386A8F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&lt;sub&gt;Tag &amp; &lt;sup&gt; Tag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81559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0FED97-0F70-45D1-99C9-D148ACB6535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&lt;mark&gt; Define marked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&lt;ins&gt; For inserted Text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0DF7DA-6576-4784-80DF-BF884386A8F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&lt;mark&gt; Tag &amp; &lt;ins&gt; Tag</a:t>
            </a:r>
            <a:endParaRPr lang="en-GB" sz="3200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C7D45B68-2ABD-4632-B582-8FA072CDBA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12" y="1027906"/>
            <a:ext cx="5181600" cy="2536749"/>
          </a:xfrm>
          <a:ln w="3175">
            <a:solidFill>
              <a:schemeClr val="tx1"/>
            </a:solidFill>
          </a:ln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691C11A6-85BE-497C-BE65-AC15A03AE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839" y="3704669"/>
            <a:ext cx="4617720" cy="2923143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753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0FED97-0F70-45D1-99C9-D148ACB6535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&lt;i&gt; Define Italic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</a:t>
            </a:r>
            <a:r>
              <a:rPr lang="en-IN" sz="2800" dirty="0" err="1"/>
              <a:t>em</a:t>
            </a:r>
            <a:r>
              <a:rPr lang="en-IN" sz="2800" dirty="0"/>
              <a:t>&gt; Define emphasized Text Same as &lt;i&gt;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0DF7DA-6576-4784-80DF-BF884386A8F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&lt;i&gt; Tag &amp; &lt;</a:t>
            </a:r>
            <a:r>
              <a:rPr lang="en-IN" sz="3200" dirty="0" err="1"/>
              <a:t>em</a:t>
            </a:r>
            <a:r>
              <a:rPr lang="en-IN" sz="3200" dirty="0"/>
              <a:t>&gt; Tag</a:t>
            </a:r>
            <a:endParaRPr lang="en-GB" sz="3200" dirty="0"/>
          </a:p>
        </p:txBody>
      </p:sp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850D0BC8-82C6-4232-8F17-ECEF65649C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33457" y="1310020"/>
            <a:ext cx="5181600" cy="269127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6C9A2B86-0594-48ED-933E-B7340F867A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33457" y="4266999"/>
            <a:ext cx="5181600" cy="212551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5136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0FED97-0F70-45D1-99C9-D148ACB6535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&lt;big&gt; For Big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&lt;small&gt; For smaller Text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0DF7DA-6576-4784-80DF-BF884386A8F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&lt;big&gt; Tag &amp; &lt;small&gt; Tag</a:t>
            </a:r>
            <a:endParaRPr lang="en-GB" sz="3200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D03C7A0F-13DD-4093-B1F7-984DB394C8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55" y="1217718"/>
            <a:ext cx="5181600" cy="2147329"/>
          </a:xfrm>
          <a:ln w="3175">
            <a:solidFill>
              <a:schemeClr val="tx1"/>
            </a:solidFill>
          </a:ln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CE480B25-5AEC-4574-B6BC-E86377C7EF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21" y="3492953"/>
            <a:ext cx="4565469" cy="2818947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1852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72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Summary…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694509" y="169068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94509" y="1690688"/>
            <a:ext cx="4661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HTML 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Structure of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Creating HTML Tag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99972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867989"/>
            <a:ext cx="5745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Attribute in HTML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Elements in HTML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Hyperlink in HTML</a:t>
            </a:r>
            <a:endParaRPr lang="en-GB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C65D7-1598-444D-B87A-DD1B79235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8007"/>
            <a:ext cx="5484849" cy="30657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082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838200" y="1584251"/>
            <a:ext cx="5257800" cy="396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Introduction to </a:t>
            </a:r>
            <a:r>
              <a:rPr lang="en-US" dirty="0"/>
              <a:t>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Structure of 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Heading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Paragraph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Tag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064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83920" y="558058"/>
            <a:ext cx="521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HTML Introduction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pic>
        <p:nvPicPr>
          <p:cNvPr id="6" name="Picture 2" descr="HTML5 - Wikipedia">
            <a:extLst>
              <a:ext uri="{FF2B5EF4-FFF2-40B4-BE49-F238E27FC236}">
                <a16:creationId xmlns:a16="http://schemas.microsoft.com/office/drawing/2014/main" id="{65F5F724-4B42-4EBC-A9BB-A25AE975C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90688"/>
            <a:ext cx="4306186" cy="430618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3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4041"/>
          </a:xfrm>
        </p:spPr>
        <p:txBody>
          <a:bodyPr>
            <a:normAutofit/>
          </a:bodyPr>
          <a:lstStyle/>
          <a:p>
            <a:r>
              <a:rPr lang="en-GB" sz="3200" dirty="0"/>
              <a:t>What is HTML?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334000" cy="4222478"/>
          </a:xfrm>
        </p:spPr>
        <p:txBody>
          <a:bodyPr>
            <a:noAutofit/>
          </a:bodyPr>
          <a:lstStyle/>
          <a:p>
            <a:r>
              <a:rPr lang="en-GB" sz="2400" dirty="0"/>
              <a:t>HTML stands for Hyper Text </a:t>
            </a:r>
            <a:r>
              <a:rPr lang="en-GB" sz="2400" dirty="0" err="1"/>
              <a:t>Markup</a:t>
            </a:r>
            <a:r>
              <a:rPr lang="en-GB" sz="2400" dirty="0"/>
              <a:t> Language</a:t>
            </a:r>
          </a:p>
          <a:p>
            <a:r>
              <a:rPr lang="en-GB" sz="2400" dirty="0"/>
              <a:t>HTML is the standard markup language for creating Web pages</a:t>
            </a:r>
          </a:p>
          <a:p>
            <a:r>
              <a:rPr lang="en-GB" sz="2400" dirty="0"/>
              <a:t>HTML describes the structure of a Web page</a:t>
            </a:r>
          </a:p>
          <a:p>
            <a:r>
              <a:rPr lang="en-IN" sz="2400" dirty="0"/>
              <a:t>HTML documents are describe by html tags</a:t>
            </a:r>
            <a:endParaRPr lang="en-GB" sz="2400" dirty="0"/>
          </a:p>
          <a:p>
            <a:r>
              <a:rPr lang="en-GB" sz="2400" dirty="0"/>
              <a:t>HTML elements tell the browser how to display the content</a:t>
            </a:r>
            <a:endParaRPr lang="en-IN" sz="2400" dirty="0"/>
          </a:p>
          <a:p>
            <a:r>
              <a:rPr lang="en-IN" sz="2400" dirty="0"/>
              <a:t>HTML uses HTTP (Hyper text Transfer protocol)</a:t>
            </a:r>
            <a:endParaRPr lang="en-GB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D19830-3135-4738-82F2-2BA799A6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927" y="2177508"/>
            <a:ext cx="5111713" cy="351871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43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97511"/>
            <a:ext cx="10515600" cy="1074089"/>
          </a:xfrm>
        </p:spPr>
        <p:txBody>
          <a:bodyPr>
            <a:normAutofit/>
          </a:bodyPr>
          <a:lstStyle/>
          <a:p>
            <a:r>
              <a:rPr lang="en-IN" sz="3200" dirty="0"/>
              <a:t>Father of HTML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4326" y="1561498"/>
            <a:ext cx="5181600" cy="4351338"/>
          </a:xfrm>
        </p:spPr>
        <p:txBody>
          <a:bodyPr/>
          <a:lstStyle/>
          <a:p>
            <a:r>
              <a:rPr lang="en-IN" dirty="0"/>
              <a:t>The first publicly available description of HTML was a document called HTML Tags</a:t>
            </a:r>
          </a:p>
          <a:p>
            <a:endParaRPr lang="en-IN" dirty="0"/>
          </a:p>
          <a:p>
            <a:r>
              <a:rPr lang="en-GB" dirty="0"/>
              <a:t>First mentioned on the Internet by </a:t>
            </a:r>
            <a:r>
              <a:rPr lang="en-GB" i="1" dirty="0"/>
              <a:t>Tim Berners-Lee</a:t>
            </a:r>
            <a:r>
              <a:rPr lang="en-GB" dirty="0"/>
              <a:t> in late 1991</a:t>
            </a:r>
          </a:p>
          <a:p>
            <a:endParaRPr lang="en-IN" dirty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14" y="1561498"/>
            <a:ext cx="3738817" cy="4676801"/>
          </a:xfr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9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4852"/>
          </a:xfrm>
        </p:spPr>
        <p:txBody>
          <a:bodyPr>
            <a:normAutofit/>
          </a:bodyPr>
          <a:lstStyle/>
          <a:p>
            <a:r>
              <a:rPr lang="en-GB" sz="3200" dirty="0"/>
              <a:t>HTML Versions:-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68" y="1300105"/>
            <a:ext cx="6916464" cy="5192769"/>
          </a:xfr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3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043"/>
          </a:xfrm>
        </p:spPr>
        <p:txBody>
          <a:bodyPr>
            <a:normAutofit/>
          </a:bodyPr>
          <a:lstStyle/>
          <a:p>
            <a:r>
              <a:rPr lang="en-IN" sz="3200" dirty="0"/>
              <a:t>HTML Editors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452"/>
            <a:ext cx="3250474" cy="3788366"/>
          </a:xfrm>
        </p:spPr>
        <p:txBody>
          <a:bodyPr/>
          <a:lstStyle/>
          <a:p>
            <a:r>
              <a:rPr lang="en-IN" dirty="0"/>
              <a:t>Notepad</a:t>
            </a:r>
          </a:p>
          <a:p>
            <a:r>
              <a:rPr lang="en-IN" dirty="0"/>
              <a:t>Notepad++</a:t>
            </a:r>
          </a:p>
          <a:p>
            <a:r>
              <a:rPr lang="en-IN" dirty="0"/>
              <a:t>WordPad</a:t>
            </a:r>
          </a:p>
          <a:p>
            <a:r>
              <a:rPr lang="en-IN" dirty="0"/>
              <a:t>Sublime text 3</a:t>
            </a:r>
          </a:p>
          <a:p>
            <a:r>
              <a:rPr lang="en-IN" dirty="0"/>
              <a:t>Atom</a:t>
            </a:r>
          </a:p>
          <a:p>
            <a:r>
              <a:rPr lang="en-IN" dirty="0"/>
              <a:t>Komodo Edit</a:t>
            </a:r>
          </a:p>
          <a:p>
            <a:r>
              <a:rPr lang="en-IN" dirty="0"/>
              <a:t>Visual Studio Code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E213EEA-6FDD-4907-992F-7B5DFEF3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39" y="1625452"/>
            <a:ext cx="5771352" cy="360709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72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130"/>
            <a:ext cx="10515600" cy="928098"/>
          </a:xfrm>
        </p:spPr>
        <p:txBody>
          <a:bodyPr>
            <a:normAutofit/>
          </a:bodyPr>
          <a:lstStyle/>
          <a:p>
            <a:r>
              <a:rPr lang="en-IN" sz="3200" dirty="0"/>
              <a:t>HTML Tags:-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162"/>
            <a:ext cx="5257800" cy="5429838"/>
          </a:xfrm>
        </p:spPr>
        <p:txBody>
          <a:bodyPr>
            <a:noAutofit/>
          </a:bodyPr>
          <a:lstStyle/>
          <a:p>
            <a:r>
              <a:rPr lang="en-GB" sz="2600" dirty="0"/>
              <a:t>HTML tags are keywords (tag names) surrounded by angle brackets:</a:t>
            </a:r>
            <a:endParaRPr lang="en-IN" sz="2600" dirty="0"/>
          </a:p>
          <a:p>
            <a:r>
              <a:rPr lang="en-GB" sz="2600" dirty="0"/>
              <a:t>&lt;tagname&gt;content&lt;/</a:t>
            </a:r>
            <a:r>
              <a:rPr lang="en-GB" sz="2600" dirty="0" err="1"/>
              <a:t>tagname</a:t>
            </a:r>
            <a:r>
              <a:rPr lang="en-GB" sz="2600" dirty="0"/>
              <a:t>&gt;</a:t>
            </a:r>
            <a:endParaRPr lang="en-IN" sz="2600" dirty="0"/>
          </a:p>
          <a:p>
            <a:r>
              <a:rPr lang="en-GB" sz="2600" dirty="0"/>
              <a:t> HTML tags normally come in pairs like: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The first tag in a pair is the start tag, the second tag is the end tag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The end tag is written like the start tag, but with a slash before the tag name</a:t>
            </a:r>
            <a:endParaRPr lang="en-IN" dirty="0"/>
          </a:p>
          <a:p>
            <a:r>
              <a:rPr lang="en-IN" sz="2600" dirty="0"/>
              <a:t>You can use either .htm or .html as file extension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pic>
        <p:nvPicPr>
          <p:cNvPr id="3074" name="Picture 2" descr="Download Free png Web Scraping - DLPNG.com">
            <a:extLst>
              <a:ext uri="{FF2B5EF4-FFF2-40B4-BE49-F238E27FC236}">
                <a16:creationId xmlns:a16="http://schemas.microsoft.com/office/drawing/2014/main" id="{133884AB-3980-4AC2-A8E3-D3EDB3FF0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70" y="1793635"/>
            <a:ext cx="5633438" cy="327073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9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130"/>
            <a:ext cx="10515600" cy="928098"/>
          </a:xfrm>
        </p:spPr>
        <p:txBody>
          <a:bodyPr>
            <a:normAutofit/>
          </a:bodyPr>
          <a:lstStyle/>
          <a:p>
            <a:r>
              <a:rPr lang="en-IN" sz="3200" dirty="0"/>
              <a:t>Different HTML Tags:-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1A395-C005-4F04-8F0F-1F4CB97A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634" y="1441315"/>
            <a:ext cx="7810732" cy="515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5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Widescreen</PresentationFormat>
  <Paragraphs>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Block coding Developer</vt:lpstr>
      <vt:lpstr>Recall</vt:lpstr>
      <vt:lpstr>PowerPoint Presentation</vt:lpstr>
      <vt:lpstr>What is HTML?</vt:lpstr>
      <vt:lpstr>Father of HTML</vt:lpstr>
      <vt:lpstr>HTML Versions:-</vt:lpstr>
      <vt:lpstr>HTML Editors</vt:lpstr>
      <vt:lpstr>HTML Tags:-</vt:lpstr>
      <vt:lpstr>Different HTML Tags:-</vt:lpstr>
      <vt:lpstr>Structure of Html</vt:lpstr>
      <vt:lpstr>Example – HTML Structure</vt:lpstr>
      <vt:lpstr> &lt;!DOCTYPE&gt; Declaration </vt:lpstr>
      <vt:lpstr>Example - &lt;!DOCTYPE&gt; Declaration</vt:lpstr>
      <vt:lpstr>What is Heading?</vt:lpstr>
      <vt:lpstr>Example - Headings</vt:lpstr>
      <vt:lpstr>What is Paragraph?</vt:lpstr>
      <vt:lpstr>Example - Paragraph</vt:lpstr>
      <vt:lpstr>&lt;br&gt; Tag</vt:lpstr>
      <vt:lpstr>&lt;hr&gt; Tag </vt:lpstr>
      <vt:lpstr>&lt;center&gt; Tag</vt:lpstr>
      <vt:lpstr>&lt;p&gt; Tag</vt:lpstr>
      <vt:lpstr>&lt;b&gt; Tag &amp; &lt;strong&gt; Tag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Session…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coding Developer</dc:title>
  <dc:creator/>
  <cp:lastModifiedBy/>
  <cp:revision>105</cp:revision>
  <dcterms:created xsi:type="dcterms:W3CDTF">2020-10-29T04:50:45Z</dcterms:created>
  <dcterms:modified xsi:type="dcterms:W3CDTF">2021-01-20T11:52:45Z</dcterms:modified>
</cp:coreProperties>
</file>