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0" r:id="rId2"/>
    <p:sldId id="289" r:id="rId3"/>
    <p:sldId id="288" r:id="rId4"/>
    <p:sldId id="261" r:id="rId5"/>
    <p:sldId id="291" r:id="rId6"/>
    <p:sldId id="30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98" r:id="rId18"/>
    <p:sldId id="290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EECP4aer2xXuzX3LqKRvw==" hashData="rPiOOkus0dafp71FWCtEoyt0efm6PdrrtoVLHi74AhTH1u7fKntgby2lCR/QvmTl2HaIZzKc9RIVb/ca6bYfT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11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71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82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7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2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71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88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86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4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49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16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088B-EDFA-4762-8B90-B7B30E1DDE1A}" type="datetimeFigureOut">
              <a:rPr lang="en-GB" smtClean="0"/>
              <a:t>20/01/2021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B7FD-D73D-4732-94BD-097A347B5D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94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.spec.whatwg.org/multipage/grouping-content.html#the-hr-element" TargetMode="External"/><Relationship Id="rId13" Type="http://schemas.openxmlformats.org/officeDocument/2006/relationships/hyperlink" Target="https://html.spec.whatwg.org/multipage/iframe-embed-object.html#the-param-element" TargetMode="External"/><Relationship Id="rId3" Type="http://schemas.openxmlformats.org/officeDocument/2006/relationships/hyperlink" Target="https://html.spec.whatwg.org/multipage/image-maps.html#the-area-element" TargetMode="External"/><Relationship Id="rId7" Type="http://schemas.openxmlformats.org/officeDocument/2006/relationships/hyperlink" Target="https://html.spec.whatwg.org/multipage/iframe-embed-object.html#the-embed-element" TargetMode="External"/><Relationship Id="rId12" Type="http://schemas.openxmlformats.org/officeDocument/2006/relationships/hyperlink" Target="https://html.spec.whatwg.org/multipage/semantics.html#the-meta-element" TargetMode="External"/><Relationship Id="rId17" Type="http://schemas.openxmlformats.org/officeDocument/2006/relationships/hyperlink" Target="https://html.spec.whatwg.org/multipage/infrastructure.html#html-elements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html.spec.whatwg.org/multipage/text-level-semantics.html#the-wbr-el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ml.spec.whatwg.org/multipage/tables.html#the-col-element" TargetMode="External"/><Relationship Id="rId11" Type="http://schemas.openxmlformats.org/officeDocument/2006/relationships/hyperlink" Target="https://html.spec.whatwg.org/multipage/semantics.html#the-link-element" TargetMode="External"/><Relationship Id="rId5" Type="http://schemas.openxmlformats.org/officeDocument/2006/relationships/hyperlink" Target="https://html.spec.whatwg.org/multipage/text-level-semantics.html#the-br-element" TargetMode="External"/><Relationship Id="rId15" Type="http://schemas.openxmlformats.org/officeDocument/2006/relationships/hyperlink" Target="https://html.spec.whatwg.org/multipage/media.html#the-track-element" TargetMode="External"/><Relationship Id="rId10" Type="http://schemas.openxmlformats.org/officeDocument/2006/relationships/hyperlink" Target="https://html.spec.whatwg.org/multipage/input.html#the-input-element" TargetMode="External"/><Relationship Id="rId4" Type="http://schemas.openxmlformats.org/officeDocument/2006/relationships/hyperlink" Target="https://html.spec.whatwg.org/multipage/semantics.html#the-base-element" TargetMode="External"/><Relationship Id="rId9" Type="http://schemas.openxmlformats.org/officeDocument/2006/relationships/hyperlink" Target="https://html.spec.whatwg.org/multipage/embedded-content.html#the-img-element" TargetMode="External"/><Relationship Id="rId14" Type="http://schemas.openxmlformats.org/officeDocument/2006/relationships/hyperlink" Target="https://html.spec.whatwg.org/multipage/embedded-content.html#the-source-eleme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422"/>
            <a:ext cx="9144000" cy="2387600"/>
          </a:xfrm>
        </p:spPr>
        <p:txBody>
          <a:bodyPr/>
          <a:lstStyle/>
          <a:p>
            <a:r>
              <a:rPr lang="en-GB" dirty="0"/>
              <a:t>Block coding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Session - 36</a:t>
            </a:r>
          </a:p>
          <a:p>
            <a:endParaRPr lang="en-GB" sz="2800" dirty="0"/>
          </a:p>
          <a:p>
            <a:r>
              <a:rPr lang="en-IN" sz="2800" dirty="0"/>
              <a:t>HTML Elements &amp; Attributes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03" y="592406"/>
            <a:ext cx="3838354" cy="16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8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Font-Family style attribute…</a:t>
            </a: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4356"/>
            <a:ext cx="5181600" cy="2553876"/>
          </a:xfrm>
          <a:ln w="3175"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23041"/>
            <a:ext cx="4848665" cy="2553876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8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Text-size style attribute…</a:t>
            </a: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4" y="2307309"/>
            <a:ext cx="5181600" cy="2256503"/>
          </a:xfrm>
          <a:ln w="3175"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68" y="2290744"/>
            <a:ext cx="4098235" cy="2679615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7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Text-alignment style attribute…</a:t>
            </a: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1834"/>
            <a:ext cx="5181600" cy="2258920"/>
          </a:xfrm>
          <a:ln w="3175"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487" y="2834190"/>
            <a:ext cx="5181600" cy="2296564"/>
          </a:xfr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8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IN" dirty="0"/>
              <a:t>The most important attribute of the &lt;a&gt; element is the “</a:t>
            </a:r>
            <a:r>
              <a:rPr lang="en-IN" dirty="0" err="1"/>
              <a:t>href</a:t>
            </a:r>
            <a:r>
              <a:rPr lang="en-IN" dirty="0"/>
              <a:t>” attribute which indicates the links destination</a:t>
            </a:r>
          </a:p>
          <a:p>
            <a:r>
              <a:rPr lang="en-GB" dirty="0"/>
              <a:t>You can click on a link and jump to another document</a:t>
            </a:r>
            <a:endParaRPr lang="en-IN" dirty="0"/>
          </a:p>
          <a:p>
            <a:r>
              <a:rPr lang="en-GB" dirty="0"/>
              <a:t>When you move the mouse over a link, the mouse arrow will turn into a little hand.</a:t>
            </a:r>
            <a:endParaRPr lang="en-IN" dirty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Hyperlink…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pic>
        <p:nvPicPr>
          <p:cNvPr id="1026" name="Picture 2" descr="HTML Links Tag — How to give Links in HTML— TutorialBrain">
            <a:extLst>
              <a:ext uri="{FF2B5EF4-FFF2-40B4-BE49-F238E27FC236}">
                <a16:creationId xmlns:a16="http://schemas.microsoft.com/office/drawing/2014/main" id="{57523839-1598-4184-B972-F0F22FA3D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517" y="2411062"/>
            <a:ext cx="5654158" cy="318046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58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Example - Hyperlink…</a:t>
            </a:r>
            <a:endParaRPr lang="en-GB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9" y="2745458"/>
            <a:ext cx="5367775" cy="2025325"/>
          </a:xfrm>
          <a:ln w="3175">
            <a:solidFill>
              <a:schemeClr val="tx1"/>
            </a:solidFill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05" y="2720073"/>
            <a:ext cx="5181600" cy="2204364"/>
          </a:xfr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8744" r="29652" b="36232"/>
          <a:stretch/>
        </p:blipFill>
        <p:spPr>
          <a:xfrm>
            <a:off x="6907056" y="1907745"/>
            <a:ext cx="5035531" cy="268732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EE0675DF-18A7-430B-9497-4AC344E1A5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HTML Links - Different Colours…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95C29D-DE58-4836-AB78-ECE4DEFED3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39903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By default, a link will appear like this (in all browsers):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An unvisited link is underlined and blue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A visited link is underlined and purple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An active link is underlined and red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0080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3653"/>
            <a:ext cx="4990262" cy="316922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505" y="3856449"/>
            <a:ext cx="4166128" cy="21036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0D1637-892B-4131-B11C-484EC71028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39903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&lt;</a:t>
            </a:r>
            <a:r>
              <a:rPr lang="en-IN" sz="2800" dirty="0" err="1"/>
              <a:t>img</a:t>
            </a:r>
            <a:r>
              <a:rPr lang="en-IN" sz="2800" dirty="0"/>
              <a:t>&gt; tag </a:t>
            </a:r>
            <a:r>
              <a:rPr lang="en-IN" dirty="0"/>
              <a:t>are use to insert any image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4E805A-7E7D-433A-AC78-5CC3590377B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&lt;</a:t>
            </a:r>
            <a:r>
              <a:rPr lang="en-IN" sz="3200" dirty="0" err="1"/>
              <a:t>img</a:t>
            </a:r>
            <a:r>
              <a:rPr lang="en-IN" sz="3200" dirty="0"/>
              <a:t>&gt;Tag…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6816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29" y="4129831"/>
            <a:ext cx="3249186" cy="23630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45" y="1238525"/>
            <a:ext cx="4965819" cy="2780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B981EA7-3733-4E87-A3D2-048DE31FEF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&lt;marquee&gt; tag…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24D0B2-1682-41FD-961E-FF5C1DE94E1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39903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It is used for scrolling piece of text or image displayed either horizontally across or vertically down your web site page depending on the settings</a:t>
            </a:r>
          </a:p>
          <a:p>
            <a:r>
              <a:rPr lang="en-IN" sz="2800" dirty="0"/>
              <a:t>Direction attributes use properties - up, down, right, left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09764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72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Summary…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694509" y="169068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94509" y="1690688"/>
            <a:ext cx="4661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element?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Attribute?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Hyperlink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99972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5872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Next Session…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694509" y="169068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94508" y="1690688"/>
            <a:ext cx="54014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an Headings in HTML?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are Paragraphs in HTML?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we can do with Headings &amp; Paragraphs?</a:t>
            </a:r>
          </a:p>
          <a:p>
            <a:endParaRPr lang="en-GB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894C1-5DAA-461C-818B-0742F74E9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220" y="1751049"/>
            <a:ext cx="4911579" cy="351922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207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Recall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session?</a:t>
            </a:r>
          </a:p>
          <a:p>
            <a:r>
              <a:rPr lang="en-US" dirty="0"/>
              <a:t>What challenges you are facing?</a:t>
            </a:r>
          </a:p>
        </p:txBody>
      </p:sp>
      <p:pic>
        <p:nvPicPr>
          <p:cNvPr id="1026" name="Picture 2" descr="HTML5 - Wikipedia">
            <a:extLst>
              <a:ext uri="{FF2B5EF4-FFF2-40B4-BE49-F238E27FC236}">
                <a16:creationId xmlns:a16="http://schemas.microsoft.com/office/drawing/2014/main" id="{CF362EF3-7ABC-4A08-A432-9329A51B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90688"/>
            <a:ext cx="4306186" cy="430618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1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838200" y="1584251"/>
            <a:ext cx="5257800" cy="396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element?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Attribute?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Hyperlink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0A08E-0748-465B-BC9B-F42363DE3D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9C7B8A-1E07-42D5-BED2-E4F242D6BA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HTML Elements &amp; Attributes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1E0C0-3964-4E7E-BF15-685960A1E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8007"/>
            <a:ext cx="5484849" cy="306574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213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1FC876-C99C-42E5-994E-C21C8DA71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477702"/>
              </p:ext>
            </p:extLst>
          </p:nvPr>
        </p:nvGraphicFramePr>
        <p:xfrm>
          <a:off x="6368902" y="2628557"/>
          <a:ext cx="5496000" cy="19812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832000">
                  <a:extLst>
                    <a:ext uri="{9D8B030D-6E8A-4147-A177-3AD203B41FA5}">
                      <a16:colId xmlns:a16="http://schemas.microsoft.com/office/drawing/2014/main" val="2188866013"/>
                    </a:ext>
                  </a:extLst>
                </a:gridCol>
                <a:gridCol w="1832000">
                  <a:extLst>
                    <a:ext uri="{9D8B030D-6E8A-4147-A177-3AD203B41FA5}">
                      <a16:colId xmlns:a16="http://schemas.microsoft.com/office/drawing/2014/main" val="3861500618"/>
                    </a:ext>
                  </a:extLst>
                </a:gridCol>
                <a:gridCol w="1832000">
                  <a:extLst>
                    <a:ext uri="{9D8B030D-6E8A-4147-A177-3AD203B41FA5}">
                      <a16:colId xmlns:a16="http://schemas.microsoft.com/office/drawing/2014/main" val="16157555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Start tag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Element content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End tag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02098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&lt;h1&gt;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My First Heading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&lt;/h1&gt;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62037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&lt;p&gt;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My first paragraph.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&lt;/p&gt;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1696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&lt;br&gt;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none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none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2346855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CB5727B-58BE-437C-AD27-3EDF2076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What is an Element?</a:t>
            </a:r>
            <a:endParaRPr lang="en-GB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D6AA28-177E-49AB-930D-CE08618D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5257800" cy="3963375"/>
          </a:xfrm>
        </p:spPr>
        <p:txBody>
          <a:bodyPr>
            <a:noAutofit/>
          </a:bodyPr>
          <a:lstStyle/>
          <a:p>
            <a:r>
              <a:rPr lang="en-US" sz="2400" dirty="0"/>
              <a:t>An HTML element is a type of HTML document component</a:t>
            </a:r>
          </a:p>
          <a:p>
            <a:r>
              <a:rPr lang="en-US" sz="2400" dirty="0"/>
              <a:t>It is one of several types of HTML nodes. </a:t>
            </a:r>
          </a:p>
          <a:p>
            <a:r>
              <a:rPr lang="en-US" sz="2400" dirty="0"/>
              <a:t>HTML document is composed of a tree of text nodes, and HTML elements</a:t>
            </a:r>
          </a:p>
          <a:p>
            <a:r>
              <a:rPr lang="en-US" sz="2400" dirty="0"/>
              <a:t>It adds formatting to parts of document</a:t>
            </a:r>
          </a:p>
          <a:p>
            <a:r>
              <a:rPr lang="en-US" sz="2400" dirty="0"/>
              <a:t>Each element can have HTML attributes specified</a:t>
            </a:r>
          </a:p>
          <a:p>
            <a:r>
              <a:rPr lang="en-US" sz="2400" dirty="0"/>
              <a:t>An HTML element is defined by a start tag, some content, and an end tag</a:t>
            </a:r>
          </a:p>
        </p:txBody>
      </p:sp>
    </p:spTree>
    <p:extLst>
      <p:ext uri="{BB962C8B-B14F-4D97-AF65-F5344CB8AC3E}">
        <p14:creationId xmlns:p14="http://schemas.microsoft.com/office/powerpoint/2010/main" val="24115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CB5727B-58BE-437C-AD27-3EDF2076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Kinds of Elements?</a:t>
            </a:r>
            <a:endParaRPr lang="en-GB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D6AA28-177E-49AB-930D-CE08618D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5257800" cy="3963375"/>
          </a:xfrm>
        </p:spPr>
        <p:txBody>
          <a:bodyPr>
            <a:noAutofit/>
          </a:bodyPr>
          <a:lstStyle/>
          <a:p>
            <a:r>
              <a:rPr lang="en-US" dirty="0"/>
              <a:t>There are six different kinds of elements</a:t>
            </a:r>
          </a:p>
          <a:p>
            <a:pPr lvl="1"/>
            <a:r>
              <a:rPr lang="en-US" sz="2600" dirty="0"/>
              <a:t>Void elements</a:t>
            </a:r>
          </a:p>
          <a:p>
            <a:pPr lvl="1"/>
            <a:r>
              <a:rPr lang="en-US" sz="2600" dirty="0"/>
              <a:t>Raw text elements</a:t>
            </a:r>
          </a:p>
          <a:p>
            <a:pPr lvl="1"/>
            <a:r>
              <a:rPr lang="en-US" sz="2600" dirty="0"/>
              <a:t>Escapable raw text elements</a:t>
            </a:r>
          </a:p>
          <a:p>
            <a:pPr lvl="1"/>
            <a:r>
              <a:rPr lang="en-US" sz="2600" dirty="0"/>
              <a:t>Foreign elements</a:t>
            </a:r>
          </a:p>
          <a:p>
            <a:pPr lvl="1"/>
            <a:r>
              <a:rPr lang="en-US" sz="2600" dirty="0"/>
              <a:t>Normal elements</a:t>
            </a:r>
          </a:p>
        </p:txBody>
      </p:sp>
      <p:pic>
        <p:nvPicPr>
          <p:cNvPr id="16386" name="Picture 2" descr="Nico ☕️ on Twitter: &quot;HTML element types #devdoodles ✌️… &quot;">
            <a:extLst>
              <a:ext uri="{FF2B5EF4-FFF2-40B4-BE49-F238E27FC236}">
                <a16:creationId xmlns:a16="http://schemas.microsoft.com/office/drawing/2014/main" id="{CF3AD8E8-E296-49AF-AE62-4D1BA6156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53" y="1825625"/>
            <a:ext cx="5323939" cy="399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99" y="230188"/>
            <a:ext cx="2696009" cy="7301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CB5727B-58BE-437C-AD27-3EDF2076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Kinds of Element?</a:t>
            </a:r>
            <a:endParaRPr lang="en-GB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D6AA28-177E-49AB-930D-CE08618D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251"/>
            <a:ext cx="5257800" cy="3963375"/>
          </a:xfrm>
        </p:spPr>
        <p:txBody>
          <a:bodyPr>
            <a:noAutofit/>
          </a:bodyPr>
          <a:lstStyle/>
          <a:p>
            <a:r>
              <a:rPr lang="en-US" dirty="0"/>
              <a:t>Void Elements:</a:t>
            </a:r>
          </a:p>
          <a:p>
            <a:pPr lvl="1"/>
            <a:r>
              <a:rPr lang="en-US" dirty="0"/>
              <a:t>Can't have any content as there's no end tag and no content can be put between the start and end tag</a:t>
            </a:r>
          </a:p>
          <a:p>
            <a:r>
              <a:rPr lang="en-US" dirty="0"/>
              <a:t>Normal Element: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 can have text, character references, other elements, and comments</a:t>
            </a:r>
          </a:p>
          <a:p>
            <a:endParaRPr lang="en-US" sz="2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B75EA7-6012-4DF5-A391-B5E1C2D8C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2142923"/>
            <a:ext cx="5257800" cy="830997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+mn-lt"/>
                <a:cs typeface="Courier New" panose="02070309020205020404" pitchFamily="49" charset="0"/>
                <a:hlinkClick r:id="rId3"/>
              </a:rPr>
              <a:t>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+mn-lt"/>
                <a:cs typeface="Courier New" panose="02070309020205020404" pitchFamily="49" charset="0"/>
                <a:hlinkClick r:id="rId4"/>
              </a:rPr>
              <a:t>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4500"/>
                </a:solidFill>
                <a:effectLst/>
                <a:latin typeface="+mn-lt"/>
                <a:cs typeface="Courier New" panose="02070309020205020404" pitchFamily="49" charset="0"/>
                <a:hlinkClick r:id="rId5"/>
              </a:rPr>
              <a:t>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+mn-lt"/>
                <a:cs typeface="Courier New" panose="02070309020205020404" pitchFamily="49" charset="0"/>
                <a:hlinkClick r:id="rId6"/>
              </a:rPr>
              <a:t>col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+mn-lt"/>
                <a:cs typeface="Courier New" panose="02070309020205020404" pitchFamily="49" charset="0"/>
                <a:hlinkClick r:id="rId7"/>
              </a:rPr>
              <a:t>embed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4500"/>
                </a:solidFill>
                <a:effectLst/>
                <a:latin typeface="+mn-lt"/>
                <a:cs typeface="Courier New" panose="02070309020205020404" pitchFamily="49" charset="0"/>
                <a:hlinkClick r:id="rId8"/>
              </a:rPr>
              <a:t>hr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4500"/>
                </a:solidFill>
                <a:effectLst/>
                <a:latin typeface="+mn-lt"/>
                <a:cs typeface="Courier New" panose="02070309020205020404" pitchFamily="49" charset="0"/>
                <a:hlinkClick r:id="rId9"/>
              </a:rPr>
              <a:t>img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+mn-lt"/>
                <a:cs typeface="Courier New" panose="02070309020205020404" pitchFamily="49" charset="0"/>
                <a:hlinkClick r:id="rId10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+mn-lt"/>
                <a:cs typeface="Courier New" panose="02070309020205020404" pitchFamily="49" charset="0"/>
                <a:hlinkClick r:id="rId11"/>
              </a:rPr>
              <a:t>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+mn-lt"/>
                <a:cs typeface="Courier New" panose="02070309020205020404" pitchFamily="49" charset="0"/>
                <a:hlinkClick r:id="rId12"/>
              </a:rPr>
              <a:t>meta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+mn-lt"/>
                <a:cs typeface="Courier New" panose="02070309020205020404" pitchFamily="49" charset="0"/>
                <a:hlinkClick r:id="rId13"/>
              </a:rPr>
              <a:t>param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+mn-lt"/>
                <a:cs typeface="Courier New" panose="02070309020205020404" pitchFamily="49" charset="0"/>
                <a:hlinkClick r:id="rId14"/>
              </a:rPr>
              <a:t>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+mn-lt"/>
                <a:cs typeface="Courier New" panose="02070309020205020404" pitchFamily="49" charset="0"/>
                <a:hlinkClick r:id="rId15"/>
              </a:rPr>
              <a:t>track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4500"/>
                </a:solidFill>
                <a:effectLst/>
                <a:latin typeface="+mn-lt"/>
                <a:cs typeface="Courier New" panose="02070309020205020404" pitchFamily="49" charset="0"/>
                <a:hlinkClick r:id="rId16"/>
              </a:rPr>
              <a:t>wbr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EE2A9-DB46-470E-8369-609DBDFAF543}"/>
              </a:ext>
            </a:extLst>
          </p:cNvPr>
          <p:cNvSpPr txBox="1"/>
          <p:nvPr/>
        </p:nvSpPr>
        <p:spPr>
          <a:xfrm>
            <a:off x="6096000" y="3226100"/>
            <a:ext cx="5257801" cy="830997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All other allowed </a:t>
            </a:r>
            <a:r>
              <a:rPr lang="en-US" sz="2400" b="0" i="0" u="sng" dirty="0">
                <a:solidFill>
                  <a:srgbClr val="660099"/>
                </a:solidFill>
                <a:effectLst/>
                <a:hlinkClick r:id="rId17"/>
              </a:rPr>
              <a:t>HTML elements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are normal elements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D3DDC-D611-46E0-8B7B-FF04ACBBB006}"/>
              </a:ext>
            </a:extLst>
          </p:cNvPr>
          <p:cNvSpPr txBox="1"/>
          <p:nvPr/>
        </p:nvSpPr>
        <p:spPr>
          <a:xfrm>
            <a:off x="7888933" y="1616723"/>
            <a:ext cx="167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Void Elements</a:t>
            </a:r>
          </a:p>
        </p:txBody>
      </p:sp>
    </p:spTree>
    <p:extLst>
      <p:ext uri="{BB962C8B-B14F-4D97-AF65-F5344CB8AC3E}">
        <p14:creationId xmlns:p14="http://schemas.microsoft.com/office/powerpoint/2010/main" val="373505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What are Attributes?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dirty="0"/>
              <a:t>All HTML elements can have </a:t>
            </a:r>
            <a:r>
              <a:rPr lang="en-GB" i="1" dirty="0"/>
              <a:t>attributes</a:t>
            </a:r>
          </a:p>
          <a:p>
            <a:r>
              <a:rPr lang="en-GB" dirty="0"/>
              <a:t>Attributes provide </a:t>
            </a:r>
            <a:r>
              <a:rPr lang="en-GB" i="1" dirty="0"/>
              <a:t>additional information</a:t>
            </a:r>
            <a:r>
              <a:rPr lang="en-GB" dirty="0"/>
              <a:t> about elements</a:t>
            </a:r>
          </a:p>
          <a:p>
            <a:r>
              <a:rPr lang="en-GB" dirty="0"/>
              <a:t>Attributes are always specified in </a:t>
            </a:r>
            <a:r>
              <a:rPr lang="en-GB" i="1" dirty="0"/>
              <a:t>the start tag</a:t>
            </a:r>
          </a:p>
          <a:p>
            <a:r>
              <a:rPr lang="en-GB" dirty="0"/>
              <a:t>Attributes usually come in name/value pairs like: </a:t>
            </a:r>
            <a:r>
              <a:rPr lang="en-GB" i="1" dirty="0"/>
              <a:t>name="value“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E3ADB-3FCC-414D-B585-9BCD34B67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12" y="2314545"/>
            <a:ext cx="5637319" cy="222891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57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Background-color style Attribute…</a:t>
            </a:r>
            <a:endParaRPr lang="en-GB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40209"/>
            <a:ext cx="5181600" cy="2522169"/>
          </a:xfrm>
          <a:ln w="3175">
            <a:solidFill>
              <a:schemeClr val="tx1"/>
            </a:solidFill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" y="2708351"/>
            <a:ext cx="5181600" cy="2554027"/>
          </a:xfr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5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Text-color style attribute…</a:t>
            </a:r>
            <a:endParaRPr lang="en-GB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76310"/>
            <a:ext cx="5424154" cy="2544981"/>
          </a:xfrm>
          <a:ln w="3175">
            <a:solidFill>
              <a:schemeClr val="tx1"/>
            </a:solidFill>
          </a:ln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270" y="2629958"/>
            <a:ext cx="4894530" cy="2743829"/>
          </a:xfr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2" y="256314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Block coding Developer</vt:lpstr>
      <vt:lpstr>Recall</vt:lpstr>
      <vt:lpstr>PowerPoint Presentation</vt:lpstr>
      <vt:lpstr>What is an Element?</vt:lpstr>
      <vt:lpstr>Kinds of Elements?</vt:lpstr>
      <vt:lpstr>Kinds of Element?</vt:lpstr>
      <vt:lpstr>What are Attributes?</vt:lpstr>
      <vt:lpstr>Background-color style Attribute…</vt:lpstr>
      <vt:lpstr>Text-color style attribute…</vt:lpstr>
      <vt:lpstr>Font-Family style attribute…</vt:lpstr>
      <vt:lpstr>Text-size style attribute…</vt:lpstr>
      <vt:lpstr>Text-alignment style attribute…</vt:lpstr>
      <vt:lpstr>Hyperlink…</vt:lpstr>
      <vt:lpstr>Example - Hyperlink…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</cp:revision>
  <dcterms:created xsi:type="dcterms:W3CDTF">2020-11-04T10:12:33Z</dcterms:created>
  <dcterms:modified xsi:type="dcterms:W3CDTF">2021-01-20T11:55:01Z</dcterms:modified>
</cp:coreProperties>
</file>