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BNAmURvOLHIjeKjTpHbtQ==" hashData="Io03lQvxQuyPfm62/RU3Mv1/uYBb/W5RRZ9md7Mx0bhTkgajmuAw0dhfejhK+P3rKCyGz9HdJ1dMe1Stk/F4a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- 37</a:t>
            </a:r>
          </a:p>
          <a:p>
            <a:endParaRPr lang="en-GB" sz="2800" dirty="0"/>
          </a:p>
          <a:p>
            <a:r>
              <a:rPr lang="en-IN" sz="2800" dirty="0"/>
              <a:t>HTML Headings &amp; Paragraphs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r>
              <a:rPr lang="en-IN" sz="3200" dirty="0"/>
              <a:t>What is Paragraph?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6E95-3640-4E7C-B021-D43EED959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229"/>
            <a:ext cx="5257800" cy="4351338"/>
          </a:xfrm>
        </p:spPr>
        <p:txBody>
          <a:bodyPr>
            <a:normAutofit/>
          </a:bodyPr>
          <a:lstStyle/>
          <a:p>
            <a:r>
              <a:rPr lang="en-IN" dirty="0"/>
              <a:t>The HTML &lt;p&gt; element represents a paragraph</a:t>
            </a:r>
          </a:p>
          <a:p>
            <a:r>
              <a:rPr lang="en-GB" dirty="0"/>
              <a:t>Browsers automatically add a single blank line before and after each &lt;</a:t>
            </a:r>
            <a:r>
              <a:rPr lang="en-GB" b="1" dirty="0"/>
              <a:t>p</a:t>
            </a:r>
            <a:r>
              <a:rPr lang="en-GB" dirty="0"/>
              <a:t>&gt; element</a:t>
            </a:r>
            <a:endParaRPr lang="en-IN" dirty="0"/>
          </a:p>
          <a:p>
            <a:r>
              <a:rPr lang="en-GB" dirty="0"/>
              <a:t>A paragraph always starts on a new line, and is usually a block of text</a:t>
            </a:r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FE1443F-E1A7-447B-BB72-553197CD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01" y="1345474"/>
            <a:ext cx="4074042" cy="29200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149A5-14D1-444E-B5CA-3604D4929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59" y="4530941"/>
            <a:ext cx="4733925" cy="20383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F7A51-6A07-4FE4-B9B1-5FEACFF0C32A}"/>
              </a:ext>
            </a:extLst>
          </p:cNvPr>
          <p:cNvSpPr txBox="1"/>
          <p:nvPr/>
        </p:nvSpPr>
        <p:spPr>
          <a:xfrm>
            <a:off x="682487" y="1328954"/>
            <a:ext cx="54135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You cannot be sure how HTML will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Large or small screens, and resized windows will create different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With HTML, you cannot change the display by adding extra spaces or extra lines in your HTML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browser will automatically remove any extra spaces and lines when the page is displayed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7A226C-3EC5-4C84-80C2-1EA948BC40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0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HTML Display…</a:t>
            </a:r>
            <a:endParaRPr lang="en-GB" sz="3200" dirty="0"/>
          </a:p>
        </p:txBody>
      </p:sp>
      <p:pic>
        <p:nvPicPr>
          <p:cNvPr id="6146" name="Picture 2" descr="20 Outstanding HTML5 Banner Examples to Inspire You">
            <a:extLst>
              <a:ext uri="{FF2B5EF4-FFF2-40B4-BE49-F238E27FC236}">
                <a16:creationId xmlns:a16="http://schemas.microsoft.com/office/drawing/2014/main" id="{3483CBC6-48B3-42AA-8F7C-72EB150B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45" y="2130499"/>
            <a:ext cx="5064154" cy="25970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F8A62-17C2-468C-821F-5023A58D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2" y="1571549"/>
            <a:ext cx="10488656" cy="49368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89C1CF-FE45-45F3-8307-215C2ADF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– HTML Display…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26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1FC1-FC84-46BD-9004-D08DAC05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52" y="1230512"/>
            <a:ext cx="2567609" cy="955170"/>
          </a:xfrm>
        </p:spPr>
        <p:txBody>
          <a:bodyPr>
            <a:normAutofit/>
          </a:bodyPr>
          <a:lstStyle/>
          <a:p>
            <a:r>
              <a:rPr lang="en-GB" sz="3200" dirty="0"/>
              <a:t>Output-1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49E0-A67A-4114-9692-E45BFB89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42" y="2370714"/>
            <a:ext cx="5041689" cy="361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FBBE5-820D-4EF7-9D95-0B770BD03687}"/>
              </a:ext>
            </a:extLst>
          </p:cNvPr>
          <p:cNvSpPr txBox="1"/>
          <p:nvPr/>
        </p:nvSpPr>
        <p:spPr>
          <a:xfrm>
            <a:off x="8299447" y="1428711"/>
            <a:ext cx="1924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</a:rPr>
              <a:t>Output-2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C49E0-A67A-4114-9692-E45BFB89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4" y="2370712"/>
            <a:ext cx="6282406" cy="36154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7A12FD-40DA-4361-BA45-3A7F680F5E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200" dirty="0"/>
              <a:t>Example – HTML Display Output…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15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F89-5932-4912-A3D8-FDDDF426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339000"/>
            <a:ext cx="10515600" cy="875846"/>
          </a:xfrm>
        </p:spPr>
        <p:txBody>
          <a:bodyPr>
            <a:normAutofit/>
          </a:bodyPr>
          <a:lstStyle/>
          <a:p>
            <a:r>
              <a:rPr lang="en-US" sz="3200" dirty="0"/>
              <a:t>The Poem Problem…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305AB-8715-4324-BA89-2F793D71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9" t="6190" r="40946" b="32247"/>
          <a:stretch/>
        </p:blipFill>
        <p:spPr>
          <a:xfrm>
            <a:off x="524692" y="1515291"/>
            <a:ext cx="7288696" cy="42199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75955-B412-482E-BEBF-9B7AF0D3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817" y="1515291"/>
            <a:ext cx="2878638" cy="42199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0FC6-355E-43C0-86BE-FD29D71D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3" y="1454285"/>
            <a:ext cx="8418653" cy="473318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59009-FD46-4042-B51D-B46FF197C3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0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Output…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588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4AF1-A846-43A6-9934-492998C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&lt;pre&gt; Element…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F1B7C-6955-49A6-A6BE-BABF501CF91B}"/>
              </a:ext>
            </a:extLst>
          </p:cNvPr>
          <p:cNvSpPr txBox="1"/>
          <p:nvPr/>
        </p:nvSpPr>
        <p:spPr>
          <a:xfrm>
            <a:off x="682487" y="1690688"/>
            <a:ext cx="54135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Preserve Formatting, the HTML &lt;pre&gt; element defines preformatted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The text inside a &lt;pre&gt; element is displayed in a fixed-width font (usually Courier), and it preserves both spaces and line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8B751-BC79-4E88-875B-755A1EDA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45" y="1799499"/>
            <a:ext cx="5426953" cy="376957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09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FF370-6729-429B-819E-6DFA6897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5534" r="40652" b="25953"/>
          <a:stretch/>
        </p:blipFill>
        <p:spPr>
          <a:xfrm>
            <a:off x="590005" y="1598685"/>
            <a:ext cx="5728390" cy="42142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9B8C6-5F30-487D-881C-536B4B87A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22" b="59232"/>
          <a:stretch/>
        </p:blipFill>
        <p:spPr>
          <a:xfrm>
            <a:off x="7007282" y="1598685"/>
            <a:ext cx="4691270" cy="2794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5B7B139-F74E-4EC5-9097-1F18026F30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0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Example – Pre Element…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7948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06BD-24F7-438E-BED4-C95E65F2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Specific Attributes…</a:t>
            </a: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A55B92-0E8D-4993-B4AA-768AD387F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31104"/>
              </p:ext>
            </p:extLst>
          </p:nvPr>
        </p:nvGraphicFramePr>
        <p:xfrm>
          <a:off x="4801846" y="3162970"/>
          <a:ext cx="7111485" cy="201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70495">
                  <a:extLst>
                    <a:ext uri="{9D8B030D-6E8A-4147-A177-3AD203B41FA5}">
                      <a16:colId xmlns:a16="http://schemas.microsoft.com/office/drawing/2014/main" val="379943140"/>
                    </a:ext>
                  </a:extLst>
                </a:gridCol>
                <a:gridCol w="2370495">
                  <a:extLst>
                    <a:ext uri="{9D8B030D-6E8A-4147-A177-3AD203B41FA5}">
                      <a16:colId xmlns:a16="http://schemas.microsoft.com/office/drawing/2014/main" val="319197136"/>
                    </a:ext>
                  </a:extLst>
                </a:gridCol>
                <a:gridCol w="2370495">
                  <a:extLst>
                    <a:ext uri="{9D8B030D-6E8A-4147-A177-3AD203B41FA5}">
                      <a16:colId xmlns:a16="http://schemas.microsoft.com/office/drawing/2014/main" val="631966596"/>
                    </a:ext>
                  </a:extLst>
                </a:gridCol>
              </a:tblGrid>
              <a:tr h="30078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Attribute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Value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Description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18008"/>
                  </a:ext>
                </a:extLst>
              </a:tr>
              <a:tr h="10226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align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left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right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center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justify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u="none" strike="noStrike" dirty="0">
                          <a:effectLst/>
                        </a:rPr>
                        <a:t>Specifies text alignment within a paragraph.</a:t>
                      </a:r>
                      <a:endParaRPr lang="en-GB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382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B238BE-2217-440A-BF09-2F24FB04EFE5}"/>
              </a:ext>
            </a:extLst>
          </p:cNvPr>
          <p:cNvSpPr txBox="1"/>
          <p:nvPr/>
        </p:nvSpPr>
        <p:spPr>
          <a:xfrm>
            <a:off x="838199" y="1683350"/>
            <a:ext cx="52578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HTML &lt;p&gt; tag also supports the following additional attributes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C86004-9C23-4230-AB57-592B357DF10C}"/>
              </a:ext>
            </a:extLst>
          </p:cNvPr>
          <p:cNvGrpSpPr/>
          <p:nvPr/>
        </p:nvGrpSpPr>
        <p:grpSpPr>
          <a:xfrm>
            <a:off x="232273" y="1480411"/>
            <a:ext cx="11385835" cy="4971144"/>
            <a:chOff x="639897" y="1546512"/>
            <a:chExt cx="11385835" cy="49711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ACD127-E8D6-44BD-9955-536A4B60B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69" r="39456" b="42992"/>
            <a:stretch/>
          </p:blipFill>
          <p:spPr>
            <a:xfrm>
              <a:off x="639897" y="3464739"/>
              <a:ext cx="5456015" cy="305291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9506F-41B5-4927-A0C9-91FE2FAF1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229" t="4268" r="30434" b="50000"/>
            <a:stretch/>
          </p:blipFill>
          <p:spPr>
            <a:xfrm>
              <a:off x="6286389" y="1546512"/>
              <a:ext cx="5739343" cy="305291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6ADD34-5555-46C4-A4DA-904E18FD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– Specific Attributes…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77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825625"/>
            <a:ext cx="5655365" cy="4351338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998AB-21B8-4061-A5D6-7A735F0E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21" y="2468423"/>
            <a:ext cx="5484849" cy="30657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51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736289" y="1472928"/>
            <a:ext cx="535971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Headings In HTML </a:t>
            </a:r>
          </a:p>
          <a:p>
            <a:r>
              <a:rPr lang="en-US" dirty="0"/>
              <a:t>Paragraphs In HTML</a:t>
            </a:r>
          </a:p>
          <a:p>
            <a:r>
              <a:rPr lang="en-US" dirty="0"/>
              <a:t>What we can do with Headings &amp; Paragraphs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39" y="207190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9088B1-08E2-4FBA-B335-F5775A286C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200" dirty="0"/>
              <a:t>Summary…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95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56" y="254309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E2A1A4-AB46-42BE-962E-539C173B1DDA}"/>
              </a:ext>
            </a:extLst>
          </p:cNvPr>
          <p:cNvSpPr txBox="1">
            <a:spLocks/>
          </p:cNvSpPr>
          <p:nvPr/>
        </p:nvSpPr>
        <p:spPr>
          <a:xfrm>
            <a:off x="724635" y="455051"/>
            <a:ext cx="10515600" cy="10587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Session…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B8-435A-40EF-9EDB-FE6884851B3E}"/>
              </a:ext>
            </a:extLst>
          </p:cNvPr>
          <p:cNvSpPr txBox="1"/>
          <p:nvPr/>
        </p:nvSpPr>
        <p:spPr>
          <a:xfrm>
            <a:off x="694508" y="1690688"/>
            <a:ext cx="5401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Style and formatting.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Background Colour in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Colour in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Font Family in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Size in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Alignment in HTML</a:t>
            </a:r>
            <a:endParaRPr lang="en-GB" sz="2800" dirty="0"/>
          </a:p>
        </p:txBody>
      </p:sp>
      <p:pic>
        <p:nvPicPr>
          <p:cNvPr id="7" name="Picture 2" descr="How to use style and formatting in HTML - YouTube">
            <a:extLst>
              <a:ext uri="{FF2B5EF4-FFF2-40B4-BE49-F238E27FC236}">
                <a16:creationId xmlns:a16="http://schemas.microsoft.com/office/drawing/2014/main" id="{704752EA-3BF2-4C7A-951F-0B61A4FF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96902"/>
            <a:ext cx="5803013" cy="32641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8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167537"/>
          </a:xfrm>
        </p:spPr>
        <p:txBody>
          <a:bodyPr/>
          <a:lstStyle/>
          <a:p>
            <a:r>
              <a:rPr lang="en-GB" sz="3200" dirty="0"/>
              <a:t>Headings &amp; Paragraphs…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9591" cy="4351338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an HEADINGS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PARAGRAPHS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we can do with HEADINGS &amp; PARAGRAPHS</a:t>
            </a:r>
            <a:endParaRPr lang="en-IN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CE2C4-ABF9-492B-941F-627956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8" y="1825625"/>
            <a:ext cx="4611757" cy="4141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5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365126"/>
            <a:ext cx="10648406" cy="1110978"/>
          </a:xfrm>
        </p:spPr>
        <p:txBody>
          <a:bodyPr/>
          <a:lstStyle/>
          <a:p>
            <a:r>
              <a:rPr lang="en-IN" sz="3200" dirty="0"/>
              <a:t>What is Heading?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229D0-1C6C-4F24-B11C-1526D6BDA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394" y="1478315"/>
            <a:ext cx="4807688" cy="3522552"/>
          </a:xfrm>
        </p:spPr>
        <p:txBody>
          <a:bodyPr>
            <a:normAutofit/>
          </a:bodyPr>
          <a:lstStyle/>
          <a:p>
            <a:r>
              <a:rPr lang="en-GB" dirty="0"/>
              <a:t>HTML defines six levels of headings</a:t>
            </a:r>
          </a:p>
          <a:p>
            <a:r>
              <a:rPr lang="en-GB" dirty="0"/>
              <a:t>The heading elements are H1, H2, H3, H4, H5, and H6 with H1 being the highest level and H6 the least</a:t>
            </a:r>
            <a:endParaRPr lang="en-IN" dirty="0"/>
          </a:p>
          <a:p>
            <a:r>
              <a:rPr lang="en-IN" dirty="0"/>
              <a:t>HTML heading are defined with the &lt;h1&gt; to &lt;h6&gt; tags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BC6AF-5210-4FBE-B771-7F32A4BDBD39}"/>
              </a:ext>
            </a:extLst>
          </p:cNvPr>
          <p:cNvSpPr txBox="1"/>
          <p:nvPr/>
        </p:nvSpPr>
        <p:spPr>
          <a:xfrm>
            <a:off x="1234108" y="5661877"/>
            <a:ext cx="9723783" cy="83099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Note</a:t>
            </a:r>
            <a:r>
              <a:rPr lang="en-GB" sz="2400" dirty="0"/>
              <a:t>: Browsers automatically add some white space (a margin) before and after a heading.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D924C-DF6C-4918-99B1-1095CB2E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08" y="1997123"/>
            <a:ext cx="6196123" cy="286375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1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5"/>
            <a:ext cx="10515600" cy="1115286"/>
          </a:xfrm>
        </p:spPr>
        <p:txBody>
          <a:bodyPr/>
          <a:lstStyle/>
          <a:p>
            <a:r>
              <a:rPr lang="en-US" sz="3200" dirty="0"/>
              <a:t>Headings Are Important…</a:t>
            </a: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6FEEC-1FAA-4660-8E3F-E05C1D1F803E}"/>
              </a:ext>
            </a:extLst>
          </p:cNvPr>
          <p:cNvSpPr txBox="1"/>
          <p:nvPr/>
        </p:nvSpPr>
        <p:spPr>
          <a:xfrm>
            <a:off x="1214230" y="5627818"/>
            <a:ext cx="9763539" cy="83099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Note:</a:t>
            </a:r>
            <a:r>
              <a:rPr lang="en-GB" sz="2400" dirty="0"/>
              <a:t> Use HTML headings for headings only. Don't use headings to make text </a:t>
            </a:r>
            <a:r>
              <a:rPr lang="en-GB" sz="2400" b="1" dirty="0"/>
              <a:t>BIG</a:t>
            </a:r>
            <a:r>
              <a:rPr lang="en-GB" sz="2400" dirty="0"/>
              <a:t> or </a:t>
            </a:r>
            <a:r>
              <a:rPr lang="en-GB" sz="2400" b="1" dirty="0"/>
              <a:t>bold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6524D5-635A-444B-88F9-7279C2E7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Autofit/>
          </a:bodyPr>
          <a:lstStyle/>
          <a:p>
            <a:r>
              <a:rPr lang="en-US" dirty="0"/>
              <a:t>Search engines use the headings to index the structure and content of your web pages</a:t>
            </a:r>
          </a:p>
          <a:p>
            <a:r>
              <a:rPr lang="en-US" sz="2600" dirty="0"/>
              <a:t>Users often skim a page by its headings</a:t>
            </a:r>
          </a:p>
          <a:p>
            <a:r>
              <a:rPr lang="en-US" sz="2600" dirty="0"/>
              <a:t>&lt;h1&gt;headings should be used for main headings, followed by &lt;h2&gt; headings, then the less important&lt;h3&gt; and so 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281AA-7E80-4B71-9B4E-A26433A4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72" y="2184050"/>
            <a:ext cx="5497642" cy="2489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6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sz="3200" dirty="0"/>
              <a:t>Bigger Headings…</a:t>
            </a: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65F4C6F-F893-4B71-A112-8F919F38FE5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37525" y="1602166"/>
            <a:ext cx="54584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Each HTML heading has a default size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However, you can specify the size for any heading with the style attribute, using the CSS font-size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01F5-B791-4CFA-9C29-C37EC24D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84" y="1605954"/>
            <a:ext cx="5458476" cy="36460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6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1E3B42-792D-43C8-A063-95AF02A3D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91" y="2085975"/>
            <a:ext cx="4483830" cy="3474720"/>
          </a:xfrm>
          <a:ln w="3175">
            <a:solidFill>
              <a:schemeClr val="tx1"/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0370CA-432B-4F49-B9DE-0C075342A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3" y="2141537"/>
            <a:ext cx="5181600" cy="34191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5D90FF-ABEE-43D1-B8B2-1F0A42F7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- Headings…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38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2E8AFC0-5C05-44AE-9926-6E1FD85F0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66"/>
            <a:ext cx="4746840" cy="4351338"/>
          </a:xfrm>
          <a:ln w="3175">
            <a:solidFill>
              <a:schemeClr val="tx1"/>
            </a:solidFill>
          </a:ln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08E6FF8-F80F-4FF5-8A44-E26AE38508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1708059"/>
            <a:ext cx="4141404" cy="4351338"/>
          </a:xfrm>
          <a:ln w="3175"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11FFD9-0AF7-4B0B-A3C1-8EC6A0A8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- Headings…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5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0" y="1825625"/>
            <a:ext cx="1078962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AF9CC7-2E5E-4D63-9343-B70FFD3F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31" y="1545785"/>
            <a:ext cx="10037560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Note: Each time you place a heading tag on a web page, the web browser built-in style sheets automatically create some empty space (called margin) before and after each heading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You can use the CSS margin property to override the browser's default style sheet 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HTML headings provide valuable information by highlighting important topics and the structure of the document, so optimize them carefully to improve user engagement</a:t>
            </a:r>
            <a:endParaRPr lang="en-US" sz="2400" dirty="0"/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Don't use headings to make your text look BIG or bold. Use them only for highlighting the heading of your document and to show the document structure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07CF9E-AF77-47EB-8581-8EF30C49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r>
              <a:rPr lang="en-IN" sz="3200" dirty="0"/>
              <a:t>Importance of Heading…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55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Block coding Developer</vt:lpstr>
      <vt:lpstr>Recall…</vt:lpstr>
      <vt:lpstr>Headings &amp; Paragraphs…</vt:lpstr>
      <vt:lpstr>What is Heading?</vt:lpstr>
      <vt:lpstr>Headings Are Important…</vt:lpstr>
      <vt:lpstr>Bigger Headings…</vt:lpstr>
      <vt:lpstr>Example - Headings…</vt:lpstr>
      <vt:lpstr>Example - Headings…</vt:lpstr>
      <vt:lpstr>Importance of Heading…</vt:lpstr>
      <vt:lpstr>What is Paragraph?</vt:lpstr>
      <vt:lpstr>PowerPoint Presentation</vt:lpstr>
      <vt:lpstr>Example – HTML Display…</vt:lpstr>
      <vt:lpstr>Output-1</vt:lpstr>
      <vt:lpstr>The Poem Problem…</vt:lpstr>
      <vt:lpstr>PowerPoint Presentation</vt:lpstr>
      <vt:lpstr>The &lt;pre&gt; Element…</vt:lpstr>
      <vt:lpstr>PowerPoint Presentation</vt:lpstr>
      <vt:lpstr>Specific Attributes…</vt:lpstr>
      <vt:lpstr>Example – Specific Attributes…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</cp:revision>
  <dcterms:created xsi:type="dcterms:W3CDTF">2020-11-04T10:12:33Z</dcterms:created>
  <dcterms:modified xsi:type="dcterms:W3CDTF">2021-01-20T11:56:28Z</dcterms:modified>
</cp:coreProperties>
</file>