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309" r:id="rId2"/>
    <p:sldId id="289" r:id="rId3"/>
    <p:sldId id="312" r:id="rId4"/>
    <p:sldId id="317" r:id="rId5"/>
    <p:sldId id="318" r:id="rId6"/>
    <p:sldId id="319" r:id="rId7"/>
    <p:sldId id="314" r:id="rId8"/>
    <p:sldId id="316" r:id="rId9"/>
    <p:sldId id="327" r:id="rId10"/>
    <p:sldId id="320" r:id="rId11"/>
    <p:sldId id="260" r:id="rId12"/>
    <p:sldId id="321" r:id="rId13"/>
    <p:sldId id="322" r:id="rId14"/>
    <p:sldId id="329" r:id="rId15"/>
    <p:sldId id="330" r:id="rId16"/>
    <p:sldId id="331" r:id="rId17"/>
    <p:sldId id="332" r:id="rId18"/>
    <p:sldId id="265" r:id="rId19"/>
    <p:sldId id="31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cCJtmvOtS1r2rNenjSaHMQ==" hashData="Qnm4L+2IxZOc1nEhZXycQ4CI3PqhM4+d8ZHItd6cS63NsYJsClKG/xjYG73UxQIU6rV6yaA0sJkbMTeiHWLM7A=="/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1BCDF-6B3E-4BEF-BEE0-6696AB866C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A8EB1B-F91A-4002-80C3-0A2708F40C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E3E4FA-8587-415E-8F8E-331483879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12DC9-D250-4E83-9255-AF16B82E9C6D}" type="datetimeFigureOut">
              <a:rPr lang="en-IN" smtClean="0"/>
              <a:t>30-01-2021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FDA7A1-A044-4F34-9C1B-159958655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1BA44B-CB79-4791-B9E7-D4CA3CDB5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07751-345E-401D-ACC5-45EF33344B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4199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58AA2-5CAA-4F92-BFFE-36A0CEE1D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52B579-AC9D-4A29-811F-A0B55A306A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8199BE-905F-4444-AD5C-300D0F9C0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12DC9-D250-4E83-9255-AF16B82E9C6D}" type="datetimeFigureOut">
              <a:rPr lang="en-IN" smtClean="0"/>
              <a:t>30-01-2021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CC95DB-147E-43A2-86FB-526AD8E93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2BAEB0-4A8A-47E3-A693-2D6A4C35C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07751-345E-401D-ACC5-45EF33344B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9959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AE26B0-337F-498F-A394-07C5223DFB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A71B84-A6A0-411F-B65A-01354FB499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6F5827-4B16-4E52-96AD-74E15FDE7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12DC9-D250-4E83-9255-AF16B82E9C6D}" type="datetimeFigureOut">
              <a:rPr lang="en-IN" smtClean="0"/>
              <a:t>30-01-2021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AB14BF-6F5E-4EA1-931F-1B43EA54A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1BC2E4-42FD-4114-A7B0-BBA2414F5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07751-345E-401D-ACC5-45EF33344B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9615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5E6E1-7A2C-495D-BDC1-FA878960B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F0D5C8-03D2-4815-A615-BF0109DCAD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1D0A3F-7AC7-4B4C-B34B-E51E1B510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12DC9-D250-4E83-9255-AF16B82E9C6D}" type="datetimeFigureOut">
              <a:rPr lang="en-IN" smtClean="0"/>
              <a:t>30-01-2021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9FB558-6F2B-4641-A691-157451A58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7352E-B11B-4648-8518-4907C36FA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07751-345E-401D-ACC5-45EF33344B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3986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D9C2D-DBCB-427E-9DE4-DED0B3664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7F4E09-054E-417B-BF61-DFB9E4EF6D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88822A-81A9-4DED-A8BE-0E3F15651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12DC9-D250-4E83-9255-AF16B82E9C6D}" type="datetimeFigureOut">
              <a:rPr lang="en-IN" smtClean="0"/>
              <a:t>30-01-2021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DEA172-A1BA-4DFC-9C6F-58BBE360D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61D10F-EDDF-4B4B-9339-F6EEE5521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07751-345E-401D-ACC5-45EF33344B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2502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1CF59-441F-4A2D-A4B6-E41D0C395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32C4AA-283F-49AB-BB94-582B599124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7F2B16-4AC3-4EEC-A550-4F26716A5B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E2A537-4FCF-4547-BB3B-6295F21C0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12DC9-D250-4E83-9255-AF16B82E9C6D}" type="datetimeFigureOut">
              <a:rPr lang="en-IN" smtClean="0"/>
              <a:t>30-01-2021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8B63F7-FE58-420E-8456-846842B6D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8156A0-627C-4650-83EC-199A37CEF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07751-345E-401D-ACC5-45EF33344B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5733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258E2-F72B-4EFB-873B-85851E3C1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F84606-82A5-4298-9C02-A10FAF357D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AD128D-1608-49A5-BFF6-36C8E28EAC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8E713A-A968-4476-B274-D7577526E9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7DF2DA-B821-4592-82C2-C6F5D60073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1CCEF7-65E7-40A3-B89E-C14D5441A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12DC9-D250-4E83-9255-AF16B82E9C6D}" type="datetimeFigureOut">
              <a:rPr lang="en-IN" smtClean="0"/>
              <a:t>30-01-2021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2AE931-2E07-4094-9499-C16844553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895269-4080-4FA2-9F30-C26E8D496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07751-345E-401D-ACC5-45EF33344B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5409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F28AD-D8C1-4830-9EA5-8A3F68DF1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8CC5D4-E858-4159-BFB9-9272CC116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12DC9-D250-4E83-9255-AF16B82E9C6D}" type="datetimeFigureOut">
              <a:rPr lang="en-IN" smtClean="0"/>
              <a:t>30-01-2021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9CD8CB-2557-4EEB-9FE4-0731955B1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DDCE34-4D99-4885-9E70-9EE2F4D40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07751-345E-401D-ACC5-45EF33344B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791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2E3D0C-EA84-4163-BEED-4E4D747C1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12DC9-D250-4E83-9255-AF16B82E9C6D}" type="datetimeFigureOut">
              <a:rPr lang="en-IN" smtClean="0"/>
              <a:t>30-01-2021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7E9A3C-EEFB-4FB2-9C3A-64C85B8C3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8A8C55-B925-419E-82C8-07BB175D2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07751-345E-401D-ACC5-45EF33344B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5089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55B7D-4327-4240-A301-E4E4DD4A5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7363E8-ADE7-450A-B608-855334DD63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271E6D-90C4-4741-A061-78D684C722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A677FE-5981-473C-9998-AB9D6EDB6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12DC9-D250-4E83-9255-AF16B82E9C6D}" type="datetimeFigureOut">
              <a:rPr lang="en-IN" smtClean="0"/>
              <a:t>30-01-2021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89CEA2-AA3D-49CA-A270-4E739A52A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FE7A32-9551-425D-9F19-F48EA372A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07751-345E-401D-ACC5-45EF33344B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5627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C6774-8482-406C-AFBF-79CB73BC8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B0352A-57B7-4423-A42B-B35C995C1B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2FDFB2-26E1-4738-BA7A-2F96D81D6E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47A89B-83E4-445D-A9AF-FF8741FDD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12DC9-D250-4E83-9255-AF16B82E9C6D}" type="datetimeFigureOut">
              <a:rPr lang="en-IN" smtClean="0"/>
              <a:t>30-01-2021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5FFA6B-A656-42C0-8C9B-EF82B02AE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169034-B34F-41B2-8545-FF4A636CC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07751-345E-401D-ACC5-45EF33344B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6613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C1EA42-FED2-4098-9F20-D115F4727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B75708-C575-4BED-B1C9-4AAD1E55CF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4D42FE-A35E-46DC-A21E-0F9EA3FF7F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012DC9-D250-4E83-9255-AF16B82E9C6D}" type="datetimeFigureOut">
              <a:rPr lang="en-IN" smtClean="0"/>
              <a:t>30-01-2021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6D1255-4C9E-4144-B7D8-6705113A68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EF06DB-93B5-47BA-AD36-3B9C3F2B35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7751-345E-401D-ACC5-45EF33344B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9387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A960C66-D5F9-46ED-A30F-5F7D83A547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09499" y="3290778"/>
            <a:ext cx="4973001" cy="693516"/>
          </a:xfrm>
        </p:spPr>
        <p:txBody>
          <a:bodyPr>
            <a:normAutofit/>
          </a:bodyPr>
          <a:lstStyle/>
          <a:p>
            <a:r>
              <a:rPr lang="en-US" sz="3200" dirty="0"/>
              <a:t>BLOCK CODING LEARNER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0ADE76-225C-4555-B52C-FA3659C5031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6823" y="1450307"/>
            <a:ext cx="3838354" cy="1617186"/>
          </a:xfrm>
          <a:prstGeom prst="rect">
            <a:avLst/>
          </a:prstGeom>
        </p:spPr>
      </p:pic>
      <p:sp>
        <p:nvSpPr>
          <p:cNvPr id="11" name="Subtitle 2">
            <a:extLst>
              <a:ext uri="{FF2B5EF4-FFF2-40B4-BE49-F238E27FC236}">
                <a16:creationId xmlns:a16="http://schemas.microsoft.com/office/drawing/2014/main" id="{D46DB198-8213-43E1-A7C9-9517492B9A1F}"/>
              </a:ext>
            </a:extLst>
          </p:cNvPr>
          <p:cNvSpPr txBox="1">
            <a:spLocks/>
          </p:cNvSpPr>
          <p:nvPr/>
        </p:nvSpPr>
        <p:spPr>
          <a:xfrm>
            <a:off x="3609498" y="4207579"/>
            <a:ext cx="4973001" cy="693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Session 49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9300AA4B-EAE8-4A20-98BE-9DCEBE9CA48B}"/>
              </a:ext>
            </a:extLst>
          </p:cNvPr>
          <p:cNvSpPr txBox="1">
            <a:spLocks/>
          </p:cNvSpPr>
          <p:nvPr/>
        </p:nvSpPr>
        <p:spPr>
          <a:xfrm>
            <a:off x="3609497" y="5124380"/>
            <a:ext cx="4973001" cy="693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Cloud Database</a:t>
            </a:r>
          </a:p>
        </p:txBody>
      </p:sp>
    </p:spTree>
    <p:extLst>
      <p:ext uri="{BB962C8B-B14F-4D97-AF65-F5344CB8AC3E}">
        <p14:creationId xmlns:p14="http://schemas.microsoft.com/office/powerpoint/2010/main" val="23588249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7D4CB645-39A8-4209-A430-C5D8D1C4D056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/>
              <a:t>Activity…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3EB9C942-821C-4FE2-86AF-FE95FED82289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5257800" cy="46994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/>
              <a:t>Let’s make a Simple Survey App to Ask Users’ Favorite Foods and Save answers to the database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/>
              <a:t>With these results we can compare with multiple users information</a:t>
            </a:r>
            <a:endParaRPr lang="en-IN" sz="28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091CA77-4A69-47CF-B97A-7F04A763577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1457" y="230188"/>
            <a:ext cx="2696009" cy="73010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807333D1-DD74-4F75-9047-5ACA6AE437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7845" y="1367112"/>
            <a:ext cx="2787224" cy="4780055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702429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1E26946-E17B-4FE1-B11E-E460422D96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7985" y="1933353"/>
            <a:ext cx="8336030" cy="2991293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5A09B9ED-C82C-4AC6-8A9B-EAED8B0960D2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/>
              <a:t>Activity Code…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6665380-BE8E-4105-849E-1F2501FAE25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1457" y="230188"/>
            <a:ext cx="2696009" cy="730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4449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F4DC63E-A69A-492E-ABA5-005EA49385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0599" y="1956711"/>
            <a:ext cx="8270801" cy="2944578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45ABB21A-7BAE-42D7-9A3A-1FE7C00A15C9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/>
              <a:t>Activity Code…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6D079AF-9911-4F97-A4A3-C917CD22431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1457" y="230188"/>
            <a:ext cx="2696009" cy="730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1731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0539351-B655-41B8-92FB-5AFAF8C9E4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9150" y="1952791"/>
            <a:ext cx="8513700" cy="2952418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25E0CEE8-0752-4351-A27C-D64BF18EA520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/>
              <a:t>Activity Code…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85ED22A-A0AD-4830-AF58-4E484B3CEBE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1457" y="230188"/>
            <a:ext cx="2696009" cy="730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5084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7D4CB645-39A8-4209-A430-C5D8D1C4D056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/>
              <a:t>Now, It’s your turn to Practice…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3EB9C942-821C-4FE2-86AF-FE95FED82289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5257800" cy="46994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/>
              <a:t>“Save” button code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091CA77-4A69-47CF-B97A-7F04A763577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1457" y="230188"/>
            <a:ext cx="2696009" cy="73010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2A747CD-8D50-456E-9953-A96DE3C8EF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845" y="2744204"/>
            <a:ext cx="8791281" cy="2199936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8FA3A842-D255-433B-A863-F83E6ABA27E8}"/>
              </a:ext>
            </a:extLst>
          </p:cNvPr>
          <p:cNvGrpSpPr/>
          <p:nvPr/>
        </p:nvGrpSpPr>
        <p:grpSpPr>
          <a:xfrm>
            <a:off x="9321457" y="1690688"/>
            <a:ext cx="2610698" cy="4476307"/>
            <a:chOff x="9321457" y="1690688"/>
            <a:chExt cx="2610698" cy="447630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6344AA0-664C-4629-A2CE-87336CC4988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21457" y="1690688"/>
              <a:ext cx="2610698" cy="4476307"/>
            </a:xfrm>
            <a:prstGeom prst="rect">
              <a:avLst/>
            </a:prstGeom>
          </p:spPr>
        </p:pic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C9C296CC-950E-4A9C-82CB-A773D258E295}"/>
                </a:ext>
              </a:extLst>
            </p:cNvPr>
            <p:cNvSpPr/>
            <p:nvPr/>
          </p:nvSpPr>
          <p:spPr>
            <a:xfrm>
              <a:off x="9558670" y="4912241"/>
              <a:ext cx="946297" cy="340241"/>
            </a:xfrm>
            <a:prstGeom prst="round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17112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7D4CB645-39A8-4209-A430-C5D8D1C4D056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/>
              <a:t>Now, It’s your turn to Practice…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3EB9C942-821C-4FE2-86AF-FE95FED82289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5257800" cy="46994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/>
              <a:t>“Search” button code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091CA77-4A69-47CF-B97A-7F04A763577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1457" y="230188"/>
            <a:ext cx="2696009" cy="73010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06C205C-3919-4130-8D19-F98242AC06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016251"/>
            <a:ext cx="7990878" cy="1600960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B5772B0F-9247-405E-97EA-C24CD4F522D2}"/>
              </a:ext>
            </a:extLst>
          </p:cNvPr>
          <p:cNvGrpSpPr/>
          <p:nvPr/>
        </p:nvGrpSpPr>
        <p:grpSpPr>
          <a:xfrm>
            <a:off x="9321457" y="1690688"/>
            <a:ext cx="2610698" cy="4476307"/>
            <a:chOff x="9321457" y="1690688"/>
            <a:chExt cx="2610698" cy="447630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6344AA0-664C-4629-A2CE-87336CC4988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21457" y="1690688"/>
              <a:ext cx="2610698" cy="4476307"/>
            </a:xfrm>
            <a:prstGeom prst="rect">
              <a:avLst/>
            </a:prstGeom>
          </p:spPr>
        </p:pic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F62A0D7E-C30C-4423-96EA-96F5B5302A38}"/>
                </a:ext>
              </a:extLst>
            </p:cNvPr>
            <p:cNvSpPr/>
            <p:nvPr/>
          </p:nvSpPr>
          <p:spPr>
            <a:xfrm>
              <a:off x="10568765" y="4912241"/>
              <a:ext cx="946297" cy="340241"/>
            </a:xfrm>
            <a:prstGeom prst="round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233743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7D4CB645-39A8-4209-A430-C5D8D1C4D056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/>
              <a:t>Now, It’s your turn to Practice…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3EB9C942-821C-4FE2-86AF-FE95FED82289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5257800" cy="46994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/>
              <a:t>“Check” button code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091CA77-4A69-47CF-B97A-7F04A763577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1457" y="230188"/>
            <a:ext cx="2696009" cy="73010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08FCCA7-2068-4152-8014-9F1AEA3876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014" y="2339797"/>
            <a:ext cx="7316972" cy="4330617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E56FD3BB-6322-4172-9B57-89AA2F77F2BD}"/>
              </a:ext>
            </a:extLst>
          </p:cNvPr>
          <p:cNvGrpSpPr/>
          <p:nvPr/>
        </p:nvGrpSpPr>
        <p:grpSpPr>
          <a:xfrm>
            <a:off x="9378637" y="1660809"/>
            <a:ext cx="2581647" cy="4311843"/>
            <a:chOff x="9378637" y="1660809"/>
            <a:chExt cx="2581647" cy="4311843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0F787CAF-841C-4824-9E53-926544D8F72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78637" y="1660809"/>
              <a:ext cx="2581647" cy="4311843"/>
            </a:xfrm>
            <a:prstGeom prst="rect">
              <a:avLst/>
            </a:prstGeom>
          </p:spPr>
        </p:pic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56F8FF9F-310A-4C77-A6EC-58588D57C63E}"/>
                </a:ext>
              </a:extLst>
            </p:cNvPr>
            <p:cNvSpPr/>
            <p:nvPr/>
          </p:nvSpPr>
          <p:spPr>
            <a:xfrm>
              <a:off x="9548040" y="3530066"/>
              <a:ext cx="829338" cy="403981"/>
            </a:xfrm>
            <a:prstGeom prst="round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535284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7D4CB645-39A8-4209-A430-C5D8D1C4D056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/>
              <a:t>Now, It’s your turn to Practice…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3EB9C942-821C-4FE2-86AF-FE95FED82289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5257800" cy="46994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/>
              <a:t>“Would you like to Store more keywords?” label code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091CA77-4A69-47CF-B97A-7F04A763577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1457" y="230188"/>
            <a:ext cx="2696009" cy="73010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E9747A8-A344-448D-8027-A6A5011F3B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527" y="3203716"/>
            <a:ext cx="7499516" cy="1963596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3B584608-D6AF-4CC3-95A5-D6F12E3C15FC}"/>
              </a:ext>
            </a:extLst>
          </p:cNvPr>
          <p:cNvGrpSpPr/>
          <p:nvPr/>
        </p:nvGrpSpPr>
        <p:grpSpPr>
          <a:xfrm>
            <a:off x="9378637" y="1660809"/>
            <a:ext cx="2581647" cy="4311843"/>
            <a:chOff x="9378637" y="1660809"/>
            <a:chExt cx="2581647" cy="4311843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0F787CAF-841C-4824-9E53-926544D8F72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78637" y="1660809"/>
              <a:ext cx="2581647" cy="4311843"/>
            </a:xfrm>
            <a:prstGeom prst="rect">
              <a:avLst/>
            </a:prstGeom>
          </p:spPr>
        </p:pic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03B4FA4C-2D76-4485-83B9-80E5F76D3538}"/>
                </a:ext>
              </a:extLst>
            </p:cNvPr>
            <p:cNvSpPr/>
            <p:nvPr/>
          </p:nvSpPr>
          <p:spPr>
            <a:xfrm>
              <a:off x="9590570" y="2106960"/>
              <a:ext cx="1637411" cy="434221"/>
            </a:xfrm>
            <a:prstGeom prst="round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308976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3C46A-9AE4-44DA-A37D-0957D1B45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Summary…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1ED78-06C3-4593-8361-B799774684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944737" cy="4351338"/>
          </a:xfrm>
        </p:spPr>
        <p:txBody>
          <a:bodyPr>
            <a:normAutofit/>
          </a:bodyPr>
          <a:lstStyle/>
          <a:p>
            <a:r>
              <a:rPr lang="en-US" dirty="0"/>
              <a:t>What is Database</a:t>
            </a:r>
          </a:p>
          <a:p>
            <a:r>
              <a:rPr lang="en-US" dirty="0"/>
              <a:t>What is Table &amp; Record</a:t>
            </a:r>
          </a:p>
          <a:p>
            <a:r>
              <a:rPr lang="en-US" dirty="0"/>
              <a:t>Understanding Cloud Database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EA7D8C0-C146-45EC-B809-FC8CB1965E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1457" y="230188"/>
            <a:ext cx="2696009" cy="73010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3F68B30-C269-4553-9DBF-F15577E10D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2221" y="1326135"/>
            <a:ext cx="4211579" cy="4205730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980220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3C46A-9AE4-44DA-A37D-0957D1B45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Next Session…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1ED78-06C3-4593-8361-B799774684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85460" cy="4351338"/>
          </a:xfrm>
        </p:spPr>
        <p:txBody>
          <a:bodyPr>
            <a:normAutofit/>
          </a:bodyPr>
          <a:lstStyle/>
          <a:p>
            <a:r>
              <a:rPr lang="en-US" dirty="0"/>
              <a:t>Build Personal Chatbot Assistant: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What are Chat bots?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How Chat bots work?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50F3371-7A4D-4869-B070-F19831EF40D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1457" y="230188"/>
            <a:ext cx="2696009" cy="730105"/>
          </a:xfrm>
          <a:prstGeom prst="rect">
            <a:avLst/>
          </a:prstGeom>
        </p:spPr>
      </p:pic>
      <p:pic>
        <p:nvPicPr>
          <p:cNvPr id="5" name="Picture 2" descr="Chatbot in react js">
            <a:extLst>
              <a:ext uri="{FF2B5EF4-FFF2-40B4-BE49-F238E27FC236}">
                <a16:creationId xmlns:a16="http://schemas.microsoft.com/office/drawing/2014/main" id="{12AF65B2-A890-4E58-8494-41A3B3D96B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5760" y="1690688"/>
            <a:ext cx="5560829" cy="4170622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5140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3C46A-9AE4-44DA-A37D-0957D1B45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Recall…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1ED78-06C3-4593-8361-B799774684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5257800" cy="3963375"/>
          </a:xfrm>
        </p:spPr>
        <p:txBody>
          <a:bodyPr>
            <a:normAutofit/>
          </a:bodyPr>
          <a:lstStyle/>
          <a:p>
            <a:r>
              <a:rPr lang="en-US" dirty="0"/>
              <a:t>What we have learnt in last session</a:t>
            </a:r>
          </a:p>
          <a:p>
            <a:r>
              <a:rPr lang="en-US" dirty="0"/>
              <a:t>What challenges you are facing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50F3371-7A4D-4869-B070-F19831EF40D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1457" y="230188"/>
            <a:ext cx="2696009" cy="730105"/>
          </a:xfrm>
          <a:prstGeom prst="rect">
            <a:avLst/>
          </a:prstGeom>
        </p:spPr>
      </p:pic>
      <p:pic>
        <p:nvPicPr>
          <p:cNvPr id="5" name="Picture 2" descr="SEO Company | SEO Services | Qatar - 2019 | Packit Code">
            <a:extLst>
              <a:ext uri="{FF2B5EF4-FFF2-40B4-BE49-F238E27FC236}">
                <a16:creationId xmlns:a16="http://schemas.microsoft.com/office/drawing/2014/main" id="{F86D8421-CBE1-4499-AD4F-29CDD9A71A2D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9332" y="1825625"/>
            <a:ext cx="4944468" cy="353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7909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3C46A-9AE4-44DA-A37D-0957D1B45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Cloud Database…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1ED78-06C3-4593-8361-B799774684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44236" cy="3858632"/>
          </a:xfrm>
        </p:spPr>
        <p:txBody>
          <a:bodyPr>
            <a:normAutofit/>
          </a:bodyPr>
          <a:lstStyle/>
          <a:p>
            <a:r>
              <a:rPr lang="en-US" dirty="0"/>
              <a:t>We will Learn today: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What is Database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What is Table &amp; Record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Understanding Cloud Database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50F3371-7A4D-4869-B070-F19831EF40D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1457" y="230188"/>
            <a:ext cx="2696009" cy="730105"/>
          </a:xfrm>
          <a:prstGeom prst="rect">
            <a:avLst/>
          </a:prstGeom>
        </p:spPr>
      </p:pic>
      <p:pic>
        <p:nvPicPr>
          <p:cNvPr id="1026" name="Picture 2" descr="Cloud - MaH Quests Enterprises (Pty) LTD">
            <a:extLst>
              <a:ext uri="{FF2B5EF4-FFF2-40B4-BE49-F238E27FC236}">
                <a16:creationId xmlns:a16="http://schemas.microsoft.com/office/drawing/2014/main" id="{217E97B6-8132-411A-8F9E-B32875FF30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5444" y="1825625"/>
            <a:ext cx="4772025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1946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7D4CB645-39A8-4209-A430-C5D8D1C4D056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/>
              <a:t>What Is A Database…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3EB9C942-821C-4FE2-86AF-FE95FED82289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5257800" cy="453999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/>
              <a:t>A database is an organized collection of structured information, or data, typically stored electronically in a computer system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/>
              <a:t>The data can then be easily accessed, managed, modified, updated, controlled, and organized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/>
              <a:t>Most databases use Structured Query Language (SQL) for writing and querying data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091CA77-4A69-47CF-B97A-7F04A763577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1457" y="230188"/>
            <a:ext cx="2696009" cy="73010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640C650-1A8E-4884-A95C-8A8889D8FA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1196" y="2047875"/>
            <a:ext cx="5362575" cy="2762250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74683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7D4CB645-39A8-4209-A430-C5D8D1C4D056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/>
              <a:t>A Database Structure…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3EB9C942-821C-4FE2-86AF-FE95FED82289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5257800" cy="453999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/>
              <a:t>There are many ways of structuring database.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/>
              <a:t>The most common way is creating a table with collections of rows and columns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/>
              <a:t>When you enter information to your account, it will be added to appropriate database table of rows and columns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/>
              <a:t>This will help server to quickly find out the requested data later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091CA77-4A69-47CF-B97A-7F04A763577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1457" y="230188"/>
            <a:ext cx="2696009" cy="730105"/>
          </a:xfrm>
          <a:prstGeom prst="rect">
            <a:avLst/>
          </a:prstGeom>
        </p:spPr>
      </p:pic>
      <p:pic>
        <p:nvPicPr>
          <p:cNvPr id="4098" name="Picture 2" descr="Searching Records in ADO.NET">
            <a:extLst>
              <a:ext uri="{FF2B5EF4-FFF2-40B4-BE49-F238E27FC236}">
                <a16:creationId xmlns:a16="http://schemas.microsoft.com/office/drawing/2014/main" id="{186D8E0B-EE93-4B5D-B4C9-611A8E5881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0078" y="1690688"/>
            <a:ext cx="4623722" cy="4402138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78842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7D4CB645-39A8-4209-A430-C5D8D1C4D056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/>
              <a:t>What is Fields &amp; Records…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3EB9C942-821C-4FE2-86AF-FE95FED82289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5257800" cy="45399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/>
              <a:t>A Table is a collection of records with shared column names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/>
              <a:t>It is an organized collection of information, or data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/>
              <a:t>“Fields" refers to columns, or vertical categories of data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/>
              <a:t>“Records" refers to rows, or horizontal groupings of unique field data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091CA77-4A69-47CF-B97A-7F04A763577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1457" y="230188"/>
            <a:ext cx="2696009" cy="730105"/>
          </a:xfrm>
          <a:prstGeom prst="rect">
            <a:avLst/>
          </a:prstGeom>
        </p:spPr>
      </p:pic>
      <p:pic>
        <p:nvPicPr>
          <p:cNvPr id="6" name="Picture 2" descr="Searching Records in ADO.NET">
            <a:extLst>
              <a:ext uri="{FF2B5EF4-FFF2-40B4-BE49-F238E27FC236}">
                <a16:creationId xmlns:a16="http://schemas.microsoft.com/office/drawing/2014/main" id="{3233E9CA-8C36-4125-A137-05E8D30AA0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0078" y="1690688"/>
            <a:ext cx="4623722" cy="4402138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F323238-2FC1-4008-B562-8F0DEC4847CE}"/>
              </a:ext>
            </a:extLst>
          </p:cNvPr>
          <p:cNvSpPr txBox="1"/>
          <p:nvPr/>
        </p:nvSpPr>
        <p:spPr>
          <a:xfrm>
            <a:off x="8633637" y="1185429"/>
            <a:ext cx="903768" cy="400110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Table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CBC13CB-F498-4CAE-A059-7391A6C49EE7}"/>
              </a:ext>
            </a:extLst>
          </p:cNvPr>
          <p:cNvSpPr/>
          <p:nvPr/>
        </p:nvSpPr>
        <p:spPr>
          <a:xfrm>
            <a:off x="10069033" y="2838893"/>
            <a:ext cx="978195" cy="313660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CE6C1A2-B817-4B89-A58C-4F5CAE37439D}"/>
              </a:ext>
            </a:extLst>
          </p:cNvPr>
          <p:cNvSpPr/>
          <p:nvPr/>
        </p:nvSpPr>
        <p:spPr>
          <a:xfrm>
            <a:off x="6921795" y="5050465"/>
            <a:ext cx="4327452" cy="32960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4859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7D4CB645-39A8-4209-A430-C5D8D1C4D056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/>
              <a:t>What Is Cloud Database…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3EB9C942-821C-4FE2-86AF-FE95FED82289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5257800" cy="396337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/>
              <a:t>It is a database service built and accessed through a cloud platform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/>
              <a:t>How your friends access the mails, messages, photos that you share?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/>
              <a:t>The information you share is not stored locally, it is delivered to your friend by an app that connects to remote servers (cloud) where the sharable data is stored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091CA77-4A69-47CF-B97A-7F04A763577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1457" y="230188"/>
            <a:ext cx="2696009" cy="73010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6EFEE89-2AF3-42C5-9AB6-C5CF8217C3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2874" y="1905678"/>
            <a:ext cx="3957395" cy="3215383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960716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7D4CB645-39A8-4209-A430-C5D8D1C4D056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/>
              <a:t>Understanding Cloud Database…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3EB9C942-821C-4FE2-86AF-FE95FED82289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5257800" cy="469947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/>
              <a:t>When you post an image from your account, it is uploaded over the internet on one of the servers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/>
              <a:t>When your friend logs in to their account, a web request is made and server finds your photos stored and sends it to your friend’s device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/>
              <a:t>Server acts a central hub ensuring information is accessible from web by multiple users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/>
              <a:t>This network of servers is called as the Cloud Database</a:t>
            </a:r>
            <a:endParaRPr lang="en-IN" sz="28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091CA77-4A69-47CF-B97A-7F04A763577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1457" y="230188"/>
            <a:ext cx="2696009" cy="730105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BF6B1E65-1141-4A36-854D-CA771B3ACAD2}"/>
              </a:ext>
            </a:extLst>
          </p:cNvPr>
          <p:cNvGrpSpPr/>
          <p:nvPr/>
        </p:nvGrpSpPr>
        <p:grpSpPr>
          <a:xfrm>
            <a:off x="7419728" y="1198626"/>
            <a:ext cx="4043219" cy="5191541"/>
            <a:chOff x="7419728" y="985422"/>
            <a:chExt cx="4043219" cy="5191541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0A8C821-7BDD-4202-938B-0DFC7BAB966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13576" y="985422"/>
              <a:ext cx="1144823" cy="1269506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C593679B-AFC4-4D87-B0A1-4DC89919885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19728" y="2933657"/>
              <a:ext cx="632515" cy="990686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3891B14B-0CC3-4548-8DFB-43489694ACF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42363" y="2945088"/>
              <a:ext cx="602032" cy="967824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0A5F145A-E684-4EAC-A4CF-91FD9169725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25658" y="2933657"/>
              <a:ext cx="632515" cy="990686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FDDF4C4A-872B-4396-8DFF-58232AE6158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60915" y="2945088"/>
              <a:ext cx="602032" cy="967824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D6AE41AE-0094-41FD-8E94-7F6BCCFE528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77199" y="4907457"/>
              <a:ext cx="1144823" cy="1269506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F3540A3-BD7A-47D2-99AF-5073C1AC18E8}"/>
                </a:ext>
              </a:extLst>
            </p:cNvPr>
            <p:cNvCxnSpPr>
              <a:stCxn id="6" idx="1"/>
            </p:cNvCxnSpPr>
            <p:nvPr/>
          </p:nvCxnSpPr>
          <p:spPr>
            <a:xfrm flipH="1">
              <a:off x="7735985" y="1620175"/>
              <a:ext cx="1177591" cy="0"/>
            </a:xfrm>
            <a:prstGeom prst="line">
              <a:avLst/>
            </a:prstGeom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04C9BF1-472B-46A6-81D1-FCAB610BA8C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485985" y="4446234"/>
              <a:ext cx="2" cy="461223"/>
            </a:xfrm>
            <a:prstGeom prst="line">
              <a:avLst/>
            </a:prstGeom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9419A169-4447-4E4B-8B31-533D033B1F5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59083" y="4452153"/>
              <a:ext cx="1726903" cy="0"/>
            </a:xfrm>
            <a:prstGeom prst="line">
              <a:avLst/>
            </a:prstGeom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7A73437-8D98-492C-84A3-910D354D9CA0}"/>
                </a:ext>
              </a:extLst>
            </p:cNvPr>
            <p:cNvCxnSpPr>
              <a:cxnSpLocks/>
              <a:endCxn id="7" idx="2"/>
            </p:cNvCxnSpPr>
            <p:nvPr/>
          </p:nvCxnSpPr>
          <p:spPr>
            <a:xfrm flipV="1">
              <a:off x="7735252" y="3924343"/>
              <a:ext cx="734" cy="521891"/>
            </a:xfrm>
            <a:prstGeom prst="line">
              <a:avLst/>
            </a:prstGeom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59540717-1698-4E87-9465-16220ECA0AD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1190" y="1829954"/>
              <a:ext cx="428123" cy="552991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69A3FF3F-8875-4E22-879A-1F0524252B2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63137" y="4139405"/>
              <a:ext cx="428123" cy="552991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F5EC787-E33D-4961-ACB5-9FEA1EEB579C}"/>
                </a:ext>
              </a:extLst>
            </p:cNvPr>
            <p:cNvCxnSpPr>
              <a:cxnSpLocks/>
            </p:cNvCxnSpPr>
            <p:nvPr/>
          </p:nvCxnSpPr>
          <p:spPr>
            <a:xfrm>
              <a:off x="7735985" y="1620175"/>
              <a:ext cx="0" cy="1194046"/>
            </a:xfrm>
            <a:prstGeom prst="line">
              <a:avLst/>
            </a:prstGeom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099882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7D4CB645-39A8-4209-A430-C5D8D1C4D056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/>
              <a:t>Google Firebase…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3EB9C942-821C-4FE2-86AF-FE95FED82289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5257800" cy="46994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/>
              <a:t>Firebase is a platform developed by Google for creating mobile and web applications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/>
              <a:t>Firebase Realtime Database is an API that synchronizes application data across iOS, Android, and Web devices, and stores it on Firebase's cloud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/>
              <a:t>It assists software developers in building real-time, collaborative applications</a:t>
            </a:r>
            <a:endParaRPr lang="en-IN" sz="28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091CA77-4A69-47CF-B97A-7F04A763577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1457" y="230188"/>
            <a:ext cx="2696009" cy="730105"/>
          </a:xfrm>
          <a:prstGeom prst="rect">
            <a:avLst/>
          </a:prstGeom>
        </p:spPr>
      </p:pic>
      <p:pic>
        <p:nvPicPr>
          <p:cNvPr id="5122" name="Picture 2" descr="Firebase Cloud Functions Tutorial — Creating a REST API | by Diligent Dev |  JavaScript In Plain English | Medium">
            <a:extLst>
              <a:ext uri="{FF2B5EF4-FFF2-40B4-BE49-F238E27FC236}">
                <a16:creationId xmlns:a16="http://schemas.microsoft.com/office/drawing/2014/main" id="{27F5EC24-98C9-4D28-88CF-CF09B648B7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3842" y="1825625"/>
            <a:ext cx="5733624" cy="3440174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97546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526</Words>
  <Application>Microsoft Office PowerPoint</Application>
  <PresentationFormat>Widescreen</PresentationFormat>
  <Paragraphs>61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Wingdings</vt:lpstr>
      <vt:lpstr>Office Theme</vt:lpstr>
      <vt:lpstr>PowerPoint Presentation</vt:lpstr>
      <vt:lpstr>Recall…</vt:lpstr>
      <vt:lpstr>Cloud Database…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Summary…</vt:lpstr>
      <vt:lpstr>Next Session…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36</cp:revision>
  <dcterms:created xsi:type="dcterms:W3CDTF">2020-12-19T06:25:05Z</dcterms:created>
  <dcterms:modified xsi:type="dcterms:W3CDTF">2021-01-30T11:09:38Z</dcterms:modified>
</cp:coreProperties>
</file>