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87393-6F78-4FF9-902E-DF160A8723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022BE5-6725-4A73-A669-7DC9F995BA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9A22C3-7F54-49A3-8047-F4EB40CA140C}"/>
              </a:ext>
            </a:extLst>
          </p:cNvPr>
          <p:cNvSpPr>
            <a:spLocks noGrp="1"/>
          </p:cNvSpPr>
          <p:nvPr>
            <p:ph type="dt" sz="half" idx="10"/>
          </p:nvPr>
        </p:nvSpPr>
        <p:spPr/>
        <p:txBody>
          <a:bodyPr/>
          <a:lstStyle/>
          <a:p>
            <a:fld id="{45F488EF-6CAE-4DA3-9A6F-9FCCE8B4F016}" type="datetimeFigureOut">
              <a:rPr lang="en-IN" smtClean="0"/>
              <a:t>28-11-2020</a:t>
            </a:fld>
            <a:endParaRPr lang="en-IN"/>
          </a:p>
        </p:txBody>
      </p:sp>
      <p:sp>
        <p:nvSpPr>
          <p:cNvPr id="5" name="Footer Placeholder 4">
            <a:extLst>
              <a:ext uri="{FF2B5EF4-FFF2-40B4-BE49-F238E27FC236}">
                <a16:creationId xmlns:a16="http://schemas.microsoft.com/office/drawing/2014/main" id="{2F9A1750-A804-433D-9C61-7DF4125A61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B2196D-2E94-44C6-BABE-692D401ABA58}"/>
              </a:ext>
            </a:extLst>
          </p:cNvPr>
          <p:cNvSpPr>
            <a:spLocks noGrp="1"/>
          </p:cNvSpPr>
          <p:nvPr>
            <p:ph type="sldNum" sz="quarter" idx="12"/>
          </p:nvPr>
        </p:nvSpPr>
        <p:spPr/>
        <p:txBody>
          <a:bodyPr/>
          <a:lstStyle/>
          <a:p>
            <a:fld id="{6250045F-7A01-4080-913F-1D2748969411}" type="slidenum">
              <a:rPr lang="en-IN" smtClean="0"/>
              <a:t>‹#›</a:t>
            </a:fld>
            <a:endParaRPr lang="en-IN"/>
          </a:p>
        </p:txBody>
      </p:sp>
    </p:spTree>
    <p:extLst>
      <p:ext uri="{BB962C8B-B14F-4D97-AF65-F5344CB8AC3E}">
        <p14:creationId xmlns:p14="http://schemas.microsoft.com/office/powerpoint/2010/main" val="3134168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ADAA8-544E-4397-81E8-0E9C30BE7F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9B9C53-3C0E-4B6B-8029-89ABCA860B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02E6E3-18CE-433E-9696-61775AD91F3D}"/>
              </a:ext>
            </a:extLst>
          </p:cNvPr>
          <p:cNvSpPr>
            <a:spLocks noGrp="1"/>
          </p:cNvSpPr>
          <p:nvPr>
            <p:ph type="dt" sz="half" idx="10"/>
          </p:nvPr>
        </p:nvSpPr>
        <p:spPr/>
        <p:txBody>
          <a:bodyPr/>
          <a:lstStyle/>
          <a:p>
            <a:fld id="{45F488EF-6CAE-4DA3-9A6F-9FCCE8B4F016}" type="datetimeFigureOut">
              <a:rPr lang="en-IN" smtClean="0"/>
              <a:t>28-11-2020</a:t>
            </a:fld>
            <a:endParaRPr lang="en-IN"/>
          </a:p>
        </p:txBody>
      </p:sp>
      <p:sp>
        <p:nvSpPr>
          <p:cNvPr id="5" name="Footer Placeholder 4">
            <a:extLst>
              <a:ext uri="{FF2B5EF4-FFF2-40B4-BE49-F238E27FC236}">
                <a16:creationId xmlns:a16="http://schemas.microsoft.com/office/drawing/2014/main" id="{F5547D2D-BA6D-4E45-9B6D-BD246E1CD9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2A9C25-F6F7-4EF2-B857-D61900DCCFD4}"/>
              </a:ext>
            </a:extLst>
          </p:cNvPr>
          <p:cNvSpPr>
            <a:spLocks noGrp="1"/>
          </p:cNvSpPr>
          <p:nvPr>
            <p:ph type="sldNum" sz="quarter" idx="12"/>
          </p:nvPr>
        </p:nvSpPr>
        <p:spPr/>
        <p:txBody>
          <a:bodyPr/>
          <a:lstStyle/>
          <a:p>
            <a:fld id="{6250045F-7A01-4080-913F-1D2748969411}" type="slidenum">
              <a:rPr lang="en-IN" smtClean="0"/>
              <a:t>‹#›</a:t>
            </a:fld>
            <a:endParaRPr lang="en-IN"/>
          </a:p>
        </p:txBody>
      </p:sp>
    </p:spTree>
    <p:extLst>
      <p:ext uri="{BB962C8B-B14F-4D97-AF65-F5344CB8AC3E}">
        <p14:creationId xmlns:p14="http://schemas.microsoft.com/office/powerpoint/2010/main" val="2109990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1C2D79-3E47-4A22-8C35-AF7BE0FDBE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9A0527-AAE6-4CEB-BE3C-8C60F738FD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0DE04-493C-4804-8D55-F41C750D873D}"/>
              </a:ext>
            </a:extLst>
          </p:cNvPr>
          <p:cNvSpPr>
            <a:spLocks noGrp="1"/>
          </p:cNvSpPr>
          <p:nvPr>
            <p:ph type="dt" sz="half" idx="10"/>
          </p:nvPr>
        </p:nvSpPr>
        <p:spPr/>
        <p:txBody>
          <a:bodyPr/>
          <a:lstStyle/>
          <a:p>
            <a:fld id="{45F488EF-6CAE-4DA3-9A6F-9FCCE8B4F016}" type="datetimeFigureOut">
              <a:rPr lang="en-IN" smtClean="0"/>
              <a:t>28-11-2020</a:t>
            </a:fld>
            <a:endParaRPr lang="en-IN"/>
          </a:p>
        </p:txBody>
      </p:sp>
      <p:sp>
        <p:nvSpPr>
          <p:cNvPr id="5" name="Footer Placeholder 4">
            <a:extLst>
              <a:ext uri="{FF2B5EF4-FFF2-40B4-BE49-F238E27FC236}">
                <a16:creationId xmlns:a16="http://schemas.microsoft.com/office/drawing/2014/main" id="{65F0A608-94A3-487B-ACDD-0893E3B71C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38C3ED-0668-4D76-9D4F-C53AF086F235}"/>
              </a:ext>
            </a:extLst>
          </p:cNvPr>
          <p:cNvSpPr>
            <a:spLocks noGrp="1"/>
          </p:cNvSpPr>
          <p:nvPr>
            <p:ph type="sldNum" sz="quarter" idx="12"/>
          </p:nvPr>
        </p:nvSpPr>
        <p:spPr/>
        <p:txBody>
          <a:bodyPr/>
          <a:lstStyle/>
          <a:p>
            <a:fld id="{6250045F-7A01-4080-913F-1D2748969411}" type="slidenum">
              <a:rPr lang="en-IN" smtClean="0"/>
              <a:t>‹#›</a:t>
            </a:fld>
            <a:endParaRPr lang="en-IN"/>
          </a:p>
        </p:txBody>
      </p:sp>
    </p:spTree>
    <p:extLst>
      <p:ext uri="{BB962C8B-B14F-4D97-AF65-F5344CB8AC3E}">
        <p14:creationId xmlns:p14="http://schemas.microsoft.com/office/powerpoint/2010/main" val="3339023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334B3-BB80-4C53-9990-BFB9CAC619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6EFDC2-2C92-4046-B585-AD4D555B9F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DE3247-1140-49ED-A5BE-3DAEB50C43FE}"/>
              </a:ext>
            </a:extLst>
          </p:cNvPr>
          <p:cNvSpPr>
            <a:spLocks noGrp="1"/>
          </p:cNvSpPr>
          <p:nvPr>
            <p:ph type="dt" sz="half" idx="10"/>
          </p:nvPr>
        </p:nvSpPr>
        <p:spPr/>
        <p:txBody>
          <a:bodyPr/>
          <a:lstStyle/>
          <a:p>
            <a:fld id="{45F488EF-6CAE-4DA3-9A6F-9FCCE8B4F016}" type="datetimeFigureOut">
              <a:rPr lang="en-IN" smtClean="0"/>
              <a:t>28-11-2020</a:t>
            </a:fld>
            <a:endParaRPr lang="en-IN"/>
          </a:p>
        </p:txBody>
      </p:sp>
      <p:sp>
        <p:nvSpPr>
          <p:cNvPr id="5" name="Footer Placeholder 4">
            <a:extLst>
              <a:ext uri="{FF2B5EF4-FFF2-40B4-BE49-F238E27FC236}">
                <a16:creationId xmlns:a16="http://schemas.microsoft.com/office/drawing/2014/main" id="{507101CC-4168-4484-925D-52703AC4F3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174558-1233-4C70-986C-75952AC4944B}"/>
              </a:ext>
            </a:extLst>
          </p:cNvPr>
          <p:cNvSpPr>
            <a:spLocks noGrp="1"/>
          </p:cNvSpPr>
          <p:nvPr>
            <p:ph type="sldNum" sz="quarter" idx="12"/>
          </p:nvPr>
        </p:nvSpPr>
        <p:spPr/>
        <p:txBody>
          <a:bodyPr/>
          <a:lstStyle/>
          <a:p>
            <a:fld id="{6250045F-7A01-4080-913F-1D2748969411}" type="slidenum">
              <a:rPr lang="en-IN" smtClean="0"/>
              <a:t>‹#›</a:t>
            </a:fld>
            <a:endParaRPr lang="en-IN"/>
          </a:p>
        </p:txBody>
      </p:sp>
    </p:spTree>
    <p:extLst>
      <p:ext uri="{BB962C8B-B14F-4D97-AF65-F5344CB8AC3E}">
        <p14:creationId xmlns:p14="http://schemas.microsoft.com/office/powerpoint/2010/main" val="3490295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F0A49-00A0-430A-B05D-3F89F1DC4E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0C8E27-9C5C-4ABD-BDA2-91483248DB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5C8517-D7A3-4CD5-BFDC-F8DC9BB3ED3C}"/>
              </a:ext>
            </a:extLst>
          </p:cNvPr>
          <p:cNvSpPr>
            <a:spLocks noGrp="1"/>
          </p:cNvSpPr>
          <p:nvPr>
            <p:ph type="dt" sz="half" idx="10"/>
          </p:nvPr>
        </p:nvSpPr>
        <p:spPr/>
        <p:txBody>
          <a:bodyPr/>
          <a:lstStyle/>
          <a:p>
            <a:fld id="{45F488EF-6CAE-4DA3-9A6F-9FCCE8B4F016}" type="datetimeFigureOut">
              <a:rPr lang="en-IN" smtClean="0"/>
              <a:t>28-11-2020</a:t>
            </a:fld>
            <a:endParaRPr lang="en-IN"/>
          </a:p>
        </p:txBody>
      </p:sp>
      <p:sp>
        <p:nvSpPr>
          <p:cNvPr id="5" name="Footer Placeholder 4">
            <a:extLst>
              <a:ext uri="{FF2B5EF4-FFF2-40B4-BE49-F238E27FC236}">
                <a16:creationId xmlns:a16="http://schemas.microsoft.com/office/drawing/2014/main" id="{751F1953-9241-455C-B502-B15CB50A58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207E7A-B7D3-4416-B592-7644B54DD8FE}"/>
              </a:ext>
            </a:extLst>
          </p:cNvPr>
          <p:cNvSpPr>
            <a:spLocks noGrp="1"/>
          </p:cNvSpPr>
          <p:nvPr>
            <p:ph type="sldNum" sz="quarter" idx="12"/>
          </p:nvPr>
        </p:nvSpPr>
        <p:spPr/>
        <p:txBody>
          <a:bodyPr/>
          <a:lstStyle/>
          <a:p>
            <a:fld id="{6250045F-7A01-4080-913F-1D2748969411}" type="slidenum">
              <a:rPr lang="en-IN" smtClean="0"/>
              <a:t>‹#›</a:t>
            </a:fld>
            <a:endParaRPr lang="en-IN"/>
          </a:p>
        </p:txBody>
      </p:sp>
    </p:spTree>
    <p:extLst>
      <p:ext uri="{BB962C8B-B14F-4D97-AF65-F5344CB8AC3E}">
        <p14:creationId xmlns:p14="http://schemas.microsoft.com/office/powerpoint/2010/main" val="354236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071ED-9E21-4A2F-893F-AD49B1342D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C2A710-C9B3-4B5E-BEB4-44AA7BE24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A09E27-DED5-4D7F-9D1E-69B6C0405D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963074-BAC8-4607-8369-7A0ADC4F6229}"/>
              </a:ext>
            </a:extLst>
          </p:cNvPr>
          <p:cNvSpPr>
            <a:spLocks noGrp="1"/>
          </p:cNvSpPr>
          <p:nvPr>
            <p:ph type="dt" sz="half" idx="10"/>
          </p:nvPr>
        </p:nvSpPr>
        <p:spPr/>
        <p:txBody>
          <a:bodyPr/>
          <a:lstStyle/>
          <a:p>
            <a:fld id="{45F488EF-6CAE-4DA3-9A6F-9FCCE8B4F016}" type="datetimeFigureOut">
              <a:rPr lang="en-IN" smtClean="0"/>
              <a:t>28-11-2020</a:t>
            </a:fld>
            <a:endParaRPr lang="en-IN"/>
          </a:p>
        </p:txBody>
      </p:sp>
      <p:sp>
        <p:nvSpPr>
          <p:cNvPr id="6" name="Footer Placeholder 5">
            <a:extLst>
              <a:ext uri="{FF2B5EF4-FFF2-40B4-BE49-F238E27FC236}">
                <a16:creationId xmlns:a16="http://schemas.microsoft.com/office/drawing/2014/main" id="{5D0AFE39-695B-4843-9C5D-2115DCC410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E338F0-B7B8-462E-B576-CE21FF73A0E2}"/>
              </a:ext>
            </a:extLst>
          </p:cNvPr>
          <p:cNvSpPr>
            <a:spLocks noGrp="1"/>
          </p:cNvSpPr>
          <p:nvPr>
            <p:ph type="sldNum" sz="quarter" idx="12"/>
          </p:nvPr>
        </p:nvSpPr>
        <p:spPr/>
        <p:txBody>
          <a:bodyPr/>
          <a:lstStyle/>
          <a:p>
            <a:fld id="{6250045F-7A01-4080-913F-1D2748969411}" type="slidenum">
              <a:rPr lang="en-IN" smtClean="0"/>
              <a:t>‹#›</a:t>
            </a:fld>
            <a:endParaRPr lang="en-IN"/>
          </a:p>
        </p:txBody>
      </p:sp>
    </p:spTree>
    <p:extLst>
      <p:ext uri="{BB962C8B-B14F-4D97-AF65-F5344CB8AC3E}">
        <p14:creationId xmlns:p14="http://schemas.microsoft.com/office/powerpoint/2010/main" val="3210689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3A3B7-EC83-4586-892A-7AFF95D7A2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FFBBA1-E24E-4252-B8DD-C9DD0DDC50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AF4D76-5A58-4402-9F3A-1AA3591D1A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59E51B7-0A93-480C-A714-3676D826B4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B93ED2-7353-4AAB-88FE-3A7A9D784A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98B98B-BB5E-4AD9-A843-8C6C6C0282D8}"/>
              </a:ext>
            </a:extLst>
          </p:cNvPr>
          <p:cNvSpPr>
            <a:spLocks noGrp="1"/>
          </p:cNvSpPr>
          <p:nvPr>
            <p:ph type="dt" sz="half" idx="10"/>
          </p:nvPr>
        </p:nvSpPr>
        <p:spPr/>
        <p:txBody>
          <a:bodyPr/>
          <a:lstStyle/>
          <a:p>
            <a:fld id="{45F488EF-6CAE-4DA3-9A6F-9FCCE8B4F016}" type="datetimeFigureOut">
              <a:rPr lang="en-IN" smtClean="0"/>
              <a:t>28-11-2020</a:t>
            </a:fld>
            <a:endParaRPr lang="en-IN"/>
          </a:p>
        </p:txBody>
      </p:sp>
      <p:sp>
        <p:nvSpPr>
          <p:cNvPr id="8" name="Footer Placeholder 7">
            <a:extLst>
              <a:ext uri="{FF2B5EF4-FFF2-40B4-BE49-F238E27FC236}">
                <a16:creationId xmlns:a16="http://schemas.microsoft.com/office/drawing/2014/main" id="{14287818-DE1A-4CC0-8654-0CE8C0597B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C27332-94B9-4C3F-ABB8-FB186630F319}"/>
              </a:ext>
            </a:extLst>
          </p:cNvPr>
          <p:cNvSpPr>
            <a:spLocks noGrp="1"/>
          </p:cNvSpPr>
          <p:nvPr>
            <p:ph type="sldNum" sz="quarter" idx="12"/>
          </p:nvPr>
        </p:nvSpPr>
        <p:spPr/>
        <p:txBody>
          <a:bodyPr/>
          <a:lstStyle/>
          <a:p>
            <a:fld id="{6250045F-7A01-4080-913F-1D2748969411}" type="slidenum">
              <a:rPr lang="en-IN" smtClean="0"/>
              <a:t>‹#›</a:t>
            </a:fld>
            <a:endParaRPr lang="en-IN"/>
          </a:p>
        </p:txBody>
      </p:sp>
    </p:spTree>
    <p:extLst>
      <p:ext uri="{BB962C8B-B14F-4D97-AF65-F5344CB8AC3E}">
        <p14:creationId xmlns:p14="http://schemas.microsoft.com/office/powerpoint/2010/main" val="2283837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BFC34-67E7-415A-B193-2FBF79C1AA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274B6-8A11-41EA-AB12-878EEE2D5A35}"/>
              </a:ext>
            </a:extLst>
          </p:cNvPr>
          <p:cNvSpPr>
            <a:spLocks noGrp="1"/>
          </p:cNvSpPr>
          <p:nvPr>
            <p:ph type="dt" sz="half" idx="10"/>
          </p:nvPr>
        </p:nvSpPr>
        <p:spPr/>
        <p:txBody>
          <a:bodyPr/>
          <a:lstStyle/>
          <a:p>
            <a:fld id="{45F488EF-6CAE-4DA3-9A6F-9FCCE8B4F016}" type="datetimeFigureOut">
              <a:rPr lang="en-IN" smtClean="0"/>
              <a:t>28-11-2020</a:t>
            </a:fld>
            <a:endParaRPr lang="en-IN"/>
          </a:p>
        </p:txBody>
      </p:sp>
      <p:sp>
        <p:nvSpPr>
          <p:cNvPr id="4" name="Footer Placeholder 3">
            <a:extLst>
              <a:ext uri="{FF2B5EF4-FFF2-40B4-BE49-F238E27FC236}">
                <a16:creationId xmlns:a16="http://schemas.microsoft.com/office/drawing/2014/main" id="{A52CCCB0-113C-40DD-B861-0EA41AD74C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8C2318A-DA51-4746-AD1E-B8337F9F4A74}"/>
              </a:ext>
            </a:extLst>
          </p:cNvPr>
          <p:cNvSpPr>
            <a:spLocks noGrp="1"/>
          </p:cNvSpPr>
          <p:nvPr>
            <p:ph type="sldNum" sz="quarter" idx="12"/>
          </p:nvPr>
        </p:nvSpPr>
        <p:spPr/>
        <p:txBody>
          <a:bodyPr/>
          <a:lstStyle/>
          <a:p>
            <a:fld id="{6250045F-7A01-4080-913F-1D2748969411}" type="slidenum">
              <a:rPr lang="en-IN" smtClean="0"/>
              <a:t>‹#›</a:t>
            </a:fld>
            <a:endParaRPr lang="en-IN"/>
          </a:p>
        </p:txBody>
      </p:sp>
    </p:spTree>
    <p:extLst>
      <p:ext uri="{BB962C8B-B14F-4D97-AF65-F5344CB8AC3E}">
        <p14:creationId xmlns:p14="http://schemas.microsoft.com/office/powerpoint/2010/main" val="189816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7688F2-12A6-4E09-A26B-C36974C27A21}"/>
              </a:ext>
            </a:extLst>
          </p:cNvPr>
          <p:cNvSpPr>
            <a:spLocks noGrp="1"/>
          </p:cNvSpPr>
          <p:nvPr>
            <p:ph type="dt" sz="half" idx="10"/>
          </p:nvPr>
        </p:nvSpPr>
        <p:spPr/>
        <p:txBody>
          <a:bodyPr/>
          <a:lstStyle/>
          <a:p>
            <a:fld id="{45F488EF-6CAE-4DA3-9A6F-9FCCE8B4F016}" type="datetimeFigureOut">
              <a:rPr lang="en-IN" smtClean="0"/>
              <a:t>28-11-2020</a:t>
            </a:fld>
            <a:endParaRPr lang="en-IN"/>
          </a:p>
        </p:txBody>
      </p:sp>
      <p:sp>
        <p:nvSpPr>
          <p:cNvPr id="3" name="Footer Placeholder 2">
            <a:extLst>
              <a:ext uri="{FF2B5EF4-FFF2-40B4-BE49-F238E27FC236}">
                <a16:creationId xmlns:a16="http://schemas.microsoft.com/office/drawing/2014/main" id="{C5166ADE-CD14-4096-9B78-4AAD7D7D86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D50B7B2-E718-43EF-BA41-1E19F434FAE1}"/>
              </a:ext>
            </a:extLst>
          </p:cNvPr>
          <p:cNvSpPr>
            <a:spLocks noGrp="1"/>
          </p:cNvSpPr>
          <p:nvPr>
            <p:ph type="sldNum" sz="quarter" idx="12"/>
          </p:nvPr>
        </p:nvSpPr>
        <p:spPr/>
        <p:txBody>
          <a:bodyPr/>
          <a:lstStyle/>
          <a:p>
            <a:fld id="{6250045F-7A01-4080-913F-1D2748969411}" type="slidenum">
              <a:rPr lang="en-IN" smtClean="0"/>
              <a:t>‹#›</a:t>
            </a:fld>
            <a:endParaRPr lang="en-IN"/>
          </a:p>
        </p:txBody>
      </p:sp>
    </p:spTree>
    <p:extLst>
      <p:ext uri="{BB962C8B-B14F-4D97-AF65-F5344CB8AC3E}">
        <p14:creationId xmlns:p14="http://schemas.microsoft.com/office/powerpoint/2010/main" val="1352288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350FE-913D-4FEF-A0A2-A80C3C763C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1F31613-4139-4263-AE77-10B94DAF17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97ADE7-5796-4C0B-915E-46231F90D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E0D10F-82A8-409B-955B-059E32983273}"/>
              </a:ext>
            </a:extLst>
          </p:cNvPr>
          <p:cNvSpPr>
            <a:spLocks noGrp="1"/>
          </p:cNvSpPr>
          <p:nvPr>
            <p:ph type="dt" sz="half" idx="10"/>
          </p:nvPr>
        </p:nvSpPr>
        <p:spPr/>
        <p:txBody>
          <a:bodyPr/>
          <a:lstStyle/>
          <a:p>
            <a:fld id="{45F488EF-6CAE-4DA3-9A6F-9FCCE8B4F016}" type="datetimeFigureOut">
              <a:rPr lang="en-IN" smtClean="0"/>
              <a:t>28-11-2020</a:t>
            </a:fld>
            <a:endParaRPr lang="en-IN"/>
          </a:p>
        </p:txBody>
      </p:sp>
      <p:sp>
        <p:nvSpPr>
          <p:cNvPr id="6" name="Footer Placeholder 5">
            <a:extLst>
              <a:ext uri="{FF2B5EF4-FFF2-40B4-BE49-F238E27FC236}">
                <a16:creationId xmlns:a16="http://schemas.microsoft.com/office/drawing/2014/main" id="{7A2AF779-6583-4F93-8D7A-A7E5600B25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0930A4-0169-42FE-9D0A-B98544793780}"/>
              </a:ext>
            </a:extLst>
          </p:cNvPr>
          <p:cNvSpPr>
            <a:spLocks noGrp="1"/>
          </p:cNvSpPr>
          <p:nvPr>
            <p:ph type="sldNum" sz="quarter" idx="12"/>
          </p:nvPr>
        </p:nvSpPr>
        <p:spPr/>
        <p:txBody>
          <a:bodyPr/>
          <a:lstStyle/>
          <a:p>
            <a:fld id="{6250045F-7A01-4080-913F-1D2748969411}" type="slidenum">
              <a:rPr lang="en-IN" smtClean="0"/>
              <a:t>‹#›</a:t>
            </a:fld>
            <a:endParaRPr lang="en-IN"/>
          </a:p>
        </p:txBody>
      </p:sp>
    </p:spTree>
    <p:extLst>
      <p:ext uri="{BB962C8B-B14F-4D97-AF65-F5344CB8AC3E}">
        <p14:creationId xmlns:p14="http://schemas.microsoft.com/office/powerpoint/2010/main" val="122245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EC6B-B89D-4D33-891B-73505B51E4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7A0BD1-8A87-4F44-8466-1289012EE0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1F9D90-7321-44A6-A13D-C4981A689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F49D69-C260-40C7-9935-B9AC2888446D}"/>
              </a:ext>
            </a:extLst>
          </p:cNvPr>
          <p:cNvSpPr>
            <a:spLocks noGrp="1"/>
          </p:cNvSpPr>
          <p:nvPr>
            <p:ph type="dt" sz="half" idx="10"/>
          </p:nvPr>
        </p:nvSpPr>
        <p:spPr/>
        <p:txBody>
          <a:bodyPr/>
          <a:lstStyle/>
          <a:p>
            <a:fld id="{45F488EF-6CAE-4DA3-9A6F-9FCCE8B4F016}" type="datetimeFigureOut">
              <a:rPr lang="en-IN" smtClean="0"/>
              <a:t>28-11-2020</a:t>
            </a:fld>
            <a:endParaRPr lang="en-IN"/>
          </a:p>
        </p:txBody>
      </p:sp>
      <p:sp>
        <p:nvSpPr>
          <p:cNvPr id="6" name="Footer Placeholder 5">
            <a:extLst>
              <a:ext uri="{FF2B5EF4-FFF2-40B4-BE49-F238E27FC236}">
                <a16:creationId xmlns:a16="http://schemas.microsoft.com/office/drawing/2014/main" id="{519163D7-063E-49A6-9B1B-C380082A5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8CC047-3081-412B-9A46-C9530A61FA10}"/>
              </a:ext>
            </a:extLst>
          </p:cNvPr>
          <p:cNvSpPr>
            <a:spLocks noGrp="1"/>
          </p:cNvSpPr>
          <p:nvPr>
            <p:ph type="sldNum" sz="quarter" idx="12"/>
          </p:nvPr>
        </p:nvSpPr>
        <p:spPr/>
        <p:txBody>
          <a:bodyPr/>
          <a:lstStyle/>
          <a:p>
            <a:fld id="{6250045F-7A01-4080-913F-1D2748969411}" type="slidenum">
              <a:rPr lang="en-IN" smtClean="0"/>
              <a:t>‹#›</a:t>
            </a:fld>
            <a:endParaRPr lang="en-IN"/>
          </a:p>
        </p:txBody>
      </p:sp>
    </p:spTree>
    <p:extLst>
      <p:ext uri="{BB962C8B-B14F-4D97-AF65-F5344CB8AC3E}">
        <p14:creationId xmlns:p14="http://schemas.microsoft.com/office/powerpoint/2010/main" val="1044851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4D6CBE-5A49-43C7-AB14-ADBF1C719A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37018B-94AE-4D6F-900C-A6299CC352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622C4E-69BB-4E78-8665-853819898D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488EF-6CAE-4DA3-9A6F-9FCCE8B4F016}" type="datetimeFigureOut">
              <a:rPr lang="en-IN" smtClean="0"/>
              <a:t>28-11-2020</a:t>
            </a:fld>
            <a:endParaRPr lang="en-IN"/>
          </a:p>
        </p:txBody>
      </p:sp>
      <p:sp>
        <p:nvSpPr>
          <p:cNvPr id="5" name="Footer Placeholder 4">
            <a:extLst>
              <a:ext uri="{FF2B5EF4-FFF2-40B4-BE49-F238E27FC236}">
                <a16:creationId xmlns:a16="http://schemas.microsoft.com/office/drawing/2014/main" id="{A4C2F99F-C601-4114-BF9B-56EEC75FA5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BEEE637-5E33-47E5-9850-8EC8BA7F9C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50045F-7A01-4080-913F-1D2748969411}" type="slidenum">
              <a:rPr lang="en-IN" smtClean="0"/>
              <a:t>‹#›</a:t>
            </a:fld>
            <a:endParaRPr lang="en-IN"/>
          </a:p>
        </p:txBody>
      </p:sp>
    </p:spTree>
    <p:extLst>
      <p:ext uri="{BB962C8B-B14F-4D97-AF65-F5344CB8AC3E}">
        <p14:creationId xmlns:p14="http://schemas.microsoft.com/office/powerpoint/2010/main" val="623067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20D1-5E63-4054-AEF1-E19124A078DF}"/>
              </a:ext>
            </a:extLst>
          </p:cNvPr>
          <p:cNvSpPr>
            <a:spLocks noGrp="1"/>
          </p:cNvSpPr>
          <p:nvPr>
            <p:ph type="ctrTitle"/>
          </p:nvPr>
        </p:nvSpPr>
        <p:spPr>
          <a:xfrm>
            <a:off x="1080116" y="518682"/>
            <a:ext cx="7202750" cy="599905"/>
          </a:xfrm>
        </p:spPr>
        <p:txBody>
          <a:bodyPr>
            <a:normAutofit fontScale="90000"/>
          </a:bodyPr>
          <a:lstStyle/>
          <a:p>
            <a:pPr algn="l"/>
            <a:r>
              <a:rPr lang="en-US" dirty="0"/>
              <a:t>File Handling in Python</a:t>
            </a:r>
            <a:endParaRPr lang="en-IN" dirty="0"/>
          </a:p>
        </p:txBody>
      </p:sp>
      <p:sp>
        <p:nvSpPr>
          <p:cNvPr id="3" name="Subtitle 2">
            <a:extLst>
              <a:ext uri="{FF2B5EF4-FFF2-40B4-BE49-F238E27FC236}">
                <a16:creationId xmlns:a16="http://schemas.microsoft.com/office/drawing/2014/main" id="{6D4982AD-A132-4238-A15D-5F655754773D}"/>
              </a:ext>
            </a:extLst>
          </p:cNvPr>
          <p:cNvSpPr>
            <a:spLocks noGrp="1"/>
          </p:cNvSpPr>
          <p:nvPr>
            <p:ph type="subTitle" idx="1"/>
          </p:nvPr>
        </p:nvSpPr>
        <p:spPr>
          <a:xfrm>
            <a:off x="1080115" y="1615736"/>
            <a:ext cx="10141259" cy="4723582"/>
          </a:xfrm>
        </p:spPr>
        <p:txBody>
          <a:bodyPr>
            <a:normAutofit fontScale="85000" lnSpcReduction="20000"/>
          </a:bodyPr>
          <a:lstStyle/>
          <a:p>
            <a:pPr marL="342900" indent="-342900" algn="l">
              <a:buFont typeface="Wingdings" panose="05000000000000000000" pitchFamily="2" charset="2"/>
              <a:buChar char="§"/>
            </a:pPr>
            <a:r>
              <a:rPr lang="en-US" dirty="0">
                <a:solidFill>
                  <a:srgbClr val="000000"/>
                </a:solidFill>
                <a:effectLst/>
                <a:ea typeface="Times New Roman" panose="02020603050405020304" pitchFamily="18" charset="0"/>
              </a:rPr>
              <a:t>Files are named locations on disk to store related information. They are used to permanently store data in a non-volatile memory (e.g. hard disk).</a:t>
            </a:r>
            <a:endParaRPr lang="en-IN" dirty="0">
              <a:effectLst/>
              <a:ea typeface="Times New Roman" panose="02020603050405020304" pitchFamily="18" charset="0"/>
            </a:endParaRPr>
          </a:p>
          <a:p>
            <a:pPr marL="342900" indent="-342900" algn="l">
              <a:buFont typeface="Wingdings" panose="05000000000000000000" pitchFamily="2" charset="2"/>
              <a:buChar char="§"/>
            </a:pPr>
            <a:r>
              <a:rPr lang="en-US" dirty="0">
                <a:solidFill>
                  <a:srgbClr val="000000"/>
                </a:solidFill>
                <a:effectLst/>
                <a:ea typeface="Times New Roman" panose="02020603050405020304" pitchFamily="18" charset="0"/>
              </a:rPr>
              <a:t>Since Random Access Memory (RAM) is volatile (which loses its data when the computer is turned off), we use files for future use of the data by permanently storing them.</a:t>
            </a:r>
            <a:endParaRPr lang="en-IN" dirty="0">
              <a:effectLst/>
              <a:ea typeface="Times New Roman" panose="02020603050405020304" pitchFamily="18" charset="0"/>
            </a:endParaRPr>
          </a:p>
          <a:p>
            <a:pPr marL="342900" indent="-342900" algn="l" fontAlgn="base">
              <a:buFont typeface="Wingdings" panose="05000000000000000000" pitchFamily="2" charset="2"/>
              <a:buChar char="§"/>
            </a:pPr>
            <a:r>
              <a:rPr lang="en-US" b="0" i="0" dirty="0">
                <a:effectLst/>
                <a:cs typeface="Arial" panose="020B0604020202020204" pitchFamily="34" charset="0"/>
              </a:rPr>
              <a:t>Python treats file differently as text or binary and this is important. Each line of code includes a sequence of characters and they form text file. Each line of a file is terminated with a special character, called the EOL or End of Line characters like comma {,} or newline character. It ends the current line and tells the interpreter a new one has begun. </a:t>
            </a:r>
          </a:p>
          <a:p>
            <a:pPr marL="342900" indent="-342900" algn="l" fontAlgn="base">
              <a:buFont typeface="Wingdings" panose="05000000000000000000" pitchFamily="2" charset="2"/>
              <a:buChar char="§"/>
            </a:pPr>
            <a:r>
              <a:rPr lang="en-US" b="0" i="0" dirty="0">
                <a:effectLst/>
              </a:rPr>
              <a:t>Python provides inbuilt functions for creating, writing and reading files. There are two types of files that can be handled in python, normal text files and binary files (written in binary language, 0s and 1s).</a:t>
            </a:r>
          </a:p>
          <a:p>
            <a:pPr algn="l" fontAlgn="base">
              <a:buFont typeface="Arial" panose="020B0604020202020204" pitchFamily="34" charset="0"/>
              <a:buChar char="•"/>
            </a:pPr>
            <a:r>
              <a:rPr lang="en-US" b="1" i="0" dirty="0">
                <a:effectLst/>
              </a:rPr>
              <a:t>Text files:</a:t>
            </a:r>
            <a:r>
              <a:rPr lang="en-US" b="0" i="0" dirty="0">
                <a:effectLst/>
              </a:rPr>
              <a:t> In this type of file, Each line of text is terminated with a special character called EOL (End of Line), which is the new line character (‘\n’) in python by default.</a:t>
            </a:r>
          </a:p>
          <a:p>
            <a:pPr algn="l" fontAlgn="base">
              <a:buFont typeface="Arial" panose="020B0604020202020204" pitchFamily="34" charset="0"/>
              <a:buChar char="•"/>
            </a:pPr>
            <a:r>
              <a:rPr lang="en-US" b="1" i="0" dirty="0">
                <a:effectLst/>
              </a:rPr>
              <a:t>Binary files:</a:t>
            </a:r>
            <a:r>
              <a:rPr lang="en-US" b="0" i="0" dirty="0">
                <a:effectLst/>
              </a:rPr>
              <a:t> In this type of file, there is no terminator for a line and the data is stored after converting it into machine-understandable binary language.</a:t>
            </a:r>
          </a:p>
          <a:p>
            <a:pPr algn="l" fontAlgn="base"/>
            <a:br>
              <a:rPr lang="en-US" sz="1900" dirty="0"/>
            </a:br>
            <a:endParaRPr lang="en-IN" sz="1900" dirty="0"/>
          </a:p>
        </p:txBody>
      </p:sp>
    </p:spTree>
    <p:extLst>
      <p:ext uri="{BB962C8B-B14F-4D97-AF65-F5344CB8AC3E}">
        <p14:creationId xmlns:p14="http://schemas.microsoft.com/office/powerpoint/2010/main" val="47314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8E4A1-A417-4B7D-B521-DF08EDD4DD48}"/>
              </a:ext>
            </a:extLst>
          </p:cNvPr>
          <p:cNvSpPr>
            <a:spLocks noGrp="1"/>
          </p:cNvSpPr>
          <p:nvPr>
            <p:ph type="title"/>
          </p:nvPr>
        </p:nvSpPr>
        <p:spPr/>
        <p:txBody>
          <a:bodyPr/>
          <a:lstStyle/>
          <a:p>
            <a:r>
              <a:rPr lang="en-IN" b="1" i="0" dirty="0">
                <a:effectLst/>
                <a:latin typeface="urw-din"/>
              </a:rPr>
              <a:t>split() using file handling</a:t>
            </a:r>
            <a:endParaRPr lang="en-IN" dirty="0"/>
          </a:p>
        </p:txBody>
      </p:sp>
      <p:sp>
        <p:nvSpPr>
          <p:cNvPr id="3" name="Content Placeholder 2">
            <a:extLst>
              <a:ext uri="{FF2B5EF4-FFF2-40B4-BE49-F238E27FC236}">
                <a16:creationId xmlns:a16="http://schemas.microsoft.com/office/drawing/2014/main" id="{37480846-EAB3-4569-A179-6EBB53248B44}"/>
              </a:ext>
            </a:extLst>
          </p:cNvPr>
          <p:cNvSpPr>
            <a:spLocks noGrp="1"/>
          </p:cNvSpPr>
          <p:nvPr>
            <p:ph idx="1"/>
          </p:nvPr>
        </p:nvSpPr>
        <p:spPr/>
        <p:txBody>
          <a:bodyPr/>
          <a:lstStyle/>
          <a:p>
            <a:r>
              <a:rPr lang="en-US" dirty="0"/>
              <a:t># Python code to illustrate split() function </a:t>
            </a:r>
          </a:p>
          <a:p>
            <a:pPr marL="0" indent="0">
              <a:buNone/>
            </a:pPr>
            <a:r>
              <a:rPr lang="en-US" dirty="0"/>
              <a:t>with open("</a:t>
            </a:r>
            <a:r>
              <a:rPr lang="en-US" dirty="0" err="1"/>
              <a:t>file.text</a:t>
            </a:r>
            <a:r>
              <a:rPr lang="en-US" dirty="0"/>
              <a:t>", "r") as file: </a:t>
            </a:r>
          </a:p>
          <a:p>
            <a:pPr marL="0" indent="0">
              <a:buNone/>
            </a:pPr>
            <a:r>
              <a:rPr lang="en-US" dirty="0"/>
              <a:t>	data = </a:t>
            </a:r>
            <a:r>
              <a:rPr lang="en-US" dirty="0" err="1"/>
              <a:t>file.readlines</a:t>
            </a:r>
            <a:r>
              <a:rPr lang="en-US" dirty="0"/>
              <a:t>() </a:t>
            </a:r>
          </a:p>
          <a:p>
            <a:pPr marL="0" indent="0">
              <a:buNone/>
            </a:pPr>
            <a:r>
              <a:rPr lang="en-US" dirty="0"/>
              <a:t>	 for line in data: </a:t>
            </a:r>
          </a:p>
          <a:p>
            <a:pPr marL="0" indent="0">
              <a:buNone/>
            </a:pPr>
            <a:r>
              <a:rPr lang="en-US" dirty="0"/>
              <a:t>		word = </a:t>
            </a:r>
            <a:r>
              <a:rPr lang="en-US" dirty="0" err="1"/>
              <a:t>line.split</a:t>
            </a:r>
            <a:r>
              <a:rPr lang="en-US" dirty="0"/>
              <a:t>() </a:t>
            </a:r>
          </a:p>
          <a:p>
            <a:pPr marL="0" indent="0">
              <a:buNone/>
            </a:pPr>
            <a:r>
              <a:rPr lang="en-US" dirty="0"/>
              <a:t>		print word</a:t>
            </a:r>
            <a:endParaRPr lang="en-IN" dirty="0"/>
          </a:p>
        </p:txBody>
      </p:sp>
    </p:spTree>
    <p:extLst>
      <p:ext uri="{BB962C8B-B14F-4D97-AF65-F5344CB8AC3E}">
        <p14:creationId xmlns:p14="http://schemas.microsoft.com/office/powerpoint/2010/main" val="1914443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98A8F-0547-4315-B244-4CC2AD33CE49}"/>
              </a:ext>
            </a:extLst>
          </p:cNvPr>
          <p:cNvSpPr>
            <a:spLocks noGrp="1"/>
          </p:cNvSpPr>
          <p:nvPr>
            <p:ph type="title"/>
          </p:nvPr>
        </p:nvSpPr>
        <p:spPr>
          <a:xfrm>
            <a:off x="838200" y="253014"/>
            <a:ext cx="2783889" cy="664685"/>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61CCD152-A1E0-4BAC-9D2E-C77C7672E16A}"/>
              </a:ext>
            </a:extLst>
          </p:cNvPr>
          <p:cNvSpPr>
            <a:spLocks noGrp="1"/>
          </p:cNvSpPr>
          <p:nvPr>
            <p:ph idx="1"/>
          </p:nvPr>
        </p:nvSpPr>
        <p:spPr>
          <a:xfrm>
            <a:off x="914400" y="1029810"/>
            <a:ext cx="10067278" cy="5828190"/>
          </a:xfrm>
        </p:spPr>
        <p:txBody>
          <a:bodyPr>
            <a:normAutofit fontScale="70000" lnSpcReduction="20000"/>
          </a:bodyPr>
          <a:lstStyle/>
          <a:p>
            <a:r>
              <a:rPr lang="en-US" sz="3200" dirty="0"/>
              <a:t># Python program to demonstrate </a:t>
            </a:r>
          </a:p>
          <a:p>
            <a:r>
              <a:rPr lang="en-US" dirty="0"/>
              <a:t># writing to a file and Opening a file </a:t>
            </a:r>
          </a:p>
          <a:p>
            <a:pPr marL="0" indent="0">
              <a:buNone/>
            </a:pPr>
            <a:r>
              <a:rPr lang="en-US" dirty="0"/>
              <a:t>file1 = open('myfile.txt', 'w') </a:t>
            </a:r>
          </a:p>
          <a:p>
            <a:pPr marL="0" indent="0">
              <a:buNone/>
            </a:pPr>
            <a:r>
              <a:rPr lang="en-US" dirty="0"/>
              <a:t>L = ["This is Delhi \n", "This is Paris \n", "This is London \n"] </a:t>
            </a:r>
          </a:p>
          <a:p>
            <a:pPr marL="0" indent="0">
              <a:buNone/>
            </a:pPr>
            <a:r>
              <a:rPr lang="en-US" dirty="0"/>
              <a:t>s = "Hello\n"</a:t>
            </a:r>
          </a:p>
          <a:p>
            <a:pPr marL="0" indent="0">
              <a:buNone/>
            </a:pPr>
            <a:r>
              <a:rPr lang="en-US" dirty="0"/>
              <a:t># Writing a string to file </a:t>
            </a:r>
          </a:p>
          <a:p>
            <a:pPr marL="0" indent="0">
              <a:buNone/>
            </a:pPr>
            <a:r>
              <a:rPr lang="en-US" dirty="0"/>
              <a:t>file1.write(s) </a:t>
            </a:r>
          </a:p>
          <a:p>
            <a:pPr marL="0" indent="0">
              <a:buNone/>
            </a:pPr>
            <a:r>
              <a:rPr lang="en-US" dirty="0"/>
              <a:t># Writing multiple strings </a:t>
            </a:r>
          </a:p>
          <a:p>
            <a:pPr marL="0" indent="0">
              <a:buNone/>
            </a:pPr>
            <a:r>
              <a:rPr lang="en-US" dirty="0"/>
              <a:t># at a time </a:t>
            </a:r>
          </a:p>
          <a:p>
            <a:pPr marL="0" indent="0">
              <a:buNone/>
            </a:pPr>
            <a:r>
              <a:rPr lang="en-US" dirty="0"/>
              <a:t>file1.writelines(L) </a:t>
            </a:r>
          </a:p>
          <a:p>
            <a:pPr marL="0" indent="0">
              <a:buNone/>
            </a:pPr>
            <a:r>
              <a:rPr lang="en-US" dirty="0"/>
              <a:t># Closing file </a:t>
            </a:r>
          </a:p>
          <a:p>
            <a:pPr marL="0" indent="0">
              <a:buNone/>
            </a:pPr>
            <a:r>
              <a:rPr lang="en-US" dirty="0"/>
              <a:t>file1.close() </a:t>
            </a:r>
          </a:p>
          <a:p>
            <a:pPr marL="0" indent="0">
              <a:buNone/>
            </a:pPr>
            <a:r>
              <a:rPr lang="en-US" dirty="0"/>
              <a:t># Checking if the data is </a:t>
            </a:r>
          </a:p>
          <a:p>
            <a:pPr marL="0" indent="0">
              <a:buNone/>
            </a:pPr>
            <a:r>
              <a:rPr lang="en-US" dirty="0"/>
              <a:t># written to file or not </a:t>
            </a:r>
          </a:p>
          <a:p>
            <a:pPr marL="0" indent="0">
              <a:buNone/>
            </a:pPr>
            <a:r>
              <a:rPr lang="en-US" dirty="0"/>
              <a:t>file1 = open('myfile.txt', 'r') </a:t>
            </a:r>
          </a:p>
          <a:p>
            <a:pPr marL="0" indent="0">
              <a:buNone/>
            </a:pPr>
            <a:r>
              <a:rPr lang="en-US" dirty="0"/>
              <a:t>print(file1.read()) </a:t>
            </a:r>
          </a:p>
          <a:p>
            <a:pPr marL="0" indent="0">
              <a:buNone/>
            </a:pPr>
            <a:r>
              <a:rPr lang="en-US" dirty="0"/>
              <a:t>file1.close()</a:t>
            </a:r>
            <a:endParaRPr lang="en-IN" dirty="0"/>
          </a:p>
        </p:txBody>
      </p:sp>
    </p:spTree>
    <p:extLst>
      <p:ext uri="{BB962C8B-B14F-4D97-AF65-F5344CB8AC3E}">
        <p14:creationId xmlns:p14="http://schemas.microsoft.com/office/powerpoint/2010/main" val="2083032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50F1A-35E7-46E9-9D9D-09D7ECEA0B13}"/>
              </a:ext>
            </a:extLst>
          </p:cNvPr>
          <p:cNvSpPr>
            <a:spLocks noGrp="1"/>
          </p:cNvSpPr>
          <p:nvPr>
            <p:ph type="title"/>
          </p:nvPr>
        </p:nvSpPr>
        <p:spPr>
          <a:xfrm>
            <a:off x="838200" y="365126"/>
            <a:ext cx="10515600" cy="575908"/>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8E10C2FE-EB00-4622-A626-454E56BDFE87}"/>
              </a:ext>
            </a:extLst>
          </p:cNvPr>
          <p:cNvSpPr>
            <a:spLocks noGrp="1"/>
          </p:cNvSpPr>
          <p:nvPr>
            <p:ph idx="1"/>
          </p:nvPr>
        </p:nvSpPr>
        <p:spPr>
          <a:xfrm>
            <a:off x="838200" y="1074198"/>
            <a:ext cx="10515600" cy="5548544"/>
          </a:xfrm>
        </p:spPr>
        <p:txBody>
          <a:bodyPr>
            <a:normAutofit fontScale="92500" lnSpcReduction="10000"/>
          </a:bodyPr>
          <a:lstStyle/>
          <a:p>
            <a:pPr marL="0" indent="0">
              <a:buNone/>
            </a:pPr>
            <a:r>
              <a:rPr lang="en-US" sz="2000" dirty="0"/>
              <a:t>#test.py </a:t>
            </a:r>
          </a:p>
          <a:p>
            <a:pPr marL="0" indent="0">
              <a:buNone/>
            </a:pPr>
            <a:r>
              <a:rPr lang="en-US" sz="2000" dirty="0" err="1"/>
              <a:t>fh</a:t>
            </a:r>
            <a:r>
              <a:rPr lang="en-US" sz="2000" dirty="0"/>
              <a:t>=open(‘</a:t>
            </a:r>
            <a:r>
              <a:rPr lang="en-US" sz="2000" dirty="0" err="1"/>
              <a:t>demo.txt’,’</a:t>
            </a:r>
            <a:r>
              <a:rPr lang="en-US" sz="2000" b="1" dirty="0" err="1"/>
              <a:t>w</a:t>
            </a:r>
            <a:r>
              <a:rPr lang="en-US" sz="2000" dirty="0"/>
              <a:t>’)  #to write into the file</a:t>
            </a:r>
          </a:p>
          <a:p>
            <a:pPr marL="0" indent="0">
              <a:buNone/>
            </a:pPr>
            <a:r>
              <a:rPr lang="en-US" sz="2000" dirty="0"/>
              <a:t> </a:t>
            </a:r>
            <a:r>
              <a:rPr lang="en-US" sz="2000" dirty="0" err="1"/>
              <a:t>fh.write</a:t>
            </a:r>
            <a:r>
              <a:rPr lang="en-US" sz="2000" dirty="0"/>
              <a:t>(‘Use open() function to open the file.’)</a:t>
            </a:r>
          </a:p>
          <a:p>
            <a:pPr marL="0" indent="0">
              <a:buNone/>
            </a:pPr>
            <a:r>
              <a:rPr lang="en-US" sz="2000" dirty="0"/>
              <a:t>#use for loop to print 10 lines</a:t>
            </a:r>
          </a:p>
          <a:p>
            <a:pPr marL="0" indent="0">
              <a:buNone/>
            </a:pPr>
            <a:r>
              <a:rPr lang="en-US" sz="2000" dirty="0"/>
              <a:t> for </a:t>
            </a:r>
            <a:r>
              <a:rPr lang="en-US" sz="2000" dirty="0" err="1"/>
              <a:t>i</a:t>
            </a:r>
            <a:r>
              <a:rPr lang="en-US" sz="2000" dirty="0"/>
              <a:t> in range(10):</a:t>
            </a:r>
          </a:p>
          <a:p>
            <a:pPr marL="0" indent="0">
              <a:buNone/>
            </a:pPr>
            <a:r>
              <a:rPr lang="en-US" sz="2000" dirty="0"/>
              <a:t>       </a:t>
            </a:r>
            <a:r>
              <a:rPr lang="en-US" sz="2000" dirty="0" err="1"/>
              <a:t>fh.write</a:t>
            </a:r>
            <a:r>
              <a:rPr lang="en-US" sz="2000" dirty="0"/>
              <a:t>(“This is line no %d\n” %{i+1})</a:t>
            </a:r>
          </a:p>
          <a:p>
            <a:pPr marL="0" indent="0">
              <a:buNone/>
            </a:pPr>
            <a:r>
              <a:rPr lang="en-US" sz="2000" dirty="0"/>
              <a:t> </a:t>
            </a:r>
            <a:r>
              <a:rPr lang="en-US" sz="2000" dirty="0" err="1"/>
              <a:t>fh.close</a:t>
            </a:r>
            <a:r>
              <a:rPr lang="en-US" sz="2000" dirty="0"/>
              <a:t>() #closes the file and immediate free up memory spaces.</a:t>
            </a:r>
          </a:p>
          <a:p>
            <a:pPr marL="0" indent="0">
              <a:buNone/>
            </a:pPr>
            <a:endParaRPr lang="en-US" dirty="0"/>
          </a:p>
          <a:p>
            <a:pPr marL="0" indent="0">
              <a:buNone/>
            </a:pPr>
            <a:r>
              <a:rPr lang="en-US" dirty="0"/>
              <a:t> #To avoid overriding of file content-use ‘a’ mode</a:t>
            </a:r>
          </a:p>
          <a:p>
            <a:pPr marL="0" indent="0">
              <a:buNone/>
            </a:pPr>
            <a:r>
              <a:rPr lang="en-US" sz="2000" dirty="0" err="1"/>
              <a:t>fh</a:t>
            </a:r>
            <a:r>
              <a:rPr lang="en-US" sz="2000" dirty="0"/>
              <a:t>=open(‘</a:t>
            </a:r>
            <a:r>
              <a:rPr lang="en-US" sz="2000" dirty="0" err="1"/>
              <a:t>demo.txt’,</a:t>
            </a:r>
            <a:r>
              <a:rPr lang="en-US" sz="2000" b="1" dirty="0" err="1"/>
              <a:t>a</a:t>
            </a:r>
            <a:r>
              <a:rPr lang="en-US" sz="2000" dirty="0"/>
              <a:t>’)  #to write into the file</a:t>
            </a:r>
          </a:p>
          <a:p>
            <a:pPr marL="0" indent="0">
              <a:buNone/>
            </a:pPr>
            <a:r>
              <a:rPr lang="en-US" sz="2000" dirty="0"/>
              <a:t> </a:t>
            </a:r>
            <a:r>
              <a:rPr lang="en-US" sz="2000" dirty="0" err="1"/>
              <a:t>fh.write</a:t>
            </a:r>
            <a:r>
              <a:rPr lang="en-US" sz="2000" dirty="0"/>
              <a:t>(‘Use open() function to open the file.’)</a:t>
            </a:r>
          </a:p>
          <a:p>
            <a:pPr marL="0" indent="0">
              <a:buNone/>
            </a:pPr>
            <a:r>
              <a:rPr lang="en-US" sz="2000" dirty="0"/>
              <a:t>#use for loop to print 10 lines</a:t>
            </a:r>
          </a:p>
          <a:p>
            <a:pPr marL="0" indent="0">
              <a:buNone/>
            </a:pPr>
            <a:r>
              <a:rPr lang="en-US" sz="2000" dirty="0"/>
              <a:t> for </a:t>
            </a:r>
            <a:r>
              <a:rPr lang="en-US" sz="2000" dirty="0" err="1"/>
              <a:t>i</a:t>
            </a:r>
            <a:r>
              <a:rPr lang="en-US" sz="2000" dirty="0"/>
              <a:t> in range(10):</a:t>
            </a:r>
          </a:p>
          <a:p>
            <a:pPr marL="0" indent="0">
              <a:buNone/>
            </a:pPr>
            <a:r>
              <a:rPr lang="en-US" sz="2000" dirty="0"/>
              <a:t>       </a:t>
            </a:r>
            <a:r>
              <a:rPr lang="en-US" sz="2000" dirty="0" err="1"/>
              <a:t>fh.write</a:t>
            </a:r>
            <a:r>
              <a:rPr lang="en-US" sz="2000" dirty="0"/>
              <a:t>(“This is line no %d\n” %{i+1})</a:t>
            </a:r>
          </a:p>
          <a:p>
            <a:pPr marL="0" indent="0">
              <a:buNone/>
            </a:pPr>
            <a:r>
              <a:rPr lang="en-US" sz="2000" dirty="0"/>
              <a:t> </a:t>
            </a:r>
            <a:r>
              <a:rPr lang="en-US" sz="2000" dirty="0" err="1"/>
              <a:t>fh.close</a:t>
            </a:r>
            <a:r>
              <a:rPr lang="en-US" sz="2000" dirty="0"/>
              <a:t>()</a:t>
            </a:r>
            <a:endParaRPr lang="en-IN" sz="2000" dirty="0"/>
          </a:p>
        </p:txBody>
      </p:sp>
    </p:spTree>
    <p:extLst>
      <p:ext uri="{BB962C8B-B14F-4D97-AF65-F5344CB8AC3E}">
        <p14:creationId xmlns:p14="http://schemas.microsoft.com/office/powerpoint/2010/main" val="3439730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5F22B-4C6E-47C7-8AC6-9E818CF1E7D2}"/>
              </a:ext>
            </a:extLst>
          </p:cNvPr>
          <p:cNvSpPr>
            <a:spLocks noGrp="1"/>
          </p:cNvSpPr>
          <p:nvPr>
            <p:ph type="title"/>
          </p:nvPr>
        </p:nvSpPr>
        <p:spPr>
          <a:xfrm>
            <a:off x="838200" y="365126"/>
            <a:ext cx="10515600" cy="567030"/>
          </a:xfrm>
        </p:spPr>
        <p:txBody>
          <a:bodyPr>
            <a:normAutofit fontScale="90000"/>
          </a:bodyPr>
          <a:lstStyle/>
          <a:p>
            <a:r>
              <a:rPr lang="en-US" dirty="0"/>
              <a:t>File handling using try block</a:t>
            </a:r>
            <a:endParaRPr lang="en-IN" dirty="0"/>
          </a:p>
        </p:txBody>
      </p:sp>
      <p:sp>
        <p:nvSpPr>
          <p:cNvPr id="3" name="Content Placeholder 2">
            <a:extLst>
              <a:ext uri="{FF2B5EF4-FFF2-40B4-BE49-F238E27FC236}">
                <a16:creationId xmlns:a16="http://schemas.microsoft.com/office/drawing/2014/main" id="{F6D6FF3A-9060-45DE-B282-AAFA28BC70D0}"/>
              </a:ext>
            </a:extLst>
          </p:cNvPr>
          <p:cNvSpPr>
            <a:spLocks noGrp="1"/>
          </p:cNvSpPr>
          <p:nvPr>
            <p:ph idx="1"/>
          </p:nvPr>
        </p:nvSpPr>
        <p:spPr>
          <a:xfrm>
            <a:off x="372862" y="1162975"/>
            <a:ext cx="10980938" cy="5628442"/>
          </a:xfrm>
        </p:spPr>
        <p:txBody>
          <a:bodyPr>
            <a:normAutofit fontScale="92500" lnSpcReduction="20000"/>
          </a:bodyPr>
          <a:lstStyle/>
          <a:p>
            <a:pPr marL="0" indent="0">
              <a:buNone/>
            </a:pPr>
            <a:r>
              <a:rPr lang="en-US" dirty="0"/>
              <a:t> #test.py</a:t>
            </a:r>
          </a:p>
          <a:p>
            <a:pPr marL="0" indent="0">
              <a:buNone/>
            </a:pPr>
            <a:r>
              <a:rPr lang="en-US" dirty="0"/>
              <a:t> </a:t>
            </a:r>
            <a:r>
              <a:rPr lang="en-US" dirty="0" err="1"/>
              <a:t>fh</a:t>
            </a:r>
            <a:r>
              <a:rPr lang="en-US" dirty="0"/>
              <a:t>=open(‘</a:t>
            </a:r>
            <a:r>
              <a:rPr lang="en-US" dirty="0" err="1"/>
              <a:t>demo.txt’,’a</a:t>
            </a:r>
            <a:r>
              <a:rPr lang="en-US" dirty="0"/>
              <a:t>’)</a:t>
            </a:r>
          </a:p>
          <a:p>
            <a:pPr marL="0" indent="0">
              <a:buNone/>
            </a:pPr>
            <a:r>
              <a:rPr lang="en-US" dirty="0"/>
              <a:t> </a:t>
            </a:r>
            <a:r>
              <a:rPr lang="en-US" b="1" dirty="0"/>
              <a:t>try</a:t>
            </a:r>
            <a:r>
              <a:rPr lang="en-US" dirty="0"/>
              <a:t>:</a:t>
            </a:r>
          </a:p>
          <a:p>
            <a:pPr marL="0" indent="0">
              <a:buNone/>
            </a:pPr>
            <a:r>
              <a:rPr lang="en-US" dirty="0"/>
              <a:t>    </a:t>
            </a:r>
            <a:r>
              <a:rPr lang="en-US" sz="2800" dirty="0"/>
              <a:t>for </a:t>
            </a:r>
            <a:r>
              <a:rPr lang="en-US" sz="2800" dirty="0" err="1"/>
              <a:t>i</a:t>
            </a:r>
            <a:r>
              <a:rPr lang="en-US" sz="2800" dirty="0"/>
              <a:t> in range(10):</a:t>
            </a:r>
          </a:p>
          <a:p>
            <a:pPr marL="0" indent="0">
              <a:buNone/>
            </a:pPr>
            <a:r>
              <a:rPr lang="en-US" sz="2800" dirty="0"/>
              <a:t>       </a:t>
            </a:r>
            <a:r>
              <a:rPr lang="en-US" sz="2800" dirty="0" err="1"/>
              <a:t>fh.write</a:t>
            </a:r>
            <a:r>
              <a:rPr lang="en-US" sz="2800" dirty="0"/>
              <a:t>(“This is line no %d\n” %{i+1})</a:t>
            </a:r>
          </a:p>
          <a:p>
            <a:pPr marL="0" indent="0">
              <a:buNone/>
            </a:pPr>
            <a:r>
              <a:rPr lang="en-IN" dirty="0"/>
              <a:t> </a:t>
            </a:r>
            <a:r>
              <a:rPr lang="en-IN" b="1" dirty="0"/>
              <a:t>finally</a:t>
            </a:r>
            <a:r>
              <a:rPr lang="en-IN" dirty="0"/>
              <a:t>:</a:t>
            </a:r>
          </a:p>
          <a:p>
            <a:pPr marL="0" indent="0">
              <a:buNone/>
            </a:pPr>
            <a:r>
              <a:rPr lang="en-IN" dirty="0"/>
              <a:t>    </a:t>
            </a:r>
            <a:r>
              <a:rPr lang="en-IN" dirty="0" err="1"/>
              <a:t>fh.close</a:t>
            </a:r>
            <a:r>
              <a:rPr lang="en-IN" dirty="0"/>
              <a:t>()</a:t>
            </a:r>
          </a:p>
          <a:p>
            <a:pPr marL="0" indent="0">
              <a:buNone/>
            </a:pPr>
            <a:endParaRPr lang="en-IN" dirty="0"/>
          </a:p>
          <a:p>
            <a:pPr marL="0" indent="0">
              <a:buNone/>
            </a:pPr>
            <a:r>
              <a:rPr lang="en-IN" dirty="0"/>
              <a:t>#or with short notation- file closes automatically</a:t>
            </a:r>
          </a:p>
          <a:p>
            <a:pPr marL="0" indent="0">
              <a:buNone/>
            </a:pPr>
            <a:endParaRPr lang="en-IN" dirty="0"/>
          </a:p>
          <a:p>
            <a:pPr marL="0" indent="0">
              <a:buNone/>
            </a:pPr>
            <a:r>
              <a:rPr lang="en-IN" dirty="0"/>
              <a:t> </a:t>
            </a:r>
            <a:r>
              <a:rPr lang="en-IN" b="1" dirty="0"/>
              <a:t>with</a:t>
            </a:r>
            <a:r>
              <a:rPr lang="en-IN" dirty="0"/>
              <a:t> open(‘</a:t>
            </a:r>
            <a:r>
              <a:rPr lang="en-IN" dirty="0" err="1"/>
              <a:t>demo.txt’,’a</a:t>
            </a:r>
            <a:r>
              <a:rPr lang="en-IN" dirty="0"/>
              <a:t>’) </a:t>
            </a:r>
            <a:r>
              <a:rPr lang="en-IN" b="1" dirty="0"/>
              <a:t>as</a:t>
            </a:r>
            <a:r>
              <a:rPr lang="en-IN" dirty="0"/>
              <a:t> </a:t>
            </a:r>
            <a:r>
              <a:rPr lang="en-IN" dirty="0" err="1"/>
              <a:t>fh</a:t>
            </a:r>
            <a:r>
              <a:rPr lang="en-IN" dirty="0"/>
              <a:t>:</a:t>
            </a:r>
          </a:p>
          <a:p>
            <a:pPr marL="0" indent="0">
              <a:buNone/>
            </a:pPr>
            <a:r>
              <a:rPr lang="en-IN" dirty="0"/>
              <a:t>     </a:t>
            </a:r>
            <a:r>
              <a:rPr lang="en-US" sz="2800" dirty="0"/>
              <a:t>for </a:t>
            </a:r>
            <a:r>
              <a:rPr lang="en-US" sz="2800" dirty="0" err="1"/>
              <a:t>i</a:t>
            </a:r>
            <a:r>
              <a:rPr lang="en-US" sz="2800" dirty="0"/>
              <a:t> in range(10):</a:t>
            </a:r>
          </a:p>
          <a:p>
            <a:pPr marL="0" indent="0">
              <a:buNone/>
            </a:pPr>
            <a:r>
              <a:rPr lang="en-US" sz="2800" dirty="0"/>
              <a:t>          </a:t>
            </a:r>
            <a:r>
              <a:rPr lang="en-US" sz="2800" dirty="0" err="1"/>
              <a:t>fh.write</a:t>
            </a:r>
            <a:r>
              <a:rPr lang="en-US" sz="2800" dirty="0"/>
              <a:t>(“This is line no %d\n” %{i+1})</a:t>
            </a:r>
          </a:p>
          <a:p>
            <a:pPr marL="0" indent="0">
              <a:buNone/>
            </a:pPr>
            <a:endParaRPr lang="en-IN" dirty="0"/>
          </a:p>
        </p:txBody>
      </p:sp>
    </p:spTree>
    <p:extLst>
      <p:ext uri="{BB962C8B-B14F-4D97-AF65-F5344CB8AC3E}">
        <p14:creationId xmlns:p14="http://schemas.microsoft.com/office/powerpoint/2010/main" val="4225830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9625-62EF-4A55-8E9A-5503AA58CD69}"/>
              </a:ext>
            </a:extLst>
          </p:cNvPr>
          <p:cNvSpPr>
            <a:spLocks noGrp="1"/>
          </p:cNvSpPr>
          <p:nvPr>
            <p:ph type="title"/>
          </p:nvPr>
        </p:nvSpPr>
        <p:spPr>
          <a:xfrm>
            <a:off x="767179" y="681037"/>
            <a:ext cx="10515600" cy="478254"/>
          </a:xfrm>
        </p:spPr>
        <p:txBody>
          <a:bodyPr>
            <a:normAutofit fontScale="90000"/>
          </a:bodyPr>
          <a:lstStyle/>
          <a:p>
            <a:r>
              <a:rPr lang="en-US" dirty="0"/>
              <a:t>To create file into another directory…</a:t>
            </a:r>
            <a:endParaRPr lang="en-IN" dirty="0"/>
          </a:p>
        </p:txBody>
      </p:sp>
      <p:sp>
        <p:nvSpPr>
          <p:cNvPr id="3" name="Content Placeholder 2">
            <a:extLst>
              <a:ext uri="{FF2B5EF4-FFF2-40B4-BE49-F238E27FC236}">
                <a16:creationId xmlns:a16="http://schemas.microsoft.com/office/drawing/2014/main" id="{E3537E87-0BC0-4B72-AD97-D3DEB0ED96E2}"/>
              </a:ext>
            </a:extLst>
          </p:cNvPr>
          <p:cNvSpPr>
            <a:spLocks noGrp="1"/>
          </p:cNvSpPr>
          <p:nvPr>
            <p:ph idx="1"/>
          </p:nvPr>
        </p:nvSpPr>
        <p:spPr>
          <a:xfrm>
            <a:off x="838200" y="1748901"/>
            <a:ext cx="10515600" cy="4428062"/>
          </a:xfrm>
        </p:spPr>
        <p:txBody>
          <a:bodyPr/>
          <a:lstStyle/>
          <a:p>
            <a:pPr marL="0" indent="0">
              <a:buNone/>
            </a:pPr>
            <a:r>
              <a:rPr lang="en-US" dirty="0"/>
              <a:t>#test.py</a:t>
            </a:r>
          </a:p>
          <a:p>
            <a:pPr marL="0" indent="0">
              <a:buNone/>
            </a:pPr>
            <a:r>
              <a:rPr lang="en-US" dirty="0"/>
              <a:t> with open(‘C:\\Users\\DELL\\</a:t>
            </a:r>
            <a:r>
              <a:rPr lang="en-US" dirty="0" err="1"/>
              <a:t>demo.txt’,’a</a:t>
            </a:r>
            <a:r>
              <a:rPr lang="en-US" dirty="0"/>
              <a:t>’) as </a:t>
            </a:r>
            <a:r>
              <a:rPr lang="en-US" dirty="0" err="1"/>
              <a:t>fh</a:t>
            </a:r>
            <a:r>
              <a:rPr lang="en-US" dirty="0"/>
              <a:t>:</a:t>
            </a:r>
          </a:p>
          <a:p>
            <a:pPr marL="0" indent="0">
              <a:buNone/>
            </a:pPr>
            <a:r>
              <a:rPr lang="en-US" dirty="0"/>
              <a:t>        </a:t>
            </a:r>
            <a:r>
              <a:rPr lang="en-US" sz="2800" dirty="0"/>
              <a:t>for </a:t>
            </a:r>
            <a:r>
              <a:rPr lang="en-US" sz="2800" dirty="0" err="1"/>
              <a:t>i</a:t>
            </a:r>
            <a:r>
              <a:rPr lang="en-US" sz="2800" dirty="0"/>
              <a:t> in range(10):</a:t>
            </a:r>
          </a:p>
          <a:p>
            <a:pPr marL="0" indent="0">
              <a:buNone/>
            </a:pPr>
            <a:r>
              <a:rPr lang="en-US" sz="2800" dirty="0"/>
              <a:t>            </a:t>
            </a:r>
            <a:r>
              <a:rPr lang="en-US" sz="2800" dirty="0" err="1"/>
              <a:t>fh.write</a:t>
            </a:r>
            <a:r>
              <a:rPr lang="en-US" sz="2800" dirty="0"/>
              <a:t>(“This is line no %d\n” %{i+1})</a:t>
            </a:r>
          </a:p>
          <a:p>
            <a:pPr marL="0" indent="0">
              <a:buNone/>
            </a:pPr>
            <a:endParaRPr lang="en-IN" dirty="0"/>
          </a:p>
        </p:txBody>
      </p:sp>
    </p:spTree>
    <p:extLst>
      <p:ext uri="{BB962C8B-B14F-4D97-AF65-F5344CB8AC3E}">
        <p14:creationId xmlns:p14="http://schemas.microsoft.com/office/powerpoint/2010/main" val="3844688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B51BC-AECB-44A7-9737-C0E003F761E5}"/>
              </a:ext>
            </a:extLst>
          </p:cNvPr>
          <p:cNvSpPr>
            <a:spLocks noGrp="1"/>
          </p:cNvSpPr>
          <p:nvPr>
            <p:ph type="title"/>
          </p:nvPr>
        </p:nvSpPr>
        <p:spPr>
          <a:xfrm>
            <a:off x="527481" y="160939"/>
            <a:ext cx="10515600" cy="549275"/>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7CB372AF-C629-4981-80AA-37DC5B9F533B}"/>
              </a:ext>
            </a:extLst>
          </p:cNvPr>
          <p:cNvSpPr>
            <a:spLocks noGrp="1"/>
          </p:cNvSpPr>
          <p:nvPr>
            <p:ph idx="1"/>
          </p:nvPr>
        </p:nvSpPr>
        <p:spPr>
          <a:xfrm>
            <a:off x="319596" y="852258"/>
            <a:ext cx="5965794" cy="6005742"/>
          </a:xfrm>
        </p:spPr>
        <p:txBody>
          <a:bodyPr>
            <a:normAutofit fontScale="25000" lnSpcReduction="20000"/>
          </a:bodyPr>
          <a:lstStyle/>
          <a:p>
            <a:pPr marL="0" indent="0">
              <a:buNone/>
            </a:pPr>
            <a:r>
              <a:rPr lang="en-US" sz="8000" dirty="0"/>
              <a:t> </a:t>
            </a:r>
            <a:r>
              <a:rPr lang="en-US" sz="8000" dirty="0" err="1"/>
              <a:t>fh</a:t>
            </a:r>
            <a:r>
              <a:rPr lang="en-US" sz="8000" dirty="0"/>
              <a:t>=open(‘demo.txt’ , ‘r’) #’r’ mode is a default mode</a:t>
            </a:r>
          </a:p>
          <a:p>
            <a:pPr marL="0" indent="0">
              <a:buNone/>
            </a:pPr>
            <a:r>
              <a:rPr lang="en-US" sz="8000" dirty="0"/>
              <a:t> print(</a:t>
            </a:r>
            <a:r>
              <a:rPr lang="en-US" sz="8000" dirty="0" err="1"/>
              <a:t>fh.read</a:t>
            </a:r>
            <a:r>
              <a:rPr lang="en-US" sz="8000" dirty="0"/>
              <a:t>())</a:t>
            </a:r>
          </a:p>
          <a:p>
            <a:pPr marL="0" indent="0">
              <a:buNone/>
            </a:pPr>
            <a:endParaRPr lang="en-US" sz="8000" dirty="0"/>
          </a:p>
          <a:p>
            <a:pPr marL="0" indent="0">
              <a:buNone/>
            </a:pPr>
            <a:r>
              <a:rPr lang="en-US" sz="8000" dirty="0"/>
              <a:t> #to read first 4 chars from file</a:t>
            </a:r>
          </a:p>
          <a:p>
            <a:pPr marL="0" indent="0">
              <a:buNone/>
            </a:pPr>
            <a:r>
              <a:rPr lang="en-US" sz="8000" dirty="0"/>
              <a:t> print(</a:t>
            </a:r>
            <a:r>
              <a:rPr lang="en-US" sz="8000" dirty="0" err="1"/>
              <a:t>fh.read</a:t>
            </a:r>
            <a:r>
              <a:rPr lang="en-US" sz="8000" dirty="0"/>
              <a:t>(4))</a:t>
            </a:r>
          </a:p>
          <a:p>
            <a:pPr marL="0" indent="0">
              <a:buNone/>
            </a:pPr>
            <a:r>
              <a:rPr lang="en-US" sz="8000" dirty="0"/>
              <a:t>#to read entire first line</a:t>
            </a:r>
          </a:p>
          <a:p>
            <a:pPr marL="0" indent="0">
              <a:buNone/>
            </a:pPr>
            <a:r>
              <a:rPr lang="en-US" sz="8000" dirty="0"/>
              <a:t> print(</a:t>
            </a:r>
            <a:r>
              <a:rPr lang="en-US" sz="8000" dirty="0" err="1"/>
              <a:t>fh.readline</a:t>
            </a:r>
            <a:r>
              <a:rPr lang="en-US" sz="8000" dirty="0"/>
              <a:t>(7))</a:t>
            </a:r>
          </a:p>
          <a:p>
            <a:pPr marL="0" indent="0">
              <a:buNone/>
            </a:pPr>
            <a:r>
              <a:rPr lang="en-US" sz="8000" dirty="0"/>
              <a:t>print(</a:t>
            </a:r>
            <a:r>
              <a:rPr lang="en-US" sz="8000" dirty="0" err="1"/>
              <a:t>fh.readline</a:t>
            </a:r>
            <a:r>
              <a:rPr lang="en-US" sz="8000" dirty="0"/>
              <a:t>())</a:t>
            </a:r>
          </a:p>
          <a:p>
            <a:pPr marL="0" indent="0">
              <a:buNone/>
            </a:pPr>
            <a:r>
              <a:rPr lang="en-US" sz="8000" dirty="0"/>
              <a:t>print(</a:t>
            </a:r>
            <a:r>
              <a:rPr lang="en-US" sz="8000" dirty="0" err="1"/>
              <a:t>fh.readline</a:t>
            </a:r>
            <a:r>
              <a:rPr lang="en-US" sz="8000" dirty="0"/>
              <a:t>())</a:t>
            </a:r>
          </a:p>
          <a:p>
            <a:pPr marL="0" indent="0">
              <a:buNone/>
            </a:pPr>
            <a:endParaRPr lang="en-US" sz="8000" dirty="0"/>
          </a:p>
          <a:p>
            <a:pPr marL="0" indent="0">
              <a:buNone/>
            </a:pPr>
            <a:r>
              <a:rPr lang="en-US" sz="8000" dirty="0"/>
              <a:t>#to read all lines in the form of list</a:t>
            </a:r>
          </a:p>
          <a:p>
            <a:pPr marL="0" indent="0">
              <a:buNone/>
            </a:pPr>
            <a:r>
              <a:rPr lang="en-US" sz="8000" dirty="0"/>
              <a:t> print(</a:t>
            </a:r>
            <a:r>
              <a:rPr lang="en-US" sz="8000" dirty="0" err="1"/>
              <a:t>fh.readlines</a:t>
            </a:r>
            <a:r>
              <a:rPr lang="en-US" sz="8000" dirty="0"/>
              <a:t>())</a:t>
            </a:r>
          </a:p>
          <a:p>
            <a:pPr marL="0" indent="0">
              <a:buNone/>
            </a:pPr>
            <a:r>
              <a:rPr lang="en-US" sz="8000" dirty="0"/>
              <a:t>#Since it reads in the form of list, we can access data using index</a:t>
            </a:r>
          </a:p>
          <a:p>
            <a:pPr marL="0" indent="0">
              <a:buNone/>
            </a:pPr>
            <a:r>
              <a:rPr lang="en-US" sz="8000" dirty="0"/>
              <a:t> print(</a:t>
            </a:r>
            <a:r>
              <a:rPr lang="en-US" sz="8000" dirty="0" err="1"/>
              <a:t>fh.readlines</a:t>
            </a:r>
            <a:r>
              <a:rPr lang="en-US" sz="8000" dirty="0"/>
              <a:t>() [4])</a:t>
            </a:r>
          </a:p>
          <a:p>
            <a:pPr marL="0" indent="0">
              <a:buNone/>
            </a:pPr>
            <a:r>
              <a:rPr lang="en-US" sz="8000" dirty="0"/>
              <a:t>#to iterate using for loop</a:t>
            </a:r>
          </a:p>
          <a:p>
            <a:pPr marL="0" indent="0">
              <a:buNone/>
            </a:pPr>
            <a:r>
              <a:rPr lang="en-US" sz="8000" dirty="0"/>
              <a:t> for line in </a:t>
            </a:r>
            <a:r>
              <a:rPr lang="en-US" sz="8000" dirty="0" err="1"/>
              <a:t>fh</a:t>
            </a:r>
            <a:r>
              <a:rPr lang="en-US" sz="8000" dirty="0"/>
              <a:t>:</a:t>
            </a:r>
          </a:p>
          <a:p>
            <a:pPr marL="0" indent="0">
              <a:buNone/>
            </a:pPr>
            <a:r>
              <a:rPr lang="en-US" sz="8000" dirty="0"/>
              <a:t>     print(line)</a:t>
            </a:r>
          </a:p>
          <a:p>
            <a:pPr marL="0" indent="0">
              <a:buNone/>
            </a:pPr>
            <a:endParaRPr lang="en-US" sz="5000" dirty="0"/>
          </a:p>
          <a:p>
            <a:pPr marL="0" indent="0">
              <a:buNone/>
            </a:pPr>
            <a:r>
              <a:rPr lang="en-US" sz="5000" dirty="0"/>
              <a:t> </a:t>
            </a:r>
            <a:endParaRPr lang="en-IN" sz="5000" dirty="0"/>
          </a:p>
        </p:txBody>
      </p:sp>
      <p:sp>
        <p:nvSpPr>
          <p:cNvPr id="4" name="TextBox 3">
            <a:extLst>
              <a:ext uri="{FF2B5EF4-FFF2-40B4-BE49-F238E27FC236}">
                <a16:creationId xmlns:a16="http://schemas.microsoft.com/office/drawing/2014/main" id="{CD71B547-A33E-4170-A042-828EFED5EAD9}"/>
              </a:ext>
            </a:extLst>
          </p:cNvPr>
          <p:cNvSpPr txBox="1"/>
          <p:nvPr/>
        </p:nvSpPr>
        <p:spPr>
          <a:xfrm>
            <a:off x="6445188" y="1225118"/>
            <a:ext cx="4166397" cy="4678204"/>
          </a:xfrm>
          <a:prstGeom prst="rect">
            <a:avLst/>
          </a:prstGeom>
          <a:noFill/>
        </p:spPr>
        <p:txBody>
          <a:bodyPr wrap="none" rtlCol="0">
            <a:spAutoFit/>
          </a:bodyPr>
          <a:lstStyle/>
          <a:p>
            <a:pPr marL="0" indent="0">
              <a:buNone/>
            </a:pPr>
            <a:r>
              <a:rPr lang="en-US" sz="2000" dirty="0"/>
              <a:t>#to count no of characters in each line</a:t>
            </a:r>
          </a:p>
          <a:p>
            <a:pPr marL="0" indent="0">
              <a:buNone/>
            </a:pPr>
            <a:r>
              <a:rPr lang="en-US" sz="2000" dirty="0"/>
              <a:t>for line in </a:t>
            </a:r>
            <a:r>
              <a:rPr lang="en-US" sz="2000" dirty="0" err="1"/>
              <a:t>fh</a:t>
            </a:r>
            <a:r>
              <a:rPr lang="en-US" sz="2000" dirty="0"/>
              <a:t>:</a:t>
            </a:r>
          </a:p>
          <a:p>
            <a:pPr marL="0" indent="0">
              <a:buNone/>
            </a:pPr>
            <a:r>
              <a:rPr lang="en-US" sz="2000" dirty="0"/>
              <a:t>   print(</a:t>
            </a:r>
            <a:r>
              <a:rPr lang="en-US" sz="2000" dirty="0" err="1"/>
              <a:t>len</a:t>
            </a:r>
            <a:r>
              <a:rPr lang="en-US" sz="2000" dirty="0"/>
              <a:t>(line))</a:t>
            </a:r>
          </a:p>
          <a:p>
            <a:endParaRPr lang="en-US" sz="2000" dirty="0"/>
          </a:p>
          <a:p>
            <a:r>
              <a:rPr lang="en-US" sz="2000" dirty="0"/>
              <a:t>#to count no of words in each line</a:t>
            </a:r>
          </a:p>
          <a:p>
            <a:r>
              <a:rPr lang="en-US" sz="2000" dirty="0"/>
              <a:t> for line in </a:t>
            </a:r>
            <a:r>
              <a:rPr lang="en-US" sz="2000" dirty="0" err="1"/>
              <a:t>fh</a:t>
            </a:r>
            <a:r>
              <a:rPr lang="en-US" sz="2000" dirty="0"/>
              <a:t>:</a:t>
            </a:r>
          </a:p>
          <a:p>
            <a:r>
              <a:rPr lang="en-US" sz="2000" dirty="0"/>
              <a:t>        print(</a:t>
            </a:r>
            <a:r>
              <a:rPr lang="en-US" sz="2000" dirty="0" err="1"/>
              <a:t>len</a:t>
            </a:r>
            <a:r>
              <a:rPr lang="en-US" sz="2000" dirty="0"/>
              <a:t>(</a:t>
            </a:r>
            <a:r>
              <a:rPr lang="en-US" sz="2000" dirty="0" err="1"/>
              <a:t>line.split</a:t>
            </a:r>
            <a:r>
              <a:rPr lang="en-US" sz="2000" dirty="0"/>
              <a:t>( ‘ ‘)))</a:t>
            </a:r>
          </a:p>
          <a:p>
            <a:endParaRPr lang="en-US" sz="2000" dirty="0"/>
          </a:p>
          <a:p>
            <a:r>
              <a:rPr lang="en-US" sz="2000" dirty="0" err="1"/>
              <a:t>fh.close</a:t>
            </a:r>
            <a:r>
              <a:rPr lang="en-US" sz="2000" dirty="0"/>
              <a:t>()</a:t>
            </a:r>
          </a:p>
          <a:p>
            <a:endParaRPr lang="en-US" sz="2000" dirty="0"/>
          </a:p>
          <a:p>
            <a:r>
              <a:rPr lang="en-US" sz="2000" dirty="0"/>
              <a:t>#or</a:t>
            </a:r>
          </a:p>
          <a:p>
            <a:r>
              <a:rPr lang="en-US" sz="2000" dirty="0"/>
              <a:t>With open(‘</a:t>
            </a:r>
            <a:r>
              <a:rPr lang="en-US" sz="2000" dirty="0" err="1"/>
              <a:t>demo.txt’,’r</a:t>
            </a:r>
            <a:r>
              <a:rPr lang="en-US" sz="2000" dirty="0"/>
              <a:t>’) as </a:t>
            </a:r>
            <a:r>
              <a:rPr lang="en-US" sz="2000" dirty="0" err="1"/>
              <a:t>fh</a:t>
            </a:r>
            <a:r>
              <a:rPr lang="en-US" sz="2000" dirty="0"/>
              <a:t>:</a:t>
            </a:r>
          </a:p>
          <a:p>
            <a:r>
              <a:rPr lang="en-US" sz="2000" dirty="0"/>
              <a:t>       for line in </a:t>
            </a:r>
            <a:r>
              <a:rPr lang="en-US" sz="2000" dirty="0" err="1"/>
              <a:t>fh</a:t>
            </a:r>
            <a:r>
              <a:rPr lang="en-US" sz="2000" dirty="0"/>
              <a:t>:</a:t>
            </a:r>
          </a:p>
          <a:p>
            <a:r>
              <a:rPr lang="en-US" sz="2000" dirty="0"/>
              <a:t>             print(</a:t>
            </a:r>
            <a:r>
              <a:rPr lang="en-US" sz="2000" dirty="0" err="1"/>
              <a:t>len</a:t>
            </a:r>
            <a:r>
              <a:rPr lang="en-US" sz="2000" dirty="0"/>
              <a:t>(</a:t>
            </a:r>
            <a:r>
              <a:rPr lang="en-US" sz="2000" dirty="0" err="1"/>
              <a:t>line.split</a:t>
            </a:r>
            <a:r>
              <a:rPr lang="en-US" sz="2000" dirty="0"/>
              <a:t>( ‘ ‘)))</a:t>
            </a:r>
          </a:p>
          <a:p>
            <a:endParaRPr lang="en-IN" dirty="0"/>
          </a:p>
        </p:txBody>
      </p:sp>
    </p:spTree>
    <p:extLst>
      <p:ext uri="{BB962C8B-B14F-4D97-AF65-F5344CB8AC3E}">
        <p14:creationId xmlns:p14="http://schemas.microsoft.com/office/powerpoint/2010/main" val="1984497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3C9D0-CD2B-478C-A76D-19E5FDDF9773}"/>
              </a:ext>
            </a:extLst>
          </p:cNvPr>
          <p:cNvSpPr>
            <a:spLocks noGrp="1"/>
          </p:cNvSpPr>
          <p:nvPr>
            <p:ph type="title"/>
          </p:nvPr>
        </p:nvSpPr>
        <p:spPr>
          <a:xfrm>
            <a:off x="838200" y="365126"/>
            <a:ext cx="10515600" cy="416109"/>
          </a:xfrm>
        </p:spPr>
        <p:txBody>
          <a:bodyPr>
            <a:normAutofit fontScale="90000"/>
          </a:bodyPr>
          <a:lstStyle/>
          <a:p>
            <a:r>
              <a:rPr lang="en-US" dirty="0"/>
              <a:t>How to handle JSON file in Python</a:t>
            </a:r>
            <a:endParaRPr lang="en-IN" dirty="0"/>
          </a:p>
        </p:txBody>
      </p:sp>
      <p:sp>
        <p:nvSpPr>
          <p:cNvPr id="3" name="Content Placeholder 2">
            <a:extLst>
              <a:ext uri="{FF2B5EF4-FFF2-40B4-BE49-F238E27FC236}">
                <a16:creationId xmlns:a16="http://schemas.microsoft.com/office/drawing/2014/main" id="{D5E4B846-F5F4-479A-A209-910449F9A58B}"/>
              </a:ext>
            </a:extLst>
          </p:cNvPr>
          <p:cNvSpPr>
            <a:spLocks noGrp="1"/>
          </p:cNvSpPr>
          <p:nvPr>
            <p:ph idx="1"/>
          </p:nvPr>
        </p:nvSpPr>
        <p:spPr>
          <a:xfrm>
            <a:off x="665825" y="1083076"/>
            <a:ext cx="10687975" cy="5575176"/>
          </a:xfrm>
        </p:spPr>
        <p:txBody>
          <a:bodyPr>
            <a:normAutofit lnSpcReduction="10000"/>
          </a:bodyPr>
          <a:lstStyle/>
          <a:p>
            <a:r>
              <a:rPr lang="en-US" sz="2000" dirty="0"/>
              <a:t>JSON is used to store and exchange data.</a:t>
            </a:r>
          </a:p>
          <a:p>
            <a:r>
              <a:rPr lang="en-US" sz="2000" dirty="0"/>
              <a:t>#test.py</a:t>
            </a:r>
          </a:p>
          <a:p>
            <a:pPr marL="0" indent="0">
              <a:buNone/>
            </a:pPr>
            <a:r>
              <a:rPr lang="en-US" sz="2000" dirty="0"/>
              <a:t>  import json</a:t>
            </a:r>
          </a:p>
          <a:p>
            <a:pPr marL="0" indent="0">
              <a:buNone/>
            </a:pPr>
            <a:r>
              <a:rPr lang="en-US" sz="2000" dirty="0"/>
              <a:t>  a={‘</a:t>
            </a:r>
            <a:r>
              <a:rPr lang="en-US" sz="2000" dirty="0" err="1"/>
              <a:t>name’:’Max</a:t>
            </a:r>
            <a:r>
              <a:rPr lang="en-US" sz="2000" dirty="0"/>
              <a:t>’,</a:t>
            </a:r>
          </a:p>
          <a:p>
            <a:pPr marL="0" indent="0">
              <a:buNone/>
            </a:pPr>
            <a:r>
              <a:rPr lang="en-US" sz="2000" dirty="0"/>
              <a:t>         ‘age’:22,</a:t>
            </a:r>
          </a:p>
          <a:p>
            <a:pPr marL="0" indent="0">
              <a:buNone/>
            </a:pPr>
            <a:r>
              <a:rPr lang="en-US" sz="2000" dirty="0"/>
              <a:t>         ‘marks’:[90,50,60,80],</a:t>
            </a:r>
          </a:p>
          <a:p>
            <a:pPr marL="0" indent="0">
              <a:buNone/>
            </a:pPr>
            <a:r>
              <a:rPr lang="en-US" sz="2000" dirty="0"/>
              <a:t>         ‘</a:t>
            </a:r>
            <a:r>
              <a:rPr lang="en-US" sz="2000" dirty="0" err="1"/>
              <a:t>pass’:True</a:t>
            </a:r>
            <a:r>
              <a:rPr lang="en-US" sz="2000" dirty="0"/>
              <a:t> </a:t>
            </a:r>
          </a:p>
          <a:p>
            <a:pPr marL="0" indent="0">
              <a:buNone/>
            </a:pPr>
            <a:r>
              <a:rPr lang="en-US" sz="2000" dirty="0"/>
              <a:t>}</a:t>
            </a:r>
          </a:p>
          <a:p>
            <a:pPr marL="0" indent="0">
              <a:buNone/>
            </a:pPr>
            <a:r>
              <a:rPr lang="en-US" sz="2000" dirty="0"/>
              <a:t> print(</a:t>
            </a:r>
            <a:r>
              <a:rPr lang="en-US" sz="2000" dirty="0" err="1"/>
              <a:t>json.dumps</a:t>
            </a:r>
            <a:r>
              <a:rPr lang="en-US" sz="2000" dirty="0"/>
              <a:t>(a))</a:t>
            </a:r>
          </a:p>
          <a:p>
            <a:pPr marL="0" indent="0">
              <a:buNone/>
            </a:pPr>
            <a:r>
              <a:rPr lang="en-US" sz="2000" dirty="0"/>
              <a:t>#or</a:t>
            </a:r>
          </a:p>
          <a:p>
            <a:pPr marL="0" indent="0">
              <a:buNone/>
            </a:pPr>
            <a:r>
              <a:rPr lang="en-US" sz="2000" dirty="0"/>
              <a:t>print(</a:t>
            </a:r>
            <a:r>
              <a:rPr lang="en-US" sz="2000" dirty="0" err="1"/>
              <a:t>json.dumps</a:t>
            </a:r>
            <a:r>
              <a:rPr lang="en-US" sz="2000" dirty="0"/>
              <a:t>(a, indent=4,separators=(‘. ‘,’ = ‘)))))</a:t>
            </a:r>
          </a:p>
          <a:p>
            <a:pPr marL="0" indent="0">
              <a:buNone/>
            </a:pPr>
            <a:r>
              <a:rPr lang="en-US" sz="2000" dirty="0"/>
              <a:t>#to sort in alphabetical order</a:t>
            </a:r>
          </a:p>
          <a:p>
            <a:pPr marL="0" indent="0">
              <a:buNone/>
            </a:pPr>
            <a:r>
              <a:rPr lang="en-US" sz="2000" dirty="0"/>
              <a:t> print(</a:t>
            </a:r>
            <a:r>
              <a:rPr lang="en-US" sz="2000" dirty="0" err="1"/>
              <a:t>json.dumps</a:t>
            </a:r>
            <a:r>
              <a:rPr lang="en-US" sz="2000" dirty="0"/>
              <a:t>(</a:t>
            </a:r>
            <a:r>
              <a:rPr lang="en-US" sz="2000" dirty="0" err="1"/>
              <a:t>a,sort_keys</a:t>
            </a:r>
            <a:r>
              <a:rPr lang="en-US" sz="2000" dirty="0"/>
              <a:t>=True)) </a:t>
            </a:r>
          </a:p>
          <a:p>
            <a:pPr marL="0" indent="0">
              <a:buNone/>
            </a:pPr>
            <a:endParaRPr lang="en-US" sz="2000" dirty="0"/>
          </a:p>
          <a:p>
            <a:pPr marL="0" indent="0">
              <a:buNone/>
            </a:pPr>
            <a:r>
              <a:rPr lang="en-US" sz="2000" dirty="0"/>
              <a:t>#You can convert </a:t>
            </a:r>
            <a:r>
              <a:rPr lang="en-US" sz="2000" dirty="0" err="1"/>
              <a:t>list,tuple,dictionary,int,float,string</a:t>
            </a:r>
            <a:r>
              <a:rPr lang="en-US" sz="2000" dirty="0"/>
              <a:t> into json format</a:t>
            </a:r>
            <a:endParaRPr lang="en-IN" sz="2000" dirty="0"/>
          </a:p>
        </p:txBody>
      </p:sp>
    </p:spTree>
    <p:extLst>
      <p:ext uri="{BB962C8B-B14F-4D97-AF65-F5344CB8AC3E}">
        <p14:creationId xmlns:p14="http://schemas.microsoft.com/office/powerpoint/2010/main" val="126122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B7834-C5F3-4225-BF1D-E06E08FA800D}"/>
              </a:ext>
            </a:extLst>
          </p:cNvPr>
          <p:cNvSpPr>
            <a:spLocks noGrp="1"/>
          </p:cNvSpPr>
          <p:nvPr>
            <p:ph type="title"/>
          </p:nvPr>
        </p:nvSpPr>
        <p:spPr>
          <a:xfrm>
            <a:off x="838200" y="365126"/>
            <a:ext cx="10515600" cy="584786"/>
          </a:xfrm>
        </p:spPr>
        <p:txBody>
          <a:bodyPr>
            <a:normAutofit fontScale="90000"/>
          </a:bodyPr>
          <a:lstStyle/>
          <a:p>
            <a:r>
              <a:rPr lang="en-US" dirty="0"/>
              <a:t>Writing into a json file</a:t>
            </a:r>
            <a:endParaRPr lang="en-IN" dirty="0"/>
          </a:p>
        </p:txBody>
      </p:sp>
      <p:sp>
        <p:nvSpPr>
          <p:cNvPr id="3" name="Content Placeholder 2">
            <a:extLst>
              <a:ext uri="{FF2B5EF4-FFF2-40B4-BE49-F238E27FC236}">
                <a16:creationId xmlns:a16="http://schemas.microsoft.com/office/drawing/2014/main" id="{EE12DC8F-1798-42D8-890E-6CAB2CC4DF55}"/>
              </a:ext>
            </a:extLst>
          </p:cNvPr>
          <p:cNvSpPr>
            <a:spLocks noGrp="1"/>
          </p:cNvSpPr>
          <p:nvPr>
            <p:ph idx="1"/>
          </p:nvPr>
        </p:nvSpPr>
        <p:spPr>
          <a:xfrm>
            <a:off x="838200" y="1544715"/>
            <a:ext cx="10515600" cy="4632248"/>
          </a:xfrm>
        </p:spPr>
        <p:txBody>
          <a:bodyPr/>
          <a:lstStyle/>
          <a:p>
            <a:pPr marL="0" indent="0">
              <a:buNone/>
            </a:pPr>
            <a:r>
              <a:rPr lang="en-US" dirty="0"/>
              <a:t>Import json </a:t>
            </a:r>
          </a:p>
          <a:p>
            <a:pPr marL="0" indent="0">
              <a:buNone/>
            </a:pPr>
            <a:r>
              <a:rPr lang="en-US" sz="2800" dirty="0"/>
              <a:t>a={‘</a:t>
            </a:r>
            <a:r>
              <a:rPr lang="en-US" sz="2800" dirty="0" err="1"/>
              <a:t>name’:’Max</a:t>
            </a:r>
            <a:r>
              <a:rPr lang="en-US" sz="2800" dirty="0"/>
              <a:t>’,</a:t>
            </a:r>
          </a:p>
          <a:p>
            <a:pPr marL="0" indent="0">
              <a:buNone/>
            </a:pPr>
            <a:r>
              <a:rPr lang="en-US" sz="2800" dirty="0"/>
              <a:t>         ‘age’:22,</a:t>
            </a:r>
          </a:p>
          <a:p>
            <a:pPr marL="0" indent="0">
              <a:buNone/>
            </a:pPr>
            <a:r>
              <a:rPr lang="en-US" sz="2800" dirty="0"/>
              <a:t>         ‘marks’:[90,50,60,80],</a:t>
            </a:r>
          </a:p>
          <a:p>
            <a:pPr marL="0" indent="0">
              <a:buNone/>
            </a:pPr>
            <a:r>
              <a:rPr lang="en-US" sz="2800" dirty="0"/>
              <a:t>         ‘</a:t>
            </a:r>
            <a:r>
              <a:rPr lang="en-US" sz="2800" dirty="0" err="1"/>
              <a:t>pass’:True</a:t>
            </a:r>
            <a:endParaRPr lang="en-US" sz="2800" dirty="0"/>
          </a:p>
          <a:p>
            <a:pPr marL="0" indent="0">
              <a:buNone/>
            </a:pPr>
            <a:r>
              <a:rPr lang="en-US" sz="2800" dirty="0"/>
              <a:t> }</a:t>
            </a:r>
          </a:p>
          <a:p>
            <a:pPr marL="0" indent="0">
              <a:buNone/>
            </a:pPr>
            <a:r>
              <a:rPr lang="en-US" dirty="0"/>
              <a:t>with open(‘</a:t>
            </a:r>
            <a:r>
              <a:rPr lang="en-US" dirty="0" err="1"/>
              <a:t>demo.json’,’w</a:t>
            </a:r>
            <a:r>
              <a:rPr lang="en-US" dirty="0"/>
              <a:t>’) as </a:t>
            </a:r>
            <a:r>
              <a:rPr lang="en-US" dirty="0" err="1"/>
              <a:t>fh</a:t>
            </a:r>
            <a:r>
              <a:rPr lang="en-US" dirty="0"/>
              <a:t>:</a:t>
            </a:r>
          </a:p>
          <a:p>
            <a:pPr marL="0" indent="0">
              <a:buNone/>
            </a:pPr>
            <a:r>
              <a:rPr lang="en-US" dirty="0"/>
              <a:t>       </a:t>
            </a:r>
            <a:r>
              <a:rPr lang="en-US" dirty="0" err="1"/>
              <a:t>fh.write</a:t>
            </a:r>
            <a:r>
              <a:rPr lang="en-US" dirty="0"/>
              <a:t>(</a:t>
            </a:r>
            <a:r>
              <a:rPr lang="en-US" sz="2800" dirty="0" err="1"/>
              <a:t>json.dumps</a:t>
            </a:r>
            <a:r>
              <a:rPr lang="en-US" sz="2800" dirty="0"/>
              <a:t>(</a:t>
            </a:r>
            <a:r>
              <a:rPr lang="en-US" sz="2800" dirty="0" err="1"/>
              <a:t>a,indent</a:t>
            </a:r>
            <a:r>
              <a:rPr lang="en-US" sz="2800" dirty="0"/>
              <a:t>=2))</a:t>
            </a:r>
            <a:endParaRPr lang="en-IN" dirty="0"/>
          </a:p>
        </p:txBody>
      </p:sp>
    </p:spTree>
    <p:extLst>
      <p:ext uri="{BB962C8B-B14F-4D97-AF65-F5344CB8AC3E}">
        <p14:creationId xmlns:p14="http://schemas.microsoft.com/office/powerpoint/2010/main" val="3149824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B7834-C5F3-4225-BF1D-E06E08FA800D}"/>
              </a:ext>
            </a:extLst>
          </p:cNvPr>
          <p:cNvSpPr>
            <a:spLocks noGrp="1"/>
          </p:cNvSpPr>
          <p:nvPr>
            <p:ph type="title"/>
          </p:nvPr>
        </p:nvSpPr>
        <p:spPr>
          <a:xfrm>
            <a:off x="838200" y="365126"/>
            <a:ext cx="10515600" cy="584786"/>
          </a:xfrm>
        </p:spPr>
        <p:txBody>
          <a:bodyPr>
            <a:normAutofit fontScale="90000"/>
          </a:bodyPr>
          <a:lstStyle/>
          <a:p>
            <a:r>
              <a:rPr lang="en-US" dirty="0"/>
              <a:t>Reading from a json file</a:t>
            </a:r>
            <a:endParaRPr lang="en-IN" dirty="0"/>
          </a:p>
        </p:txBody>
      </p:sp>
      <p:sp>
        <p:nvSpPr>
          <p:cNvPr id="3" name="Content Placeholder 2">
            <a:extLst>
              <a:ext uri="{FF2B5EF4-FFF2-40B4-BE49-F238E27FC236}">
                <a16:creationId xmlns:a16="http://schemas.microsoft.com/office/drawing/2014/main" id="{EE12DC8F-1798-42D8-890E-6CAB2CC4DF55}"/>
              </a:ext>
            </a:extLst>
          </p:cNvPr>
          <p:cNvSpPr>
            <a:spLocks noGrp="1"/>
          </p:cNvSpPr>
          <p:nvPr>
            <p:ph idx="1"/>
          </p:nvPr>
        </p:nvSpPr>
        <p:spPr>
          <a:xfrm>
            <a:off x="568171" y="1544715"/>
            <a:ext cx="11623829" cy="5211192"/>
          </a:xfrm>
        </p:spPr>
        <p:txBody>
          <a:bodyPr>
            <a:normAutofit/>
          </a:bodyPr>
          <a:lstStyle/>
          <a:p>
            <a:pPr marL="0" indent="0">
              <a:buNone/>
            </a:pPr>
            <a:r>
              <a:rPr lang="en-US" sz="2400" dirty="0"/>
              <a:t>import json </a:t>
            </a:r>
          </a:p>
          <a:p>
            <a:pPr marL="0" indent="0">
              <a:buNone/>
            </a:pPr>
            <a:r>
              <a:rPr lang="en-US" sz="2400" dirty="0"/>
              <a:t>with open(‘</a:t>
            </a:r>
            <a:r>
              <a:rPr lang="en-US" sz="2400" dirty="0" err="1"/>
              <a:t>demo.json’,’r</a:t>
            </a:r>
            <a:r>
              <a:rPr lang="en-US" sz="2400" dirty="0"/>
              <a:t>’) as </a:t>
            </a:r>
            <a:r>
              <a:rPr lang="en-US" sz="2400" dirty="0" err="1"/>
              <a:t>fh</a:t>
            </a:r>
            <a:r>
              <a:rPr lang="en-US" sz="2400" dirty="0"/>
              <a:t>:</a:t>
            </a:r>
          </a:p>
          <a:p>
            <a:pPr marL="0" indent="0">
              <a:buNone/>
            </a:pPr>
            <a:r>
              <a:rPr lang="en-US" sz="2400" dirty="0"/>
              <a:t>        print(</a:t>
            </a:r>
            <a:r>
              <a:rPr lang="en-US" sz="2400" dirty="0" err="1"/>
              <a:t>fh.read</a:t>
            </a:r>
            <a:r>
              <a:rPr lang="en-US" sz="2400" dirty="0"/>
              <a:t>()) #reads string value</a:t>
            </a:r>
          </a:p>
          <a:p>
            <a:pPr marL="0" indent="0">
              <a:buNone/>
            </a:pPr>
            <a:r>
              <a:rPr lang="en-US" sz="2400" dirty="0"/>
              <a:t>#or</a:t>
            </a:r>
          </a:p>
          <a:p>
            <a:pPr marL="0" indent="0">
              <a:buNone/>
            </a:pPr>
            <a:r>
              <a:rPr lang="en-US" sz="2400" dirty="0"/>
              <a:t> with open(‘</a:t>
            </a:r>
            <a:r>
              <a:rPr lang="en-US" sz="2400" dirty="0" err="1"/>
              <a:t>demo.json’,’r</a:t>
            </a:r>
            <a:r>
              <a:rPr lang="en-US" sz="2400" dirty="0"/>
              <a:t>’) as </a:t>
            </a:r>
            <a:r>
              <a:rPr lang="en-US" sz="2400" dirty="0" err="1"/>
              <a:t>fh</a:t>
            </a:r>
            <a:r>
              <a:rPr lang="en-US" sz="2400" dirty="0"/>
              <a:t>:</a:t>
            </a:r>
          </a:p>
          <a:p>
            <a:pPr marL="0" indent="0">
              <a:buNone/>
            </a:pPr>
            <a:r>
              <a:rPr lang="en-IN" sz="2400" dirty="0"/>
              <a:t>    </a:t>
            </a:r>
            <a:r>
              <a:rPr lang="en-IN" sz="2400" dirty="0" err="1"/>
              <a:t>json_str</a:t>
            </a:r>
            <a:r>
              <a:rPr lang="en-IN" sz="2400" dirty="0"/>
              <a:t>=</a:t>
            </a:r>
            <a:r>
              <a:rPr lang="en-IN" sz="2400" dirty="0" err="1"/>
              <a:t>fh.read</a:t>
            </a:r>
            <a:r>
              <a:rPr lang="en-IN" sz="2400" dirty="0"/>
              <a:t>()</a:t>
            </a:r>
          </a:p>
          <a:p>
            <a:pPr marL="0" indent="0">
              <a:buNone/>
            </a:pPr>
            <a:r>
              <a:rPr lang="en-IN" sz="2400" dirty="0"/>
              <a:t>    </a:t>
            </a:r>
            <a:r>
              <a:rPr lang="en-IN" sz="2400" dirty="0" err="1"/>
              <a:t>json_value</a:t>
            </a:r>
            <a:r>
              <a:rPr lang="en-IN" sz="2400" dirty="0"/>
              <a:t>=</a:t>
            </a:r>
            <a:r>
              <a:rPr lang="en-IN" sz="2400" dirty="0" err="1"/>
              <a:t>json.loads</a:t>
            </a:r>
            <a:r>
              <a:rPr lang="en-IN" sz="2400" dirty="0"/>
              <a:t>(</a:t>
            </a:r>
            <a:r>
              <a:rPr lang="en-IN" sz="2400" dirty="0" err="1"/>
              <a:t>json_str</a:t>
            </a:r>
            <a:r>
              <a:rPr lang="en-IN" sz="2400" dirty="0"/>
              <a:t>) #</a:t>
            </a:r>
            <a:r>
              <a:rPr lang="en-IN" sz="1800" dirty="0"/>
              <a:t>loads() is used to convert from string to json value and prints in </a:t>
            </a:r>
            <a:r>
              <a:rPr lang="en-IN" sz="1800" dirty="0" err="1"/>
              <a:t>dict</a:t>
            </a:r>
            <a:r>
              <a:rPr lang="en-IN" sz="1800" dirty="0"/>
              <a:t> form.</a:t>
            </a:r>
          </a:p>
          <a:p>
            <a:pPr marL="0" indent="0">
              <a:buNone/>
            </a:pPr>
            <a:r>
              <a:rPr lang="en-IN" sz="2400" dirty="0"/>
              <a:t>  print(</a:t>
            </a:r>
            <a:r>
              <a:rPr lang="en-IN" sz="2400" dirty="0" err="1"/>
              <a:t>json_value</a:t>
            </a:r>
            <a:r>
              <a:rPr lang="en-IN" sz="2400" dirty="0"/>
              <a:t>[‘name’])</a:t>
            </a:r>
          </a:p>
        </p:txBody>
      </p:sp>
    </p:spTree>
    <p:extLst>
      <p:ext uri="{BB962C8B-B14F-4D97-AF65-F5344CB8AC3E}">
        <p14:creationId xmlns:p14="http://schemas.microsoft.com/office/powerpoint/2010/main" val="2973513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4495B-7E5B-45AB-8E32-F34CC79F0E72}"/>
              </a:ext>
            </a:extLst>
          </p:cNvPr>
          <p:cNvSpPr>
            <a:spLocks noGrp="1"/>
          </p:cNvSpPr>
          <p:nvPr>
            <p:ph type="title"/>
          </p:nvPr>
        </p:nvSpPr>
        <p:spPr>
          <a:xfrm>
            <a:off x="838200" y="365126"/>
            <a:ext cx="10515600" cy="522642"/>
          </a:xfrm>
        </p:spPr>
        <p:txBody>
          <a:bodyPr>
            <a:normAutofit fontScale="90000"/>
          </a:bodyPr>
          <a:lstStyle/>
          <a:p>
            <a:r>
              <a:rPr lang="en-US" dirty="0"/>
              <a:t>Python Iterators</a:t>
            </a:r>
            <a:endParaRPr lang="en-IN" dirty="0"/>
          </a:p>
        </p:txBody>
      </p:sp>
      <p:sp>
        <p:nvSpPr>
          <p:cNvPr id="3" name="Content Placeholder 2">
            <a:extLst>
              <a:ext uri="{FF2B5EF4-FFF2-40B4-BE49-F238E27FC236}">
                <a16:creationId xmlns:a16="http://schemas.microsoft.com/office/drawing/2014/main" id="{EC9D1692-5027-4E8C-90AD-AA7A650BE05D}"/>
              </a:ext>
            </a:extLst>
          </p:cNvPr>
          <p:cNvSpPr>
            <a:spLocks noGrp="1"/>
          </p:cNvSpPr>
          <p:nvPr>
            <p:ph idx="1"/>
          </p:nvPr>
        </p:nvSpPr>
        <p:spPr>
          <a:xfrm>
            <a:off x="838200" y="1296140"/>
            <a:ext cx="10515600" cy="4880823"/>
          </a:xfrm>
        </p:spPr>
        <p:txBody>
          <a:bodyPr/>
          <a:lstStyle/>
          <a:p>
            <a:r>
              <a:rPr lang="en-US" sz="2000" dirty="0"/>
              <a:t>Iteration is an act of going over a collections such as </a:t>
            </a:r>
            <a:r>
              <a:rPr lang="en-US" sz="2000" dirty="0" err="1"/>
              <a:t>list,tuples</a:t>
            </a:r>
            <a:r>
              <a:rPr lang="en-US" sz="2000" dirty="0"/>
              <a:t>, dictionary ,sets.</a:t>
            </a:r>
          </a:p>
          <a:p>
            <a:r>
              <a:rPr lang="en-US" sz="2000" dirty="0"/>
              <a:t>Iterator is an object which can be used to iterate over the collections.</a:t>
            </a:r>
          </a:p>
          <a:p>
            <a:r>
              <a:rPr lang="en-US" sz="2000" dirty="0"/>
              <a:t>__</a:t>
            </a:r>
            <a:r>
              <a:rPr lang="en-US" sz="2000" dirty="0" err="1"/>
              <a:t>iter</a:t>
            </a:r>
            <a:r>
              <a:rPr lang="en-US" sz="2000" dirty="0"/>
              <a:t>__() and __next__() are two methods used.</a:t>
            </a:r>
          </a:p>
          <a:p>
            <a:r>
              <a:rPr lang="en-US" sz="2000" dirty="0"/>
              <a:t>Example:</a:t>
            </a:r>
          </a:p>
          <a:p>
            <a:pPr marL="0" indent="0">
              <a:buNone/>
            </a:pPr>
            <a:r>
              <a:rPr lang="en-US" sz="2000" dirty="0"/>
              <a:t> a=[1,2,3,4,5,9,7]</a:t>
            </a:r>
          </a:p>
          <a:p>
            <a:pPr marL="0" indent="0">
              <a:buNone/>
            </a:pPr>
            <a:r>
              <a:rPr lang="en-US" sz="2000" dirty="0"/>
              <a:t> it=</a:t>
            </a:r>
            <a:r>
              <a:rPr lang="en-US" sz="2000" dirty="0" err="1"/>
              <a:t>iter</a:t>
            </a:r>
            <a:r>
              <a:rPr lang="en-US" sz="2000" dirty="0"/>
              <a:t>(a)</a:t>
            </a:r>
          </a:p>
          <a:p>
            <a:pPr marL="0" indent="0">
              <a:buNone/>
            </a:pPr>
            <a:r>
              <a:rPr lang="en-US" sz="2000" dirty="0"/>
              <a:t> print(next(it))</a:t>
            </a:r>
          </a:p>
          <a:p>
            <a:pPr marL="0" indent="0">
              <a:buNone/>
            </a:pPr>
            <a:r>
              <a:rPr lang="en-US" dirty="0"/>
              <a:t> </a:t>
            </a:r>
            <a:endParaRPr lang="en-IN" dirty="0"/>
          </a:p>
        </p:txBody>
      </p:sp>
    </p:spTree>
    <p:extLst>
      <p:ext uri="{BB962C8B-B14F-4D97-AF65-F5344CB8AC3E}">
        <p14:creationId xmlns:p14="http://schemas.microsoft.com/office/powerpoint/2010/main" val="15609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D4A7C-236D-46DF-B04C-0B13AA147471}"/>
              </a:ext>
            </a:extLst>
          </p:cNvPr>
          <p:cNvSpPr>
            <a:spLocks noGrp="1"/>
          </p:cNvSpPr>
          <p:nvPr>
            <p:ph type="title"/>
          </p:nvPr>
        </p:nvSpPr>
        <p:spPr>
          <a:xfrm>
            <a:off x="838200" y="365126"/>
            <a:ext cx="10515600" cy="886626"/>
          </a:xfrm>
        </p:spPr>
        <p:txBody>
          <a:bodyPr/>
          <a:lstStyle/>
          <a:p>
            <a:r>
              <a:rPr lang="en-IN" b="1" i="0" dirty="0">
                <a:effectLst/>
                <a:latin typeface="urw-din"/>
              </a:rPr>
              <a:t>Working of open() function</a:t>
            </a:r>
            <a:endParaRPr lang="en-IN" dirty="0"/>
          </a:p>
        </p:txBody>
      </p:sp>
      <p:sp>
        <p:nvSpPr>
          <p:cNvPr id="3" name="Content Placeholder 2">
            <a:extLst>
              <a:ext uri="{FF2B5EF4-FFF2-40B4-BE49-F238E27FC236}">
                <a16:creationId xmlns:a16="http://schemas.microsoft.com/office/drawing/2014/main" id="{1408FB08-44A7-426E-83CD-1A7FFE15F93C}"/>
              </a:ext>
            </a:extLst>
          </p:cNvPr>
          <p:cNvSpPr>
            <a:spLocks noGrp="1"/>
          </p:cNvSpPr>
          <p:nvPr>
            <p:ph idx="1"/>
          </p:nvPr>
        </p:nvSpPr>
        <p:spPr/>
        <p:txBody>
          <a:bodyPr/>
          <a:lstStyle/>
          <a:p>
            <a:pPr marL="0" indent="0" algn="l" fontAlgn="base">
              <a:buNone/>
            </a:pPr>
            <a:r>
              <a:rPr lang="en-US" dirty="0">
                <a:latin typeface="var(--font-din)"/>
              </a:rPr>
              <a:t>T</a:t>
            </a:r>
            <a:r>
              <a:rPr lang="en-US" b="0" i="0" dirty="0">
                <a:effectLst/>
                <a:latin typeface="var(--font-din)"/>
              </a:rPr>
              <a:t>he syntax being: </a:t>
            </a:r>
            <a:r>
              <a:rPr lang="en-US" b="1" i="0" dirty="0">
                <a:effectLst/>
                <a:latin typeface="var(--font-din)"/>
              </a:rPr>
              <a:t>open(filename, mode)</a:t>
            </a:r>
            <a:r>
              <a:rPr lang="en-US" b="0" i="0" dirty="0">
                <a:effectLst/>
                <a:latin typeface="var(--font-din)"/>
              </a:rPr>
              <a:t>. There are three kinds of mode, that Python provides and how files can be opened:</a:t>
            </a:r>
          </a:p>
          <a:p>
            <a:pPr algn="l" fontAlgn="base">
              <a:buFont typeface="Arial" panose="020B0604020202020204" pitchFamily="34" charset="0"/>
              <a:buChar char="•"/>
            </a:pPr>
            <a:r>
              <a:rPr lang="en-US" b="0" i="0" dirty="0">
                <a:effectLst/>
                <a:latin typeface="var(--font-din)"/>
              </a:rPr>
              <a:t>“</a:t>
            </a:r>
            <a:r>
              <a:rPr lang="en-US" b="1" i="0" dirty="0">
                <a:effectLst/>
                <a:latin typeface="var(--font-din)"/>
              </a:rPr>
              <a:t> r </a:t>
            </a:r>
            <a:r>
              <a:rPr lang="en-US" b="0" i="0" dirty="0">
                <a:effectLst/>
                <a:latin typeface="var(--font-din)"/>
              </a:rPr>
              <a:t>“, for reading.</a:t>
            </a:r>
          </a:p>
          <a:p>
            <a:pPr algn="l" fontAlgn="base">
              <a:buFont typeface="Arial" panose="020B0604020202020204" pitchFamily="34" charset="0"/>
              <a:buChar char="•"/>
            </a:pPr>
            <a:r>
              <a:rPr lang="en-US" b="0" i="0" dirty="0">
                <a:effectLst/>
                <a:latin typeface="var(--font-din)"/>
              </a:rPr>
              <a:t>“</a:t>
            </a:r>
            <a:r>
              <a:rPr lang="en-US" b="1" i="0" dirty="0">
                <a:effectLst/>
                <a:latin typeface="var(--font-din)"/>
              </a:rPr>
              <a:t> w </a:t>
            </a:r>
            <a:r>
              <a:rPr lang="en-US" b="0" i="0" dirty="0">
                <a:effectLst/>
                <a:latin typeface="var(--font-din)"/>
              </a:rPr>
              <a:t>“, for writing.</a:t>
            </a:r>
          </a:p>
          <a:p>
            <a:pPr algn="l" fontAlgn="base">
              <a:buFont typeface="Arial" panose="020B0604020202020204" pitchFamily="34" charset="0"/>
              <a:buChar char="•"/>
            </a:pPr>
            <a:r>
              <a:rPr lang="en-US" b="0" i="0" dirty="0">
                <a:effectLst/>
                <a:latin typeface="var(--font-din)"/>
              </a:rPr>
              <a:t>“</a:t>
            </a:r>
            <a:r>
              <a:rPr lang="en-US" b="1" i="0" dirty="0">
                <a:effectLst/>
                <a:latin typeface="var(--font-din)"/>
              </a:rPr>
              <a:t> a </a:t>
            </a:r>
            <a:r>
              <a:rPr lang="en-US" b="0" i="0" dirty="0">
                <a:effectLst/>
                <a:latin typeface="var(--font-din)"/>
              </a:rPr>
              <a:t>“, for appending.</a:t>
            </a:r>
          </a:p>
          <a:p>
            <a:pPr algn="l" fontAlgn="base">
              <a:buFont typeface="Arial" panose="020B0604020202020204" pitchFamily="34" charset="0"/>
              <a:buChar char="•"/>
            </a:pPr>
            <a:r>
              <a:rPr lang="en-US" b="0" i="0" dirty="0">
                <a:effectLst/>
                <a:latin typeface="var(--font-din)"/>
              </a:rPr>
              <a:t>“</a:t>
            </a:r>
            <a:r>
              <a:rPr lang="en-US" b="1" i="0" dirty="0">
                <a:effectLst/>
                <a:latin typeface="var(--font-din)"/>
              </a:rPr>
              <a:t> r+ </a:t>
            </a:r>
            <a:r>
              <a:rPr lang="en-US" b="0" i="0" dirty="0">
                <a:effectLst/>
                <a:latin typeface="var(--font-din)"/>
              </a:rPr>
              <a:t>“, for both reading and writing</a:t>
            </a:r>
          </a:p>
          <a:p>
            <a:endParaRPr lang="en-IN" dirty="0"/>
          </a:p>
        </p:txBody>
      </p:sp>
    </p:spTree>
    <p:extLst>
      <p:ext uri="{BB962C8B-B14F-4D97-AF65-F5344CB8AC3E}">
        <p14:creationId xmlns:p14="http://schemas.microsoft.com/office/powerpoint/2010/main" val="3081127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AEDE1-5584-43B2-8D5F-EBF06F6974C2}"/>
              </a:ext>
            </a:extLst>
          </p:cNvPr>
          <p:cNvSpPr>
            <a:spLocks noGrp="1"/>
          </p:cNvSpPr>
          <p:nvPr>
            <p:ph type="title"/>
          </p:nvPr>
        </p:nvSpPr>
        <p:spPr>
          <a:xfrm>
            <a:off x="838200" y="365126"/>
            <a:ext cx="10515600" cy="584786"/>
          </a:xfrm>
        </p:spPr>
        <p:txBody>
          <a:bodyPr>
            <a:normAutofit fontScale="90000"/>
          </a:bodyPr>
          <a:lstStyle/>
          <a:p>
            <a:r>
              <a:rPr lang="en-US" dirty="0"/>
              <a:t>Creating Custom Iterator</a:t>
            </a:r>
            <a:endParaRPr lang="en-IN" dirty="0"/>
          </a:p>
        </p:txBody>
      </p:sp>
      <p:sp>
        <p:nvSpPr>
          <p:cNvPr id="3" name="Content Placeholder 2">
            <a:extLst>
              <a:ext uri="{FF2B5EF4-FFF2-40B4-BE49-F238E27FC236}">
                <a16:creationId xmlns:a16="http://schemas.microsoft.com/office/drawing/2014/main" id="{9D148997-A50E-4EE7-BEBD-A19948B3C3EC}"/>
              </a:ext>
            </a:extLst>
          </p:cNvPr>
          <p:cNvSpPr>
            <a:spLocks noGrp="1"/>
          </p:cNvSpPr>
          <p:nvPr>
            <p:ph idx="1"/>
          </p:nvPr>
        </p:nvSpPr>
        <p:spPr>
          <a:xfrm>
            <a:off x="838200" y="1225118"/>
            <a:ext cx="10515600" cy="5788241"/>
          </a:xfrm>
        </p:spPr>
        <p:txBody>
          <a:bodyPr>
            <a:normAutofit fontScale="85000" lnSpcReduction="20000"/>
          </a:bodyPr>
          <a:lstStyle/>
          <a:p>
            <a:pPr marL="0" indent="0">
              <a:buNone/>
            </a:pPr>
            <a:r>
              <a:rPr lang="en-US" dirty="0"/>
              <a:t> </a:t>
            </a:r>
            <a:r>
              <a:rPr lang="en-US" sz="2000" dirty="0"/>
              <a:t>class </a:t>
            </a:r>
            <a:r>
              <a:rPr lang="en-US" sz="2000" dirty="0" err="1"/>
              <a:t>ListIterator</a:t>
            </a:r>
            <a:r>
              <a:rPr lang="en-US" sz="2000" dirty="0"/>
              <a:t>:</a:t>
            </a:r>
          </a:p>
          <a:p>
            <a:pPr marL="0" indent="0">
              <a:buNone/>
            </a:pPr>
            <a:r>
              <a:rPr lang="en-US" sz="2000" dirty="0"/>
              <a:t>       def __</a:t>
            </a:r>
            <a:r>
              <a:rPr lang="en-US" sz="2000" dirty="0" err="1"/>
              <a:t>init</a:t>
            </a:r>
            <a:r>
              <a:rPr lang="en-US" sz="2000" dirty="0"/>
              <a:t>(</a:t>
            </a:r>
            <a:r>
              <a:rPr lang="en-US" sz="2000" dirty="0" err="1"/>
              <a:t>self,list</a:t>
            </a:r>
            <a:r>
              <a:rPr lang="en-US" sz="2000" dirty="0"/>
              <a:t>):</a:t>
            </a:r>
          </a:p>
          <a:p>
            <a:pPr marL="0" indent="0">
              <a:buNone/>
            </a:pPr>
            <a:r>
              <a:rPr lang="en-US" sz="2000" dirty="0"/>
              <a:t>             </a:t>
            </a:r>
            <a:r>
              <a:rPr lang="en-US" sz="2000" dirty="0" err="1"/>
              <a:t>self.__list</a:t>
            </a:r>
            <a:r>
              <a:rPr lang="en-US" sz="2000" dirty="0"/>
              <a:t>=list</a:t>
            </a:r>
          </a:p>
          <a:p>
            <a:pPr marL="0" indent="0">
              <a:buNone/>
            </a:pPr>
            <a:r>
              <a:rPr lang="en-US" sz="2000" dirty="0"/>
              <a:t>             </a:t>
            </a:r>
            <a:r>
              <a:rPr lang="en-US" sz="2000" dirty="0" err="1"/>
              <a:t>self.__index</a:t>
            </a:r>
            <a:r>
              <a:rPr lang="en-US" sz="2000" dirty="0"/>
              <a:t>=-1</a:t>
            </a:r>
          </a:p>
          <a:p>
            <a:pPr marL="0" indent="0">
              <a:buNone/>
            </a:pPr>
            <a:r>
              <a:rPr lang="en-US" sz="2000" dirty="0"/>
              <a:t>      def __</a:t>
            </a:r>
            <a:r>
              <a:rPr lang="en-US" sz="2000" dirty="0" err="1"/>
              <a:t>iter</a:t>
            </a:r>
            <a:r>
              <a:rPr lang="en-US" sz="2000" dirty="0"/>
              <a:t>__(self):</a:t>
            </a:r>
          </a:p>
          <a:p>
            <a:pPr marL="0" indent="0">
              <a:buNone/>
            </a:pPr>
            <a:r>
              <a:rPr lang="en-US" sz="2000" dirty="0"/>
              <a:t>             return self</a:t>
            </a:r>
          </a:p>
          <a:p>
            <a:pPr marL="0" indent="0">
              <a:buNone/>
            </a:pPr>
            <a:r>
              <a:rPr lang="en-US" sz="2000" dirty="0"/>
              <a:t>      def __next__(self):</a:t>
            </a:r>
          </a:p>
          <a:p>
            <a:pPr marL="0" indent="0">
              <a:buNone/>
            </a:pPr>
            <a:r>
              <a:rPr lang="en-US" sz="2000" dirty="0"/>
              <a:t>            </a:t>
            </a:r>
            <a:r>
              <a:rPr lang="en-US" sz="2000" dirty="0" err="1"/>
              <a:t>self.__index</a:t>
            </a:r>
            <a:r>
              <a:rPr lang="en-US" sz="2000" dirty="0"/>
              <a:t>+=1</a:t>
            </a:r>
          </a:p>
          <a:p>
            <a:pPr marL="0" indent="0">
              <a:buNone/>
            </a:pPr>
            <a:r>
              <a:rPr lang="en-US" sz="2000" dirty="0"/>
              <a:t>            if  </a:t>
            </a:r>
            <a:r>
              <a:rPr lang="en-US" sz="2000" dirty="0" err="1"/>
              <a:t>self.__index</a:t>
            </a:r>
            <a:r>
              <a:rPr lang="en-US" sz="2000" dirty="0"/>
              <a:t>  ==  </a:t>
            </a:r>
            <a:r>
              <a:rPr lang="en-US" sz="2000" dirty="0" err="1"/>
              <a:t>len</a:t>
            </a:r>
            <a:r>
              <a:rPr lang="en-US" sz="2000" dirty="0"/>
              <a:t>(</a:t>
            </a:r>
            <a:r>
              <a:rPr lang="en-US" sz="2000" dirty="0" err="1"/>
              <a:t>self.__list</a:t>
            </a:r>
            <a:r>
              <a:rPr lang="en-US" sz="2000" dirty="0"/>
              <a:t>):</a:t>
            </a:r>
          </a:p>
          <a:p>
            <a:pPr marL="0" indent="0">
              <a:buNone/>
            </a:pPr>
            <a:r>
              <a:rPr lang="en-US" sz="2000" dirty="0"/>
              <a:t>                 raise </a:t>
            </a:r>
            <a:r>
              <a:rPr lang="en-US" sz="2000" dirty="0" err="1"/>
              <a:t>StopIteration</a:t>
            </a:r>
            <a:r>
              <a:rPr lang="en-US" sz="2000" dirty="0"/>
              <a:t>    #-----------------throws error if list is exhausted</a:t>
            </a:r>
          </a:p>
          <a:p>
            <a:pPr marL="0" indent="0">
              <a:buNone/>
            </a:pPr>
            <a:r>
              <a:rPr lang="en-US" sz="2000" dirty="0"/>
              <a:t>            return </a:t>
            </a:r>
            <a:r>
              <a:rPr lang="en-US" sz="2000" dirty="0" err="1"/>
              <a:t>self.__list</a:t>
            </a:r>
            <a:r>
              <a:rPr lang="en-US" sz="2000" dirty="0"/>
              <a:t>[</a:t>
            </a:r>
            <a:r>
              <a:rPr lang="en-US" sz="2000" dirty="0" err="1"/>
              <a:t>self.index</a:t>
            </a:r>
            <a:r>
              <a:rPr lang="en-US" sz="2000" dirty="0"/>
              <a:t>]</a:t>
            </a:r>
          </a:p>
          <a:p>
            <a:pPr marL="0" indent="0">
              <a:buNone/>
            </a:pPr>
            <a:endParaRPr lang="en-US" sz="2000" dirty="0"/>
          </a:p>
          <a:p>
            <a:pPr marL="0" indent="0">
              <a:buNone/>
            </a:pPr>
            <a:r>
              <a:rPr lang="en-US" sz="2000" dirty="0"/>
              <a:t>#create object                                     #or using for loop</a:t>
            </a:r>
          </a:p>
          <a:p>
            <a:pPr marL="0" indent="0">
              <a:buNone/>
            </a:pPr>
            <a:r>
              <a:rPr lang="en-US" sz="2000" dirty="0"/>
              <a:t>			       for </a:t>
            </a:r>
            <a:r>
              <a:rPr lang="en-US" sz="2000" dirty="0" err="1"/>
              <a:t>i</a:t>
            </a:r>
            <a:r>
              <a:rPr lang="en-US" sz="2000" dirty="0"/>
              <a:t> in it:							             a=[1,2,3,6,5,4]                                         print(it)</a:t>
            </a:r>
          </a:p>
          <a:p>
            <a:pPr marL="0" indent="0">
              <a:buNone/>
            </a:pPr>
            <a:r>
              <a:rPr lang="en-US" sz="2000" dirty="0"/>
              <a:t> </a:t>
            </a:r>
            <a:r>
              <a:rPr lang="en-US" sz="2000" dirty="0" err="1"/>
              <a:t>mylist</a:t>
            </a:r>
            <a:r>
              <a:rPr lang="en-US" sz="2000" dirty="0"/>
              <a:t>=</a:t>
            </a:r>
            <a:r>
              <a:rPr lang="en-US" sz="2000" dirty="0" err="1"/>
              <a:t>ListIterator</a:t>
            </a:r>
            <a:r>
              <a:rPr lang="en-US" sz="2000" dirty="0"/>
              <a:t>(a)</a:t>
            </a:r>
          </a:p>
          <a:p>
            <a:pPr marL="0" indent="0">
              <a:buNone/>
            </a:pPr>
            <a:r>
              <a:rPr lang="en-US" sz="2000" dirty="0"/>
              <a:t> it=</a:t>
            </a:r>
            <a:r>
              <a:rPr lang="en-US" sz="2000" dirty="0" err="1"/>
              <a:t>iter</a:t>
            </a:r>
            <a:r>
              <a:rPr lang="en-US" sz="2000" dirty="0"/>
              <a:t>(</a:t>
            </a:r>
            <a:r>
              <a:rPr lang="en-US" sz="2000" dirty="0" err="1"/>
              <a:t>mylist</a:t>
            </a:r>
            <a:r>
              <a:rPr lang="en-US" sz="2000" dirty="0"/>
              <a:t>)</a:t>
            </a:r>
          </a:p>
          <a:p>
            <a:pPr marL="0" indent="0">
              <a:buNone/>
            </a:pPr>
            <a:r>
              <a:rPr lang="en-US" sz="2000" dirty="0"/>
              <a:t> print(next(it))    </a:t>
            </a:r>
            <a:endParaRPr lang="en-IN" sz="2000" dirty="0"/>
          </a:p>
        </p:txBody>
      </p:sp>
    </p:spTree>
    <p:extLst>
      <p:ext uri="{BB962C8B-B14F-4D97-AF65-F5344CB8AC3E}">
        <p14:creationId xmlns:p14="http://schemas.microsoft.com/office/powerpoint/2010/main" val="2254209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5AEBB-DEA8-49A7-9C7C-D63E764CEEE5}"/>
              </a:ext>
            </a:extLst>
          </p:cNvPr>
          <p:cNvSpPr>
            <a:spLocks noGrp="1"/>
          </p:cNvSpPr>
          <p:nvPr>
            <p:ph type="title"/>
          </p:nvPr>
        </p:nvSpPr>
        <p:spPr>
          <a:xfrm>
            <a:off x="838200" y="365126"/>
            <a:ext cx="10515600" cy="478254"/>
          </a:xfrm>
        </p:spPr>
        <p:txBody>
          <a:bodyPr>
            <a:normAutofit fontScale="90000"/>
          </a:bodyPr>
          <a:lstStyle/>
          <a:p>
            <a:r>
              <a:rPr lang="en-US" dirty="0"/>
              <a:t>Python Generators</a:t>
            </a:r>
            <a:endParaRPr lang="en-IN" dirty="0"/>
          </a:p>
        </p:txBody>
      </p:sp>
      <p:sp>
        <p:nvSpPr>
          <p:cNvPr id="3" name="Content Placeholder 2">
            <a:extLst>
              <a:ext uri="{FF2B5EF4-FFF2-40B4-BE49-F238E27FC236}">
                <a16:creationId xmlns:a16="http://schemas.microsoft.com/office/drawing/2014/main" id="{6479D6E9-7209-44DF-867E-895CAC18FD19}"/>
              </a:ext>
            </a:extLst>
          </p:cNvPr>
          <p:cNvSpPr>
            <a:spLocks noGrp="1"/>
          </p:cNvSpPr>
          <p:nvPr>
            <p:ph idx="1"/>
          </p:nvPr>
        </p:nvSpPr>
        <p:spPr>
          <a:xfrm>
            <a:off x="838200" y="1225118"/>
            <a:ext cx="10515600" cy="4951845"/>
          </a:xfrm>
        </p:spPr>
        <p:txBody>
          <a:bodyPr>
            <a:normAutofit fontScale="77500" lnSpcReduction="20000"/>
          </a:bodyPr>
          <a:lstStyle/>
          <a:p>
            <a:r>
              <a:rPr lang="en-US" dirty="0"/>
              <a:t>Generator is a functions that returns the iterator object upon which we can iterate.</a:t>
            </a:r>
          </a:p>
          <a:p>
            <a:r>
              <a:rPr lang="en-US" dirty="0"/>
              <a:t>If a function contains </a:t>
            </a:r>
            <a:r>
              <a:rPr lang="en-US" dirty="0" err="1"/>
              <a:t>atleast</a:t>
            </a:r>
            <a:r>
              <a:rPr lang="en-US" dirty="0"/>
              <a:t> one yield keyword then that function is known as generator function.</a:t>
            </a:r>
          </a:p>
          <a:p>
            <a:r>
              <a:rPr lang="en-US" dirty="0"/>
              <a:t>Generator takes care of exception by itself.</a:t>
            </a:r>
          </a:p>
          <a:p>
            <a:r>
              <a:rPr lang="en-US" dirty="0"/>
              <a:t>In generator, </a:t>
            </a:r>
            <a:r>
              <a:rPr lang="en-US" dirty="0" err="1"/>
              <a:t>iter</a:t>
            </a:r>
            <a:r>
              <a:rPr lang="en-US" dirty="0"/>
              <a:t>() and next() are automatically called.</a:t>
            </a:r>
          </a:p>
          <a:p>
            <a:r>
              <a:rPr lang="en-US" dirty="0"/>
              <a:t>Example:</a:t>
            </a:r>
          </a:p>
          <a:p>
            <a:pPr marL="0" indent="0">
              <a:buNone/>
            </a:pPr>
            <a:r>
              <a:rPr lang="en-US" dirty="0"/>
              <a:t> def </a:t>
            </a:r>
            <a:r>
              <a:rPr lang="en-US" dirty="0" err="1"/>
              <a:t>myfunc</a:t>
            </a:r>
            <a:r>
              <a:rPr lang="en-US" dirty="0"/>
              <a:t>():</a:t>
            </a:r>
          </a:p>
          <a:p>
            <a:pPr marL="0" indent="0">
              <a:buNone/>
            </a:pPr>
            <a:r>
              <a:rPr lang="en-US" dirty="0"/>
              <a:t>        yield ‘a’</a:t>
            </a:r>
          </a:p>
          <a:p>
            <a:pPr marL="0" indent="0">
              <a:buNone/>
            </a:pPr>
            <a:r>
              <a:rPr lang="en-US" dirty="0"/>
              <a:t>         yield ‘b’</a:t>
            </a:r>
          </a:p>
          <a:p>
            <a:pPr marL="0" indent="0">
              <a:buNone/>
            </a:pPr>
            <a:r>
              <a:rPr lang="en-US" dirty="0"/>
              <a:t>        yield ‘c’</a:t>
            </a:r>
          </a:p>
          <a:p>
            <a:pPr marL="0" indent="0">
              <a:buNone/>
            </a:pPr>
            <a:r>
              <a:rPr lang="en-US" dirty="0"/>
              <a:t> x=</a:t>
            </a:r>
            <a:r>
              <a:rPr lang="en-US" dirty="0" err="1"/>
              <a:t>myfunc</a:t>
            </a:r>
            <a:r>
              <a:rPr lang="en-US" dirty="0"/>
              <a:t>()  #returns iterator object.</a:t>
            </a:r>
          </a:p>
          <a:p>
            <a:pPr marL="0" indent="0">
              <a:buNone/>
            </a:pPr>
            <a:r>
              <a:rPr lang="en-US" dirty="0"/>
              <a:t> print(next(x))</a:t>
            </a:r>
          </a:p>
          <a:p>
            <a:pPr marL="0" indent="0">
              <a:buNone/>
            </a:pPr>
            <a:r>
              <a:rPr lang="en-US" dirty="0"/>
              <a:t> print(next(x))</a:t>
            </a:r>
          </a:p>
          <a:p>
            <a:pPr marL="0" indent="0">
              <a:buNone/>
            </a:pPr>
            <a:r>
              <a:rPr lang="en-US" dirty="0"/>
              <a:t>….so on</a:t>
            </a:r>
            <a:endParaRPr lang="en-IN" dirty="0"/>
          </a:p>
        </p:txBody>
      </p:sp>
    </p:spTree>
    <p:extLst>
      <p:ext uri="{BB962C8B-B14F-4D97-AF65-F5344CB8AC3E}">
        <p14:creationId xmlns:p14="http://schemas.microsoft.com/office/powerpoint/2010/main" val="2641672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3A55-8480-4E09-906C-43C7C3CC39A2}"/>
              </a:ext>
            </a:extLst>
          </p:cNvPr>
          <p:cNvSpPr>
            <a:spLocks noGrp="1"/>
          </p:cNvSpPr>
          <p:nvPr>
            <p:ph type="title"/>
          </p:nvPr>
        </p:nvSpPr>
        <p:spPr>
          <a:xfrm>
            <a:off x="838200" y="365126"/>
            <a:ext cx="10515600" cy="531520"/>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E7B3EF63-059F-4EF8-BD2C-5D26B920F8D4}"/>
              </a:ext>
            </a:extLst>
          </p:cNvPr>
          <p:cNvSpPr>
            <a:spLocks noGrp="1"/>
          </p:cNvSpPr>
          <p:nvPr>
            <p:ph idx="1"/>
          </p:nvPr>
        </p:nvSpPr>
        <p:spPr>
          <a:xfrm>
            <a:off x="838200" y="1269507"/>
            <a:ext cx="3485225" cy="4907456"/>
          </a:xfrm>
        </p:spPr>
        <p:txBody>
          <a:bodyPr/>
          <a:lstStyle/>
          <a:p>
            <a:pPr marL="0" indent="0">
              <a:buNone/>
            </a:pPr>
            <a:r>
              <a:rPr lang="en-US" dirty="0"/>
              <a:t> def </a:t>
            </a:r>
            <a:r>
              <a:rPr lang="en-US" dirty="0" err="1"/>
              <a:t>myfunc</a:t>
            </a:r>
            <a:r>
              <a:rPr lang="en-US" dirty="0"/>
              <a:t>():</a:t>
            </a:r>
          </a:p>
          <a:p>
            <a:pPr marL="0" indent="0">
              <a:buNone/>
            </a:pPr>
            <a:r>
              <a:rPr lang="en-US" dirty="0"/>
              <a:t>      n=1</a:t>
            </a:r>
          </a:p>
          <a:p>
            <a:pPr marL="0" indent="0">
              <a:buNone/>
            </a:pPr>
            <a:r>
              <a:rPr lang="en-US" dirty="0"/>
              <a:t>      yield n</a:t>
            </a:r>
          </a:p>
          <a:p>
            <a:pPr marL="0" indent="0">
              <a:buNone/>
            </a:pPr>
            <a:r>
              <a:rPr lang="en-US" dirty="0"/>
              <a:t>      n+=1</a:t>
            </a:r>
          </a:p>
          <a:p>
            <a:pPr marL="0" indent="0">
              <a:buNone/>
            </a:pPr>
            <a:r>
              <a:rPr lang="en-US" dirty="0"/>
              <a:t>      yield n</a:t>
            </a:r>
          </a:p>
          <a:p>
            <a:pPr marL="0" indent="0">
              <a:buNone/>
            </a:pPr>
            <a:r>
              <a:rPr lang="en-US" dirty="0"/>
              <a:t>      n+=1</a:t>
            </a:r>
          </a:p>
          <a:p>
            <a:pPr marL="0" indent="0">
              <a:buNone/>
            </a:pPr>
            <a:r>
              <a:rPr lang="en-US" dirty="0"/>
              <a:t> x=</a:t>
            </a:r>
            <a:r>
              <a:rPr lang="en-US" dirty="0" err="1"/>
              <a:t>myfunc</a:t>
            </a:r>
            <a:r>
              <a:rPr lang="en-US" dirty="0"/>
              <a:t>()</a:t>
            </a:r>
          </a:p>
          <a:p>
            <a:pPr marL="0" indent="0">
              <a:buNone/>
            </a:pPr>
            <a:r>
              <a:rPr lang="en-US" dirty="0"/>
              <a:t> print(next(x))</a:t>
            </a:r>
            <a:endParaRPr lang="en-IN" dirty="0"/>
          </a:p>
        </p:txBody>
      </p:sp>
      <p:sp>
        <p:nvSpPr>
          <p:cNvPr id="4" name="TextBox 3">
            <a:extLst>
              <a:ext uri="{FF2B5EF4-FFF2-40B4-BE49-F238E27FC236}">
                <a16:creationId xmlns:a16="http://schemas.microsoft.com/office/drawing/2014/main" id="{F4B6B777-A322-4DB5-8137-8A0C43597C4D}"/>
              </a:ext>
            </a:extLst>
          </p:cNvPr>
          <p:cNvSpPr txBox="1"/>
          <p:nvPr/>
        </p:nvSpPr>
        <p:spPr>
          <a:xfrm>
            <a:off x="5708342" y="1331650"/>
            <a:ext cx="3369256" cy="3046988"/>
          </a:xfrm>
          <a:prstGeom prst="rect">
            <a:avLst/>
          </a:prstGeom>
          <a:noFill/>
        </p:spPr>
        <p:txBody>
          <a:bodyPr wrap="none" rtlCol="0">
            <a:spAutoFit/>
          </a:bodyPr>
          <a:lstStyle/>
          <a:p>
            <a:r>
              <a:rPr lang="en-US" sz="2400" dirty="0"/>
              <a:t>#Using for loop</a:t>
            </a:r>
          </a:p>
          <a:p>
            <a:r>
              <a:rPr lang="en-US" sz="2400" dirty="0"/>
              <a:t> def </a:t>
            </a:r>
            <a:r>
              <a:rPr lang="en-US" sz="2400" dirty="0" err="1"/>
              <a:t>myfunc</a:t>
            </a:r>
            <a:r>
              <a:rPr lang="en-US" sz="2400" dirty="0"/>
              <a:t>():</a:t>
            </a:r>
          </a:p>
          <a:p>
            <a:r>
              <a:rPr lang="en-US" sz="2400" dirty="0"/>
              <a:t>       for </a:t>
            </a:r>
            <a:r>
              <a:rPr lang="en-US" sz="2400" dirty="0" err="1"/>
              <a:t>i</a:t>
            </a:r>
            <a:r>
              <a:rPr lang="en-US" sz="2400" dirty="0"/>
              <a:t> in range(5):</a:t>
            </a:r>
          </a:p>
          <a:p>
            <a:r>
              <a:rPr lang="en-US" sz="2400" dirty="0"/>
              <a:t>             print(‘-------------’,</a:t>
            </a:r>
            <a:r>
              <a:rPr lang="en-US" sz="2400" dirty="0" err="1"/>
              <a:t>i</a:t>
            </a:r>
            <a:r>
              <a:rPr lang="en-US" sz="2400" dirty="0"/>
              <a:t>)</a:t>
            </a:r>
          </a:p>
          <a:p>
            <a:r>
              <a:rPr lang="en-US" sz="2400" dirty="0"/>
              <a:t>             yield I</a:t>
            </a:r>
          </a:p>
          <a:p>
            <a:endParaRPr lang="en-US" sz="2400" dirty="0"/>
          </a:p>
          <a:p>
            <a:r>
              <a:rPr lang="en-US" sz="2400" dirty="0"/>
              <a:t> x=</a:t>
            </a:r>
            <a:r>
              <a:rPr lang="en-US" sz="2400" dirty="0" err="1"/>
              <a:t>myfunc</a:t>
            </a:r>
            <a:r>
              <a:rPr lang="en-US" sz="2400" dirty="0"/>
              <a:t>()</a:t>
            </a:r>
          </a:p>
          <a:p>
            <a:r>
              <a:rPr lang="en-US" sz="2400" dirty="0"/>
              <a:t>  print(next(x))</a:t>
            </a:r>
            <a:endParaRPr lang="en-IN" sz="2400" dirty="0"/>
          </a:p>
        </p:txBody>
      </p:sp>
    </p:spTree>
    <p:extLst>
      <p:ext uri="{BB962C8B-B14F-4D97-AF65-F5344CB8AC3E}">
        <p14:creationId xmlns:p14="http://schemas.microsoft.com/office/powerpoint/2010/main" val="3506379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AEDE1-5584-43B2-8D5F-EBF06F6974C2}"/>
              </a:ext>
            </a:extLst>
          </p:cNvPr>
          <p:cNvSpPr>
            <a:spLocks noGrp="1"/>
          </p:cNvSpPr>
          <p:nvPr>
            <p:ph type="title"/>
          </p:nvPr>
        </p:nvSpPr>
        <p:spPr>
          <a:xfrm>
            <a:off x="838200" y="365126"/>
            <a:ext cx="10515600" cy="584786"/>
          </a:xfrm>
        </p:spPr>
        <p:txBody>
          <a:bodyPr>
            <a:normAutofit fontScale="90000"/>
          </a:bodyPr>
          <a:lstStyle/>
          <a:p>
            <a:r>
              <a:rPr lang="en-US" dirty="0"/>
              <a:t>Creating Custom Generator</a:t>
            </a:r>
            <a:endParaRPr lang="en-IN" dirty="0"/>
          </a:p>
        </p:txBody>
      </p:sp>
      <p:sp>
        <p:nvSpPr>
          <p:cNvPr id="3" name="Content Placeholder 2">
            <a:extLst>
              <a:ext uri="{FF2B5EF4-FFF2-40B4-BE49-F238E27FC236}">
                <a16:creationId xmlns:a16="http://schemas.microsoft.com/office/drawing/2014/main" id="{9D148997-A50E-4EE7-BEBD-A19948B3C3EC}"/>
              </a:ext>
            </a:extLst>
          </p:cNvPr>
          <p:cNvSpPr>
            <a:spLocks noGrp="1"/>
          </p:cNvSpPr>
          <p:nvPr>
            <p:ph idx="1"/>
          </p:nvPr>
        </p:nvSpPr>
        <p:spPr>
          <a:xfrm>
            <a:off x="838200" y="1225118"/>
            <a:ext cx="10515600" cy="5788241"/>
          </a:xfrm>
        </p:spPr>
        <p:txBody>
          <a:bodyPr>
            <a:normAutofit/>
          </a:bodyPr>
          <a:lstStyle/>
          <a:p>
            <a:pPr marL="0" indent="0">
              <a:buNone/>
            </a:pPr>
            <a:r>
              <a:rPr lang="en-US" dirty="0"/>
              <a:t>#generators.py</a:t>
            </a:r>
          </a:p>
          <a:p>
            <a:pPr marL="0" indent="0">
              <a:buNone/>
            </a:pPr>
            <a:r>
              <a:rPr lang="en-US" dirty="0"/>
              <a:t>def </a:t>
            </a:r>
            <a:r>
              <a:rPr lang="en-US" sz="2000" dirty="0" err="1"/>
              <a:t>list_iterator</a:t>
            </a:r>
            <a:r>
              <a:rPr lang="en-US" sz="2000" dirty="0"/>
              <a:t>(list):</a:t>
            </a:r>
          </a:p>
          <a:p>
            <a:pPr marL="0" indent="0">
              <a:buNone/>
            </a:pPr>
            <a:r>
              <a:rPr lang="en-US" sz="2000" dirty="0"/>
              <a:t>       for </a:t>
            </a:r>
            <a:r>
              <a:rPr lang="en-US" sz="2000" dirty="0" err="1"/>
              <a:t>i</a:t>
            </a:r>
            <a:r>
              <a:rPr lang="en-US" sz="2000" dirty="0"/>
              <a:t> in list:</a:t>
            </a:r>
          </a:p>
          <a:p>
            <a:pPr marL="0" indent="0">
              <a:buNone/>
            </a:pPr>
            <a:r>
              <a:rPr lang="en-US" sz="2000" dirty="0"/>
              <a:t>          print(</a:t>
            </a:r>
            <a:r>
              <a:rPr lang="en-US" sz="2000" dirty="0" err="1"/>
              <a:t>i</a:t>
            </a:r>
            <a:r>
              <a:rPr lang="en-US" sz="2000" dirty="0"/>
              <a:t>)</a:t>
            </a:r>
          </a:p>
          <a:p>
            <a:pPr marL="0" indent="0">
              <a:buNone/>
            </a:pPr>
            <a:endParaRPr lang="en-US" sz="2000" dirty="0"/>
          </a:p>
          <a:p>
            <a:pPr marL="0" indent="0">
              <a:buNone/>
            </a:pPr>
            <a:r>
              <a:rPr lang="en-US" sz="2000" dirty="0"/>
              <a:t>#create 	object					     </a:t>
            </a:r>
          </a:p>
          <a:p>
            <a:pPr marL="0" indent="0">
              <a:buNone/>
            </a:pPr>
            <a:r>
              <a:rPr lang="en-US" sz="2000" dirty="0"/>
              <a:t>a=[1,2,3,6,5,4] </a:t>
            </a:r>
          </a:p>
          <a:p>
            <a:pPr marL="0" indent="0">
              <a:buNone/>
            </a:pPr>
            <a:r>
              <a:rPr lang="en-US" sz="2000" dirty="0" err="1"/>
              <a:t>mylist</a:t>
            </a:r>
            <a:r>
              <a:rPr lang="en-US" sz="2000" dirty="0"/>
              <a:t>=</a:t>
            </a:r>
            <a:r>
              <a:rPr lang="en-US" sz="2000" dirty="0" err="1"/>
              <a:t>ListIterator</a:t>
            </a:r>
            <a:r>
              <a:rPr lang="en-US" sz="2000" dirty="0"/>
              <a:t>(a)</a:t>
            </a:r>
          </a:p>
          <a:p>
            <a:pPr marL="0" indent="0">
              <a:buNone/>
            </a:pPr>
            <a:r>
              <a:rPr lang="en-US" sz="2000" dirty="0"/>
              <a:t>print(next(</a:t>
            </a:r>
            <a:r>
              <a:rPr lang="en-US" sz="2000" dirty="0" err="1"/>
              <a:t>mylist</a:t>
            </a:r>
            <a:r>
              <a:rPr lang="en-US" sz="2000" dirty="0"/>
              <a:t>))   </a:t>
            </a:r>
          </a:p>
          <a:p>
            <a:pPr marL="0" indent="0">
              <a:buNone/>
            </a:pPr>
            <a:r>
              <a:rPr lang="en-US" sz="2000" dirty="0"/>
              <a:t>..so on </a:t>
            </a:r>
          </a:p>
          <a:p>
            <a:pPr marL="0" indent="0">
              <a:buNone/>
            </a:pPr>
            <a:r>
              <a:rPr lang="en-US" sz="2000" dirty="0"/>
              <a:t>#or use for loop</a:t>
            </a:r>
          </a:p>
          <a:p>
            <a:pPr marL="0" indent="0">
              <a:buNone/>
            </a:pPr>
            <a:r>
              <a:rPr lang="en-US" sz="2000" dirty="0"/>
              <a:t> for x in </a:t>
            </a:r>
            <a:r>
              <a:rPr lang="en-US" sz="2000" dirty="0" err="1"/>
              <a:t>mylist</a:t>
            </a:r>
            <a:r>
              <a:rPr lang="en-US" sz="2000" dirty="0"/>
              <a:t>:</a:t>
            </a:r>
          </a:p>
          <a:p>
            <a:pPr marL="0" indent="0">
              <a:buNone/>
            </a:pPr>
            <a:r>
              <a:rPr lang="en-US" sz="2000" dirty="0"/>
              <a:t>      print(x)</a:t>
            </a:r>
            <a:endParaRPr lang="en-IN" sz="2000" dirty="0"/>
          </a:p>
        </p:txBody>
      </p:sp>
    </p:spTree>
    <p:extLst>
      <p:ext uri="{BB962C8B-B14F-4D97-AF65-F5344CB8AC3E}">
        <p14:creationId xmlns:p14="http://schemas.microsoft.com/office/powerpoint/2010/main" val="499017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9423-1880-4010-984C-70A0E19B95E6}"/>
              </a:ext>
            </a:extLst>
          </p:cNvPr>
          <p:cNvSpPr>
            <a:spLocks noGrp="1"/>
          </p:cNvSpPr>
          <p:nvPr>
            <p:ph type="title"/>
          </p:nvPr>
        </p:nvSpPr>
        <p:spPr>
          <a:xfrm>
            <a:off x="749423" y="152061"/>
            <a:ext cx="10951346" cy="504887"/>
          </a:xfrm>
        </p:spPr>
        <p:txBody>
          <a:bodyPr>
            <a:normAutofit fontScale="90000"/>
          </a:bodyPr>
          <a:lstStyle/>
          <a:p>
            <a:r>
              <a:rPr lang="en-US" dirty="0"/>
              <a:t>Command Line Arguments in Python with </a:t>
            </a:r>
            <a:r>
              <a:rPr lang="en-US" dirty="0" err="1"/>
              <a:t>argparse</a:t>
            </a:r>
            <a:endParaRPr lang="en-IN" dirty="0"/>
          </a:p>
        </p:txBody>
      </p:sp>
      <p:sp>
        <p:nvSpPr>
          <p:cNvPr id="3" name="Content Placeholder 2">
            <a:extLst>
              <a:ext uri="{FF2B5EF4-FFF2-40B4-BE49-F238E27FC236}">
                <a16:creationId xmlns:a16="http://schemas.microsoft.com/office/drawing/2014/main" id="{A8F5E8EA-8221-4573-9CB1-50454DB53319}"/>
              </a:ext>
            </a:extLst>
          </p:cNvPr>
          <p:cNvSpPr>
            <a:spLocks noGrp="1"/>
          </p:cNvSpPr>
          <p:nvPr>
            <p:ph idx="1"/>
          </p:nvPr>
        </p:nvSpPr>
        <p:spPr>
          <a:xfrm>
            <a:off x="797880" y="745722"/>
            <a:ext cx="10902889" cy="6276515"/>
          </a:xfrm>
        </p:spPr>
        <p:txBody>
          <a:bodyPr>
            <a:noAutofit/>
          </a:bodyPr>
          <a:lstStyle/>
          <a:p>
            <a:pPr marL="0" indent="0">
              <a:buNone/>
            </a:pPr>
            <a:r>
              <a:rPr lang="en-US" sz="1800" dirty="0"/>
              <a:t>#myparser.py </a:t>
            </a:r>
          </a:p>
          <a:p>
            <a:pPr marL="0" indent="0">
              <a:buNone/>
            </a:pPr>
            <a:r>
              <a:rPr lang="en-US" sz="1800" dirty="0"/>
              <a:t>import </a:t>
            </a:r>
            <a:r>
              <a:rPr lang="en-US" sz="1800" dirty="0" err="1"/>
              <a:t>argparse</a:t>
            </a:r>
            <a:endParaRPr lang="en-US" sz="1800" dirty="0"/>
          </a:p>
          <a:p>
            <a:pPr marL="0" indent="0">
              <a:buNone/>
            </a:pPr>
            <a:r>
              <a:rPr lang="en-US" sz="1800" dirty="0"/>
              <a:t> if __name__==‘__main__’:</a:t>
            </a:r>
          </a:p>
          <a:p>
            <a:pPr marL="0" indent="0">
              <a:buNone/>
            </a:pPr>
            <a:r>
              <a:rPr lang="en-US" sz="1800" dirty="0"/>
              <a:t>     #initialize the parser</a:t>
            </a:r>
          </a:p>
          <a:p>
            <a:pPr marL="0" indent="0">
              <a:buNone/>
            </a:pPr>
            <a:r>
              <a:rPr lang="en-US" sz="1800" dirty="0"/>
              <a:t>       parser=</a:t>
            </a:r>
            <a:r>
              <a:rPr lang="en-US" sz="1800" dirty="0" err="1"/>
              <a:t>argparse.ArgumentParse</a:t>
            </a:r>
            <a:r>
              <a:rPr lang="en-US" sz="1800" dirty="0"/>
              <a:t>(description=“my math script”)</a:t>
            </a:r>
          </a:p>
          <a:p>
            <a:pPr marL="0" indent="0">
              <a:buNone/>
            </a:pPr>
            <a:r>
              <a:rPr lang="en-US" sz="1800" dirty="0"/>
              <a:t>     #Add positional parameters</a:t>
            </a:r>
          </a:p>
          <a:p>
            <a:pPr marL="0" indent="0">
              <a:buNone/>
            </a:pPr>
            <a:r>
              <a:rPr lang="en-US" sz="1800" dirty="0"/>
              <a:t>     </a:t>
            </a:r>
            <a:r>
              <a:rPr lang="en-US" sz="1800" dirty="0" err="1"/>
              <a:t>parser.add_argument</a:t>
            </a:r>
            <a:r>
              <a:rPr lang="en-US" sz="1800" dirty="0"/>
              <a:t>(‘num1’, help=“Number 1” type=float) #by default type is string</a:t>
            </a:r>
          </a:p>
          <a:p>
            <a:pPr marL="0" indent="0">
              <a:buNone/>
            </a:pPr>
            <a:r>
              <a:rPr lang="en-US" sz="1800" dirty="0"/>
              <a:t>      </a:t>
            </a:r>
            <a:r>
              <a:rPr lang="en-US" sz="1800" dirty="0" err="1"/>
              <a:t>parser.add_argument</a:t>
            </a:r>
            <a:r>
              <a:rPr lang="en-US" sz="1800" dirty="0"/>
              <a:t>(‘num2’, help=“Number 2” type=float)</a:t>
            </a:r>
          </a:p>
          <a:p>
            <a:pPr marL="0" indent="0">
              <a:buNone/>
            </a:pPr>
            <a:r>
              <a:rPr lang="en-US" sz="1800" dirty="0"/>
              <a:t>     </a:t>
            </a:r>
            <a:r>
              <a:rPr lang="en-US" sz="1800" dirty="0" err="1"/>
              <a:t>parser.add_argument</a:t>
            </a:r>
            <a:r>
              <a:rPr lang="en-US" sz="1800" dirty="0"/>
              <a:t>(‘operation’, help=“provide </a:t>
            </a:r>
            <a:r>
              <a:rPr lang="en-US" sz="1800" dirty="0" err="1"/>
              <a:t>operator”,default</a:t>
            </a:r>
            <a:r>
              <a:rPr lang="en-US" sz="1800" dirty="0"/>
              <a:t>=‘+’) #Add default parameter</a:t>
            </a:r>
          </a:p>
          <a:p>
            <a:pPr marL="0" indent="0">
              <a:buNone/>
            </a:pPr>
            <a:r>
              <a:rPr lang="en-US" sz="1800" dirty="0"/>
              <a:t>      #Parse arguments</a:t>
            </a:r>
          </a:p>
          <a:p>
            <a:pPr marL="0" indent="0">
              <a:buNone/>
            </a:pPr>
            <a:r>
              <a:rPr lang="en-US" sz="1800" dirty="0"/>
              <a:t>      </a:t>
            </a:r>
            <a:r>
              <a:rPr lang="en-US" sz="1800" dirty="0" err="1"/>
              <a:t>args</a:t>
            </a:r>
            <a:r>
              <a:rPr lang="en-US" sz="1800" dirty="0"/>
              <a:t>=</a:t>
            </a:r>
            <a:r>
              <a:rPr lang="en-US" sz="1800" dirty="0" err="1"/>
              <a:t>parser.parse_args</a:t>
            </a:r>
            <a:r>
              <a:rPr lang="en-US" sz="1800" dirty="0"/>
              <a:t>()</a:t>
            </a:r>
          </a:p>
          <a:p>
            <a:pPr marL="0" indent="0">
              <a:buNone/>
            </a:pPr>
            <a:r>
              <a:rPr lang="en-US" sz="1800" dirty="0"/>
              <a:t>      print(</a:t>
            </a:r>
            <a:r>
              <a:rPr lang="en-US" sz="1800" dirty="0" err="1"/>
              <a:t>args</a:t>
            </a:r>
            <a:r>
              <a:rPr lang="en-US" sz="1800" dirty="0"/>
              <a:t>)</a:t>
            </a:r>
          </a:p>
          <a:p>
            <a:pPr marL="0" indent="0">
              <a:buNone/>
            </a:pPr>
            <a:r>
              <a:rPr lang="en-US" sz="1800" dirty="0"/>
              <a:t>      result=None</a:t>
            </a:r>
          </a:p>
          <a:p>
            <a:pPr marL="0" indent="0">
              <a:buNone/>
            </a:pPr>
            <a:r>
              <a:rPr lang="en-US" sz="1800" dirty="0"/>
              <a:t>       if </a:t>
            </a:r>
            <a:r>
              <a:rPr lang="en-US" sz="1800" dirty="0" err="1"/>
              <a:t>args.operation</a:t>
            </a:r>
            <a:r>
              <a:rPr lang="en-US" sz="1800" dirty="0"/>
              <a:t>==‘+’:</a:t>
            </a:r>
          </a:p>
          <a:p>
            <a:pPr marL="0" indent="0">
              <a:buNone/>
            </a:pPr>
            <a:r>
              <a:rPr lang="en-US" sz="1800" dirty="0"/>
              <a:t>           result=args.num1+args.num2</a:t>
            </a:r>
          </a:p>
          <a:p>
            <a:pPr marL="0" indent="0">
              <a:buNone/>
            </a:pPr>
            <a:r>
              <a:rPr lang="en-US" sz="1800" dirty="0"/>
              <a:t>       print(“Result=“,result)</a:t>
            </a:r>
          </a:p>
          <a:p>
            <a:pPr marL="0" indent="0">
              <a:buNone/>
            </a:pPr>
            <a:r>
              <a:rPr lang="en-US" sz="1800" dirty="0"/>
              <a:t>#run the code in terminal by copying the current path of the python project</a:t>
            </a:r>
          </a:p>
          <a:p>
            <a:pPr marL="0" indent="0">
              <a:buNone/>
            </a:pPr>
            <a:r>
              <a:rPr lang="en-US" sz="1800" dirty="0"/>
              <a:t>C:\Users\DELL\PycharmProjects\argparseex&gt; python myparser.py –h</a:t>
            </a:r>
          </a:p>
          <a:p>
            <a:pPr marL="0" indent="0">
              <a:buNone/>
            </a:pPr>
            <a:r>
              <a:rPr lang="en-US" sz="1800" dirty="0"/>
              <a:t>C:\Users\DELL\PycharmProjects\argparseex&gt; python myparser.py 20 30 +</a:t>
            </a:r>
            <a:endParaRPr lang="en-IN" sz="1800" dirty="0"/>
          </a:p>
        </p:txBody>
      </p:sp>
    </p:spTree>
    <p:extLst>
      <p:ext uri="{BB962C8B-B14F-4D97-AF65-F5344CB8AC3E}">
        <p14:creationId xmlns:p14="http://schemas.microsoft.com/office/powerpoint/2010/main" val="1487200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F5E8EA-8221-4573-9CB1-50454DB53319}"/>
              </a:ext>
            </a:extLst>
          </p:cNvPr>
          <p:cNvSpPr>
            <a:spLocks noGrp="1"/>
          </p:cNvSpPr>
          <p:nvPr>
            <p:ph idx="1"/>
          </p:nvPr>
        </p:nvSpPr>
        <p:spPr>
          <a:xfrm>
            <a:off x="644555" y="290742"/>
            <a:ext cx="10902889" cy="6276515"/>
          </a:xfrm>
        </p:spPr>
        <p:txBody>
          <a:bodyPr>
            <a:noAutofit/>
          </a:bodyPr>
          <a:lstStyle/>
          <a:p>
            <a:pPr marL="0" indent="0">
              <a:buNone/>
            </a:pPr>
            <a:r>
              <a:rPr lang="en-US" sz="1800" dirty="0"/>
              <a:t>#myparser.py </a:t>
            </a:r>
          </a:p>
          <a:p>
            <a:pPr marL="0" indent="0">
              <a:buNone/>
            </a:pPr>
            <a:r>
              <a:rPr lang="en-US" sz="1800" dirty="0"/>
              <a:t>import </a:t>
            </a:r>
            <a:r>
              <a:rPr lang="en-US" sz="1800" dirty="0" err="1"/>
              <a:t>argparse</a:t>
            </a:r>
            <a:endParaRPr lang="en-US" sz="1800" dirty="0"/>
          </a:p>
          <a:p>
            <a:pPr marL="0" indent="0">
              <a:buNone/>
            </a:pPr>
            <a:r>
              <a:rPr lang="en-US" sz="1800" dirty="0"/>
              <a:t> if __name__==‘__main__’:</a:t>
            </a:r>
          </a:p>
          <a:p>
            <a:pPr marL="0" indent="0">
              <a:buNone/>
            </a:pPr>
            <a:r>
              <a:rPr lang="en-US" sz="1800" dirty="0"/>
              <a:t>     #initialize the parser</a:t>
            </a:r>
          </a:p>
          <a:p>
            <a:pPr marL="0" indent="0">
              <a:buNone/>
            </a:pPr>
            <a:r>
              <a:rPr lang="en-US" sz="1800" dirty="0"/>
              <a:t>       parser=</a:t>
            </a:r>
            <a:r>
              <a:rPr lang="en-US" sz="1800" dirty="0" err="1"/>
              <a:t>argparse.ArgumentParse</a:t>
            </a:r>
            <a:r>
              <a:rPr lang="en-US" sz="1800" dirty="0"/>
              <a:t>(description=“my math script”)</a:t>
            </a:r>
          </a:p>
          <a:p>
            <a:pPr marL="0" indent="0">
              <a:buNone/>
            </a:pPr>
            <a:r>
              <a:rPr lang="en-US" sz="1800" dirty="0"/>
              <a:t>     #Add optional parameters</a:t>
            </a:r>
          </a:p>
          <a:p>
            <a:pPr marL="0" indent="0">
              <a:buNone/>
            </a:pPr>
            <a:r>
              <a:rPr lang="en-US" sz="1800" dirty="0"/>
              <a:t>     </a:t>
            </a:r>
            <a:r>
              <a:rPr lang="en-US" sz="1800" dirty="0" err="1"/>
              <a:t>parser.add_argument</a:t>
            </a:r>
            <a:r>
              <a:rPr lang="en-US" sz="1800" dirty="0"/>
              <a:t>(‘-a’,‘--num1’, help=“Number 1” type=float) #by default type is string</a:t>
            </a:r>
          </a:p>
          <a:p>
            <a:pPr marL="0" indent="0">
              <a:buNone/>
            </a:pPr>
            <a:r>
              <a:rPr lang="en-US" sz="1800" dirty="0"/>
              <a:t>      </a:t>
            </a:r>
            <a:r>
              <a:rPr lang="en-US" sz="1800" dirty="0" err="1"/>
              <a:t>parser.add_argument</a:t>
            </a:r>
            <a:r>
              <a:rPr lang="en-US" sz="1800" dirty="0"/>
              <a:t>(‘-b’,‘--num2’, help=“Number 2” type=float)</a:t>
            </a:r>
          </a:p>
          <a:p>
            <a:pPr marL="0" indent="0">
              <a:buNone/>
            </a:pPr>
            <a:r>
              <a:rPr lang="en-US" sz="1800" dirty="0"/>
              <a:t>     </a:t>
            </a:r>
            <a:r>
              <a:rPr lang="en-US" sz="1800" dirty="0" err="1"/>
              <a:t>parser.add_argument</a:t>
            </a:r>
            <a:r>
              <a:rPr lang="en-US" sz="1800" dirty="0"/>
              <a:t>(‘-o’,‘--operation’, help=“provide </a:t>
            </a:r>
            <a:r>
              <a:rPr lang="en-US" sz="1800" dirty="0" err="1"/>
              <a:t>operator”,default</a:t>
            </a:r>
            <a:r>
              <a:rPr lang="en-US" sz="1800" dirty="0"/>
              <a:t>=‘+’) #Add default parameter</a:t>
            </a:r>
          </a:p>
          <a:p>
            <a:pPr marL="0" indent="0">
              <a:buNone/>
            </a:pPr>
            <a:r>
              <a:rPr lang="en-US" sz="1800" dirty="0"/>
              <a:t>      #Parse arguments</a:t>
            </a:r>
          </a:p>
          <a:p>
            <a:pPr marL="0" indent="0">
              <a:buNone/>
            </a:pPr>
            <a:r>
              <a:rPr lang="en-US" sz="1800" dirty="0"/>
              <a:t>      </a:t>
            </a:r>
            <a:r>
              <a:rPr lang="en-US" sz="1800" dirty="0" err="1"/>
              <a:t>args</a:t>
            </a:r>
            <a:r>
              <a:rPr lang="en-US" sz="1800" dirty="0"/>
              <a:t>=</a:t>
            </a:r>
            <a:r>
              <a:rPr lang="en-US" sz="1800" dirty="0" err="1"/>
              <a:t>parser.parse_args</a:t>
            </a:r>
            <a:r>
              <a:rPr lang="en-US" sz="1800" dirty="0"/>
              <a:t>()</a:t>
            </a:r>
          </a:p>
          <a:p>
            <a:pPr marL="0" indent="0">
              <a:buNone/>
            </a:pPr>
            <a:r>
              <a:rPr lang="en-US" sz="1800" dirty="0"/>
              <a:t>      print(</a:t>
            </a:r>
            <a:r>
              <a:rPr lang="en-US" sz="1800" dirty="0" err="1"/>
              <a:t>args</a:t>
            </a:r>
            <a:r>
              <a:rPr lang="en-US" sz="1800" dirty="0"/>
              <a:t>)</a:t>
            </a:r>
          </a:p>
          <a:p>
            <a:pPr marL="0" indent="0">
              <a:buNone/>
            </a:pPr>
            <a:r>
              <a:rPr lang="en-US" sz="1800" dirty="0"/>
              <a:t>      result=None</a:t>
            </a:r>
          </a:p>
          <a:p>
            <a:pPr marL="0" indent="0">
              <a:buNone/>
            </a:pPr>
            <a:r>
              <a:rPr lang="en-US" sz="1800" dirty="0"/>
              <a:t>       if </a:t>
            </a:r>
            <a:r>
              <a:rPr lang="en-US" sz="1800" dirty="0" err="1"/>
              <a:t>args.operation</a:t>
            </a:r>
            <a:r>
              <a:rPr lang="en-US" sz="1800" dirty="0"/>
              <a:t>==‘+’:</a:t>
            </a:r>
          </a:p>
          <a:p>
            <a:pPr marL="0" indent="0">
              <a:buNone/>
            </a:pPr>
            <a:r>
              <a:rPr lang="en-US" sz="1800" dirty="0"/>
              <a:t>           result=args.num1+args.num2</a:t>
            </a:r>
          </a:p>
          <a:p>
            <a:pPr marL="0" indent="0">
              <a:buNone/>
            </a:pPr>
            <a:r>
              <a:rPr lang="en-US" sz="1800" dirty="0"/>
              <a:t>       print(“Result=“,result)</a:t>
            </a:r>
          </a:p>
          <a:p>
            <a:pPr marL="0" indent="0">
              <a:buNone/>
            </a:pPr>
            <a:r>
              <a:rPr lang="en-US" sz="1800" dirty="0"/>
              <a:t>#run the code in terminal by copying the current path of the python project</a:t>
            </a:r>
          </a:p>
          <a:p>
            <a:pPr marL="0" indent="0">
              <a:buNone/>
            </a:pPr>
            <a:r>
              <a:rPr lang="en-US" sz="1800" dirty="0"/>
              <a:t>C:\Users\DELL\PycharmProjects\argparseex&gt; python myparser.py –h</a:t>
            </a:r>
          </a:p>
          <a:p>
            <a:pPr marL="0" indent="0">
              <a:buNone/>
            </a:pPr>
            <a:r>
              <a:rPr lang="en-US" sz="1800" dirty="0"/>
              <a:t>C:\Users\DELL\PycharmProjects\argparseex&gt; python myparser.</a:t>
            </a:r>
            <a:r>
              <a:rPr lang="en-US" sz="1800"/>
              <a:t>py –a=30  –b=40 –o=*</a:t>
            </a:r>
            <a:endParaRPr lang="en-IN" sz="1800" dirty="0"/>
          </a:p>
        </p:txBody>
      </p:sp>
    </p:spTree>
    <p:extLst>
      <p:ext uri="{BB962C8B-B14F-4D97-AF65-F5344CB8AC3E}">
        <p14:creationId xmlns:p14="http://schemas.microsoft.com/office/powerpoint/2010/main" val="2503998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A1235-6636-4039-B186-3D67E4B9D407}"/>
              </a:ext>
            </a:extLst>
          </p:cNvPr>
          <p:cNvSpPr>
            <a:spLocks noGrp="1"/>
          </p:cNvSpPr>
          <p:nvPr>
            <p:ph type="title"/>
          </p:nvPr>
        </p:nvSpPr>
        <p:spPr>
          <a:xfrm>
            <a:off x="838200" y="365125"/>
            <a:ext cx="2988076" cy="1028669"/>
          </a:xfrm>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23E759B5-C7A6-4C65-A48E-20EDA56F70BE}"/>
              </a:ext>
            </a:extLst>
          </p:cNvPr>
          <p:cNvSpPr>
            <a:spLocks noGrp="1"/>
          </p:cNvSpPr>
          <p:nvPr>
            <p:ph idx="1"/>
          </p:nvPr>
        </p:nvSpPr>
        <p:spPr/>
        <p:txBody>
          <a:bodyPr/>
          <a:lstStyle/>
          <a:p>
            <a:pPr marL="0" indent="0">
              <a:buNone/>
            </a:pPr>
            <a:r>
              <a:rPr lang="en-US" dirty="0"/>
              <a:t># a file named "geek", will be opened with the reading mode. </a:t>
            </a:r>
          </a:p>
          <a:p>
            <a:pPr marL="0" indent="0">
              <a:buNone/>
            </a:pPr>
            <a:r>
              <a:rPr lang="en-US" dirty="0"/>
              <a:t>file = open('geek.txt', 'r') </a:t>
            </a:r>
          </a:p>
          <a:p>
            <a:pPr marL="0" indent="0">
              <a:buNone/>
            </a:pPr>
            <a:r>
              <a:rPr lang="en-US" dirty="0"/>
              <a:t># This will print every line one by one in the file </a:t>
            </a:r>
          </a:p>
          <a:p>
            <a:pPr marL="0" indent="0">
              <a:buNone/>
            </a:pPr>
            <a:r>
              <a:rPr lang="en-US" dirty="0"/>
              <a:t>for each in file: </a:t>
            </a:r>
          </a:p>
          <a:p>
            <a:pPr marL="0" indent="0">
              <a:buNone/>
            </a:pPr>
            <a:r>
              <a:rPr lang="en-US" dirty="0"/>
              <a:t>	print (each)</a:t>
            </a:r>
            <a:endParaRPr lang="en-IN" dirty="0"/>
          </a:p>
        </p:txBody>
      </p:sp>
    </p:spTree>
    <p:extLst>
      <p:ext uri="{BB962C8B-B14F-4D97-AF65-F5344CB8AC3E}">
        <p14:creationId xmlns:p14="http://schemas.microsoft.com/office/powerpoint/2010/main" val="3549608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5B9E1-CF29-471B-AACF-0EADA5B2DAEA}"/>
              </a:ext>
            </a:extLst>
          </p:cNvPr>
          <p:cNvSpPr>
            <a:spLocks noGrp="1"/>
          </p:cNvSpPr>
          <p:nvPr>
            <p:ph type="title"/>
          </p:nvPr>
        </p:nvSpPr>
        <p:spPr/>
        <p:txBody>
          <a:bodyPr/>
          <a:lstStyle/>
          <a:p>
            <a:r>
              <a:rPr lang="en-IN" b="1" i="0" dirty="0">
                <a:effectLst/>
                <a:latin typeface="urw-din"/>
              </a:rPr>
              <a:t>Working of read() mode</a:t>
            </a:r>
            <a:endParaRPr lang="en-IN" dirty="0"/>
          </a:p>
        </p:txBody>
      </p:sp>
      <p:sp>
        <p:nvSpPr>
          <p:cNvPr id="3" name="Content Placeholder 2">
            <a:extLst>
              <a:ext uri="{FF2B5EF4-FFF2-40B4-BE49-F238E27FC236}">
                <a16:creationId xmlns:a16="http://schemas.microsoft.com/office/drawing/2014/main" id="{B6C5E3C3-BE54-4756-9862-242E1314AEBB}"/>
              </a:ext>
            </a:extLst>
          </p:cNvPr>
          <p:cNvSpPr>
            <a:spLocks noGrp="1"/>
          </p:cNvSpPr>
          <p:nvPr>
            <p:ph idx="1"/>
          </p:nvPr>
        </p:nvSpPr>
        <p:spPr/>
        <p:txBody>
          <a:bodyPr/>
          <a:lstStyle/>
          <a:p>
            <a:r>
              <a:rPr lang="en-US" b="0" i="0" dirty="0">
                <a:effectLst/>
                <a:latin typeface="urw-din"/>
              </a:rPr>
              <a:t>There is more than one way to read a file in Python. If you need to extract a string that contains all characters in the file then we can use </a:t>
            </a:r>
            <a:r>
              <a:rPr lang="en-US" b="1" i="0" dirty="0" err="1">
                <a:effectLst/>
                <a:latin typeface="urw-din"/>
              </a:rPr>
              <a:t>file.read</a:t>
            </a:r>
            <a:r>
              <a:rPr lang="en-US" b="1" i="0" dirty="0">
                <a:effectLst/>
                <a:latin typeface="urw-din"/>
              </a:rPr>
              <a:t>()</a:t>
            </a:r>
            <a:r>
              <a:rPr lang="en-US" b="0" i="0" dirty="0">
                <a:effectLst/>
                <a:latin typeface="urw-din"/>
              </a:rPr>
              <a:t>. </a:t>
            </a:r>
            <a:endParaRPr lang="en-IN" dirty="0"/>
          </a:p>
        </p:txBody>
      </p:sp>
    </p:spTree>
    <p:extLst>
      <p:ext uri="{BB962C8B-B14F-4D97-AF65-F5344CB8AC3E}">
        <p14:creationId xmlns:p14="http://schemas.microsoft.com/office/powerpoint/2010/main" val="2411932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F9E70-E041-41AC-AAA8-EFE91D3CC64A}"/>
              </a:ext>
            </a:extLst>
          </p:cNvPr>
          <p:cNvSpPr>
            <a:spLocks noGrp="1"/>
          </p:cNvSpPr>
          <p:nvPr>
            <p:ph type="title"/>
          </p:nvPr>
        </p:nvSpPr>
        <p:spPr>
          <a:xfrm>
            <a:off x="838200" y="365126"/>
            <a:ext cx="2961443" cy="904382"/>
          </a:xfrm>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05CE7D69-FBB4-483C-8BDB-96A5DA9B0D71}"/>
              </a:ext>
            </a:extLst>
          </p:cNvPr>
          <p:cNvSpPr>
            <a:spLocks noGrp="1"/>
          </p:cNvSpPr>
          <p:nvPr>
            <p:ph idx="1"/>
          </p:nvPr>
        </p:nvSpPr>
        <p:spPr/>
        <p:txBody>
          <a:bodyPr/>
          <a:lstStyle/>
          <a:p>
            <a:pPr marL="0" indent="0">
              <a:buNone/>
            </a:pPr>
            <a:r>
              <a:rPr lang="en-US" dirty="0"/>
              <a:t># Python code to illustrate read() mode </a:t>
            </a:r>
          </a:p>
          <a:p>
            <a:pPr marL="0" indent="0">
              <a:buNone/>
            </a:pPr>
            <a:r>
              <a:rPr lang="en-US" dirty="0"/>
              <a:t>file = open("</a:t>
            </a:r>
            <a:r>
              <a:rPr lang="en-US" dirty="0" err="1"/>
              <a:t>file.text</a:t>
            </a:r>
            <a:r>
              <a:rPr lang="en-US" dirty="0"/>
              <a:t>", "r") </a:t>
            </a:r>
          </a:p>
          <a:p>
            <a:pPr marL="0" indent="0">
              <a:buNone/>
            </a:pPr>
            <a:r>
              <a:rPr lang="en-US" dirty="0"/>
              <a:t>print </a:t>
            </a:r>
            <a:r>
              <a:rPr lang="en-US" dirty="0" err="1"/>
              <a:t>file.read</a:t>
            </a:r>
            <a:r>
              <a:rPr lang="en-US" dirty="0"/>
              <a:t>()</a:t>
            </a:r>
            <a:endParaRPr lang="en-IN" dirty="0"/>
          </a:p>
        </p:txBody>
      </p:sp>
    </p:spTree>
    <p:extLst>
      <p:ext uri="{BB962C8B-B14F-4D97-AF65-F5344CB8AC3E}">
        <p14:creationId xmlns:p14="http://schemas.microsoft.com/office/powerpoint/2010/main" val="4148233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2E37C8-DB1B-4754-820F-57B5C282C7F0}"/>
              </a:ext>
            </a:extLst>
          </p:cNvPr>
          <p:cNvSpPr>
            <a:spLocks noGrp="1"/>
          </p:cNvSpPr>
          <p:nvPr>
            <p:ph idx="1"/>
          </p:nvPr>
        </p:nvSpPr>
        <p:spPr>
          <a:xfrm>
            <a:off x="656948" y="1145219"/>
            <a:ext cx="10696852" cy="5031744"/>
          </a:xfrm>
        </p:spPr>
        <p:txBody>
          <a:bodyPr/>
          <a:lstStyle/>
          <a:p>
            <a:r>
              <a:rPr lang="en-US" b="0" i="0" dirty="0">
                <a:effectLst/>
                <a:latin typeface="urw-din"/>
              </a:rPr>
              <a:t>Another way to read a file is to call a certain number of characters like in the following code the interpreter will read the first five characters of stored data and return it as a string:</a:t>
            </a:r>
          </a:p>
          <a:p>
            <a:pPr marL="0" indent="0">
              <a:buNone/>
            </a:pPr>
            <a:endParaRPr lang="en-US" b="0" i="0" dirty="0">
              <a:effectLst/>
              <a:latin typeface="urw-din"/>
            </a:endParaRPr>
          </a:p>
          <a:p>
            <a:pPr marL="0" indent="0">
              <a:buNone/>
            </a:pPr>
            <a:r>
              <a:rPr lang="en-US" dirty="0"/>
              <a:t># Python code to illustrate read() mode character wise </a:t>
            </a:r>
          </a:p>
          <a:p>
            <a:pPr marL="0" indent="0">
              <a:buNone/>
            </a:pPr>
            <a:r>
              <a:rPr lang="en-US" dirty="0"/>
              <a:t>file = open("file.txt", "r") </a:t>
            </a:r>
          </a:p>
          <a:p>
            <a:pPr marL="0" indent="0">
              <a:buNone/>
            </a:pPr>
            <a:r>
              <a:rPr lang="en-US" dirty="0"/>
              <a:t>print </a:t>
            </a:r>
            <a:r>
              <a:rPr lang="en-US" dirty="0" err="1"/>
              <a:t>file.read</a:t>
            </a:r>
            <a:r>
              <a:rPr lang="en-US" dirty="0"/>
              <a:t>(5)</a:t>
            </a:r>
          </a:p>
          <a:p>
            <a:pPr marL="0" indent="0">
              <a:buNone/>
            </a:pPr>
            <a:r>
              <a:rPr lang="en-IN" dirty="0"/>
              <a:t> print(</a:t>
            </a:r>
            <a:r>
              <a:rPr lang="en-IN" dirty="0" err="1"/>
              <a:t>file.readline</a:t>
            </a:r>
            <a:r>
              <a:rPr lang="en-IN" dirty="0"/>
              <a:t>())  #</a:t>
            </a:r>
            <a:r>
              <a:rPr lang="en-US" sz="1800" dirty="0">
                <a:effectLst/>
                <a:latin typeface="Source Sans Pro" panose="020B0503030403020204" pitchFamily="34" charset="0"/>
                <a:ea typeface="Calibri" panose="020F0502020204030204" pitchFamily="34" charset="0"/>
                <a:cs typeface="Times New Roman" panose="02020603050405020304" pitchFamily="18" charset="0"/>
              </a:rPr>
              <a:t> This method reads a file till the newline, including the newline character.</a:t>
            </a:r>
          </a:p>
          <a:p>
            <a:pPr marL="0" indent="0">
              <a:buNone/>
            </a:pPr>
            <a:r>
              <a:rPr lang="en-US" sz="1800" dirty="0">
                <a:latin typeface="Source Sans Pro" panose="020B0503030403020204" pitchFamily="34" charset="0"/>
                <a:cs typeface="Times New Roman" panose="02020603050405020304" pitchFamily="18" charset="0"/>
              </a:rPr>
              <a:t> </a:t>
            </a:r>
            <a:r>
              <a:rPr lang="en-US" sz="2400" dirty="0">
                <a:latin typeface="Source Sans Pro" panose="020B0503030403020204" pitchFamily="34" charset="0"/>
                <a:cs typeface="Times New Roman" panose="02020603050405020304" pitchFamily="18" charset="0"/>
              </a:rPr>
              <a:t>print(</a:t>
            </a:r>
            <a:r>
              <a:rPr lang="en-US" sz="2400" dirty="0" err="1">
                <a:latin typeface="Source Sans Pro" panose="020B0503030403020204" pitchFamily="34" charset="0"/>
                <a:cs typeface="Times New Roman" panose="02020603050405020304" pitchFamily="18" charset="0"/>
              </a:rPr>
              <a:t>file.readlines</a:t>
            </a:r>
            <a:r>
              <a:rPr lang="en-US" sz="2400" dirty="0">
                <a:latin typeface="Source Sans Pro" panose="020B0503030403020204" pitchFamily="34" charset="0"/>
                <a:cs typeface="Times New Roman" panose="02020603050405020304" pitchFamily="18" charset="0"/>
              </a:rPr>
              <a:t>()) </a:t>
            </a:r>
            <a:r>
              <a:rPr lang="en-US" sz="1800" dirty="0">
                <a:latin typeface="Source Sans Pro" panose="020B0503030403020204" pitchFamily="34" charset="0"/>
                <a:cs typeface="Times New Roman" panose="02020603050405020304" pitchFamily="18" charset="0"/>
              </a:rPr>
              <a:t> #</a:t>
            </a:r>
            <a:r>
              <a:rPr lang="en-US" sz="1800" dirty="0">
                <a:effectLst/>
                <a:latin typeface="Source Sans Pro" panose="020B0503030403020204" pitchFamily="34" charset="0"/>
                <a:ea typeface="Calibri" panose="020F0502020204030204" pitchFamily="34" charset="0"/>
                <a:cs typeface="Times New Roman" panose="02020603050405020304" pitchFamily="18" charset="0"/>
              </a:rPr>
              <a:t> returns a list of remaining lines of the entire file</a:t>
            </a:r>
            <a:endParaRPr lang="en-IN" dirty="0"/>
          </a:p>
        </p:txBody>
      </p:sp>
    </p:spTree>
    <p:extLst>
      <p:ext uri="{BB962C8B-B14F-4D97-AF65-F5344CB8AC3E}">
        <p14:creationId xmlns:p14="http://schemas.microsoft.com/office/powerpoint/2010/main" val="4121511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F2F81-BF18-46DD-83CE-38AB0C23E75C}"/>
              </a:ext>
            </a:extLst>
          </p:cNvPr>
          <p:cNvSpPr>
            <a:spLocks noGrp="1"/>
          </p:cNvSpPr>
          <p:nvPr>
            <p:ph type="title"/>
          </p:nvPr>
        </p:nvSpPr>
        <p:spPr/>
        <p:txBody>
          <a:bodyPr/>
          <a:lstStyle/>
          <a:p>
            <a:r>
              <a:rPr lang="en-US" b="1" i="0" dirty="0">
                <a:effectLst/>
                <a:latin typeface="urw-din"/>
              </a:rPr>
              <a:t>Creating a file using write() mode</a:t>
            </a:r>
            <a:endParaRPr lang="en-IN" dirty="0"/>
          </a:p>
        </p:txBody>
      </p:sp>
      <p:sp>
        <p:nvSpPr>
          <p:cNvPr id="3" name="Content Placeholder 2">
            <a:extLst>
              <a:ext uri="{FF2B5EF4-FFF2-40B4-BE49-F238E27FC236}">
                <a16:creationId xmlns:a16="http://schemas.microsoft.com/office/drawing/2014/main" id="{95341014-7F60-4463-8E9B-014E987850B5}"/>
              </a:ext>
            </a:extLst>
          </p:cNvPr>
          <p:cNvSpPr>
            <a:spLocks noGrp="1"/>
          </p:cNvSpPr>
          <p:nvPr>
            <p:ph idx="1"/>
          </p:nvPr>
        </p:nvSpPr>
        <p:spPr/>
        <p:txBody>
          <a:bodyPr/>
          <a:lstStyle/>
          <a:p>
            <a:r>
              <a:rPr lang="en-US" dirty="0"/>
              <a:t># Python code to create a file </a:t>
            </a:r>
          </a:p>
          <a:p>
            <a:pPr marL="0" indent="0">
              <a:buNone/>
            </a:pPr>
            <a:r>
              <a:rPr lang="en-US" dirty="0"/>
              <a:t>file = open('</a:t>
            </a:r>
            <a:r>
              <a:rPr lang="en-US" dirty="0" err="1"/>
              <a:t>geek.txt','w</a:t>
            </a:r>
            <a:r>
              <a:rPr lang="en-US" dirty="0"/>
              <a:t>') </a:t>
            </a:r>
          </a:p>
          <a:p>
            <a:pPr marL="0" indent="0">
              <a:buNone/>
            </a:pPr>
            <a:r>
              <a:rPr lang="en-US" dirty="0" err="1"/>
              <a:t>file.write</a:t>
            </a:r>
            <a:r>
              <a:rPr lang="en-US" dirty="0"/>
              <a:t>("This is the write command") </a:t>
            </a:r>
          </a:p>
          <a:p>
            <a:pPr marL="0" indent="0">
              <a:buNone/>
            </a:pPr>
            <a:r>
              <a:rPr lang="en-US" dirty="0" err="1"/>
              <a:t>file.write</a:t>
            </a:r>
            <a:r>
              <a:rPr lang="en-US" dirty="0"/>
              <a:t>("It allows us to write in a particular file") </a:t>
            </a:r>
          </a:p>
          <a:p>
            <a:pPr marL="0" indent="0">
              <a:buNone/>
            </a:pPr>
            <a:r>
              <a:rPr lang="en-US" dirty="0" err="1"/>
              <a:t>file.close</a:t>
            </a:r>
            <a:r>
              <a:rPr lang="en-US" dirty="0"/>
              <a:t>()</a:t>
            </a:r>
            <a:endParaRPr lang="en-IN" dirty="0"/>
          </a:p>
        </p:txBody>
      </p:sp>
    </p:spTree>
    <p:extLst>
      <p:ext uri="{BB962C8B-B14F-4D97-AF65-F5344CB8AC3E}">
        <p14:creationId xmlns:p14="http://schemas.microsoft.com/office/powerpoint/2010/main" val="3970086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A744D-ADD9-4D28-874B-141E004F26B6}"/>
              </a:ext>
            </a:extLst>
          </p:cNvPr>
          <p:cNvSpPr>
            <a:spLocks noGrp="1"/>
          </p:cNvSpPr>
          <p:nvPr>
            <p:ph type="title"/>
          </p:nvPr>
        </p:nvSpPr>
        <p:spPr>
          <a:xfrm>
            <a:off x="838200" y="612559"/>
            <a:ext cx="10515600" cy="612559"/>
          </a:xfrm>
        </p:spPr>
        <p:txBody>
          <a:bodyPr>
            <a:normAutofit fontScale="90000"/>
          </a:bodyPr>
          <a:lstStyle/>
          <a:p>
            <a:r>
              <a:rPr lang="en-US" sz="4000" b="1" dirty="0">
                <a:solidFill>
                  <a:srgbClr val="25265E"/>
                </a:solidFill>
                <a:effectLst/>
                <a:latin typeface="Source Sans Pro" panose="020B0503030403020204" pitchFamily="34" charset="0"/>
                <a:ea typeface="Times New Roman" panose="02020603050405020304" pitchFamily="18" charset="0"/>
                <a:cs typeface="Times New Roman" panose="02020603050405020304" pitchFamily="18" charset="0"/>
              </a:rPr>
              <a:t>Closing Files in Python</a:t>
            </a:r>
            <a:br>
              <a:rPr lang="en-IN" sz="18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8510462-604F-4CA5-9CCC-C9D780BB0AD2}"/>
              </a:ext>
            </a:extLst>
          </p:cNvPr>
          <p:cNvSpPr>
            <a:spLocks noGrp="1"/>
          </p:cNvSpPr>
          <p:nvPr>
            <p:ph idx="1"/>
          </p:nvPr>
        </p:nvSpPr>
        <p:spPr>
          <a:xfrm>
            <a:off x="838200" y="1390619"/>
            <a:ext cx="10515600" cy="5045692"/>
          </a:xfrm>
        </p:spPr>
        <p:txBody>
          <a:bodyPr>
            <a:normAutofit/>
          </a:bodyPr>
          <a:lstStyle/>
          <a:p>
            <a:r>
              <a:rPr lang="en-US" sz="1800" dirty="0">
                <a:solidFill>
                  <a:srgbClr val="000000"/>
                </a:solidFill>
                <a:effectLst/>
                <a:latin typeface="Source Sans Pro" panose="020B0503030403020204" pitchFamily="34" charset="0"/>
                <a:ea typeface="Times New Roman" panose="02020603050405020304" pitchFamily="18" charset="0"/>
              </a:rPr>
              <a:t>When we are done with performing operations on the file, we need to properly close the file.</a:t>
            </a:r>
            <a:endParaRPr lang="en-IN" sz="1800" dirty="0">
              <a:effectLst/>
              <a:latin typeface="Times New Roman" panose="02020603050405020304" pitchFamily="18" charset="0"/>
              <a:ea typeface="Times New Roman" panose="02020603050405020304" pitchFamily="18" charset="0"/>
            </a:endParaRPr>
          </a:p>
          <a:p>
            <a:pPr marL="0" indent="0">
              <a:buNone/>
            </a:pPr>
            <a:r>
              <a:rPr kumimoji="0" lang="en-US" altLang="en-US" sz="2000" b="0" i="0" u="none" strike="noStrike" cap="none" normalizeH="0" baseline="0" dirty="0">
                <a:ln>
                  <a:noFill/>
                </a:ln>
                <a:effectLst/>
                <a:ea typeface="Times New Roman" panose="02020603050405020304" pitchFamily="18" charset="0"/>
                <a:cs typeface="Courier New" panose="02070309020205020404" pitchFamily="49" charset="0"/>
              </a:rPr>
              <a:t>f = open("test.txt", encoding = 'utf-8’)    # perform file operations</a:t>
            </a:r>
          </a:p>
          <a:p>
            <a:pPr marL="0" indent="0">
              <a:buNone/>
            </a:pPr>
            <a:r>
              <a:rPr kumimoji="0" lang="en-US" altLang="en-US" sz="2000" b="0" i="0" u="none" strike="noStrike" cap="none" normalizeH="0" baseline="0" dirty="0" err="1">
                <a:ln>
                  <a:noFill/>
                </a:ln>
                <a:effectLst/>
                <a:ea typeface="Times New Roman" panose="02020603050405020304" pitchFamily="18" charset="0"/>
                <a:cs typeface="Courier New" panose="02070309020205020404" pitchFamily="49" charset="0"/>
              </a:rPr>
              <a:t>f.close</a:t>
            </a:r>
            <a:r>
              <a:rPr kumimoji="0" lang="en-US" altLang="en-US" sz="2000" b="0" i="0" u="none" strike="noStrike" cap="none" normalizeH="0" baseline="0" dirty="0">
                <a:ln>
                  <a:noFill/>
                </a:ln>
                <a:effectLst/>
                <a:ea typeface="Times New Roman" panose="02020603050405020304" pitchFamily="18" charset="0"/>
                <a:cs typeface="Courier New" panose="02070309020205020404" pitchFamily="49" charset="0"/>
              </a:rPr>
              <a:t>()</a:t>
            </a:r>
          </a:p>
          <a:p>
            <a:pPr marL="0" indent="0">
              <a:buNone/>
            </a:pPr>
            <a:endParaRPr lang="en-US" altLang="en-US" sz="2000" dirty="0">
              <a:cs typeface="Courier New" panose="02070309020205020404" pitchFamily="49" charset="0"/>
            </a:endParaRPr>
          </a:p>
          <a:p>
            <a:pPr marL="0" indent="0">
              <a:buNone/>
            </a:pPr>
            <a:r>
              <a:rPr kumimoji="0" lang="en-US" altLang="en-US" sz="2000" b="0" i="0" u="none" strike="noStrike" cap="none" normalizeH="0" baseline="0" dirty="0">
                <a:ln>
                  <a:noFill/>
                </a:ln>
                <a:solidFill>
                  <a:srgbClr val="000000"/>
                </a:solidFill>
                <a:effectLst/>
                <a:latin typeface="Source Sans Pro" panose="020B0503030403020204" pitchFamily="34" charset="0"/>
                <a:ea typeface="Times New Roman" panose="02020603050405020304" pitchFamily="18" charset="0"/>
              </a:rPr>
              <a:t>The best way to close a file is by using the </a:t>
            </a:r>
            <a:r>
              <a:rPr kumimoji="0" lang="en-US" altLang="en-US" sz="12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with</a:t>
            </a:r>
            <a:r>
              <a:rPr kumimoji="0" lang="en-US" altLang="en-US" sz="2000" b="0" i="0" u="none" strike="noStrike" cap="none" normalizeH="0" baseline="0" dirty="0">
                <a:ln>
                  <a:noFill/>
                </a:ln>
                <a:solidFill>
                  <a:srgbClr val="000000"/>
                </a:solidFill>
                <a:effectLst/>
                <a:latin typeface="Source Sans Pro" panose="020B0503030403020204" pitchFamily="34" charset="0"/>
                <a:ea typeface="Times New Roman" panose="02020603050405020304" pitchFamily="18" charset="0"/>
              </a:rPr>
              <a:t> statement. This ensures that the file is closed when the block inside the </a:t>
            </a:r>
            <a:r>
              <a:rPr kumimoji="0" lang="en-US" altLang="en-US" sz="12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with</a:t>
            </a:r>
            <a:r>
              <a:rPr kumimoji="0" lang="en-US" altLang="en-US" sz="2000" b="0" i="0" u="none" strike="noStrike" cap="none" normalizeH="0" baseline="0" dirty="0">
                <a:ln>
                  <a:noFill/>
                </a:ln>
                <a:solidFill>
                  <a:srgbClr val="000000"/>
                </a:solidFill>
                <a:effectLst/>
                <a:latin typeface="Source Sans Pro" panose="020B0503030403020204" pitchFamily="34" charset="0"/>
                <a:ea typeface="Times New Roman" panose="02020603050405020304" pitchFamily="18" charset="0"/>
              </a:rPr>
              <a:t> statement is exited.</a:t>
            </a:r>
          </a:p>
          <a:p>
            <a:pPr marL="0" indent="0">
              <a:buNone/>
            </a:pPr>
            <a:r>
              <a:rPr kumimoji="0" lang="en-US" altLang="en-US" sz="2000" b="0" i="0" u="none" strike="noStrike" cap="none" normalizeH="0" baseline="0" dirty="0">
                <a:ln>
                  <a:noFill/>
                </a:ln>
                <a:effectLst/>
              </a:rPr>
              <a:t>with open("sun.txt","</a:t>
            </a:r>
            <a:r>
              <a:rPr kumimoji="0" lang="en-US" altLang="en-US" sz="2000" b="0" i="0" u="none" strike="noStrike" cap="none" normalizeH="0" baseline="0" dirty="0" err="1">
                <a:ln>
                  <a:noFill/>
                </a:ln>
                <a:effectLst/>
              </a:rPr>
              <a:t>wt</a:t>
            </a:r>
            <a:r>
              <a:rPr kumimoji="0" lang="en-US" altLang="en-US" sz="2000" b="0" i="0" u="none" strike="noStrike" cap="none" normalizeH="0" baseline="0" dirty="0">
                <a:ln>
                  <a:noFill/>
                </a:ln>
                <a:effectLst/>
              </a:rPr>
              <a:t>") as f:</a:t>
            </a:r>
          </a:p>
          <a:p>
            <a:pPr marL="0" indent="0">
              <a:buNone/>
            </a:pPr>
            <a:r>
              <a:rPr kumimoji="0" lang="en-US" altLang="en-US" sz="2000" b="0" i="0" u="none" strike="noStrike" cap="none" normalizeH="0" baseline="0" dirty="0">
                <a:ln>
                  <a:noFill/>
                </a:ln>
                <a:effectLst/>
              </a:rPr>
              <a:t>    </a:t>
            </a:r>
            <a:r>
              <a:rPr kumimoji="0" lang="en-US" altLang="en-US" sz="2000" b="0" i="0" u="none" strike="noStrike" cap="none" normalizeH="0" baseline="0" dirty="0" err="1">
                <a:ln>
                  <a:noFill/>
                </a:ln>
                <a:effectLst/>
              </a:rPr>
              <a:t>f.write</a:t>
            </a:r>
            <a:r>
              <a:rPr kumimoji="0" lang="en-US" altLang="en-US" sz="2000" b="0" i="0" u="none" strike="noStrike" cap="none" normalizeH="0" baseline="0" dirty="0">
                <a:ln>
                  <a:noFill/>
                </a:ln>
                <a:effectLst/>
              </a:rPr>
              <a:t>("This is a better way to write.")</a:t>
            </a:r>
          </a:p>
          <a:p>
            <a:pPr marL="0" indent="0">
              <a:buNone/>
            </a:pPr>
            <a:endParaRPr kumimoji="0" lang="en-US" altLang="en-US" sz="2000" b="0" i="0" u="none" strike="noStrike" cap="none" normalizeH="0" baseline="0" dirty="0">
              <a:ln>
                <a:noFill/>
              </a:ln>
              <a:effectLst/>
            </a:endParaRPr>
          </a:p>
          <a:p>
            <a:pPr marL="0" indent="0">
              <a:buNone/>
            </a:pPr>
            <a:r>
              <a:rPr kumimoji="0" lang="en-US" altLang="en-US" sz="2000" b="0" i="0" u="none" strike="noStrike" cap="none" normalizeH="0" baseline="0" dirty="0">
                <a:ln>
                  <a:noFill/>
                </a:ln>
                <a:effectLst/>
              </a:rPr>
              <a:t># Python code to illustrate with() read():</a:t>
            </a:r>
          </a:p>
          <a:p>
            <a:pPr marL="0" indent="0">
              <a:buNone/>
            </a:pPr>
            <a:r>
              <a:rPr kumimoji="0" lang="en-US" altLang="en-US" sz="2000" b="0" i="0" u="none" strike="noStrike" cap="none" normalizeH="0" baseline="0" dirty="0">
                <a:ln>
                  <a:noFill/>
                </a:ln>
                <a:effectLst/>
              </a:rPr>
              <a:t>with open("file.txt") as file: </a:t>
            </a:r>
          </a:p>
          <a:p>
            <a:pPr marL="0" indent="0">
              <a:buNone/>
            </a:pPr>
            <a:r>
              <a:rPr kumimoji="0" lang="en-US" altLang="en-US" sz="2000" b="0" i="0" u="none" strike="noStrike" cap="none" normalizeH="0" baseline="0" dirty="0">
                <a:ln>
                  <a:noFill/>
                </a:ln>
                <a:effectLst/>
              </a:rPr>
              <a:t>	data = </a:t>
            </a:r>
            <a:r>
              <a:rPr kumimoji="0" lang="en-US" altLang="en-US" sz="2000" b="0" i="0" u="none" strike="noStrike" cap="none" normalizeH="0" baseline="0" dirty="0" err="1">
                <a:ln>
                  <a:noFill/>
                </a:ln>
                <a:effectLst/>
              </a:rPr>
              <a:t>file.read</a:t>
            </a:r>
            <a:r>
              <a:rPr kumimoji="0" lang="en-US" altLang="en-US" sz="2000" b="0" i="0" u="none" strike="noStrike" cap="none" normalizeH="0" baseline="0" dirty="0">
                <a:ln>
                  <a:noFill/>
                </a:ln>
                <a:effectLst/>
              </a:rPr>
              <a:t>() </a:t>
            </a:r>
          </a:p>
          <a:p>
            <a:pPr marL="0" indent="0">
              <a:buNone/>
            </a:pPr>
            <a:r>
              <a:rPr kumimoji="0" lang="en-US" altLang="en-US" sz="2000" b="0" i="0" u="none" strike="noStrike" cap="none" normalizeH="0" baseline="0" dirty="0">
                <a:ln>
                  <a:noFill/>
                </a:ln>
                <a:effectLst/>
              </a:rPr>
              <a:t># do something with data</a:t>
            </a:r>
          </a:p>
          <a:p>
            <a:pPr marL="0" indent="0">
              <a:buNone/>
            </a:pPr>
            <a:endParaRPr lang="en-IN" dirty="0"/>
          </a:p>
        </p:txBody>
      </p:sp>
    </p:spTree>
    <p:extLst>
      <p:ext uri="{BB962C8B-B14F-4D97-AF65-F5344CB8AC3E}">
        <p14:creationId xmlns:p14="http://schemas.microsoft.com/office/powerpoint/2010/main" val="2127047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F88C8-B2C4-4B40-B1B7-1F081E57DB90}"/>
              </a:ext>
            </a:extLst>
          </p:cNvPr>
          <p:cNvSpPr>
            <a:spLocks noGrp="1"/>
          </p:cNvSpPr>
          <p:nvPr>
            <p:ph type="title"/>
          </p:nvPr>
        </p:nvSpPr>
        <p:spPr/>
        <p:txBody>
          <a:bodyPr/>
          <a:lstStyle/>
          <a:p>
            <a:r>
              <a:rPr lang="en-IN" b="1" i="0" dirty="0">
                <a:effectLst/>
                <a:latin typeface="urw-din"/>
              </a:rPr>
              <a:t>Working of append() mode</a:t>
            </a:r>
            <a:endParaRPr lang="en-IN" dirty="0"/>
          </a:p>
        </p:txBody>
      </p:sp>
      <p:sp>
        <p:nvSpPr>
          <p:cNvPr id="3" name="Content Placeholder 2">
            <a:extLst>
              <a:ext uri="{FF2B5EF4-FFF2-40B4-BE49-F238E27FC236}">
                <a16:creationId xmlns:a16="http://schemas.microsoft.com/office/drawing/2014/main" id="{49791D2D-1405-4B60-BF53-3E7534E21E17}"/>
              </a:ext>
            </a:extLst>
          </p:cNvPr>
          <p:cNvSpPr>
            <a:spLocks noGrp="1"/>
          </p:cNvSpPr>
          <p:nvPr>
            <p:ph idx="1"/>
          </p:nvPr>
        </p:nvSpPr>
        <p:spPr/>
        <p:txBody>
          <a:bodyPr/>
          <a:lstStyle/>
          <a:p>
            <a:r>
              <a:rPr lang="en-US" dirty="0"/>
              <a:t># Python code to illustrate append() mode </a:t>
            </a:r>
          </a:p>
          <a:p>
            <a:pPr marL="0" indent="0">
              <a:buNone/>
            </a:pPr>
            <a:r>
              <a:rPr lang="en-US" dirty="0"/>
              <a:t>file = open('</a:t>
            </a:r>
            <a:r>
              <a:rPr lang="en-US" dirty="0" err="1"/>
              <a:t>geek.txt','a</a:t>
            </a:r>
            <a:r>
              <a:rPr lang="en-US" dirty="0"/>
              <a:t>') </a:t>
            </a:r>
          </a:p>
          <a:p>
            <a:pPr marL="0" indent="0">
              <a:buNone/>
            </a:pPr>
            <a:r>
              <a:rPr lang="en-US" dirty="0" err="1"/>
              <a:t>file.write</a:t>
            </a:r>
            <a:r>
              <a:rPr lang="en-US" dirty="0"/>
              <a:t>("This will add this line") </a:t>
            </a:r>
          </a:p>
          <a:p>
            <a:pPr marL="0" indent="0">
              <a:buNone/>
            </a:pPr>
            <a:r>
              <a:rPr lang="en-US" dirty="0" err="1"/>
              <a:t>file.close</a:t>
            </a:r>
            <a:r>
              <a:rPr lang="en-US" dirty="0"/>
              <a:t>()</a:t>
            </a:r>
            <a:endParaRPr lang="en-IN" dirty="0"/>
          </a:p>
        </p:txBody>
      </p:sp>
    </p:spTree>
    <p:extLst>
      <p:ext uri="{BB962C8B-B14F-4D97-AF65-F5344CB8AC3E}">
        <p14:creationId xmlns:p14="http://schemas.microsoft.com/office/powerpoint/2010/main" val="1396139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2594</Words>
  <Application>Microsoft Office PowerPoint</Application>
  <PresentationFormat>Widescreen</PresentationFormat>
  <Paragraphs>296</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Calibri Light</vt:lpstr>
      <vt:lpstr>Consolas</vt:lpstr>
      <vt:lpstr>Source Sans Pro</vt:lpstr>
      <vt:lpstr>Times New Roman</vt:lpstr>
      <vt:lpstr>urw-din</vt:lpstr>
      <vt:lpstr>var(--font-din)</vt:lpstr>
      <vt:lpstr>Wingdings</vt:lpstr>
      <vt:lpstr>Office Theme</vt:lpstr>
      <vt:lpstr>File Handling in Python</vt:lpstr>
      <vt:lpstr>Working of open() function</vt:lpstr>
      <vt:lpstr>Example:</vt:lpstr>
      <vt:lpstr>Working of read() mode</vt:lpstr>
      <vt:lpstr>Example:</vt:lpstr>
      <vt:lpstr>PowerPoint Presentation</vt:lpstr>
      <vt:lpstr>Creating a file using write() mode</vt:lpstr>
      <vt:lpstr>Closing Files in Python </vt:lpstr>
      <vt:lpstr>Working of append() mode</vt:lpstr>
      <vt:lpstr>split() using file handling</vt:lpstr>
      <vt:lpstr>Example:</vt:lpstr>
      <vt:lpstr>Example:</vt:lpstr>
      <vt:lpstr>File handling using try block</vt:lpstr>
      <vt:lpstr>To create file into another directory…</vt:lpstr>
      <vt:lpstr>Example…</vt:lpstr>
      <vt:lpstr>How to handle JSON file in Python</vt:lpstr>
      <vt:lpstr>Writing into a json file</vt:lpstr>
      <vt:lpstr>Reading from a json file</vt:lpstr>
      <vt:lpstr>Python Iterators</vt:lpstr>
      <vt:lpstr>Creating Custom Iterator</vt:lpstr>
      <vt:lpstr>Python Generators</vt:lpstr>
      <vt:lpstr>Example:</vt:lpstr>
      <vt:lpstr>Creating Custom Generator</vt:lpstr>
      <vt:lpstr>Command Line Arguments in Python with argparse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Handling in Python</dc:title>
  <dc:creator>Sunanda Naik</dc:creator>
  <cp:lastModifiedBy>Sunanda Naik</cp:lastModifiedBy>
  <cp:revision>22</cp:revision>
  <dcterms:created xsi:type="dcterms:W3CDTF">2020-11-17T14:38:31Z</dcterms:created>
  <dcterms:modified xsi:type="dcterms:W3CDTF">2020-11-28T13:35:29Z</dcterms:modified>
</cp:coreProperties>
</file>