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8" r:id="rId4"/>
    <p:sldId id="269" r:id="rId5"/>
    <p:sldId id="270" r:id="rId6"/>
    <p:sldId id="257" r:id="rId7"/>
    <p:sldId id="258" r:id="rId8"/>
    <p:sldId id="259" r:id="rId9"/>
    <p:sldId id="260" r:id="rId10"/>
    <p:sldId id="261" r:id="rId11"/>
    <p:sldId id="275" r:id="rId12"/>
    <p:sldId id="262" r:id="rId13"/>
    <p:sldId id="263" r:id="rId14"/>
    <p:sldId id="264" r:id="rId15"/>
    <p:sldId id="265" r:id="rId16"/>
    <p:sldId id="266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64D2-82AC-43AE-8783-C0A37EA8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9606-864B-45A6-AC2C-DA4B0A656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B218-C233-481A-BC01-07196E4F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FA71-3FFE-4899-9F74-6DC1407BD1D4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0414-4F98-4986-9404-B4CA74FC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2919-1C79-4610-B6D1-B819CC29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9761-C1D2-40AB-9644-9B3F83DF1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3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75A3-C1BA-4AB2-84AC-0643B5F8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08ADE-6616-4663-82F0-79F2FB84E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EBAF-5CB2-4102-9CBE-298B7C9D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FA71-3FFE-4899-9F74-6DC1407BD1D4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1FD41-FC86-429C-9BD4-9FCC2310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6878-C448-4647-B5BF-1C16F35A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9761-C1D2-40AB-9644-9B3F83DF1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54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843F1-22D8-4995-A048-D7BA444BA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E5C23-BF7C-4626-9843-118A4BA93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6F92-30D2-47D6-B310-B6D9C3D7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FA71-3FFE-4899-9F74-6DC1407BD1D4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1BEE-ABCE-49C1-90D1-86CD1C83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4916-41D7-4A49-AB58-6CFEFD30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9761-C1D2-40AB-9644-9B3F83DF1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6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DDF-6CAA-4FAF-8D29-16966AFD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3917-CCAD-40C3-94DA-767F33615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D6A79-0B1F-4427-9FE8-2106B5DA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FA71-3FFE-4899-9F74-6DC1407BD1D4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7D1C-DD48-4FB8-AD39-3305306D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F09D-9217-4592-806F-628B8E39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9761-C1D2-40AB-9644-9B3F83DF1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1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4CC0-369D-4701-AC54-E33D261F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A2398-E2B0-4B4A-B2B3-5288093F8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19AD4-4CD2-4DCA-A5AE-69D6EDB1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FA71-3FFE-4899-9F74-6DC1407BD1D4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8AEA-38F5-4E4A-B1C4-E412B728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C7A6-4955-4147-BBE0-CDE9598C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9761-C1D2-40AB-9644-9B3F83DF1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2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783C-27BB-4FBC-9AF2-72E2E15E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BF00-054F-4103-878F-7110E2918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8F05D-6686-4958-A0DF-A7B124CF5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96AC5-7823-4486-B48C-CF04DE2F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FA71-3FFE-4899-9F74-6DC1407BD1D4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12738-7A7F-4D05-8ADC-E34481F2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F936B-6A7C-4C17-A9E1-13ED7FE0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9761-C1D2-40AB-9644-9B3F83DF1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959A-63F7-4046-B573-C170C63A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9F97B-850B-4DAA-9BB4-C7749494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E669A-EDE9-4E42-B77D-7152AB21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CCF88-8AF3-4810-8333-DA6092C77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701F6-1976-4B85-B201-7D35A8CA6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EA643-461C-440D-B049-0CC61239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FA71-3FFE-4899-9F74-6DC1407BD1D4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C6AB5-B96C-4623-BDF7-5FC8E76B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A8978-C155-4AD5-9C59-D4A2BE72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9761-C1D2-40AB-9644-9B3F83DF1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E700-91E8-4999-9908-1C02D7BB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5EB0F-2728-49B6-B46F-4C7BDF2B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FA71-3FFE-4899-9F74-6DC1407BD1D4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6DB91-215F-4ED2-A459-BF9FCB09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2B2CE-B549-4721-8780-70834539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9761-C1D2-40AB-9644-9B3F83DF1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30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34068-0C4A-4D2D-9030-221821AD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FA71-3FFE-4899-9F74-6DC1407BD1D4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E64AA-483B-4293-827B-7957A398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3B53D-BA0C-491E-A8A6-5758C8EF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9761-C1D2-40AB-9644-9B3F83DF1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74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E7E1-AC61-464C-9B2A-A89AFA50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DF3E-8415-48AF-8244-4085ED8A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0E40E-0116-467F-9F54-54E1C55CA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519E1-E27D-4540-92A0-89DFFDE5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FA71-3FFE-4899-9F74-6DC1407BD1D4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74761-E39A-4434-88A6-BFB50A99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B0E8-57C2-425E-B0E0-3A0D9FC0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9761-C1D2-40AB-9644-9B3F83DF1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3C20-45DB-48AA-A206-78A7A1B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9979D-2B40-4D0E-A4EE-08833A513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28F2B-D332-48B6-9BAC-796F67DC5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21DFD-BD4A-4E6F-9911-B209E870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FA71-3FFE-4899-9F74-6DC1407BD1D4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3796B-4873-4535-A47A-1FB132C0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C445-DD43-46F0-B783-8B54BFBB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9761-C1D2-40AB-9644-9B3F83DF1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363EE-D8C7-4934-AFA7-A67A88CD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40B1F-D1D7-4462-A1B6-4EE50E56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8105-21C5-44D2-8BC3-9EB85E372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0FA71-3FFE-4899-9F74-6DC1407BD1D4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10911-427B-4AA5-A283-9F3FB2D43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45F9-A370-42F2-B1A7-126DB6582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C9761-C1D2-40AB-9644-9B3F83DF1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9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088C-D7EF-422F-AF6A-E62A29C2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D6F8-5936-4E98-B9D7-88DD2C42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606858"/>
            <a:ext cx="10515600" cy="5013988"/>
          </a:xfrm>
        </p:spPr>
        <p:txBody>
          <a:bodyPr/>
          <a:lstStyle/>
          <a:p>
            <a:r>
              <a:rPr lang="en-US" dirty="0"/>
              <a:t>Classes in Python can be extended, creating new classes which retain characteristics of the base class.</a:t>
            </a:r>
          </a:p>
          <a:p>
            <a:r>
              <a:rPr lang="en-US" dirty="0"/>
              <a:t>This process, known as Inheritance.</a:t>
            </a:r>
          </a:p>
          <a:p>
            <a:r>
              <a:rPr lang="en-US" dirty="0"/>
              <a:t>Involves a superclass and a subclass.</a:t>
            </a:r>
          </a:p>
          <a:p>
            <a:r>
              <a:rPr lang="en-US" dirty="0"/>
              <a:t>The subclass inherits the members of the superclass, on top of which it can add its own members.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57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77DCDF-753A-4F66-A72F-96A1D2317977}"/>
              </a:ext>
            </a:extLst>
          </p:cNvPr>
          <p:cNvSpPr/>
          <p:nvPr/>
        </p:nvSpPr>
        <p:spPr>
          <a:xfrm>
            <a:off x="2290439" y="1462764"/>
            <a:ext cx="7350711" cy="540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multiple inheritance, the child inherits from more than one parent class.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6046F5-F344-4934-B816-9349E8A093C0}"/>
              </a:ext>
            </a:extLst>
          </p:cNvPr>
          <p:cNvSpPr/>
          <p:nvPr/>
        </p:nvSpPr>
        <p:spPr>
          <a:xfrm>
            <a:off x="1908699" y="2858610"/>
            <a:ext cx="3116062" cy="63919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505B58-3156-4CEF-A772-EEFC69A276A9}"/>
              </a:ext>
            </a:extLst>
          </p:cNvPr>
          <p:cNvSpPr/>
          <p:nvPr/>
        </p:nvSpPr>
        <p:spPr>
          <a:xfrm>
            <a:off x="6631620" y="2852354"/>
            <a:ext cx="3116062" cy="63919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2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B00E74-325F-4EC6-A364-737B0C57CD40}"/>
              </a:ext>
            </a:extLst>
          </p:cNvPr>
          <p:cNvSpPr/>
          <p:nvPr/>
        </p:nvSpPr>
        <p:spPr>
          <a:xfrm>
            <a:off x="4333783" y="5125038"/>
            <a:ext cx="3116062" cy="6391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B7DC00-DF03-4D54-88C3-F7ED5EDD1C17}"/>
              </a:ext>
            </a:extLst>
          </p:cNvPr>
          <p:cNvCxnSpPr>
            <a:stCxn id="5" idx="2"/>
          </p:cNvCxnSpPr>
          <p:nvPr/>
        </p:nvCxnSpPr>
        <p:spPr>
          <a:xfrm>
            <a:off x="3466730" y="3497802"/>
            <a:ext cx="2126202" cy="162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FD4D1D-F6A6-4D78-B1B4-412AED032B56}"/>
              </a:ext>
            </a:extLst>
          </p:cNvPr>
          <p:cNvCxnSpPr>
            <a:stCxn id="7" idx="2"/>
          </p:cNvCxnSpPr>
          <p:nvPr/>
        </p:nvCxnSpPr>
        <p:spPr>
          <a:xfrm flipH="1">
            <a:off x="5743852" y="3491546"/>
            <a:ext cx="2445799" cy="163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4EEE3E-269F-4240-B734-650C1827DD6A}"/>
              </a:ext>
            </a:extLst>
          </p:cNvPr>
          <p:cNvSpPr/>
          <p:nvPr/>
        </p:nvSpPr>
        <p:spPr>
          <a:xfrm>
            <a:off x="623657" y="183810"/>
            <a:ext cx="3906174" cy="1047564"/>
          </a:xfrm>
          <a:prstGeom prst="rightArrow">
            <a:avLst>
              <a:gd name="adj1" fmla="val 50000"/>
              <a:gd name="adj2" fmla="val 719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Inheritance in Python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8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54E9-D5DE-4503-B563-8CB8D8E33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84" y="221942"/>
            <a:ext cx="2937614" cy="2920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#Superclass</a:t>
            </a:r>
          </a:p>
          <a:p>
            <a:pPr marL="0" indent="0">
              <a:buNone/>
            </a:pPr>
            <a:r>
              <a:rPr lang="en-US" sz="1800" dirty="0"/>
              <a:t>#shape.py </a:t>
            </a:r>
          </a:p>
          <a:p>
            <a:pPr marL="0" indent="0">
              <a:buNone/>
            </a:pPr>
            <a:r>
              <a:rPr lang="en-US" sz="1800" dirty="0"/>
              <a:t>class Shape:</a:t>
            </a:r>
          </a:p>
          <a:p>
            <a:pPr marL="0" indent="0">
              <a:buNone/>
            </a:pPr>
            <a:r>
              <a:rPr lang="en-US" sz="1800" dirty="0"/>
              <a:t>      __color=None</a:t>
            </a:r>
          </a:p>
          <a:p>
            <a:pPr marL="0" indent="0">
              <a:buNone/>
            </a:pPr>
            <a:r>
              <a:rPr lang="en-US" sz="1800" dirty="0"/>
              <a:t>   def </a:t>
            </a:r>
            <a:r>
              <a:rPr lang="en-US" sz="1800" dirty="0" err="1"/>
              <a:t>set_color</a:t>
            </a:r>
            <a:r>
              <a:rPr lang="en-US" sz="1800" dirty="0"/>
              <a:t>(</a:t>
            </a:r>
            <a:r>
              <a:rPr lang="en-US" sz="1800" dirty="0" err="1"/>
              <a:t>self,color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dirty="0" err="1"/>
              <a:t>self.__color</a:t>
            </a:r>
            <a:r>
              <a:rPr lang="en-US" sz="1800" dirty="0"/>
              <a:t>=color</a:t>
            </a:r>
          </a:p>
          <a:p>
            <a:pPr marL="0" indent="0">
              <a:buNone/>
            </a:pPr>
            <a:r>
              <a:rPr lang="en-US" sz="1800" dirty="0"/>
              <a:t>   def </a:t>
            </a:r>
            <a:r>
              <a:rPr lang="en-US" sz="1800" dirty="0" err="1"/>
              <a:t>get_color</a:t>
            </a:r>
            <a:r>
              <a:rPr lang="en-US" sz="1800" dirty="0"/>
              <a:t>(self):</a:t>
            </a:r>
          </a:p>
          <a:p>
            <a:pPr marL="0" indent="0">
              <a:buNone/>
            </a:pPr>
            <a:r>
              <a:rPr lang="en-IN" sz="1800" dirty="0"/>
              <a:t>          return self.__</a:t>
            </a:r>
            <a:r>
              <a:rPr lang="en-IN" sz="1800" dirty="0" err="1"/>
              <a:t>color</a:t>
            </a: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2529-281A-4F3A-BC81-D9215C52C9DF}"/>
              </a:ext>
            </a:extLst>
          </p:cNvPr>
          <p:cNvSpPr txBox="1"/>
          <p:nvPr/>
        </p:nvSpPr>
        <p:spPr>
          <a:xfrm>
            <a:off x="3977196" y="1000009"/>
            <a:ext cx="46235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#rectangle.py</a:t>
            </a:r>
          </a:p>
          <a:p>
            <a:pPr marL="0" indent="0">
              <a:buNone/>
            </a:pPr>
            <a:r>
              <a:rPr lang="en-US" sz="1800" dirty="0"/>
              <a:t> from polygon import Polygon</a:t>
            </a:r>
          </a:p>
          <a:p>
            <a:pPr marL="0" indent="0">
              <a:buNone/>
            </a:pPr>
            <a:r>
              <a:rPr lang="en-US" dirty="0"/>
              <a:t> from shape import Shape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Rectangle(</a:t>
            </a:r>
            <a:r>
              <a:rPr lang="en-US" sz="1800" dirty="0" err="1"/>
              <a:t>Polygon,Shape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     def area(self):</a:t>
            </a:r>
          </a:p>
          <a:p>
            <a:pPr marL="0" indent="0">
              <a:buNone/>
            </a:pPr>
            <a:r>
              <a:rPr lang="en-US" sz="1800" dirty="0"/>
              <a:t>             return </a:t>
            </a:r>
            <a:r>
              <a:rPr lang="en-US" sz="1800" dirty="0" err="1"/>
              <a:t>self.get_width</a:t>
            </a:r>
            <a:r>
              <a:rPr lang="en-US" sz="1800" dirty="0"/>
              <a:t>()*</a:t>
            </a:r>
            <a:r>
              <a:rPr lang="en-US" sz="1800" dirty="0" err="1"/>
              <a:t>self.get_height</a:t>
            </a:r>
            <a:r>
              <a:rPr lang="en-US" sz="1800" dirty="0"/>
              <a:t>()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C18D9-3100-49BF-BA02-113FD39F7194}"/>
              </a:ext>
            </a:extLst>
          </p:cNvPr>
          <p:cNvSpPr txBox="1"/>
          <p:nvPr/>
        </p:nvSpPr>
        <p:spPr>
          <a:xfrm>
            <a:off x="4074851" y="3142175"/>
            <a:ext cx="4830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#triangle.py</a:t>
            </a:r>
          </a:p>
          <a:p>
            <a:r>
              <a:rPr lang="en-US" sz="1800" dirty="0"/>
              <a:t>from polygon import Polygon</a:t>
            </a:r>
          </a:p>
          <a:p>
            <a:r>
              <a:rPr lang="en-US" dirty="0"/>
              <a:t> from shape import Shape</a:t>
            </a:r>
          </a:p>
          <a:p>
            <a:pPr marL="0" indent="0">
              <a:buNone/>
            </a:pPr>
            <a:r>
              <a:rPr lang="en-US" dirty="0"/>
              <a:t>class Triangle(</a:t>
            </a:r>
            <a:r>
              <a:rPr lang="en-US" dirty="0" err="1"/>
              <a:t>Polygon,Shape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def area(self):</a:t>
            </a:r>
          </a:p>
          <a:p>
            <a:pPr marL="0" indent="0">
              <a:buNone/>
            </a:pPr>
            <a:r>
              <a:rPr lang="en-US" dirty="0"/>
              <a:t>             return </a:t>
            </a:r>
            <a:r>
              <a:rPr lang="en-US" dirty="0" err="1"/>
              <a:t>self.get_width</a:t>
            </a:r>
            <a:r>
              <a:rPr lang="en-US" dirty="0"/>
              <a:t>()*</a:t>
            </a:r>
            <a:r>
              <a:rPr lang="en-US" dirty="0" err="1"/>
              <a:t>self.get_height</a:t>
            </a:r>
            <a:r>
              <a:rPr lang="en-US" dirty="0"/>
              <a:t>()/2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4C4A3-85D9-481B-A974-61C1BBDFEAA2}"/>
              </a:ext>
            </a:extLst>
          </p:cNvPr>
          <p:cNvSpPr txBox="1"/>
          <p:nvPr/>
        </p:nvSpPr>
        <p:spPr>
          <a:xfrm>
            <a:off x="8828103" y="1000009"/>
            <a:ext cx="50513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#main.py</a:t>
            </a:r>
          </a:p>
          <a:p>
            <a:r>
              <a:rPr lang="en-US" sz="1800" dirty="0"/>
              <a:t>from rectangle import Rectangle</a:t>
            </a:r>
          </a:p>
          <a:p>
            <a:r>
              <a:rPr lang="en-US" dirty="0"/>
              <a:t> from triangle import Triangle</a:t>
            </a:r>
          </a:p>
          <a:p>
            <a:r>
              <a:rPr lang="en-US" dirty="0" err="1"/>
              <a:t>rect</a:t>
            </a:r>
            <a:r>
              <a:rPr lang="en-US" dirty="0"/>
              <a:t>=Rectangle()</a:t>
            </a:r>
          </a:p>
          <a:p>
            <a:r>
              <a:rPr lang="en-US" dirty="0"/>
              <a:t> tri=Triangle()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rect.set_values</a:t>
            </a:r>
            <a:r>
              <a:rPr lang="en-US" dirty="0"/>
              <a:t>(50,40)</a:t>
            </a:r>
          </a:p>
          <a:p>
            <a:r>
              <a:rPr lang="en-US" dirty="0"/>
              <a:t> </a:t>
            </a:r>
            <a:r>
              <a:rPr lang="en-US" dirty="0" err="1"/>
              <a:t>tri.set_values</a:t>
            </a:r>
            <a:r>
              <a:rPr lang="en-US" dirty="0"/>
              <a:t>(50,40)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rect.set_color</a:t>
            </a:r>
            <a:r>
              <a:rPr lang="en-US" dirty="0"/>
              <a:t>(‘red’)</a:t>
            </a:r>
          </a:p>
          <a:p>
            <a:r>
              <a:rPr lang="en-US" dirty="0"/>
              <a:t> </a:t>
            </a:r>
            <a:r>
              <a:rPr lang="en-US" dirty="0" err="1"/>
              <a:t>tri.set_color</a:t>
            </a:r>
            <a:r>
              <a:rPr lang="en-US" dirty="0"/>
              <a:t>(‘blue’)</a:t>
            </a:r>
          </a:p>
          <a:p>
            <a:endParaRPr lang="en-US" dirty="0"/>
          </a:p>
          <a:p>
            <a:r>
              <a:rPr lang="en-US" dirty="0"/>
              <a:t> print(“Area of Rectangle:”,</a:t>
            </a:r>
            <a:r>
              <a:rPr lang="en-US" dirty="0" err="1"/>
              <a:t>rect.area</a:t>
            </a:r>
            <a:r>
              <a:rPr lang="en-US" dirty="0"/>
              <a:t>())</a:t>
            </a:r>
          </a:p>
          <a:p>
            <a:r>
              <a:rPr lang="en-US" dirty="0"/>
              <a:t> print(“Area of Triangle:”, </a:t>
            </a:r>
            <a:r>
              <a:rPr lang="en-US" dirty="0" err="1"/>
              <a:t>tri.area</a:t>
            </a:r>
            <a:r>
              <a:rPr lang="en-US" dirty="0"/>
              <a:t>())</a:t>
            </a:r>
          </a:p>
          <a:p>
            <a:r>
              <a:rPr lang="en-US" dirty="0"/>
              <a:t>  print(</a:t>
            </a:r>
            <a:r>
              <a:rPr lang="en-US" dirty="0" err="1"/>
              <a:t>rect.get_color</a:t>
            </a:r>
            <a:r>
              <a:rPr lang="en-US" dirty="0"/>
              <a:t>())</a:t>
            </a:r>
          </a:p>
          <a:p>
            <a:r>
              <a:rPr lang="en-US" dirty="0"/>
              <a:t> print(</a:t>
            </a:r>
            <a:r>
              <a:rPr lang="en-US" dirty="0" err="1"/>
              <a:t>tri.get_color</a:t>
            </a:r>
            <a:r>
              <a:rPr lang="en-US" dirty="0"/>
              <a:t>())</a:t>
            </a:r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100DB-8CD9-464F-9E17-37EB54B51B3D}"/>
              </a:ext>
            </a:extLst>
          </p:cNvPr>
          <p:cNvSpPr txBox="1"/>
          <p:nvPr/>
        </p:nvSpPr>
        <p:spPr>
          <a:xfrm>
            <a:off x="352870" y="3031334"/>
            <a:ext cx="37219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#polygon.py</a:t>
            </a:r>
          </a:p>
          <a:p>
            <a:pPr marL="0" indent="0">
              <a:buNone/>
            </a:pPr>
            <a:r>
              <a:rPr lang="en-US" dirty="0"/>
              <a:t> class Polygon:</a:t>
            </a:r>
          </a:p>
          <a:p>
            <a:pPr marL="0" indent="0">
              <a:buNone/>
            </a:pPr>
            <a:r>
              <a:rPr lang="en-US" dirty="0"/>
              <a:t>         #private variables</a:t>
            </a:r>
          </a:p>
          <a:p>
            <a:pPr marL="0" indent="0">
              <a:buNone/>
            </a:pPr>
            <a:r>
              <a:rPr lang="en-US" dirty="0"/>
              <a:t>         __width=None</a:t>
            </a:r>
          </a:p>
          <a:p>
            <a:pPr marL="0" indent="0">
              <a:buNone/>
            </a:pPr>
            <a:r>
              <a:rPr lang="en-US" dirty="0"/>
              <a:t>         __height=None</a:t>
            </a:r>
          </a:p>
          <a:p>
            <a:pPr marL="0" indent="0">
              <a:buNone/>
            </a:pPr>
            <a:r>
              <a:rPr lang="en-US" dirty="0"/>
              <a:t>        def </a:t>
            </a:r>
            <a:r>
              <a:rPr lang="en-US" dirty="0" err="1"/>
              <a:t>set_values</a:t>
            </a:r>
            <a:r>
              <a:rPr lang="en-US" dirty="0"/>
              <a:t>(</a:t>
            </a:r>
            <a:r>
              <a:rPr lang="en-US" dirty="0" err="1"/>
              <a:t>self,width,height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self.__width</a:t>
            </a:r>
            <a:r>
              <a:rPr lang="en-US" dirty="0"/>
              <a:t>=width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self.__height</a:t>
            </a:r>
            <a:r>
              <a:rPr lang="en-US" dirty="0"/>
              <a:t>=height</a:t>
            </a:r>
          </a:p>
          <a:p>
            <a:pPr marL="0" indent="0">
              <a:buNone/>
            </a:pPr>
            <a:r>
              <a:rPr lang="en-US" dirty="0"/>
              <a:t>#Use getter methods</a:t>
            </a:r>
          </a:p>
          <a:p>
            <a:pPr marL="0" indent="0">
              <a:buNone/>
            </a:pPr>
            <a:r>
              <a:rPr lang="en-US" dirty="0"/>
              <a:t>   def </a:t>
            </a:r>
            <a:r>
              <a:rPr lang="en-US" dirty="0" err="1"/>
              <a:t>get_width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  return </a:t>
            </a:r>
            <a:r>
              <a:rPr lang="en-US" dirty="0" err="1"/>
              <a:t>self.__width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def </a:t>
            </a:r>
            <a:r>
              <a:rPr lang="en-US" dirty="0" err="1"/>
              <a:t>get_height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return </a:t>
            </a:r>
            <a:r>
              <a:rPr lang="en-US" dirty="0" err="1"/>
              <a:t>self.__height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43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15A3A6C-86CD-41FD-871E-95CA1EFC2EFC}"/>
              </a:ext>
            </a:extLst>
          </p:cNvPr>
          <p:cNvSpPr/>
          <p:nvPr/>
        </p:nvSpPr>
        <p:spPr>
          <a:xfrm>
            <a:off x="1198485" y="1837678"/>
            <a:ext cx="4243526" cy="197084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class Parent1():</a:t>
            </a:r>
          </a:p>
          <a:p>
            <a:r>
              <a:rPr lang="en-US" dirty="0"/>
              <a:t>        def </a:t>
            </a:r>
            <a:r>
              <a:rPr lang="en-US" dirty="0" err="1"/>
              <a:t>assign_string_one</a:t>
            </a:r>
            <a:r>
              <a:rPr lang="en-US" dirty="0"/>
              <a:t>(self,str1):</a:t>
            </a:r>
          </a:p>
          <a:p>
            <a:r>
              <a:rPr lang="en-US" dirty="0"/>
              <a:t>               self.str1=str1</a:t>
            </a:r>
          </a:p>
          <a:p>
            <a:endParaRPr lang="en-US" dirty="0"/>
          </a:p>
          <a:p>
            <a:r>
              <a:rPr lang="en-US" dirty="0"/>
              <a:t>         def </a:t>
            </a:r>
            <a:r>
              <a:rPr lang="en-US" dirty="0" err="1"/>
              <a:t>show_string_one</a:t>
            </a:r>
            <a:r>
              <a:rPr lang="en-US" dirty="0"/>
              <a:t>(self):</a:t>
            </a:r>
          </a:p>
          <a:p>
            <a:r>
              <a:rPr lang="en-US" dirty="0"/>
              <a:t>                return self.str1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19DD8-F043-4AFA-AC87-93E41E8489B8}"/>
              </a:ext>
            </a:extLst>
          </p:cNvPr>
          <p:cNvSpPr txBox="1"/>
          <p:nvPr/>
        </p:nvSpPr>
        <p:spPr>
          <a:xfrm>
            <a:off x="1278384" y="585926"/>
            <a:ext cx="189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Example: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9FB15-957B-43B9-A684-53B437FB4240}"/>
              </a:ext>
            </a:extLst>
          </p:cNvPr>
          <p:cNvSpPr txBox="1"/>
          <p:nvPr/>
        </p:nvSpPr>
        <p:spPr>
          <a:xfrm>
            <a:off x="2485748" y="1468346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Class One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83BDC82-ED94-486C-8B11-7D69913576FD}"/>
              </a:ext>
            </a:extLst>
          </p:cNvPr>
          <p:cNvSpPr/>
          <p:nvPr/>
        </p:nvSpPr>
        <p:spPr>
          <a:xfrm>
            <a:off x="6701930" y="1837678"/>
            <a:ext cx="4243526" cy="197084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class Parent2():</a:t>
            </a:r>
          </a:p>
          <a:p>
            <a:r>
              <a:rPr lang="en-US" dirty="0"/>
              <a:t>        def </a:t>
            </a:r>
            <a:r>
              <a:rPr lang="en-US" dirty="0" err="1"/>
              <a:t>assign_string_two</a:t>
            </a:r>
            <a:r>
              <a:rPr lang="en-US" dirty="0"/>
              <a:t>(self,str2):</a:t>
            </a:r>
          </a:p>
          <a:p>
            <a:r>
              <a:rPr lang="en-US" dirty="0"/>
              <a:t>               self.str2=str2</a:t>
            </a:r>
          </a:p>
          <a:p>
            <a:endParaRPr lang="en-US" dirty="0"/>
          </a:p>
          <a:p>
            <a:r>
              <a:rPr lang="en-US" dirty="0"/>
              <a:t>         def </a:t>
            </a:r>
            <a:r>
              <a:rPr lang="en-US" dirty="0" err="1"/>
              <a:t>show_string_two</a:t>
            </a:r>
            <a:r>
              <a:rPr lang="en-US" dirty="0"/>
              <a:t>(self):</a:t>
            </a:r>
          </a:p>
          <a:p>
            <a:r>
              <a:rPr lang="en-US" dirty="0"/>
              <a:t>                return self.str2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BCEB9-1944-45EB-9D38-542EB0DDFAA4}"/>
              </a:ext>
            </a:extLst>
          </p:cNvPr>
          <p:cNvSpPr txBox="1"/>
          <p:nvPr/>
        </p:nvSpPr>
        <p:spPr>
          <a:xfrm>
            <a:off x="7645154" y="1468346"/>
            <a:ext cx="17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Class Two</a:t>
            </a:r>
            <a:endParaRPr lang="en-IN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C9B513EA-8B0B-4B20-975E-64A150F69534}"/>
              </a:ext>
            </a:extLst>
          </p:cNvPr>
          <p:cNvSpPr/>
          <p:nvPr/>
        </p:nvSpPr>
        <p:spPr>
          <a:xfrm>
            <a:off x="3579180" y="4688890"/>
            <a:ext cx="4243526" cy="197084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class Child(Parent1,Parent2):</a:t>
            </a:r>
          </a:p>
          <a:p>
            <a:r>
              <a:rPr lang="en-US" dirty="0"/>
              <a:t>        def </a:t>
            </a:r>
            <a:r>
              <a:rPr lang="en-US" dirty="0" err="1"/>
              <a:t>assign_string_three</a:t>
            </a:r>
            <a:r>
              <a:rPr lang="en-US" dirty="0"/>
              <a:t>(self,str3):</a:t>
            </a:r>
          </a:p>
          <a:p>
            <a:r>
              <a:rPr lang="en-US" dirty="0"/>
              <a:t>               self.str3=str3</a:t>
            </a:r>
          </a:p>
          <a:p>
            <a:endParaRPr lang="en-US" dirty="0"/>
          </a:p>
          <a:p>
            <a:r>
              <a:rPr lang="en-US" dirty="0"/>
              <a:t>         def </a:t>
            </a:r>
            <a:r>
              <a:rPr lang="en-US" dirty="0" err="1"/>
              <a:t>show_string_three</a:t>
            </a:r>
            <a:r>
              <a:rPr lang="en-US" dirty="0"/>
              <a:t>(self):</a:t>
            </a:r>
          </a:p>
          <a:p>
            <a:r>
              <a:rPr lang="en-US" dirty="0"/>
              <a:t>                return self.str3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FEFBA-508B-4E5D-B765-43A7AE40FC55}"/>
              </a:ext>
            </a:extLst>
          </p:cNvPr>
          <p:cNvSpPr txBox="1"/>
          <p:nvPr/>
        </p:nvSpPr>
        <p:spPr>
          <a:xfrm>
            <a:off x="4853548" y="437456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47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02E0664-1904-4148-A062-F072023BD7A6}"/>
              </a:ext>
            </a:extLst>
          </p:cNvPr>
          <p:cNvSpPr/>
          <p:nvPr/>
        </p:nvSpPr>
        <p:spPr>
          <a:xfrm>
            <a:off x="1207362" y="2299317"/>
            <a:ext cx="4811697" cy="204186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c1=Child()</a:t>
            </a:r>
          </a:p>
          <a:p>
            <a:r>
              <a:rPr lang="en-US" dirty="0"/>
              <a:t> c1.assign_string_one(“I am string of Parent1”)</a:t>
            </a:r>
          </a:p>
          <a:p>
            <a:r>
              <a:rPr lang="en-US" dirty="0"/>
              <a:t> c1.assign_string_two(“I am string of Parent2”)</a:t>
            </a:r>
          </a:p>
          <a:p>
            <a:r>
              <a:rPr lang="en-US" dirty="0"/>
              <a:t> c1.assign_string_three(“I am string of Child”)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192D6-579B-44BF-A4B2-56F2436A238E}"/>
              </a:ext>
            </a:extLst>
          </p:cNvPr>
          <p:cNvSpPr txBox="1"/>
          <p:nvPr/>
        </p:nvSpPr>
        <p:spPr>
          <a:xfrm>
            <a:off x="1535837" y="1864310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Instantiating object of child class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8CD48C0-089A-4AA4-A661-D1C984C1CA7C}"/>
              </a:ext>
            </a:extLst>
          </p:cNvPr>
          <p:cNvSpPr/>
          <p:nvPr/>
        </p:nvSpPr>
        <p:spPr>
          <a:xfrm>
            <a:off x="6471821" y="2097350"/>
            <a:ext cx="5122416" cy="295404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c1.show_string_one()</a:t>
            </a:r>
          </a:p>
          <a:p>
            <a:r>
              <a:rPr lang="en-US" dirty="0"/>
              <a:t> Output:   ‘I am string of Parent1’</a:t>
            </a:r>
          </a:p>
          <a:p>
            <a:endParaRPr lang="en-US" dirty="0"/>
          </a:p>
          <a:p>
            <a:r>
              <a:rPr lang="en-US" dirty="0"/>
              <a:t> c1.show_string_two()</a:t>
            </a:r>
          </a:p>
          <a:p>
            <a:r>
              <a:rPr lang="en-US" dirty="0"/>
              <a:t>Output:  ‘I am string of Parent2’</a:t>
            </a:r>
          </a:p>
          <a:p>
            <a:endParaRPr lang="en-US" dirty="0"/>
          </a:p>
          <a:p>
            <a:r>
              <a:rPr lang="en-US" dirty="0"/>
              <a:t> c1.show_string_three()</a:t>
            </a:r>
          </a:p>
          <a:p>
            <a:r>
              <a:rPr lang="en-US" dirty="0"/>
              <a:t>Output: ‘I am string Child’</a:t>
            </a:r>
          </a:p>
          <a:p>
            <a:r>
              <a:rPr lang="en-US" dirty="0"/>
              <a:t>   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1DD40-D9F9-468B-91C1-BA00704B4FBA}"/>
              </a:ext>
            </a:extLst>
          </p:cNvPr>
          <p:cNvSpPr txBox="1"/>
          <p:nvPr/>
        </p:nvSpPr>
        <p:spPr>
          <a:xfrm>
            <a:off x="7236253" y="1679644"/>
            <a:ext cx="396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Invoking methods of both parent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1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0126-AB90-44A1-9527-1620080B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Multilevel Inheritance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182C29-D0D3-4E9C-B798-604F6B8F8A1A}"/>
              </a:ext>
            </a:extLst>
          </p:cNvPr>
          <p:cNvSpPr/>
          <p:nvPr/>
        </p:nvSpPr>
        <p:spPr>
          <a:xfrm>
            <a:off x="1606858" y="1367161"/>
            <a:ext cx="7270812" cy="4960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multilevel inheritance, we have Parent, child, grandchild relationship.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BC2A00-8E63-4D36-90B0-5B1DBDC3317C}"/>
              </a:ext>
            </a:extLst>
          </p:cNvPr>
          <p:cNvSpPr/>
          <p:nvPr/>
        </p:nvSpPr>
        <p:spPr>
          <a:xfrm>
            <a:off x="3409025" y="2299317"/>
            <a:ext cx="3133818" cy="621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1091C7-1953-4291-A75E-5993DBAFE121}"/>
              </a:ext>
            </a:extLst>
          </p:cNvPr>
          <p:cNvSpPr/>
          <p:nvPr/>
        </p:nvSpPr>
        <p:spPr>
          <a:xfrm>
            <a:off x="3409025" y="3431620"/>
            <a:ext cx="3133818" cy="621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AD0D04-9B02-4172-807B-74694C3A9369}"/>
              </a:ext>
            </a:extLst>
          </p:cNvPr>
          <p:cNvSpPr/>
          <p:nvPr/>
        </p:nvSpPr>
        <p:spPr>
          <a:xfrm>
            <a:off x="3409025" y="4687410"/>
            <a:ext cx="3133818" cy="621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GrandChild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0E7FA3-FB3C-4AB7-AA5C-C559A1D1B2B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975934" y="2920753"/>
            <a:ext cx="0" cy="51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C9591-7159-415D-9955-588C8BB1BD6E}"/>
              </a:ext>
            </a:extLst>
          </p:cNvPr>
          <p:cNvCxnSpPr>
            <a:cxnSpLocks/>
          </p:cNvCxnSpPr>
          <p:nvPr/>
        </p:nvCxnSpPr>
        <p:spPr>
          <a:xfrm>
            <a:off x="4955219" y="4053056"/>
            <a:ext cx="0" cy="63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8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AC20537B-39DD-440A-B4C3-8E4C7568284C}"/>
              </a:ext>
            </a:extLst>
          </p:cNvPr>
          <p:cNvSpPr/>
          <p:nvPr/>
        </p:nvSpPr>
        <p:spPr>
          <a:xfrm>
            <a:off x="923277" y="355107"/>
            <a:ext cx="4199138" cy="1154097"/>
          </a:xfrm>
          <a:prstGeom prst="rightArrow">
            <a:avLst>
              <a:gd name="adj1" fmla="val 50000"/>
              <a:gd name="adj2" fmla="val 1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Multi-Level Inheritance in Python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7FE6E3B2-8E93-4B80-B311-53083B258FA0}"/>
              </a:ext>
            </a:extLst>
          </p:cNvPr>
          <p:cNvSpPr/>
          <p:nvPr/>
        </p:nvSpPr>
        <p:spPr>
          <a:xfrm>
            <a:off x="1065320" y="1953087"/>
            <a:ext cx="4057095" cy="214839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class Parent():</a:t>
            </a:r>
          </a:p>
          <a:p>
            <a:r>
              <a:rPr lang="en-US" dirty="0"/>
              <a:t>      def </a:t>
            </a:r>
            <a:r>
              <a:rPr lang="en-US" dirty="0" err="1"/>
              <a:t>get_name</a:t>
            </a:r>
            <a:r>
              <a:rPr lang="en-US" dirty="0"/>
              <a:t>(</a:t>
            </a:r>
            <a:r>
              <a:rPr lang="en-US" dirty="0" err="1"/>
              <a:t>self,name</a:t>
            </a:r>
            <a:r>
              <a:rPr lang="en-US" dirty="0"/>
              <a:t>):</a:t>
            </a:r>
          </a:p>
          <a:p>
            <a:r>
              <a:rPr lang="en-US" dirty="0"/>
              <a:t>             self.name=name</a:t>
            </a:r>
          </a:p>
          <a:p>
            <a:endParaRPr lang="en-US" dirty="0"/>
          </a:p>
          <a:p>
            <a:r>
              <a:rPr lang="en-US" dirty="0"/>
              <a:t>        def </a:t>
            </a:r>
            <a:r>
              <a:rPr lang="en-US" dirty="0" err="1"/>
              <a:t>show_name</a:t>
            </a:r>
            <a:r>
              <a:rPr lang="en-US" dirty="0"/>
              <a:t>(self):</a:t>
            </a:r>
          </a:p>
          <a:p>
            <a:r>
              <a:rPr lang="en-US" dirty="0"/>
              <a:t>             return self.name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7A006-5168-47D5-855C-16B12A50C284}"/>
              </a:ext>
            </a:extLst>
          </p:cNvPr>
          <p:cNvSpPr txBox="1"/>
          <p:nvPr/>
        </p:nvSpPr>
        <p:spPr>
          <a:xfrm>
            <a:off x="2095130" y="1583755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class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B81CFA80-B649-4C02-BC02-38FAE7C04EC8}"/>
              </a:ext>
            </a:extLst>
          </p:cNvPr>
          <p:cNvSpPr/>
          <p:nvPr/>
        </p:nvSpPr>
        <p:spPr>
          <a:xfrm>
            <a:off x="1089829" y="4789502"/>
            <a:ext cx="4057095" cy="183323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class Child(Parent):</a:t>
            </a:r>
          </a:p>
          <a:p>
            <a:r>
              <a:rPr lang="en-US" dirty="0"/>
              <a:t>            def </a:t>
            </a:r>
            <a:r>
              <a:rPr lang="en-US" dirty="0" err="1"/>
              <a:t>get_age</a:t>
            </a:r>
            <a:r>
              <a:rPr lang="en-US" dirty="0"/>
              <a:t>(</a:t>
            </a:r>
            <a:r>
              <a:rPr lang="en-US" dirty="0" err="1"/>
              <a:t>self,age</a:t>
            </a:r>
            <a:r>
              <a:rPr lang="en-US" dirty="0"/>
              <a:t>)</a:t>
            </a:r>
            <a:r>
              <a:rPr lang="en-IN" dirty="0"/>
              <a:t>:</a:t>
            </a:r>
          </a:p>
          <a:p>
            <a:r>
              <a:rPr lang="en-IN" dirty="0"/>
              <a:t>                   </a:t>
            </a:r>
            <a:r>
              <a:rPr lang="en-IN" dirty="0" err="1"/>
              <a:t>self.age</a:t>
            </a:r>
            <a:r>
              <a:rPr lang="en-IN" dirty="0"/>
              <a:t>=age</a:t>
            </a:r>
          </a:p>
          <a:p>
            <a:endParaRPr lang="en-IN" dirty="0"/>
          </a:p>
          <a:p>
            <a:r>
              <a:rPr lang="en-IN" dirty="0"/>
              <a:t>            def </a:t>
            </a:r>
            <a:r>
              <a:rPr lang="en-IN" dirty="0" err="1"/>
              <a:t>show_age</a:t>
            </a:r>
            <a:r>
              <a:rPr lang="en-IN" dirty="0"/>
              <a:t>(self):</a:t>
            </a:r>
          </a:p>
          <a:p>
            <a:r>
              <a:rPr lang="en-IN" dirty="0"/>
              <a:t>                 return </a:t>
            </a:r>
            <a:r>
              <a:rPr lang="en-IN" dirty="0" err="1"/>
              <a:t>self.age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0F797-077A-4883-94B5-0F92C8F7BBD8}"/>
              </a:ext>
            </a:extLst>
          </p:cNvPr>
          <p:cNvSpPr txBox="1"/>
          <p:nvPr/>
        </p:nvSpPr>
        <p:spPr>
          <a:xfrm>
            <a:off x="2024109" y="442017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Class</a:t>
            </a:r>
            <a:endParaRPr lang="en-IN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47D4F114-0584-4963-A503-EE5654E90201}"/>
              </a:ext>
            </a:extLst>
          </p:cNvPr>
          <p:cNvSpPr/>
          <p:nvPr/>
        </p:nvSpPr>
        <p:spPr>
          <a:xfrm>
            <a:off x="6755262" y="2110665"/>
            <a:ext cx="4474990" cy="206184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class </a:t>
            </a:r>
            <a:r>
              <a:rPr lang="en-US" dirty="0" err="1"/>
              <a:t>GrandChild</a:t>
            </a:r>
            <a:r>
              <a:rPr lang="en-US" dirty="0"/>
              <a:t>(Child):</a:t>
            </a:r>
          </a:p>
          <a:p>
            <a:r>
              <a:rPr lang="en-US" dirty="0"/>
              <a:t>            def </a:t>
            </a:r>
            <a:r>
              <a:rPr lang="en-US" dirty="0" err="1"/>
              <a:t>get_gender</a:t>
            </a:r>
            <a:r>
              <a:rPr lang="en-US" dirty="0"/>
              <a:t>(</a:t>
            </a:r>
            <a:r>
              <a:rPr lang="en-US" dirty="0" err="1"/>
              <a:t>self,gender</a:t>
            </a:r>
            <a:r>
              <a:rPr lang="en-US" dirty="0"/>
              <a:t>)</a:t>
            </a:r>
            <a:r>
              <a:rPr lang="en-IN" dirty="0"/>
              <a:t>:</a:t>
            </a:r>
          </a:p>
          <a:p>
            <a:r>
              <a:rPr lang="en-IN" dirty="0"/>
              <a:t>                   </a:t>
            </a:r>
            <a:r>
              <a:rPr lang="en-IN" dirty="0" err="1"/>
              <a:t>self.gender</a:t>
            </a:r>
            <a:r>
              <a:rPr lang="en-IN" dirty="0"/>
              <a:t>=gender</a:t>
            </a:r>
          </a:p>
          <a:p>
            <a:endParaRPr lang="en-IN" dirty="0"/>
          </a:p>
          <a:p>
            <a:r>
              <a:rPr lang="en-IN" dirty="0"/>
              <a:t>            def </a:t>
            </a:r>
            <a:r>
              <a:rPr lang="en-IN" dirty="0" err="1"/>
              <a:t>show_gender</a:t>
            </a:r>
            <a:r>
              <a:rPr lang="en-IN" dirty="0"/>
              <a:t>(self):</a:t>
            </a:r>
          </a:p>
          <a:p>
            <a:r>
              <a:rPr lang="en-IN" dirty="0"/>
              <a:t>                 return </a:t>
            </a:r>
            <a:r>
              <a:rPr lang="en-IN" dirty="0" err="1"/>
              <a:t>self.gender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49F07-05C5-427A-8D67-F268377B656B}"/>
              </a:ext>
            </a:extLst>
          </p:cNvPr>
          <p:cNvSpPr txBox="1"/>
          <p:nvPr/>
        </p:nvSpPr>
        <p:spPr>
          <a:xfrm>
            <a:off x="7998781" y="1696945"/>
            <a:ext cx="17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Grand Child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90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88CF2D6-9426-4232-995F-E433AA243A50}"/>
              </a:ext>
            </a:extLst>
          </p:cNvPr>
          <p:cNvSpPr/>
          <p:nvPr/>
        </p:nvSpPr>
        <p:spPr>
          <a:xfrm>
            <a:off x="1322773" y="2112886"/>
            <a:ext cx="4483223" cy="255676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gc</a:t>
            </a:r>
            <a:r>
              <a:rPr lang="en-US" dirty="0"/>
              <a:t>=</a:t>
            </a:r>
            <a:r>
              <a:rPr lang="en-US" dirty="0" err="1"/>
              <a:t>GrandChild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err="1"/>
              <a:t>gc.get_name</a:t>
            </a:r>
            <a:r>
              <a:rPr lang="en-US" dirty="0"/>
              <a:t>(“Jack”)</a:t>
            </a:r>
          </a:p>
          <a:p>
            <a:r>
              <a:rPr lang="en-US" dirty="0"/>
              <a:t> </a:t>
            </a:r>
            <a:r>
              <a:rPr lang="en-US" dirty="0" err="1"/>
              <a:t>gc.get_age</a:t>
            </a:r>
            <a:r>
              <a:rPr lang="en-US" dirty="0"/>
              <a:t>(21)</a:t>
            </a:r>
          </a:p>
          <a:p>
            <a:r>
              <a:rPr lang="en-US" dirty="0"/>
              <a:t> </a:t>
            </a:r>
            <a:r>
              <a:rPr lang="en-US" dirty="0" err="1"/>
              <a:t>gc.get_gender</a:t>
            </a:r>
            <a:r>
              <a:rPr lang="en-US" dirty="0"/>
              <a:t>(“Male”)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gc.show_name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err="1"/>
              <a:t>gc.show_age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err="1"/>
              <a:t>gc.show_gender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5E0C9-8003-4F66-9AC5-610EC7EE3209}"/>
              </a:ext>
            </a:extLst>
          </p:cNvPr>
          <p:cNvSpPr txBox="1"/>
          <p:nvPr/>
        </p:nvSpPr>
        <p:spPr>
          <a:xfrm>
            <a:off x="1722268" y="1606858"/>
            <a:ext cx="383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Instantiating object of </a:t>
            </a:r>
            <a:r>
              <a:rPr lang="en-US" dirty="0" err="1"/>
              <a:t>GrandChild</a:t>
            </a:r>
            <a:r>
              <a:rPr lang="en-US" dirty="0"/>
              <a:t>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91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9F3B-DA71-4653-9334-08FE652C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Module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7FFF45-22D2-4E53-B5E1-9145C810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7865"/>
            <a:ext cx="93215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Modules refer to a file containing Python statements and definitions.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 file containing Python code, for example: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example.py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, is called a module, and its module name would be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nsolas" panose="020B0609020204030204" pitchFamily="49" charset="0"/>
              </a:rPr>
              <a:t>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We use modules to break down large programs into small manageable and organized files. Furthermore, modules provide reusability of code.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4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200B-CBDC-4EF0-B768-19A02153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EE23-F35C-4BC3-A341-C689B912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29"/>
            <a:ext cx="41599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Both files should be in the same directory</a:t>
            </a:r>
          </a:p>
          <a:p>
            <a:pPr marL="0" indent="0">
              <a:buNone/>
            </a:pPr>
            <a:r>
              <a:rPr lang="en-US" dirty="0"/>
              <a:t>#myfunctions.py</a:t>
            </a:r>
          </a:p>
          <a:p>
            <a:pPr marL="0" indent="0">
              <a:buNone/>
            </a:pPr>
            <a:r>
              <a:rPr lang="en-IN" dirty="0"/>
              <a:t> def add(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a+b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def multiply(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return a*b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5E1DD-C29E-4A88-9785-B8EF61B4C32F}"/>
              </a:ext>
            </a:extLst>
          </p:cNvPr>
          <p:cNvSpPr txBox="1"/>
          <p:nvPr/>
        </p:nvSpPr>
        <p:spPr>
          <a:xfrm>
            <a:off x="6521388" y="1189607"/>
            <a:ext cx="4057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#hello.py</a:t>
            </a:r>
          </a:p>
          <a:p>
            <a:r>
              <a:rPr lang="en-US" sz="2400" dirty="0"/>
              <a:t> import </a:t>
            </a:r>
            <a:r>
              <a:rPr lang="en-US" sz="2400" dirty="0" err="1"/>
              <a:t>myfunctions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myfunctions.add</a:t>
            </a:r>
            <a:r>
              <a:rPr lang="en-US" sz="2400" dirty="0"/>
              <a:t>(10,20))</a:t>
            </a:r>
          </a:p>
          <a:p>
            <a:r>
              <a:rPr lang="en-US" sz="2400" dirty="0"/>
              <a:t> print(</a:t>
            </a:r>
            <a:r>
              <a:rPr lang="en-US" sz="2400" dirty="0" err="1"/>
              <a:t>myfunctions.multiply</a:t>
            </a:r>
            <a:r>
              <a:rPr lang="en-US" sz="2400" dirty="0"/>
              <a:t>(10,30))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994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200B-CBDC-4EF0-B768-19A02153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EE23-F35C-4BC3-A341-C689B912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921"/>
            <a:ext cx="4159928" cy="40288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Both files are in the different directory</a:t>
            </a:r>
          </a:p>
          <a:p>
            <a:pPr marL="0" indent="0">
              <a:buNone/>
            </a:pPr>
            <a:r>
              <a:rPr lang="en-US" dirty="0"/>
              <a:t>#myfunctions.py</a:t>
            </a:r>
          </a:p>
          <a:p>
            <a:pPr marL="0" indent="0">
              <a:buNone/>
            </a:pPr>
            <a:r>
              <a:rPr lang="en-IN" dirty="0"/>
              <a:t> def add(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a+b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def multiply(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return a*b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5E1DD-C29E-4A88-9785-B8EF61B4C32F}"/>
              </a:ext>
            </a:extLst>
          </p:cNvPr>
          <p:cNvSpPr txBox="1"/>
          <p:nvPr/>
        </p:nvSpPr>
        <p:spPr>
          <a:xfrm>
            <a:off x="6521388" y="449477"/>
            <a:ext cx="497519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#hello.py</a:t>
            </a:r>
          </a:p>
          <a:p>
            <a:r>
              <a:rPr lang="en-US" dirty="0"/>
              <a:t>from </a:t>
            </a:r>
            <a:r>
              <a:rPr lang="en-US" dirty="0" err="1"/>
              <a:t>dirname</a:t>
            </a:r>
            <a:r>
              <a:rPr lang="en-US" dirty="0"/>
              <a:t> import </a:t>
            </a:r>
            <a:r>
              <a:rPr lang="en-US" dirty="0" err="1"/>
              <a:t>myfunctions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myfunctions.add</a:t>
            </a:r>
            <a:r>
              <a:rPr lang="en-US" dirty="0"/>
              <a:t>(10,20))</a:t>
            </a:r>
          </a:p>
          <a:p>
            <a:r>
              <a:rPr lang="en-US" dirty="0"/>
              <a:t> print(</a:t>
            </a:r>
            <a:r>
              <a:rPr lang="en-US" dirty="0" err="1"/>
              <a:t>myfunctions.multiply</a:t>
            </a:r>
            <a:r>
              <a:rPr lang="en-US" dirty="0"/>
              <a:t>(10,30))</a:t>
            </a:r>
          </a:p>
          <a:p>
            <a:endParaRPr lang="en-US" dirty="0"/>
          </a:p>
          <a:p>
            <a:r>
              <a:rPr lang="en-US" dirty="0"/>
              <a:t>#or</a:t>
            </a:r>
          </a:p>
          <a:p>
            <a:r>
              <a:rPr lang="en-US" dirty="0"/>
              <a:t>from </a:t>
            </a:r>
            <a:r>
              <a:rPr lang="en-US" dirty="0" err="1"/>
              <a:t>dirname</a:t>
            </a:r>
            <a:r>
              <a:rPr lang="en-US" dirty="0"/>
              <a:t> import </a:t>
            </a:r>
            <a:r>
              <a:rPr lang="en-US" dirty="0" err="1"/>
              <a:t>myfunctions</a:t>
            </a:r>
            <a:r>
              <a:rPr lang="en-US" dirty="0"/>
              <a:t> as mf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mf.add</a:t>
            </a:r>
            <a:r>
              <a:rPr lang="en-US" dirty="0"/>
              <a:t>(10,20))</a:t>
            </a:r>
          </a:p>
          <a:p>
            <a:r>
              <a:rPr lang="en-US" dirty="0"/>
              <a:t> print(</a:t>
            </a:r>
            <a:r>
              <a:rPr lang="en-US" dirty="0" err="1"/>
              <a:t>mf.multiply</a:t>
            </a:r>
            <a:r>
              <a:rPr lang="en-US" dirty="0"/>
              <a:t>(10,30))</a:t>
            </a:r>
          </a:p>
          <a:p>
            <a:endParaRPr lang="en-US" dirty="0"/>
          </a:p>
          <a:p>
            <a:r>
              <a:rPr lang="en-US" dirty="0"/>
              <a:t>#or</a:t>
            </a:r>
          </a:p>
          <a:p>
            <a:r>
              <a:rPr lang="en-US" dirty="0"/>
              <a:t>import </a:t>
            </a:r>
            <a:r>
              <a:rPr lang="en-US" dirty="0" err="1"/>
              <a:t>dirname.myfunctions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myfunctions.add</a:t>
            </a:r>
            <a:r>
              <a:rPr lang="en-US" dirty="0"/>
              <a:t>(10,20))</a:t>
            </a:r>
          </a:p>
          <a:p>
            <a:r>
              <a:rPr lang="en-US" dirty="0"/>
              <a:t> print(</a:t>
            </a:r>
            <a:r>
              <a:rPr lang="en-US" dirty="0" err="1"/>
              <a:t>myfunctions.multiply</a:t>
            </a:r>
            <a:r>
              <a:rPr lang="en-US" dirty="0"/>
              <a:t>(10,30))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#or</a:t>
            </a:r>
          </a:p>
          <a:p>
            <a:r>
              <a:rPr lang="en-US" dirty="0"/>
              <a:t>import </a:t>
            </a:r>
            <a:r>
              <a:rPr lang="en-US" dirty="0" err="1"/>
              <a:t>dirname.myfunctions</a:t>
            </a:r>
            <a:r>
              <a:rPr lang="en-US" dirty="0"/>
              <a:t> as mf</a:t>
            </a:r>
          </a:p>
          <a:p>
            <a:r>
              <a:rPr lang="en-US" dirty="0"/>
              <a:t>print(</a:t>
            </a:r>
            <a:r>
              <a:rPr lang="en-US" dirty="0" err="1"/>
              <a:t>mf.add</a:t>
            </a:r>
            <a:r>
              <a:rPr lang="en-US" dirty="0"/>
              <a:t>(10,20))</a:t>
            </a:r>
          </a:p>
          <a:p>
            <a:r>
              <a:rPr lang="en-US" dirty="0"/>
              <a:t> print(</a:t>
            </a:r>
            <a:r>
              <a:rPr lang="en-US" dirty="0" err="1"/>
              <a:t>mf.multiply</a:t>
            </a:r>
            <a:r>
              <a:rPr lang="en-US" dirty="0"/>
              <a:t>(10,30))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155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0A54-4F6A-4EE7-B25E-53F925492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931" y="474294"/>
            <a:ext cx="7406936" cy="5821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Inheritance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E7919C-9526-4795-B6C1-62465B168593}"/>
              </a:ext>
            </a:extLst>
          </p:cNvPr>
          <p:cNvSpPr/>
          <p:nvPr/>
        </p:nvSpPr>
        <p:spPr>
          <a:xfrm>
            <a:off x="2237173" y="1233996"/>
            <a:ext cx="7306322" cy="479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116B2-30DA-494D-8D1A-EB882BCBEDDC}"/>
              </a:ext>
            </a:extLst>
          </p:cNvPr>
          <p:cNvSpPr txBox="1"/>
          <p:nvPr/>
        </p:nvSpPr>
        <p:spPr>
          <a:xfrm>
            <a:off x="2423605" y="1289027"/>
            <a:ext cx="686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inheritance one class can derive the properties of another class.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B2923-D049-4D8D-9CE8-CDB9979E0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27" y="2113857"/>
            <a:ext cx="1586882" cy="1765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72C7D-B0F1-4F21-B443-57432BF9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62" y="4648123"/>
            <a:ext cx="1765686" cy="17656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800923-195C-429E-B2C6-F45C538D44C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422268" y="3879543"/>
            <a:ext cx="24137" cy="76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07A0B97-9B44-4562-8EE2-B3EE67D5E8E4}"/>
              </a:ext>
            </a:extLst>
          </p:cNvPr>
          <p:cNvSpPr/>
          <p:nvPr/>
        </p:nvSpPr>
        <p:spPr>
          <a:xfrm>
            <a:off x="6507332" y="2698812"/>
            <a:ext cx="819242" cy="27787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0995-1CF6-434D-9D30-425C026AB26B}"/>
              </a:ext>
            </a:extLst>
          </p:cNvPr>
          <p:cNvSpPr txBox="1"/>
          <p:nvPr/>
        </p:nvSpPr>
        <p:spPr>
          <a:xfrm>
            <a:off x="7618197" y="3879543"/>
            <a:ext cx="384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 inheriting features from his father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5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4AB1-467A-43F3-B3F3-BC9F533A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74" y="111543"/>
            <a:ext cx="3197213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5905-06D6-45D8-9866-94CB6C67B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74" y="918490"/>
            <a:ext cx="5130943" cy="15979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#rectangle.py</a:t>
            </a:r>
          </a:p>
          <a:p>
            <a:pPr marL="0" indent="0">
              <a:buNone/>
            </a:pPr>
            <a:r>
              <a:rPr lang="en-US" sz="2000" dirty="0"/>
              <a:t> from polygon import Polygon</a:t>
            </a:r>
          </a:p>
          <a:p>
            <a:pPr marL="0" indent="0">
              <a:buNone/>
            </a:pPr>
            <a:r>
              <a:rPr lang="en-US" sz="2000" dirty="0"/>
              <a:t>class Rectangle(Polygon):</a:t>
            </a:r>
          </a:p>
          <a:p>
            <a:pPr marL="0" indent="0">
              <a:buNone/>
            </a:pPr>
            <a:r>
              <a:rPr lang="en-US" sz="2000" dirty="0"/>
              <a:t>         def area(self):</a:t>
            </a:r>
          </a:p>
          <a:p>
            <a:pPr marL="0" indent="0">
              <a:buNone/>
            </a:pPr>
            <a:r>
              <a:rPr lang="en-US" sz="2000" dirty="0"/>
              <a:t>             return </a:t>
            </a:r>
            <a:r>
              <a:rPr lang="en-US" sz="2000" dirty="0" err="1"/>
              <a:t>self.get_width</a:t>
            </a:r>
            <a:r>
              <a:rPr lang="en-US" sz="2000" dirty="0"/>
              <a:t>()*</a:t>
            </a:r>
            <a:r>
              <a:rPr lang="en-US" sz="2000" dirty="0" err="1"/>
              <a:t>self.get_height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FC646-C61B-4EFF-9E87-22C96EA090DD}"/>
              </a:ext>
            </a:extLst>
          </p:cNvPr>
          <p:cNvSpPr txBox="1"/>
          <p:nvPr/>
        </p:nvSpPr>
        <p:spPr>
          <a:xfrm>
            <a:off x="443883" y="2543453"/>
            <a:ext cx="4830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#triangle.py</a:t>
            </a:r>
          </a:p>
          <a:p>
            <a:r>
              <a:rPr lang="en-US" sz="1800" dirty="0"/>
              <a:t>from polygon import Polygon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Triangle(Polygon):</a:t>
            </a:r>
          </a:p>
          <a:p>
            <a:pPr marL="0" indent="0">
              <a:buNone/>
            </a:pPr>
            <a:r>
              <a:rPr lang="en-US" dirty="0"/>
              <a:t>         def area(self):</a:t>
            </a:r>
          </a:p>
          <a:p>
            <a:pPr marL="0" indent="0">
              <a:buNone/>
            </a:pPr>
            <a:r>
              <a:rPr lang="en-US" dirty="0"/>
              <a:t>             return </a:t>
            </a:r>
            <a:r>
              <a:rPr lang="en-US" dirty="0" err="1"/>
              <a:t>self.get_width</a:t>
            </a:r>
            <a:r>
              <a:rPr lang="en-US" dirty="0"/>
              <a:t>()*</a:t>
            </a:r>
            <a:r>
              <a:rPr lang="en-US" dirty="0" err="1"/>
              <a:t>self.get_height</a:t>
            </a:r>
            <a:r>
              <a:rPr lang="en-US" dirty="0"/>
              <a:t>()/2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3DC58-3F0B-44D5-92A7-C2E1D1F8AAA1}"/>
              </a:ext>
            </a:extLst>
          </p:cNvPr>
          <p:cNvSpPr txBox="1"/>
          <p:nvPr/>
        </p:nvSpPr>
        <p:spPr>
          <a:xfrm>
            <a:off x="6687979" y="918490"/>
            <a:ext cx="37219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#polygon.py</a:t>
            </a:r>
          </a:p>
          <a:p>
            <a:pPr marL="0" indent="0">
              <a:buNone/>
            </a:pPr>
            <a:r>
              <a:rPr lang="en-US" dirty="0"/>
              <a:t> class Polygon:</a:t>
            </a:r>
          </a:p>
          <a:p>
            <a:pPr marL="0" indent="0">
              <a:buNone/>
            </a:pPr>
            <a:r>
              <a:rPr lang="en-US" dirty="0"/>
              <a:t>         #private variables</a:t>
            </a:r>
          </a:p>
          <a:p>
            <a:pPr marL="0" indent="0">
              <a:buNone/>
            </a:pPr>
            <a:r>
              <a:rPr lang="en-US" dirty="0"/>
              <a:t>         __width=None</a:t>
            </a:r>
          </a:p>
          <a:p>
            <a:pPr marL="0" indent="0">
              <a:buNone/>
            </a:pPr>
            <a:r>
              <a:rPr lang="en-US" dirty="0"/>
              <a:t>         __height=None</a:t>
            </a:r>
          </a:p>
          <a:p>
            <a:pPr marL="0" indent="0">
              <a:buNone/>
            </a:pPr>
            <a:r>
              <a:rPr lang="en-US" dirty="0"/>
              <a:t>        def </a:t>
            </a:r>
            <a:r>
              <a:rPr lang="en-US" dirty="0" err="1"/>
              <a:t>set_values</a:t>
            </a:r>
            <a:r>
              <a:rPr lang="en-US" dirty="0"/>
              <a:t>(</a:t>
            </a:r>
            <a:r>
              <a:rPr lang="en-US" dirty="0" err="1"/>
              <a:t>self,width,height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self.__width</a:t>
            </a:r>
            <a:r>
              <a:rPr lang="en-US" dirty="0"/>
              <a:t>=width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self.__height</a:t>
            </a:r>
            <a:r>
              <a:rPr lang="en-US" dirty="0"/>
              <a:t>=height</a:t>
            </a:r>
          </a:p>
          <a:p>
            <a:pPr marL="0" indent="0">
              <a:buNone/>
            </a:pPr>
            <a:r>
              <a:rPr lang="en-US" dirty="0"/>
              <a:t>#Use getter methods</a:t>
            </a:r>
          </a:p>
          <a:p>
            <a:pPr marL="0" indent="0">
              <a:buNone/>
            </a:pPr>
            <a:r>
              <a:rPr lang="en-US" dirty="0"/>
              <a:t>   def </a:t>
            </a:r>
            <a:r>
              <a:rPr lang="en-US" dirty="0" err="1"/>
              <a:t>get_width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  return </a:t>
            </a:r>
            <a:r>
              <a:rPr lang="en-US" dirty="0" err="1"/>
              <a:t>self.__width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def </a:t>
            </a:r>
            <a:r>
              <a:rPr lang="en-US" dirty="0" err="1"/>
              <a:t>get_height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return </a:t>
            </a:r>
            <a:r>
              <a:rPr lang="en-US" dirty="0" err="1"/>
              <a:t>self.__height</a:t>
            </a:r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F2C56-13CE-4E48-BA7D-B70172452363}"/>
              </a:ext>
            </a:extLst>
          </p:cNvPr>
          <p:cNvSpPr txBox="1"/>
          <p:nvPr/>
        </p:nvSpPr>
        <p:spPr>
          <a:xfrm>
            <a:off x="584674" y="4167935"/>
            <a:ext cx="37333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#main.py</a:t>
            </a:r>
          </a:p>
          <a:p>
            <a:r>
              <a:rPr lang="en-US" sz="1800" dirty="0"/>
              <a:t>from rectangle import Rectangle</a:t>
            </a:r>
          </a:p>
          <a:p>
            <a:r>
              <a:rPr lang="en-US" dirty="0"/>
              <a:t> from triangle import Triangle</a:t>
            </a:r>
          </a:p>
          <a:p>
            <a:r>
              <a:rPr lang="en-US" dirty="0" err="1"/>
              <a:t>rect</a:t>
            </a:r>
            <a:r>
              <a:rPr lang="en-US" dirty="0"/>
              <a:t>=Rectangle()</a:t>
            </a:r>
          </a:p>
          <a:p>
            <a:r>
              <a:rPr lang="en-US" dirty="0"/>
              <a:t> tri=Triangle()</a:t>
            </a:r>
          </a:p>
          <a:p>
            <a:r>
              <a:rPr lang="en-US" dirty="0"/>
              <a:t> </a:t>
            </a:r>
            <a:r>
              <a:rPr lang="en-US" dirty="0" err="1"/>
              <a:t>rect.set_values</a:t>
            </a:r>
            <a:r>
              <a:rPr lang="en-US" dirty="0"/>
              <a:t>(50,40)</a:t>
            </a:r>
          </a:p>
          <a:p>
            <a:r>
              <a:rPr lang="en-US" dirty="0"/>
              <a:t> </a:t>
            </a:r>
            <a:r>
              <a:rPr lang="en-US" dirty="0" err="1"/>
              <a:t>tri.set_values</a:t>
            </a:r>
            <a:r>
              <a:rPr lang="en-US" dirty="0"/>
              <a:t>(50,40)</a:t>
            </a:r>
          </a:p>
          <a:p>
            <a:r>
              <a:rPr lang="en-US" dirty="0"/>
              <a:t> print(“Area of Rectangle:”,</a:t>
            </a:r>
            <a:r>
              <a:rPr lang="en-US" dirty="0" err="1"/>
              <a:t>rect.area</a:t>
            </a:r>
            <a:r>
              <a:rPr lang="en-US" dirty="0"/>
              <a:t>())</a:t>
            </a:r>
          </a:p>
          <a:p>
            <a:r>
              <a:rPr lang="en-US" dirty="0"/>
              <a:t> print(“Area of Triangle:”, </a:t>
            </a:r>
            <a:r>
              <a:rPr lang="en-US" dirty="0" err="1"/>
              <a:t>tri.area</a:t>
            </a:r>
            <a:r>
              <a:rPr lang="en-US" dirty="0"/>
              <a:t>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68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2066-F0E4-4A05-8CEB-55C6C274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Super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7AD2-AA77-43DC-8A50-826CAE57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4062274" cy="517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#Example:</a:t>
            </a:r>
          </a:p>
          <a:p>
            <a:pPr marL="0" indent="0">
              <a:buNone/>
            </a:pPr>
            <a:r>
              <a:rPr lang="en-IN" sz="2000" dirty="0"/>
              <a:t> class Parent:</a:t>
            </a:r>
          </a:p>
          <a:p>
            <a:pPr marL="0" indent="0">
              <a:buNone/>
            </a:pPr>
            <a:r>
              <a:rPr lang="en-IN" sz="2000" dirty="0"/>
              <a:t>      def __</a:t>
            </a:r>
            <a:r>
              <a:rPr lang="en-IN" sz="2000" dirty="0" err="1"/>
              <a:t>init</a:t>
            </a:r>
            <a:r>
              <a:rPr lang="en-IN" sz="2000" dirty="0"/>
              <a:t>__(</a:t>
            </a:r>
            <a:r>
              <a:rPr lang="en-IN" sz="2000" dirty="0" err="1"/>
              <a:t>self,name</a:t>
            </a:r>
            <a:r>
              <a:rPr lang="en-IN" sz="2000" dirty="0"/>
              <a:t>):</a:t>
            </a:r>
          </a:p>
          <a:p>
            <a:pPr marL="0" indent="0">
              <a:buNone/>
            </a:pPr>
            <a:r>
              <a:rPr lang="en-IN" sz="2000" dirty="0"/>
              <a:t>          print(‘Parent __</a:t>
            </a:r>
            <a:r>
              <a:rPr lang="en-IN" sz="2000" dirty="0" err="1"/>
              <a:t>init</a:t>
            </a:r>
            <a:r>
              <a:rPr lang="en-IN" sz="2000" dirty="0"/>
              <a:t>__’,name)</a:t>
            </a:r>
          </a:p>
          <a:p>
            <a:pPr marL="0" indent="0">
              <a:buNone/>
            </a:pPr>
            <a:r>
              <a:rPr lang="en-IN" sz="2000" dirty="0"/>
              <a:t>   class Child(Parent):</a:t>
            </a:r>
          </a:p>
          <a:p>
            <a:pPr marL="0" indent="0">
              <a:buNone/>
            </a:pPr>
            <a:r>
              <a:rPr lang="en-IN" sz="2000" dirty="0"/>
              <a:t>         def __</a:t>
            </a:r>
            <a:r>
              <a:rPr lang="en-IN" sz="2000" dirty="0" err="1"/>
              <a:t>init</a:t>
            </a:r>
            <a:r>
              <a:rPr lang="en-IN" sz="2000" dirty="0"/>
              <a:t>__(self):</a:t>
            </a:r>
          </a:p>
          <a:p>
            <a:pPr marL="0" indent="0">
              <a:buNone/>
            </a:pPr>
            <a:r>
              <a:rPr lang="en-IN" sz="2000" dirty="0"/>
              <a:t>             print(‘Child __</a:t>
            </a:r>
            <a:r>
              <a:rPr lang="en-IN" sz="2000" dirty="0" err="1"/>
              <a:t>init</a:t>
            </a:r>
            <a:r>
              <a:rPr lang="en-IN" sz="2000" dirty="0"/>
              <a:t>__’)</a:t>
            </a:r>
          </a:p>
          <a:p>
            <a:pPr marL="0" indent="0">
              <a:buNone/>
            </a:pPr>
            <a:r>
              <a:rPr lang="en-IN" sz="2000" dirty="0"/>
              <a:t>             </a:t>
            </a:r>
            <a:r>
              <a:rPr lang="en-IN" sz="2000" b="1" dirty="0"/>
              <a:t>super()</a:t>
            </a:r>
            <a:r>
              <a:rPr lang="en-IN" sz="2000" dirty="0"/>
              <a:t>.__</a:t>
            </a:r>
            <a:r>
              <a:rPr lang="en-IN" sz="2000" dirty="0" err="1"/>
              <a:t>init</a:t>
            </a:r>
            <a:r>
              <a:rPr lang="en-IN" sz="2000" dirty="0"/>
              <a:t>__(‘Tom’)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c=Child()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EFCDC-DCBF-476D-827D-96F3B740F187}"/>
              </a:ext>
            </a:extLst>
          </p:cNvPr>
          <p:cNvSpPr txBox="1"/>
          <p:nvPr/>
        </p:nvSpPr>
        <p:spPr>
          <a:xfrm>
            <a:off x="5743852" y="1118586"/>
            <a:ext cx="4154750" cy="495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IN" dirty="0"/>
              <a:t> class Parent1:</a:t>
            </a:r>
          </a:p>
          <a:p>
            <a:pPr marL="0" indent="0">
              <a:buNone/>
            </a:pPr>
            <a:r>
              <a:rPr lang="en-IN" dirty="0"/>
              <a:t>      def 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err="1"/>
              <a:t>self,name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  print(‘Parent1 __</a:t>
            </a:r>
            <a:r>
              <a:rPr lang="en-IN" dirty="0" err="1"/>
              <a:t>init</a:t>
            </a:r>
            <a:r>
              <a:rPr lang="en-IN" dirty="0"/>
              <a:t>__’,name)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class Parent2:</a:t>
            </a:r>
          </a:p>
          <a:p>
            <a:pPr marL="0" indent="0">
              <a:buNone/>
            </a:pPr>
            <a:r>
              <a:rPr lang="en-IN" dirty="0"/>
              <a:t>      def 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err="1"/>
              <a:t>self,name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  print(‘Parent2 __</a:t>
            </a:r>
            <a:r>
              <a:rPr lang="en-IN" dirty="0" err="1"/>
              <a:t>init</a:t>
            </a:r>
            <a:r>
              <a:rPr lang="en-IN" dirty="0"/>
              <a:t>__’,name)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class Child(Parent1,Parent2):</a:t>
            </a:r>
          </a:p>
          <a:p>
            <a:pPr marL="0" indent="0">
              <a:buNone/>
            </a:pPr>
            <a:r>
              <a:rPr lang="en-IN" dirty="0"/>
              <a:t>     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pPr marL="0" indent="0">
              <a:buNone/>
            </a:pPr>
            <a:r>
              <a:rPr lang="en-IN" dirty="0"/>
              <a:t>             print(‘Child __</a:t>
            </a:r>
            <a:r>
              <a:rPr lang="en-IN" dirty="0" err="1"/>
              <a:t>init</a:t>
            </a:r>
            <a:r>
              <a:rPr lang="en-IN" dirty="0"/>
              <a:t>__’)</a:t>
            </a:r>
          </a:p>
          <a:p>
            <a:pPr marL="0" indent="0">
              <a:buNone/>
            </a:pPr>
            <a:r>
              <a:rPr lang="en-IN" dirty="0"/>
              <a:t>             Parent1.__init__(self, ‘Tom’)</a:t>
            </a:r>
          </a:p>
          <a:p>
            <a:r>
              <a:rPr lang="en-IN" dirty="0"/>
              <a:t>             Parent2.__init__(self, ‘Max’)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c=Child()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016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B551-F3F6-4C8F-88A8-EF2193C0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38" y="199748"/>
            <a:ext cx="10880324" cy="77679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Composition/Delegate in Python- when inheritance not possible</a:t>
            </a:r>
            <a:br>
              <a:rPr lang="en-US" sz="3600" dirty="0"/>
            </a:br>
            <a:r>
              <a:rPr lang="en-US" sz="3600" dirty="0"/>
              <a:t>Composition-&gt;represents </a:t>
            </a:r>
            <a:r>
              <a:rPr lang="en-US" sz="3600" b="1" dirty="0"/>
              <a:t>part-of</a:t>
            </a:r>
            <a:r>
              <a:rPr lang="en-US" sz="3600" dirty="0"/>
              <a:t> relationship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276D-7015-4589-8358-4DDB4351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5307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#Example:</a:t>
            </a:r>
          </a:p>
          <a:p>
            <a:pPr marL="0" indent="0">
              <a:buNone/>
            </a:pPr>
            <a:r>
              <a:rPr lang="en-US" sz="2000" dirty="0"/>
              <a:t> class Salary:</a:t>
            </a:r>
          </a:p>
          <a:p>
            <a:pPr marL="0" indent="0">
              <a:buNone/>
            </a:pPr>
            <a:r>
              <a:rPr lang="en-US" sz="2000" dirty="0"/>
              <a:t>      def 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self,pay,bonus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dirty="0" err="1"/>
              <a:t>self.pay</a:t>
            </a:r>
            <a:r>
              <a:rPr lang="en-US" sz="2000" dirty="0"/>
              <a:t>=pay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dirty="0" err="1"/>
              <a:t>self.bonus</a:t>
            </a:r>
            <a:r>
              <a:rPr lang="en-US" sz="2000" dirty="0"/>
              <a:t>=bonus</a:t>
            </a:r>
          </a:p>
          <a:p>
            <a:pPr marL="0" indent="0">
              <a:buNone/>
            </a:pPr>
            <a:r>
              <a:rPr lang="en-US" sz="2000" dirty="0"/>
              <a:t>     def </a:t>
            </a:r>
            <a:r>
              <a:rPr lang="en-US" sz="2000" dirty="0" err="1"/>
              <a:t>annual_salary</a:t>
            </a:r>
            <a:r>
              <a:rPr lang="en-US" sz="2000" dirty="0"/>
              <a:t>(self):</a:t>
            </a:r>
          </a:p>
          <a:p>
            <a:pPr marL="0" indent="0">
              <a:buNone/>
            </a:pPr>
            <a:r>
              <a:rPr lang="en-US" sz="2000" dirty="0"/>
              <a:t>            return (</a:t>
            </a:r>
            <a:r>
              <a:rPr lang="en-US" sz="2000" dirty="0" err="1"/>
              <a:t>self.pay</a:t>
            </a:r>
            <a:r>
              <a:rPr lang="en-US" sz="2000" dirty="0"/>
              <a:t>*12)+</a:t>
            </a:r>
            <a:r>
              <a:rPr lang="en-US" sz="2000" dirty="0" err="1"/>
              <a:t>self.bonus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class Employee:</a:t>
            </a:r>
          </a:p>
          <a:p>
            <a:pPr marL="0" indent="0">
              <a:buNone/>
            </a:pPr>
            <a:r>
              <a:rPr lang="en-US" sz="2000" dirty="0"/>
              <a:t>       def 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self,name,age,pay,bonus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    self.name=name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self.age</a:t>
            </a:r>
            <a:r>
              <a:rPr lang="en-IN" sz="2000" dirty="0"/>
              <a:t>=age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self.obj_salary</a:t>
            </a:r>
            <a:r>
              <a:rPr lang="en-IN" sz="2000" dirty="0"/>
              <a:t>=Salary(</a:t>
            </a:r>
            <a:r>
              <a:rPr lang="en-IN" sz="2000" dirty="0" err="1"/>
              <a:t>pay,bonus</a:t>
            </a:r>
            <a:r>
              <a:rPr lang="en-IN" sz="2000" dirty="0"/>
              <a:t>) #here object is used to inherit Salary class</a:t>
            </a:r>
          </a:p>
          <a:p>
            <a:pPr marL="0" indent="0">
              <a:buNone/>
            </a:pPr>
            <a:r>
              <a:rPr lang="en-IN" sz="2000" dirty="0"/>
              <a:t>        def </a:t>
            </a:r>
            <a:r>
              <a:rPr lang="en-IN" sz="2000" dirty="0" err="1"/>
              <a:t>total_salary</a:t>
            </a:r>
            <a:r>
              <a:rPr lang="en-IN" sz="2000" dirty="0"/>
              <a:t>(self):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self.obj_salary.annual_salary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emp=Employee(‘Max’,25,15000,10000)</a:t>
            </a:r>
          </a:p>
          <a:p>
            <a:pPr marL="0" indent="0">
              <a:buNone/>
            </a:pPr>
            <a:r>
              <a:rPr lang="en-IN" sz="2000" dirty="0"/>
              <a:t> print(</a:t>
            </a:r>
            <a:r>
              <a:rPr lang="en-IN" sz="2000" dirty="0" err="1"/>
              <a:t>emp.total_salary</a:t>
            </a:r>
            <a:r>
              <a:rPr lang="en-IN" sz="20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757320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6AA5-5A37-4D4F-89AE-6DC2090C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0" y="169817"/>
            <a:ext cx="11368597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Aggregation in Python-&gt;represents </a:t>
            </a:r>
            <a:r>
              <a:rPr lang="en-US" b="1" dirty="0"/>
              <a:t>has-a</a:t>
            </a:r>
            <a:r>
              <a:rPr lang="en-US" dirty="0"/>
              <a:t> relationship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D0BA-0485-412B-88B4-0DB6ACE2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78890"/>
            <a:ext cx="10693893" cy="59791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#Example:</a:t>
            </a:r>
          </a:p>
          <a:p>
            <a:pPr marL="0" indent="0">
              <a:buNone/>
            </a:pPr>
            <a:r>
              <a:rPr lang="en-US" sz="2800" dirty="0"/>
              <a:t> class Salary:</a:t>
            </a:r>
          </a:p>
          <a:p>
            <a:pPr marL="0" indent="0">
              <a:buNone/>
            </a:pPr>
            <a:r>
              <a:rPr lang="en-US" sz="2800" dirty="0"/>
              <a:t>      def __</a:t>
            </a:r>
            <a:r>
              <a:rPr lang="en-US" sz="2800" dirty="0" err="1"/>
              <a:t>init</a:t>
            </a:r>
            <a:r>
              <a:rPr lang="en-US" sz="2800" dirty="0"/>
              <a:t>__(</a:t>
            </a:r>
            <a:r>
              <a:rPr lang="en-US" sz="2800" dirty="0" err="1"/>
              <a:t>self,pay,bonus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       </a:t>
            </a:r>
            <a:r>
              <a:rPr lang="en-US" sz="2800" dirty="0" err="1"/>
              <a:t>self.pay</a:t>
            </a:r>
            <a:r>
              <a:rPr lang="en-US" sz="2800" dirty="0"/>
              <a:t>=pay</a:t>
            </a:r>
          </a:p>
          <a:p>
            <a:pPr marL="0" indent="0">
              <a:buNone/>
            </a:pPr>
            <a:r>
              <a:rPr lang="en-US" sz="2800" dirty="0"/>
              <a:t>           </a:t>
            </a:r>
            <a:r>
              <a:rPr lang="en-US" sz="2800" dirty="0" err="1"/>
              <a:t>self.bonus</a:t>
            </a:r>
            <a:r>
              <a:rPr lang="en-US" sz="2800" dirty="0"/>
              <a:t>=bonus</a:t>
            </a:r>
          </a:p>
          <a:p>
            <a:pPr marL="0" indent="0">
              <a:buNone/>
            </a:pPr>
            <a:r>
              <a:rPr lang="en-US" sz="2800" dirty="0"/>
              <a:t>     def </a:t>
            </a:r>
            <a:r>
              <a:rPr lang="en-US" sz="2800" dirty="0" err="1"/>
              <a:t>annual_salary</a:t>
            </a:r>
            <a:r>
              <a:rPr lang="en-US" sz="2800" dirty="0"/>
              <a:t>(self):</a:t>
            </a:r>
          </a:p>
          <a:p>
            <a:pPr marL="0" indent="0">
              <a:buNone/>
            </a:pPr>
            <a:r>
              <a:rPr lang="en-US" sz="2800" dirty="0"/>
              <a:t>            return (</a:t>
            </a:r>
            <a:r>
              <a:rPr lang="en-US" sz="2800" dirty="0" err="1"/>
              <a:t>self.pay</a:t>
            </a:r>
            <a:r>
              <a:rPr lang="en-US" sz="2800" dirty="0"/>
              <a:t>*12)+</a:t>
            </a:r>
            <a:r>
              <a:rPr lang="en-US" sz="2800" dirty="0" err="1"/>
              <a:t>self.bonus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class Employee:</a:t>
            </a:r>
          </a:p>
          <a:p>
            <a:pPr marL="0" indent="0">
              <a:buNone/>
            </a:pPr>
            <a:r>
              <a:rPr lang="en-US" sz="2800" dirty="0"/>
              <a:t>       def __</a:t>
            </a:r>
            <a:r>
              <a:rPr lang="en-US" sz="2800" dirty="0" err="1"/>
              <a:t>init</a:t>
            </a:r>
            <a:r>
              <a:rPr lang="en-US" sz="2800" dirty="0"/>
              <a:t>__(</a:t>
            </a:r>
            <a:r>
              <a:rPr lang="en-US" sz="2800" dirty="0" err="1"/>
              <a:t>self,name,age,</a:t>
            </a:r>
            <a:r>
              <a:rPr lang="en-US" sz="2800" b="1" dirty="0" err="1"/>
              <a:t>salary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        self.name=name</a:t>
            </a:r>
          </a:p>
          <a:p>
            <a:pPr marL="0" indent="0">
              <a:buNone/>
            </a:pPr>
            <a:r>
              <a:rPr lang="en-IN" sz="2800" dirty="0"/>
              <a:t>            </a:t>
            </a:r>
            <a:r>
              <a:rPr lang="en-IN" sz="2800" dirty="0" err="1"/>
              <a:t>self.age</a:t>
            </a:r>
            <a:r>
              <a:rPr lang="en-IN" sz="2800" dirty="0"/>
              <a:t>=age</a:t>
            </a:r>
          </a:p>
          <a:p>
            <a:pPr marL="0" indent="0">
              <a:buNone/>
            </a:pPr>
            <a:r>
              <a:rPr lang="en-IN" sz="2800" dirty="0"/>
              <a:t>            </a:t>
            </a:r>
            <a:r>
              <a:rPr lang="en-IN" sz="2800" dirty="0" err="1"/>
              <a:t>self.obj_salary</a:t>
            </a:r>
            <a:r>
              <a:rPr lang="en-IN" sz="2800" dirty="0"/>
              <a:t>=salary</a:t>
            </a:r>
          </a:p>
          <a:p>
            <a:pPr marL="0" indent="0">
              <a:buNone/>
            </a:pPr>
            <a:r>
              <a:rPr lang="en-IN" sz="2800" dirty="0"/>
              <a:t>        def </a:t>
            </a:r>
            <a:r>
              <a:rPr lang="en-IN" sz="2800" dirty="0" err="1"/>
              <a:t>total_salary</a:t>
            </a:r>
            <a:r>
              <a:rPr lang="en-IN" sz="2800" dirty="0"/>
              <a:t>(self):</a:t>
            </a:r>
          </a:p>
          <a:p>
            <a:pPr marL="0" indent="0">
              <a:buNone/>
            </a:pPr>
            <a:r>
              <a:rPr lang="en-IN" sz="2800" dirty="0"/>
              <a:t>            </a:t>
            </a:r>
            <a:r>
              <a:rPr lang="en-IN" sz="2800" dirty="0" err="1"/>
              <a:t>self.obj_salary.annual_salary</a:t>
            </a:r>
            <a:r>
              <a:rPr lang="en-IN" sz="2800" dirty="0"/>
              <a:t>()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#instance of Salary class created</a:t>
            </a:r>
          </a:p>
          <a:p>
            <a:pPr marL="0" indent="0">
              <a:buNone/>
            </a:pPr>
            <a:r>
              <a:rPr lang="en-IN" sz="2800" dirty="0"/>
              <a:t> salary=Salary(15000,10000)</a:t>
            </a:r>
          </a:p>
          <a:p>
            <a:pPr marL="0" indent="0">
              <a:buNone/>
            </a:pPr>
            <a:r>
              <a:rPr lang="en-IN" sz="2800" dirty="0"/>
              <a:t> emp=Employee(‘Max’,25,</a:t>
            </a:r>
            <a:r>
              <a:rPr lang="en-IN" sz="2800" b="1" dirty="0"/>
              <a:t>salary</a:t>
            </a:r>
            <a:r>
              <a:rPr lang="en-IN" sz="2800" dirty="0"/>
              <a:t>)</a:t>
            </a:r>
          </a:p>
          <a:p>
            <a:pPr marL="0" indent="0">
              <a:buNone/>
            </a:pPr>
            <a:r>
              <a:rPr lang="en-IN" sz="2800" dirty="0"/>
              <a:t> print(</a:t>
            </a:r>
            <a:r>
              <a:rPr lang="en-IN" sz="2800" dirty="0" err="1"/>
              <a:t>emp.total_salary</a:t>
            </a:r>
            <a:r>
              <a:rPr lang="en-IN" sz="2800" dirty="0"/>
              <a:t>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587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41A1-1484-4F06-A985-754C6155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 Class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989C-3D7D-42E6-982A-DC763E0E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646"/>
            <a:ext cx="10515600" cy="59613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#Example</a:t>
            </a:r>
          </a:p>
          <a:p>
            <a:pPr marL="0" indent="0">
              <a:buNone/>
            </a:pPr>
            <a:r>
              <a:rPr lang="en-US" dirty="0"/>
              <a:t> from </a:t>
            </a:r>
            <a:r>
              <a:rPr lang="en-US" dirty="0" err="1"/>
              <a:t>abc</a:t>
            </a:r>
            <a:r>
              <a:rPr lang="en-US" dirty="0"/>
              <a:t> import ABC, </a:t>
            </a:r>
            <a:r>
              <a:rPr lang="en-US" dirty="0" err="1"/>
              <a:t>abstractmethod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class Shape(ABC):</a:t>
            </a:r>
          </a:p>
          <a:p>
            <a:pPr marL="0" indent="0">
              <a:buNone/>
            </a:pPr>
            <a:r>
              <a:rPr lang="en-US" dirty="0"/>
              <a:t>         @abstractmethod  #decorator</a:t>
            </a:r>
          </a:p>
          <a:p>
            <a:pPr marL="0" indent="0">
              <a:buNone/>
            </a:pPr>
            <a:r>
              <a:rPr lang="en-US" dirty="0"/>
              <a:t>          def area(self):pass</a:t>
            </a:r>
          </a:p>
          <a:p>
            <a:pPr marL="0" indent="0">
              <a:buNone/>
            </a:pPr>
            <a:r>
              <a:rPr lang="en-US" dirty="0"/>
              <a:t>         @abstractmethod</a:t>
            </a:r>
          </a:p>
          <a:p>
            <a:pPr marL="0" indent="0">
              <a:buNone/>
            </a:pPr>
            <a:r>
              <a:rPr lang="en-US" dirty="0"/>
              <a:t>          def perimeter(self):pass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class Square(Shape):</a:t>
            </a:r>
          </a:p>
          <a:p>
            <a:pPr marL="0" indent="0">
              <a:buNone/>
            </a:pPr>
            <a:r>
              <a:rPr lang="en-US" dirty="0"/>
              <a:t>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self,side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self.__side</a:t>
            </a:r>
            <a:r>
              <a:rPr lang="en-US" dirty="0"/>
              <a:t>=side</a:t>
            </a:r>
          </a:p>
          <a:p>
            <a:pPr marL="0" indent="0">
              <a:buNone/>
            </a:pPr>
            <a:r>
              <a:rPr lang="en-US" dirty="0"/>
              <a:t>     def area(self):</a:t>
            </a:r>
          </a:p>
          <a:p>
            <a:pPr marL="0" indent="0">
              <a:buNone/>
            </a:pPr>
            <a:r>
              <a:rPr lang="en-US" dirty="0"/>
              <a:t>          return </a:t>
            </a:r>
            <a:r>
              <a:rPr lang="en-US" dirty="0" err="1"/>
              <a:t>self.__side</a:t>
            </a:r>
            <a:r>
              <a:rPr lang="en-US" dirty="0"/>
              <a:t>*</a:t>
            </a:r>
            <a:r>
              <a:rPr lang="en-US" dirty="0" err="1"/>
              <a:t>self.__side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def perimeter(self):</a:t>
            </a:r>
          </a:p>
          <a:p>
            <a:pPr marL="0" indent="0">
              <a:buNone/>
            </a:pPr>
            <a:r>
              <a:rPr lang="en-US" dirty="0"/>
              <a:t>      return 4 *</a:t>
            </a:r>
            <a:r>
              <a:rPr lang="en-US" dirty="0" err="1"/>
              <a:t>self.__side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s=Square(5)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s.area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s.perimeter</a:t>
            </a:r>
            <a:r>
              <a:rPr lang="en-US" dirty="0"/>
              <a:t>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59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1CAA5533-4B34-4636-AE77-E788E22C6754}"/>
              </a:ext>
            </a:extLst>
          </p:cNvPr>
          <p:cNvSpPr/>
          <p:nvPr/>
        </p:nvSpPr>
        <p:spPr>
          <a:xfrm>
            <a:off x="3755254" y="1047566"/>
            <a:ext cx="2911876" cy="772357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Polygon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82814-EF0A-43B8-9716-D914AA4730D7}"/>
              </a:ext>
            </a:extLst>
          </p:cNvPr>
          <p:cNvSpPr txBox="1"/>
          <p:nvPr/>
        </p:nvSpPr>
        <p:spPr>
          <a:xfrm>
            <a:off x="4820575" y="678234"/>
            <a:ext cx="116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Superclass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4A33E-817F-4467-9D97-BC9D2AC463E6}"/>
              </a:ext>
            </a:extLst>
          </p:cNvPr>
          <p:cNvSpPr/>
          <p:nvPr/>
        </p:nvSpPr>
        <p:spPr>
          <a:xfrm>
            <a:off x="2068498" y="3781887"/>
            <a:ext cx="2752077" cy="1278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Rectangle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BCF7B4D5-A2B1-4E69-B5D7-0BB443E2FFC4}"/>
              </a:ext>
            </a:extLst>
          </p:cNvPr>
          <p:cNvSpPr/>
          <p:nvPr/>
        </p:nvSpPr>
        <p:spPr>
          <a:xfrm>
            <a:off x="3950563" y="1917577"/>
            <a:ext cx="266330" cy="176665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4C968-994D-4792-972B-846D0D6A7B24}"/>
              </a:ext>
            </a:extLst>
          </p:cNvPr>
          <p:cNvSpPr txBox="1"/>
          <p:nvPr/>
        </p:nvSpPr>
        <p:spPr>
          <a:xfrm>
            <a:off x="4305670" y="2929631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1A87A-FE66-4213-B08A-80A36F1F9117}"/>
              </a:ext>
            </a:extLst>
          </p:cNvPr>
          <p:cNvSpPr txBox="1"/>
          <p:nvPr/>
        </p:nvSpPr>
        <p:spPr>
          <a:xfrm>
            <a:off x="2885243" y="515792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Subclass</a:t>
            </a:r>
            <a:endParaRPr lang="en-IN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4849F77-2041-440D-AF64-0DA5575E0996}"/>
              </a:ext>
            </a:extLst>
          </p:cNvPr>
          <p:cNvSpPr/>
          <p:nvPr/>
        </p:nvSpPr>
        <p:spPr>
          <a:xfrm>
            <a:off x="6187736" y="3429001"/>
            <a:ext cx="3453413" cy="1870968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Triangle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7EEFA01-36D9-443D-94B8-8CA699472D89}"/>
              </a:ext>
            </a:extLst>
          </p:cNvPr>
          <p:cNvSpPr/>
          <p:nvPr/>
        </p:nvSpPr>
        <p:spPr>
          <a:xfrm>
            <a:off x="6249880" y="1917577"/>
            <a:ext cx="342946" cy="159798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053F-2A75-4B40-8307-BFE521ABD4C5}"/>
              </a:ext>
            </a:extLst>
          </p:cNvPr>
          <p:cNvSpPr txBox="1"/>
          <p:nvPr/>
        </p:nvSpPr>
        <p:spPr>
          <a:xfrm>
            <a:off x="6667130" y="3142695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9FC3A-9F02-458F-9D5A-2DF358E40EDF}"/>
              </a:ext>
            </a:extLst>
          </p:cNvPr>
          <p:cNvSpPr txBox="1"/>
          <p:nvPr/>
        </p:nvSpPr>
        <p:spPr>
          <a:xfrm>
            <a:off x="6939495" y="540160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52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A50D-B472-4E88-B829-DBA79CEE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51555" cy="4693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5A17-FBC0-4A2D-B68A-1EA5A11B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8586"/>
            <a:ext cx="6290569" cy="56728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#Superclass</a:t>
            </a:r>
          </a:p>
          <a:p>
            <a:pPr marL="0" indent="0">
              <a:buNone/>
            </a:pPr>
            <a:r>
              <a:rPr lang="en-US" dirty="0"/>
              <a:t> class Polygon:</a:t>
            </a:r>
          </a:p>
          <a:p>
            <a:pPr marL="0" indent="0">
              <a:buNone/>
            </a:pPr>
            <a:r>
              <a:rPr lang="en-US" dirty="0"/>
              <a:t>         #private variables</a:t>
            </a:r>
          </a:p>
          <a:p>
            <a:pPr marL="0" indent="0">
              <a:buNone/>
            </a:pPr>
            <a:r>
              <a:rPr lang="en-US" dirty="0"/>
              <a:t>         __width=None</a:t>
            </a:r>
          </a:p>
          <a:p>
            <a:pPr marL="0" indent="0">
              <a:buNone/>
            </a:pPr>
            <a:r>
              <a:rPr lang="en-US" dirty="0"/>
              <a:t>         __height=None</a:t>
            </a:r>
          </a:p>
          <a:p>
            <a:pPr marL="0" indent="0">
              <a:buNone/>
            </a:pPr>
            <a:r>
              <a:rPr lang="en-US" dirty="0"/>
              <a:t>        def </a:t>
            </a:r>
            <a:r>
              <a:rPr lang="en-US" dirty="0" err="1"/>
              <a:t>set_values</a:t>
            </a:r>
            <a:r>
              <a:rPr lang="en-US" dirty="0"/>
              <a:t>(</a:t>
            </a:r>
            <a:r>
              <a:rPr lang="en-US" dirty="0" err="1"/>
              <a:t>self,width,height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self.__width</a:t>
            </a:r>
            <a:r>
              <a:rPr lang="en-US" dirty="0"/>
              <a:t>=width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self.__height</a:t>
            </a:r>
            <a:r>
              <a:rPr lang="en-US" dirty="0"/>
              <a:t>=height</a:t>
            </a:r>
          </a:p>
          <a:p>
            <a:pPr marL="0" indent="0">
              <a:buNone/>
            </a:pPr>
            <a:r>
              <a:rPr lang="en-US" dirty="0"/>
              <a:t>#subclasses </a:t>
            </a:r>
          </a:p>
          <a:p>
            <a:pPr marL="0" indent="0">
              <a:buNone/>
            </a:pPr>
            <a:r>
              <a:rPr lang="en-US" dirty="0"/>
              <a:t>class Rectangle(Polygon):</a:t>
            </a:r>
          </a:p>
          <a:p>
            <a:pPr marL="0" indent="0">
              <a:buNone/>
            </a:pPr>
            <a:r>
              <a:rPr lang="en-US" dirty="0"/>
              <a:t>         def area(self):</a:t>
            </a:r>
          </a:p>
          <a:p>
            <a:pPr marL="0" indent="0">
              <a:buNone/>
            </a:pPr>
            <a:r>
              <a:rPr lang="en-US" dirty="0"/>
              <a:t>             return </a:t>
            </a:r>
            <a:r>
              <a:rPr lang="en-US" dirty="0" err="1"/>
              <a:t>self.__width</a:t>
            </a:r>
            <a:r>
              <a:rPr lang="en-US" dirty="0"/>
              <a:t>*</a:t>
            </a:r>
            <a:r>
              <a:rPr lang="en-US" dirty="0" err="1"/>
              <a:t>self.__height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class Triangle(Polygon):</a:t>
            </a:r>
          </a:p>
          <a:p>
            <a:pPr marL="0" indent="0">
              <a:buNone/>
            </a:pPr>
            <a:r>
              <a:rPr lang="en-US" dirty="0"/>
              <a:t>         def area(self):</a:t>
            </a:r>
          </a:p>
          <a:p>
            <a:pPr marL="0" indent="0">
              <a:buNone/>
            </a:pPr>
            <a:r>
              <a:rPr lang="en-US" dirty="0"/>
              <a:t>             return </a:t>
            </a:r>
            <a:r>
              <a:rPr lang="en-US" dirty="0" err="1"/>
              <a:t>self.__width</a:t>
            </a:r>
            <a:r>
              <a:rPr lang="en-US" dirty="0"/>
              <a:t>*</a:t>
            </a:r>
            <a:r>
              <a:rPr lang="en-US" dirty="0" err="1"/>
              <a:t>self.__height</a:t>
            </a:r>
            <a:r>
              <a:rPr lang="en-US" dirty="0"/>
              <a:t>/2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83730-25AB-4CAC-8FBA-E9FDC5CB4D69}"/>
              </a:ext>
            </a:extLst>
          </p:cNvPr>
          <p:cNvSpPr txBox="1"/>
          <p:nvPr/>
        </p:nvSpPr>
        <p:spPr>
          <a:xfrm>
            <a:off x="7004482" y="1322773"/>
            <a:ext cx="41435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#Instantiating Objects</a:t>
            </a:r>
          </a:p>
          <a:p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=Rectangle()</a:t>
            </a:r>
          </a:p>
          <a:p>
            <a:r>
              <a:rPr lang="en-US" dirty="0"/>
              <a:t> tri=Triangle()</a:t>
            </a:r>
          </a:p>
          <a:p>
            <a:r>
              <a:rPr lang="en-US" dirty="0"/>
              <a:t> </a:t>
            </a:r>
            <a:r>
              <a:rPr lang="en-US" dirty="0" err="1"/>
              <a:t>rect.set_values</a:t>
            </a:r>
            <a:r>
              <a:rPr lang="en-US" dirty="0"/>
              <a:t>(50,40)</a:t>
            </a:r>
          </a:p>
          <a:p>
            <a:r>
              <a:rPr lang="en-US" dirty="0"/>
              <a:t> </a:t>
            </a:r>
            <a:r>
              <a:rPr lang="en-US" dirty="0" err="1"/>
              <a:t>tri.set_values</a:t>
            </a:r>
            <a:r>
              <a:rPr lang="en-US" dirty="0"/>
              <a:t>(50,40)</a:t>
            </a:r>
          </a:p>
          <a:p>
            <a:r>
              <a:rPr lang="en-US" dirty="0"/>
              <a:t> print(“Area of Rectangle:”,</a:t>
            </a:r>
            <a:r>
              <a:rPr lang="en-US" dirty="0" err="1"/>
              <a:t>rect.area</a:t>
            </a:r>
            <a:r>
              <a:rPr lang="en-US" dirty="0"/>
              <a:t>())</a:t>
            </a:r>
          </a:p>
          <a:p>
            <a:r>
              <a:rPr lang="en-US" dirty="0"/>
              <a:t> print(“Area of Triangle:”, </a:t>
            </a:r>
            <a:r>
              <a:rPr lang="en-US" dirty="0" err="1"/>
              <a:t>tri.area</a:t>
            </a:r>
            <a:r>
              <a:rPr lang="en-US" dirty="0"/>
              <a:t>())  #Error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76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A854-557F-4B1D-878F-0CEBE6F3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712868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EE92-A7A5-4C26-A62C-00051CF2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867"/>
            <a:ext cx="4870142" cy="58725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#Superclass</a:t>
            </a:r>
          </a:p>
          <a:p>
            <a:pPr marL="0" indent="0">
              <a:buNone/>
            </a:pPr>
            <a:r>
              <a:rPr lang="en-US" dirty="0"/>
              <a:t> class Polygon:</a:t>
            </a:r>
          </a:p>
          <a:p>
            <a:pPr marL="0" indent="0">
              <a:buNone/>
            </a:pPr>
            <a:r>
              <a:rPr lang="en-US" dirty="0"/>
              <a:t>         #private variables</a:t>
            </a:r>
          </a:p>
          <a:p>
            <a:pPr marL="0" indent="0">
              <a:buNone/>
            </a:pPr>
            <a:r>
              <a:rPr lang="en-US" dirty="0"/>
              <a:t>         __width=None</a:t>
            </a:r>
          </a:p>
          <a:p>
            <a:pPr marL="0" indent="0">
              <a:buNone/>
            </a:pPr>
            <a:r>
              <a:rPr lang="en-US" dirty="0"/>
              <a:t>         __height=None</a:t>
            </a:r>
          </a:p>
          <a:p>
            <a:pPr marL="0" indent="0">
              <a:buNone/>
            </a:pPr>
            <a:r>
              <a:rPr lang="en-US" dirty="0"/>
              <a:t>        def </a:t>
            </a:r>
            <a:r>
              <a:rPr lang="en-US" dirty="0" err="1"/>
              <a:t>set_values</a:t>
            </a:r>
            <a:r>
              <a:rPr lang="en-US" dirty="0"/>
              <a:t>(</a:t>
            </a:r>
            <a:r>
              <a:rPr lang="en-US" dirty="0" err="1"/>
              <a:t>self,width,height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self.__width</a:t>
            </a:r>
            <a:r>
              <a:rPr lang="en-US" dirty="0"/>
              <a:t>=width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self.__height</a:t>
            </a:r>
            <a:r>
              <a:rPr lang="en-US" dirty="0"/>
              <a:t>=height</a:t>
            </a:r>
          </a:p>
          <a:p>
            <a:pPr marL="0" indent="0">
              <a:buNone/>
            </a:pPr>
            <a:r>
              <a:rPr lang="en-US" dirty="0"/>
              <a:t>#Use getter methods</a:t>
            </a:r>
          </a:p>
          <a:p>
            <a:pPr marL="0" indent="0">
              <a:buNone/>
            </a:pPr>
            <a:r>
              <a:rPr lang="en-US" dirty="0"/>
              <a:t>   def </a:t>
            </a:r>
            <a:r>
              <a:rPr lang="en-US" dirty="0" err="1"/>
              <a:t>get_width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  return </a:t>
            </a:r>
            <a:r>
              <a:rPr lang="en-US" dirty="0" err="1"/>
              <a:t>self.__width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def </a:t>
            </a:r>
            <a:r>
              <a:rPr lang="en-US" dirty="0" err="1"/>
              <a:t>get_height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 return </a:t>
            </a:r>
            <a:r>
              <a:rPr lang="en-US" dirty="0" err="1"/>
              <a:t>self.__height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#subclasses </a:t>
            </a:r>
          </a:p>
          <a:p>
            <a:pPr marL="0" indent="0">
              <a:buNone/>
            </a:pPr>
            <a:r>
              <a:rPr lang="en-US" dirty="0"/>
              <a:t>class Rectangle(Polygon):</a:t>
            </a:r>
          </a:p>
          <a:p>
            <a:pPr marL="0" indent="0">
              <a:buNone/>
            </a:pPr>
            <a:r>
              <a:rPr lang="en-US" dirty="0"/>
              <a:t>         def area(self):</a:t>
            </a:r>
          </a:p>
          <a:p>
            <a:pPr marL="0" indent="0">
              <a:buNone/>
            </a:pPr>
            <a:r>
              <a:rPr lang="en-US" dirty="0"/>
              <a:t>             return </a:t>
            </a:r>
            <a:r>
              <a:rPr lang="en-US" dirty="0" err="1"/>
              <a:t>self.get_width</a:t>
            </a:r>
            <a:r>
              <a:rPr lang="en-US" dirty="0"/>
              <a:t>()*</a:t>
            </a:r>
            <a:r>
              <a:rPr lang="en-US" dirty="0" err="1"/>
              <a:t>self.get_height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class Triangle(Polygon):</a:t>
            </a:r>
          </a:p>
          <a:p>
            <a:pPr marL="0" indent="0">
              <a:buNone/>
            </a:pPr>
            <a:r>
              <a:rPr lang="en-US" dirty="0"/>
              <a:t>         def area(self):</a:t>
            </a:r>
          </a:p>
          <a:p>
            <a:pPr marL="0" indent="0">
              <a:buNone/>
            </a:pPr>
            <a:r>
              <a:rPr lang="en-US" dirty="0"/>
              <a:t>             return </a:t>
            </a:r>
            <a:r>
              <a:rPr lang="en-US" dirty="0" err="1"/>
              <a:t>self.get_width</a:t>
            </a:r>
            <a:r>
              <a:rPr lang="en-US" dirty="0"/>
              <a:t>()*</a:t>
            </a:r>
            <a:r>
              <a:rPr lang="en-US" dirty="0" err="1"/>
              <a:t>self.get_height</a:t>
            </a:r>
            <a:r>
              <a:rPr lang="en-US" dirty="0"/>
              <a:t>()/2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5A2D0-2970-4787-B1AC-2686F2F39CF8}"/>
              </a:ext>
            </a:extLst>
          </p:cNvPr>
          <p:cNvSpPr txBox="1"/>
          <p:nvPr/>
        </p:nvSpPr>
        <p:spPr>
          <a:xfrm>
            <a:off x="7004482" y="1322773"/>
            <a:ext cx="44673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#Instantiating Objects</a:t>
            </a:r>
          </a:p>
          <a:p>
            <a:r>
              <a:rPr lang="en-US" dirty="0"/>
              <a:t> </a:t>
            </a:r>
            <a:r>
              <a:rPr lang="en-US" dirty="0" err="1"/>
              <a:t>rect</a:t>
            </a:r>
            <a:r>
              <a:rPr lang="en-US" dirty="0"/>
              <a:t>=Rectangle()</a:t>
            </a:r>
          </a:p>
          <a:p>
            <a:r>
              <a:rPr lang="en-US" dirty="0"/>
              <a:t> tri=Triangle()</a:t>
            </a:r>
          </a:p>
          <a:p>
            <a:r>
              <a:rPr lang="en-US" dirty="0"/>
              <a:t> </a:t>
            </a:r>
            <a:r>
              <a:rPr lang="en-US" dirty="0" err="1"/>
              <a:t>rect.set_values</a:t>
            </a:r>
            <a:r>
              <a:rPr lang="en-US" dirty="0"/>
              <a:t>(50,40)</a:t>
            </a:r>
          </a:p>
          <a:p>
            <a:r>
              <a:rPr lang="en-US" dirty="0"/>
              <a:t> </a:t>
            </a:r>
            <a:r>
              <a:rPr lang="en-US" dirty="0" err="1"/>
              <a:t>tri.set_values</a:t>
            </a:r>
            <a:r>
              <a:rPr lang="en-US" dirty="0"/>
              <a:t>(50,40)</a:t>
            </a:r>
          </a:p>
          <a:p>
            <a:r>
              <a:rPr lang="en-US" dirty="0"/>
              <a:t> print(“Area of Rectangle:”,</a:t>
            </a:r>
            <a:r>
              <a:rPr lang="en-US" dirty="0" err="1"/>
              <a:t>rect.area</a:t>
            </a:r>
            <a:r>
              <a:rPr lang="en-US" dirty="0"/>
              <a:t>())</a:t>
            </a:r>
          </a:p>
          <a:p>
            <a:r>
              <a:rPr lang="en-US" dirty="0"/>
              <a:t> print(“Area of Triangle:”, </a:t>
            </a:r>
            <a:r>
              <a:rPr lang="en-US" dirty="0" err="1"/>
              <a:t>tri.area</a:t>
            </a:r>
            <a:r>
              <a:rPr lang="en-US" dirty="0"/>
              <a:t>())  #No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51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4F63-0D40-471C-8C00-82099178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29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 Example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0F6691F-E8B1-4B0A-AC8D-5D792044542B}"/>
              </a:ext>
            </a:extLst>
          </p:cNvPr>
          <p:cNvSpPr/>
          <p:nvPr/>
        </p:nvSpPr>
        <p:spPr>
          <a:xfrm>
            <a:off x="905522" y="1189608"/>
            <a:ext cx="5228948" cy="270767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class Vehicle:</a:t>
            </a:r>
          </a:p>
          <a:p>
            <a:r>
              <a:rPr lang="en-US" dirty="0"/>
              <a:t>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self,mileage,cost</a:t>
            </a:r>
            <a:r>
              <a:rPr lang="en-US" dirty="0"/>
              <a:t>):</a:t>
            </a:r>
          </a:p>
          <a:p>
            <a:r>
              <a:rPr lang="en-US" dirty="0"/>
              <a:t>           </a:t>
            </a:r>
            <a:r>
              <a:rPr lang="en-US" dirty="0" err="1"/>
              <a:t>self.mileage</a:t>
            </a:r>
            <a:r>
              <a:rPr lang="en-US" dirty="0"/>
              <a:t>=mileage</a:t>
            </a:r>
          </a:p>
          <a:p>
            <a:r>
              <a:rPr lang="en-US" dirty="0"/>
              <a:t>           </a:t>
            </a:r>
            <a:r>
              <a:rPr lang="en-US" dirty="0" err="1"/>
              <a:t>self.cost</a:t>
            </a:r>
            <a:r>
              <a:rPr lang="en-US" dirty="0"/>
              <a:t>=cost</a:t>
            </a:r>
          </a:p>
          <a:p>
            <a:endParaRPr lang="en-US" dirty="0"/>
          </a:p>
          <a:p>
            <a:r>
              <a:rPr lang="en-US" dirty="0"/>
              <a:t>     def </a:t>
            </a:r>
            <a:r>
              <a:rPr lang="en-US" dirty="0" err="1"/>
              <a:t>show_details</a:t>
            </a:r>
            <a:r>
              <a:rPr lang="en-US" dirty="0"/>
              <a:t>(self):</a:t>
            </a:r>
          </a:p>
          <a:p>
            <a:r>
              <a:rPr lang="en-US" dirty="0"/>
              <a:t>            print(“I am a vehicle”)</a:t>
            </a:r>
          </a:p>
          <a:p>
            <a:r>
              <a:rPr lang="en-US" dirty="0"/>
              <a:t>            print(“Mileage of vehicle is:”,</a:t>
            </a:r>
            <a:r>
              <a:rPr lang="en-US" dirty="0" err="1"/>
              <a:t>self.mileage</a:t>
            </a:r>
            <a:r>
              <a:rPr lang="en-US" dirty="0"/>
              <a:t>)</a:t>
            </a:r>
          </a:p>
          <a:p>
            <a:r>
              <a:rPr lang="en-US" dirty="0"/>
              <a:t>            print(“Cost of vehicle is:”,</a:t>
            </a:r>
            <a:r>
              <a:rPr lang="en-US" dirty="0" err="1"/>
              <a:t>self.cost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79B1DEBE-1C70-4F67-BFE6-45E4D9F2E4A1}"/>
              </a:ext>
            </a:extLst>
          </p:cNvPr>
          <p:cNvSpPr/>
          <p:nvPr/>
        </p:nvSpPr>
        <p:spPr>
          <a:xfrm>
            <a:off x="1012054" y="4465479"/>
            <a:ext cx="5015884" cy="202739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v1=Vehicle(500,2800000)</a:t>
            </a:r>
          </a:p>
          <a:p>
            <a:r>
              <a:rPr lang="en-US" dirty="0"/>
              <a:t> v1.show_details()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 I am a vehicle</a:t>
            </a:r>
          </a:p>
          <a:p>
            <a:r>
              <a:rPr lang="en-US" dirty="0"/>
              <a:t>Mileage of vehicle is: 500</a:t>
            </a:r>
          </a:p>
          <a:p>
            <a:r>
              <a:rPr lang="en-US" dirty="0"/>
              <a:t>Cost of vehicle is:2800000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0343BD-EBF9-4B1A-AE28-94EE3AFEFEF1}"/>
              </a:ext>
            </a:extLst>
          </p:cNvPr>
          <p:cNvCxnSpPr/>
          <p:nvPr/>
        </p:nvCxnSpPr>
        <p:spPr>
          <a:xfrm>
            <a:off x="6134470" y="2246050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8BC6B-BEBD-4DFC-BAE7-0FEE21FF2010}"/>
              </a:ext>
            </a:extLst>
          </p:cNvPr>
          <p:cNvCxnSpPr/>
          <p:nvPr/>
        </p:nvCxnSpPr>
        <p:spPr>
          <a:xfrm>
            <a:off x="6027938" y="5328081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31C3CF-681A-46D1-A352-402C610C8B0D}"/>
              </a:ext>
            </a:extLst>
          </p:cNvPr>
          <p:cNvSpPr txBox="1"/>
          <p:nvPr/>
        </p:nvSpPr>
        <p:spPr>
          <a:xfrm>
            <a:off x="7244179" y="2061384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the base class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4B03C-6B9E-47F5-8D1D-CCFBA115389C}"/>
              </a:ext>
            </a:extLst>
          </p:cNvPr>
          <p:cNvSpPr txBox="1"/>
          <p:nvPr/>
        </p:nvSpPr>
        <p:spPr>
          <a:xfrm>
            <a:off x="6933460" y="5129073"/>
            <a:ext cx="366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Instantiating the object for base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30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273D0C6-A319-4349-A48D-30717BC3B6BE}"/>
              </a:ext>
            </a:extLst>
          </p:cNvPr>
          <p:cNvSpPr/>
          <p:nvPr/>
        </p:nvSpPr>
        <p:spPr>
          <a:xfrm>
            <a:off x="1207363" y="807868"/>
            <a:ext cx="4216893" cy="164236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class Car(Vehicle):</a:t>
            </a:r>
          </a:p>
          <a:p>
            <a:r>
              <a:rPr lang="en-US" dirty="0"/>
              <a:t>         def </a:t>
            </a:r>
            <a:r>
              <a:rPr lang="en-US" dirty="0" err="1"/>
              <a:t>show_car</a:t>
            </a:r>
            <a:r>
              <a:rPr lang="en-US" dirty="0"/>
              <a:t>(self):</a:t>
            </a:r>
          </a:p>
          <a:p>
            <a:r>
              <a:rPr lang="en-US" dirty="0"/>
              <a:t>               print(“I am a car”)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7B89BD30-602F-4403-B6E2-F68CD65D2729}"/>
              </a:ext>
            </a:extLst>
          </p:cNvPr>
          <p:cNvSpPr/>
          <p:nvPr/>
        </p:nvSpPr>
        <p:spPr>
          <a:xfrm>
            <a:off x="1305017" y="2867487"/>
            <a:ext cx="4119239" cy="218390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c1=Car(200,150000)</a:t>
            </a:r>
          </a:p>
          <a:p>
            <a:r>
              <a:rPr lang="en-US" dirty="0"/>
              <a:t> c1.show_details()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I am a Vehicle</a:t>
            </a:r>
          </a:p>
          <a:p>
            <a:r>
              <a:rPr lang="en-US" dirty="0"/>
              <a:t>Mileage of vehicle is: 200</a:t>
            </a:r>
          </a:p>
          <a:p>
            <a:r>
              <a:rPr lang="en-US" dirty="0"/>
              <a:t>Cost of vehicle is:150000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F278C1E2-AB50-47E3-9649-0F8B274E8786}"/>
              </a:ext>
            </a:extLst>
          </p:cNvPr>
          <p:cNvSpPr/>
          <p:nvPr/>
        </p:nvSpPr>
        <p:spPr>
          <a:xfrm>
            <a:off x="1384917" y="5344356"/>
            <a:ext cx="3950563" cy="131387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c1.show_car()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I am a car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D2EE0C-C0C7-4CEF-8151-EDB467B2A12B}"/>
              </a:ext>
            </a:extLst>
          </p:cNvPr>
          <p:cNvCxnSpPr/>
          <p:nvPr/>
        </p:nvCxnSpPr>
        <p:spPr>
          <a:xfrm>
            <a:off x="5504156" y="1482571"/>
            <a:ext cx="84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5AF460-7784-48CF-BA1E-10EA4101A1DD}"/>
              </a:ext>
            </a:extLst>
          </p:cNvPr>
          <p:cNvSpPr txBox="1"/>
          <p:nvPr/>
        </p:nvSpPr>
        <p:spPr>
          <a:xfrm>
            <a:off x="6427434" y="1297905"/>
            <a:ext cx="233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the child class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C53CC6-A5AB-4D22-B9EF-FFAB21E0AF1B}"/>
              </a:ext>
            </a:extLst>
          </p:cNvPr>
          <p:cNvCxnSpPr/>
          <p:nvPr/>
        </p:nvCxnSpPr>
        <p:spPr>
          <a:xfrm>
            <a:off x="5504156" y="3959440"/>
            <a:ext cx="84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241332-789F-4F91-A145-6D4A46B68666}"/>
              </a:ext>
            </a:extLst>
          </p:cNvPr>
          <p:cNvSpPr txBox="1"/>
          <p:nvPr/>
        </p:nvSpPr>
        <p:spPr>
          <a:xfrm>
            <a:off x="6347534" y="3774774"/>
            <a:ext cx="367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Instantiating the object for child class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C22B91-99AC-4AC4-9607-0523A1E7931C}"/>
              </a:ext>
            </a:extLst>
          </p:cNvPr>
          <p:cNvCxnSpPr/>
          <p:nvPr/>
        </p:nvCxnSpPr>
        <p:spPr>
          <a:xfrm>
            <a:off x="5335480" y="5970233"/>
            <a:ext cx="923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9AEDC0-BCE7-453F-B284-5C289991EF16}"/>
              </a:ext>
            </a:extLst>
          </p:cNvPr>
          <p:cNvSpPr txBox="1"/>
          <p:nvPr/>
        </p:nvSpPr>
        <p:spPr>
          <a:xfrm>
            <a:off x="6347534" y="5785567"/>
            <a:ext cx="312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Invoking the child class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56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889B-74A6-4D98-91B2-555509B6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/>
              <a:t>Overriding the </a:t>
            </a:r>
            <a:r>
              <a:rPr lang="en-US" dirty="0" err="1"/>
              <a:t>init</a:t>
            </a:r>
            <a:r>
              <a:rPr lang="en-US" dirty="0"/>
              <a:t> method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70B6FE80-5D8A-4844-B395-B777BF4B5FC6}"/>
              </a:ext>
            </a:extLst>
          </p:cNvPr>
          <p:cNvSpPr/>
          <p:nvPr/>
        </p:nvSpPr>
        <p:spPr>
          <a:xfrm>
            <a:off x="763480" y="1228648"/>
            <a:ext cx="5730535" cy="297047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class Car(Vehicle):</a:t>
            </a:r>
          </a:p>
          <a:p>
            <a:r>
              <a:rPr lang="en-US" dirty="0"/>
              <a:t>    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self,mileage,cost,tyres,hp</a:t>
            </a:r>
            <a:r>
              <a:rPr lang="en-US" dirty="0"/>
              <a:t>):</a:t>
            </a:r>
          </a:p>
          <a:p>
            <a:r>
              <a:rPr lang="en-US" dirty="0"/>
              <a:t>                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mileage,cost</a:t>
            </a:r>
            <a:r>
              <a:rPr lang="en-US" dirty="0"/>
              <a:t>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self.tyres</a:t>
            </a:r>
            <a:r>
              <a:rPr lang="en-US" dirty="0"/>
              <a:t>=</a:t>
            </a:r>
            <a:r>
              <a:rPr lang="en-US" dirty="0" err="1"/>
              <a:t>tyres</a:t>
            </a:r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self.hp</a:t>
            </a:r>
            <a:r>
              <a:rPr lang="en-US" dirty="0"/>
              <a:t>=hp</a:t>
            </a:r>
          </a:p>
          <a:p>
            <a:endParaRPr lang="en-US" dirty="0"/>
          </a:p>
          <a:p>
            <a:r>
              <a:rPr lang="en-US" dirty="0"/>
              <a:t>         def </a:t>
            </a:r>
            <a:r>
              <a:rPr lang="en-US" dirty="0" err="1"/>
              <a:t>show_car</a:t>
            </a:r>
            <a:r>
              <a:rPr lang="en-US" dirty="0"/>
              <a:t>(self):</a:t>
            </a:r>
          </a:p>
          <a:p>
            <a:r>
              <a:rPr lang="en-US" dirty="0"/>
              <a:t>               print(“I am a car”)</a:t>
            </a:r>
          </a:p>
          <a:p>
            <a:r>
              <a:rPr lang="en-US" dirty="0"/>
              <a:t>                print(“No of </a:t>
            </a:r>
            <a:r>
              <a:rPr lang="en-US" dirty="0" err="1"/>
              <a:t>tyres</a:t>
            </a:r>
            <a:r>
              <a:rPr lang="en-US" dirty="0"/>
              <a:t> are:”,</a:t>
            </a:r>
            <a:r>
              <a:rPr lang="en-US" dirty="0" err="1"/>
              <a:t>self.tyres</a:t>
            </a:r>
            <a:r>
              <a:rPr lang="en-US" dirty="0"/>
              <a:t>)</a:t>
            </a:r>
          </a:p>
          <a:p>
            <a:r>
              <a:rPr lang="en-US" dirty="0"/>
              <a:t>               print(“Value of horse power is:”,</a:t>
            </a:r>
            <a:r>
              <a:rPr lang="en-US" dirty="0" err="1"/>
              <a:t>self.hp</a:t>
            </a:r>
            <a:r>
              <a:rPr lang="en-US" dirty="0"/>
              <a:t>)</a:t>
            </a:r>
          </a:p>
          <a:p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843C5F-258B-4A7E-9871-F2C1D74A0B5A}"/>
              </a:ext>
            </a:extLst>
          </p:cNvPr>
          <p:cNvCxnSpPr/>
          <p:nvPr/>
        </p:nvCxnSpPr>
        <p:spPr>
          <a:xfrm>
            <a:off x="6494015" y="2024108"/>
            <a:ext cx="84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F17060-BA5C-4FA6-85AA-405A2121533D}"/>
              </a:ext>
            </a:extLst>
          </p:cNvPr>
          <p:cNvSpPr txBox="1"/>
          <p:nvPr/>
        </p:nvSpPr>
        <p:spPr>
          <a:xfrm>
            <a:off x="7337394" y="1839442"/>
            <a:ext cx="232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Overriding </a:t>
            </a:r>
            <a:r>
              <a:rPr lang="en-US" dirty="0" err="1"/>
              <a:t>init</a:t>
            </a:r>
            <a:r>
              <a:rPr lang="en-US" dirty="0"/>
              <a:t> method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368E0081-0CE5-4F7D-8EFA-EF74C13146A1}"/>
              </a:ext>
            </a:extLst>
          </p:cNvPr>
          <p:cNvSpPr/>
          <p:nvPr/>
        </p:nvSpPr>
        <p:spPr>
          <a:xfrm>
            <a:off x="1003177" y="4700155"/>
            <a:ext cx="4580878" cy="201967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c1=Car(600,250000,4,300)</a:t>
            </a:r>
          </a:p>
          <a:p>
            <a:r>
              <a:rPr lang="en-US" dirty="0"/>
              <a:t> c1.show_details()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I am a vehicle</a:t>
            </a:r>
          </a:p>
          <a:p>
            <a:r>
              <a:rPr lang="en-US" dirty="0"/>
              <a:t>Mileage of vehicle is: 20</a:t>
            </a:r>
          </a:p>
          <a:p>
            <a:r>
              <a:rPr lang="en-US" dirty="0"/>
              <a:t>Cost of vehicle is: 250000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99706-A040-495F-AAC7-9BB9D9BE502E}"/>
              </a:ext>
            </a:extLst>
          </p:cNvPr>
          <p:cNvSpPr txBox="1"/>
          <p:nvPr/>
        </p:nvSpPr>
        <p:spPr>
          <a:xfrm>
            <a:off x="916705" y="4332304"/>
            <a:ext cx="486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Invoking </a:t>
            </a:r>
            <a:r>
              <a:rPr lang="en-US" dirty="0" err="1"/>
              <a:t>show_details</a:t>
            </a:r>
            <a:r>
              <a:rPr lang="en-US" dirty="0"/>
              <a:t>() method from parent class</a:t>
            </a:r>
            <a:endParaRPr lang="en-IN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95F72A1-65EB-4F74-8D5B-DEF9FD7B591D}"/>
              </a:ext>
            </a:extLst>
          </p:cNvPr>
          <p:cNvSpPr/>
          <p:nvPr/>
        </p:nvSpPr>
        <p:spPr>
          <a:xfrm>
            <a:off x="6729274" y="4838329"/>
            <a:ext cx="4546021" cy="188148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c1.show_car()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 I am a car</a:t>
            </a:r>
          </a:p>
          <a:p>
            <a:r>
              <a:rPr lang="en-US" dirty="0"/>
              <a:t>No of </a:t>
            </a:r>
            <a:r>
              <a:rPr lang="en-US" dirty="0" err="1"/>
              <a:t>tyres</a:t>
            </a:r>
            <a:r>
              <a:rPr lang="en-US" dirty="0"/>
              <a:t> are: 4</a:t>
            </a:r>
          </a:p>
          <a:p>
            <a:r>
              <a:rPr lang="en-US" dirty="0"/>
              <a:t>Value of horse power is:300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6A80A-9CEC-432F-A1C9-7AD935A08505}"/>
              </a:ext>
            </a:extLst>
          </p:cNvPr>
          <p:cNvSpPr txBox="1"/>
          <p:nvPr/>
        </p:nvSpPr>
        <p:spPr>
          <a:xfrm>
            <a:off x="6822488" y="4437928"/>
            <a:ext cx="435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Invoking </a:t>
            </a:r>
            <a:r>
              <a:rPr lang="en-US" dirty="0" err="1"/>
              <a:t>show_car</a:t>
            </a:r>
            <a:r>
              <a:rPr lang="en-US" dirty="0"/>
              <a:t>() method from child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91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1FB7-1116-4995-B148-14CB82B8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Inheritance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54F5E-AFB5-4BA0-906D-69B591D9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10" y="2650601"/>
            <a:ext cx="1838325" cy="249555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C9FBAD3-060D-482F-8238-E86DD420C0C8}"/>
              </a:ext>
            </a:extLst>
          </p:cNvPr>
          <p:cNvSpPr/>
          <p:nvPr/>
        </p:nvSpPr>
        <p:spPr>
          <a:xfrm>
            <a:off x="1988598" y="1136341"/>
            <a:ext cx="3284738" cy="170451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These are the types of inheritance in Python…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985E4-C242-4A7E-905E-86DED0DDD708}"/>
              </a:ext>
            </a:extLst>
          </p:cNvPr>
          <p:cNvSpPr/>
          <p:nvPr/>
        </p:nvSpPr>
        <p:spPr>
          <a:xfrm>
            <a:off x="6995604" y="1553592"/>
            <a:ext cx="2778711" cy="4693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inheritance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789EC5-9454-49E0-AA57-0DC856E06616}"/>
              </a:ext>
            </a:extLst>
          </p:cNvPr>
          <p:cNvSpPr/>
          <p:nvPr/>
        </p:nvSpPr>
        <p:spPr>
          <a:xfrm>
            <a:off x="6995603" y="2371477"/>
            <a:ext cx="2778711" cy="4693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inheritance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5A3171-E92D-418F-97C2-6C810CD763B7}"/>
              </a:ext>
            </a:extLst>
          </p:cNvPr>
          <p:cNvSpPr/>
          <p:nvPr/>
        </p:nvSpPr>
        <p:spPr>
          <a:xfrm>
            <a:off x="6995602" y="3259584"/>
            <a:ext cx="2778711" cy="4693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Multilevel inheritance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990004-E3A4-4F22-96FB-6DF02FBBF594}"/>
              </a:ext>
            </a:extLst>
          </p:cNvPr>
          <p:cNvSpPr/>
          <p:nvPr/>
        </p:nvSpPr>
        <p:spPr>
          <a:xfrm>
            <a:off x="6995602" y="4160437"/>
            <a:ext cx="2778711" cy="4693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Hybrid inheritance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6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2592</Words>
  <Application>Microsoft Office PowerPoint</Application>
  <PresentationFormat>Widescreen</PresentationFormat>
  <Paragraphs>431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Helvetica</vt:lpstr>
      <vt:lpstr>Office Theme</vt:lpstr>
      <vt:lpstr>Python Inheritance</vt:lpstr>
      <vt:lpstr>Inheritance in Python</vt:lpstr>
      <vt:lpstr>PowerPoint Presentation</vt:lpstr>
      <vt:lpstr>Example:</vt:lpstr>
      <vt:lpstr>Solution…</vt:lpstr>
      <vt:lpstr>Inheritance Example</vt:lpstr>
      <vt:lpstr>PowerPoint Presentation</vt:lpstr>
      <vt:lpstr>Overriding the init method</vt:lpstr>
      <vt:lpstr>Types of Inheritance</vt:lpstr>
      <vt:lpstr>PowerPoint Presentation</vt:lpstr>
      <vt:lpstr>PowerPoint Presentation</vt:lpstr>
      <vt:lpstr>PowerPoint Presentation</vt:lpstr>
      <vt:lpstr>PowerPoint Presentation</vt:lpstr>
      <vt:lpstr>Multilevel Inheritance in Python</vt:lpstr>
      <vt:lpstr>PowerPoint Presentation</vt:lpstr>
      <vt:lpstr>PowerPoint Presentation</vt:lpstr>
      <vt:lpstr>Python Module</vt:lpstr>
      <vt:lpstr>Example…</vt:lpstr>
      <vt:lpstr>Example…</vt:lpstr>
      <vt:lpstr>Example…</vt:lpstr>
      <vt:lpstr>Super class</vt:lpstr>
      <vt:lpstr>Composition/Delegate in Python- when inheritance not possible Composition-&gt;represents part-of relationship</vt:lpstr>
      <vt:lpstr>Aggregation in Python-&gt;represents has-a relationship</vt:lpstr>
      <vt:lpstr>Abstract Class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Python</dc:title>
  <dc:creator>Sunanda Naik</dc:creator>
  <cp:lastModifiedBy>Sunanda Naik</cp:lastModifiedBy>
  <cp:revision>31</cp:revision>
  <dcterms:created xsi:type="dcterms:W3CDTF">2020-11-11T06:45:22Z</dcterms:created>
  <dcterms:modified xsi:type="dcterms:W3CDTF">2020-11-28T07:46:43Z</dcterms:modified>
</cp:coreProperties>
</file>